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4" r:id="rId2"/>
    <p:sldId id="720" r:id="rId3"/>
    <p:sldId id="716" r:id="rId4"/>
    <p:sldId id="722" r:id="rId5"/>
    <p:sldId id="719" r:id="rId6"/>
    <p:sldId id="723" r:id="rId7"/>
    <p:sldId id="724" r:id="rId8"/>
    <p:sldId id="726" r:id="rId9"/>
    <p:sldId id="725" r:id="rId10"/>
    <p:sldId id="727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  <a:srgbClr val="0000FF"/>
    <a:srgbClr val="5F5F5F"/>
    <a:srgbClr val="333333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 varScale="1">
        <p:scale>
          <a:sx n="46" d="100"/>
          <a:sy n="46" d="100"/>
        </p:scale>
        <p:origin x="2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514" y="-102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58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06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658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 smtClean="0"/>
              <a:t>2015</a:t>
            </a:r>
            <a:r>
              <a:rPr lang="it-IT" sz="1000" b="1" baseline="0" dirty="0" smtClean="0"/>
              <a:t> GSICS Annual Meeting(16-20 Mar 2015)@Dehli, India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200" dirty="0" smtClean="0">
                <a:solidFill>
                  <a:srgbClr val="0000FF"/>
                </a:solidFill>
              </a:rPr>
              <a:t>KMA </a:t>
            </a:r>
            <a:r>
              <a:rPr lang="en-US" sz="3200" dirty="0" smtClean="0">
                <a:solidFill>
                  <a:srgbClr val="0000FF"/>
                </a:solidFill>
              </a:rPr>
              <a:t>Agency</a:t>
            </a:r>
            <a:r>
              <a:rPr lang="en-IE" sz="3200" dirty="0" smtClean="0">
                <a:solidFill>
                  <a:srgbClr val="0000FF"/>
                </a:solidFill>
              </a:rPr>
              <a:t> Report</a:t>
            </a:r>
            <a:endParaRPr lang="en-US" sz="2400" i="1" dirty="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Hyesook Lee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Dohyeong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 Kim, Tae-</a:t>
            </a:r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Hyeong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 Oh, </a:t>
            </a:r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Minju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Gu</a:t>
            </a:r>
            <a:endParaRPr lang="en-US" altLang="zh-CN" sz="2000" b="1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National Meteorological Satellite Center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Korea Meteorological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2539256"/>
            <a:ext cx="9144000" cy="3564396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ko-KR" b="1" kern="0" dirty="0" smtClean="0">
                <a:latin typeface="Arial Black" pitchFamily="34" charset="0"/>
                <a:ea typeface="휴먼둥근헤드라인" pitchFamily="18" charset="-127"/>
                <a:cs typeface="Arial" pitchFamily="34" charset="0"/>
              </a:rPr>
              <a:t>Thank you</a:t>
            </a:r>
            <a:endParaRPr lang="ko-KR" altLang="en-US" sz="3200" b="1" kern="0" dirty="0">
              <a:latin typeface="Arial Black" pitchFamily="34" charset="0"/>
              <a:ea typeface="휴먼둥근헤드라인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3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730" y="429209"/>
            <a:ext cx="5477069" cy="541176"/>
          </a:xfrm>
        </p:spPr>
        <p:txBody>
          <a:bodyPr/>
          <a:lstStyle/>
          <a:p>
            <a:r>
              <a:rPr lang="en-GB" sz="3000" dirty="0" smtClean="0"/>
              <a:t>CURRENT STATUS OF KMA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658"/>
            <a:ext cx="8229600" cy="4950506"/>
          </a:xfrm>
        </p:spPr>
        <p:txBody>
          <a:bodyPr/>
          <a:lstStyle/>
          <a:p>
            <a:r>
              <a:rPr lang="en-GB" sz="2400" dirty="0" smtClean="0"/>
              <a:t>Visible channel</a:t>
            </a:r>
          </a:p>
          <a:p>
            <a:pPr lvl="1"/>
            <a:r>
              <a:rPr lang="en-US" altLang="ko-KR" sz="2200" dirty="0" smtClean="0">
                <a:cs typeface="Tahoma" pitchFamily="34" charset="0"/>
              </a:rPr>
              <a:t>Operate vicarious calibration system using targets on the Earth</a:t>
            </a:r>
          </a:p>
          <a:p>
            <a:pPr lvl="1"/>
            <a:r>
              <a:rPr lang="en-US" altLang="ko-KR" sz="2200" dirty="0" smtClean="0">
                <a:cs typeface="Tahoma" pitchFamily="34" charset="0"/>
              </a:rPr>
              <a:t>keep </a:t>
            </a:r>
            <a:r>
              <a:rPr lang="en-US" altLang="ko-KR" sz="2200" dirty="0">
                <a:cs typeface="Tahoma" pitchFamily="34" charset="0"/>
              </a:rPr>
              <a:t>studying the moon targets for vicarious </a:t>
            </a:r>
            <a:r>
              <a:rPr lang="en-US" altLang="ko-KR" sz="2200" dirty="0" smtClean="0">
                <a:cs typeface="Tahoma" pitchFamily="34" charset="0"/>
              </a:rPr>
              <a:t>calibration</a:t>
            </a:r>
            <a:endParaRPr lang="en-GB" sz="2200" dirty="0" smtClean="0"/>
          </a:p>
          <a:p>
            <a:r>
              <a:rPr lang="en-US" sz="2400" dirty="0" smtClean="0"/>
              <a:t>Infrared channel</a:t>
            </a:r>
          </a:p>
          <a:p>
            <a:pPr lvl="1"/>
            <a:r>
              <a:rPr lang="en-US" altLang="ko-KR" sz="2200" kern="1200" dirty="0" smtClean="0">
                <a:solidFill>
                  <a:prstClr val="black"/>
                </a:solidFill>
                <a:ea typeface="맑은 고딕"/>
                <a:cs typeface="Tahoma" pitchFamily="34" charset="0"/>
              </a:rPr>
              <a:t>Operate </a:t>
            </a:r>
            <a:r>
              <a:rPr lang="en-US" altLang="ko-KR" sz="2200" kern="1200" dirty="0">
                <a:solidFill>
                  <a:prstClr val="black"/>
                </a:solidFill>
                <a:ea typeface="굴림" pitchFamily="50" charset="-127"/>
                <a:cs typeface="Tahoma" pitchFamily="34" charset="0"/>
              </a:rPr>
              <a:t>GSICS GEO-LEO </a:t>
            </a:r>
            <a:r>
              <a:rPr lang="en-US" altLang="ko-KR" sz="2200" kern="1200" dirty="0">
                <a:solidFill>
                  <a:prstClr val="black"/>
                </a:solidFill>
                <a:ea typeface="맑은 고딕"/>
                <a:cs typeface="Tahoma" pitchFamily="34" charset="0"/>
              </a:rPr>
              <a:t>Inter-calibration system  </a:t>
            </a:r>
          </a:p>
          <a:p>
            <a:pPr marL="457200" lvl="1" indent="0">
              <a:buNone/>
            </a:pPr>
            <a:r>
              <a:rPr lang="en-US" altLang="ko-KR" sz="2200" kern="1200" dirty="0">
                <a:solidFill>
                  <a:prstClr val="black"/>
                </a:solidFill>
                <a:ea typeface="맑은 고딕"/>
                <a:cs typeface="Tahoma" pitchFamily="34" charset="0"/>
              </a:rPr>
              <a:t> </a:t>
            </a:r>
            <a:r>
              <a:rPr lang="en-US" altLang="ko-KR" sz="2200" kern="1200" dirty="0" smtClean="0">
                <a:solidFill>
                  <a:prstClr val="black"/>
                </a:solidFill>
                <a:ea typeface="맑은 고딕"/>
                <a:cs typeface="Tahoma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2200" kern="1200" dirty="0" smtClean="0">
                <a:solidFill>
                  <a:prstClr val="black"/>
                </a:solidFill>
                <a:ea typeface="맑은 고딕"/>
                <a:cs typeface="Tahoma" pitchFamily="34" charset="0"/>
              </a:rPr>
              <a:t>MI/COMS </a:t>
            </a:r>
            <a:r>
              <a:rPr lang="en-US" altLang="ko-KR" sz="2200" kern="1200" dirty="0">
                <a:solidFill>
                  <a:prstClr val="black"/>
                </a:solidFill>
                <a:ea typeface="맑은 고딕"/>
                <a:cs typeface="Tahoma" pitchFamily="34" charset="0"/>
              </a:rPr>
              <a:t>&amp; </a:t>
            </a:r>
            <a:r>
              <a:rPr lang="en-US" altLang="ko-KR" sz="2200" kern="1200" dirty="0" smtClean="0">
                <a:solidFill>
                  <a:prstClr val="black"/>
                </a:solidFill>
                <a:ea typeface="맑은 고딕"/>
                <a:cs typeface="Tahoma" pitchFamily="34" charset="0"/>
              </a:rPr>
              <a:t>IASI-A/-B </a:t>
            </a:r>
            <a:r>
              <a:rPr lang="en-US" altLang="ko-KR" sz="2200" kern="1200" dirty="0" smtClean="0">
                <a:solidFill>
                  <a:prstClr val="black"/>
                </a:solidFill>
                <a:ea typeface="굴림" pitchFamily="50" charset="-127"/>
                <a:cs typeface="Tahoma" pitchFamily="34" charset="0"/>
              </a:rPr>
              <a:t>and </a:t>
            </a:r>
            <a:r>
              <a:rPr lang="en-US" altLang="ko-KR" sz="2200" kern="1200" dirty="0">
                <a:solidFill>
                  <a:prstClr val="black"/>
                </a:solidFill>
                <a:ea typeface="굴림" pitchFamily="50" charset="-127"/>
                <a:cs typeface="Tahoma" pitchFamily="34" charset="0"/>
              </a:rPr>
              <a:t>MI/COMS &amp; </a:t>
            </a:r>
            <a:r>
              <a:rPr lang="en-US" altLang="ko-KR" sz="2200" kern="1200" dirty="0" smtClean="0">
                <a:solidFill>
                  <a:prstClr val="black"/>
                </a:solidFill>
                <a:ea typeface="굴림" pitchFamily="50" charset="-127"/>
                <a:cs typeface="Tahoma" pitchFamily="34" charset="0"/>
              </a:rPr>
              <a:t>AIRS/Aqua</a:t>
            </a:r>
          </a:p>
          <a:p>
            <a:pPr lvl="1"/>
            <a:r>
              <a:rPr lang="en-US" altLang="ko-KR" sz="2200" kern="1200" dirty="0" smtClean="0">
                <a:solidFill>
                  <a:prstClr val="black"/>
                </a:solidFill>
                <a:ea typeface="맑은 고딕"/>
                <a:cs typeface="Tahoma" pitchFamily="34" charset="0"/>
              </a:rPr>
              <a:t>Keep studying the cold bias correction in SW with SRF correction</a:t>
            </a:r>
            <a:endParaRPr lang="en-US" altLang="ko-KR" sz="2200" kern="1200" dirty="0" smtClean="0">
              <a:solidFill>
                <a:prstClr val="black"/>
              </a:solidFill>
              <a:ea typeface="굴림" pitchFamily="50" charset="-127"/>
              <a:cs typeface="Tahoma" pitchFamily="34" charset="0"/>
            </a:endParaRPr>
          </a:p>
          <a:p>
            <a:pPr lvl="0"/>
            <a:r>
              <a:rPr lang="en-US" altLang="ko-KR" sz="2400" kern="1200" dirty="0" smtClean="0">
                <a:solidFill>
                  <a:prstClr val="black"/>
                </a:solidFill>
                <a:ea typeface="맑은 고딕"/>
                <a:cs typeface="Tahoma" pitchFamily="34" charset="0"/>
              </a:rPr>
              <a:t>Preparation for the Demonstration Phase</a:t>
            </a:r>
          </a:p>
          <a:p>
            <a:pPr lvl="1"/>
            <a:r>
              <a:rPr lang="en-US" altLang="ko-KR" sz="2200" kern="1200" dirty="0" smtClean="0">
                <a:solidFill>
                  <a:prstClr val="black"/>
                </a:solidFill>
                <a:ea typeface="맑은 고딕"/>
                <a:cs typeface="Tahoma" pitchFamily="34" charset="0"/>
              </a:rPr>
              <a:t>Preparing </a:t>
            </a:r>
            <a:r>
              <a:rPr lang="en-US" altLang="ko-KR" sz="2200" kern="1200" dirty="0">
                <a:solidFill>
                  <a:prstClr val="black"/>
                </a:solidFill>
                <a:ea typeface="맑은 고딕"/>
                <a:cs typeface="Tahoma" pitchFamily="34" charset="0"/>
              </a:rPr>
              <a:t>COMS IR to enter the </a:t>
            </a:r>
            <a:r>
              <a:rPr lang="en-US" altLang="ko-KR" sz="2200" kern="1200" dirty="0" smtClean="0">
                <a:solidFill>
                  <a:prstClr val="black"/>
                </a:solidFill>
                <a:ea typeface="맑은 고딕"/>
                <a:cs typeface="Tahoma" pitchFamily="34" charset="0"/>
              </a:rPr>
              <a:t>Demonstration Phase of the GSICS Procedure for Product Acceptance</a:t>
            </a:r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746" y="417588"/>
            <a:ext cx="5467373" cy="536054"/>
          </a:xfrm>
        </p:spPr>
        <p:txBody>
          <a:bodyPr/>
          <a:lstStyle/>
          <a:p>
            <a:r>
              <a:rPr lang="en-GB" sz="3000" dirty="0" smtClean="0"/>
              <a:t>VISIBLE CHANNEL(1/2)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8" name="직사각형 27"/>
          <p:cNvSpPr/>
          <p:nvPr/>
        </p:nvSpPr>
        <p:spPr>
          <a:xfrm>
            <a:off x="3870878" y="1531292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auto" latinLnBrk="1" hangingPunct="0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ko-KR" b="1" u="sng" dirty="0" smtClean="0">
                <a:solidFill>
                  <a:prstClr val="black"/>
                </a:solidFill>
                <a:latin typeface="Arial" pitchFamily="34" charset="0"/>
                <a:ea typeface="맑은 고딕"/>
              </a:rPr>
              <a:t>Time series </a:t>
            </a: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맑은 고딕"/>
              </a:rPr>
              <a:t>of slopes and intercepts</a:t>
            </a:r>
            <a:endParaRPr lang="en-US" altLang="ko-KR" dirty="0">
              <a:solidFill>
                <a:prstClr val="black"/>
              </a:solidFill>
              <a:latin typeface="Arial" pitchFamily="34" charset="0"/>
              <a:ea typeface="맑은 고딕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870878" y="4545124"/>
            <a:ext cx="5489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auto" latinLnBrk="1" hangingPunct="0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맑은 고딕"/>
              </a:rPr>
              <a:t>The </a:t>
            </a:r>
            <a:r>
              <a:rPr lang="en-US" altLang="ko-KR" b="1" u="sng" dirty="0" smtClean="0">
                <a:solidFill>
                  <a:prstClr val="black"/>
                </a:solidFill>
                <a:latin typeface="Arial" pitchFamily="34" charset="0"/>
                <a:ea typeface="맑은 고딕"/>
              </a:rPr>
              <a:t>degradation</a:t>
            </a: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맑은 고딕"/>
              </a:rPr>
              <a:t> is about </a:t>
            </a:r>
            <a:r>
              <a:rPr lang="en-US" altLang="ko-KR" b="1" dirty="0" smtClean="0">
                <a:solidFill>
                  <a:prstClr val="black"/>
                </a:solidFill>
                <a:latin typeface="Arial" pitchFamily="34" charset="0"/>
                <a:ea typeface="맑은 고딕"/>
              </a:rPr>
              <a:t>5.67%(</a:t>
            </a:r>
            <a:r>
              <a:rPr lang="en-US" altLang="ko-KR" b="1" dirty="0" smtClean="0">
                <a:solidFill>
                  <a:srgbClr val="FF0000"/>
                </a:solidFill>
                <a:latin typeface="Arial" pitchFamily="34" charset="0"/>
                <a:ea typeface="맑은 고딕"/>
              </a:rPr>
              <a:t>1.67%/year</a:t>
            </a:r>
            <a:r>
              <a:rPr lang="en-US" altLang="ko-KR" b="1" dirty="0" smtClean="0">
                <a:solidFill>
                  <a:prstClr val="black"/>
                </a:solidFill>
                <a:latin typeface="Arial" pitchFamily="34" charset="0"/>
                <a:ea typeface="맑은 고딕"/>
              </a:rPr>
              <a:t>) </a:t>
            </a:r>
            <a:r>
              <a:rPr lang="en-US" altLang="ko-KR" b="1" dirty="0">
                <a:solidFill>
                  <a:prstClr val="black"/>
                </a:solidFill>
                <a:latin typeface="Arial" pitchFamily="34" charset="0"/>
                <a:ea typeface="맑은 고딕"/>
              </a:rPr>
              <a:t/>
            </a:r>
            <a:br>
              <a:rPr lang="en-US" altLang="ko-KR" b="1" dirty="0">
                <a:solidFill>
                  <a:prstClr val="black"/>
                </a:solidFill>
                <a:latin typeface="Arial" pitchFamily="34" charset="0"/>
                <a:ea typeface="맑은 고딕"/>
              </a:rPr>
            </a:br>
            <a:r>
              <a:rPr lang="en-US" altLang="ko-KR" dirty="0" smtClean="0">
                <a:solidFill>
                  <a:prstClr val="black"/>
                </a:solidFill>
                <a:latin typeface="Arial" pitchFamily="34" charset="0"/>
                <a:ea typeface="맑은 고딕"/>
              </a:rPr>
              <a:t>from Apr.2011 to Sep. 2014.</a:t>
            </a:r>
            <a:endParaRPr lang="en-US" altLang="ko-KR" dirty="0">
              <a:solidFill>
                <a:prstClr val="black"/>
              </a:solidFill>
              <a:latin typeface="Arial" pitchFamily="34" charset="0"/>
              <a:ea typeface="맑은 고딕"/>
            </a:endParaRPr>
          </a:p>
        </p:txBody>
      </p:sp>
      <p:grpSp>
        <p:nvGrpSpPr>
          <p:cNvPr id="40" name="그룹 39"/>
          <p:cNvGrpSpPr/>
          <p:nvPr/>
        </p:nvGrpSpPr>
        <p:grpSpPr>
          <a:xfrm>
            <a:off x="467544" y="1124744"/>
            <a:ext cx="8172908" cy="252028"/>
            <a:chOff x="611560" y="2168860"/>
            <a:chExt cx="8172908" cy="468052"/>
          </a:xfrm>
        </p:grpSpPr>
        <p:sp>
          <p:nvSpPr>
            <p:cNvPr id="41" name="오각형 40"/>
            <p:cNvSpPr/>
            <p:nvPr/>
          </p:nvSpPr>
          <p:spPr>
            <a:xfrm>
              <a:off x="611560" y="2168860"/>
              <a:ext cx="2880320" cy="468052"/>
            </a:xfrm>
            <a:prstGeom prst="homePlate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맑은 고딕"/>
                  <a:cs typeface="+mn-cs"/>
                </a:rPr>
                <a:t>a scatter plot for 30 days data</a:t>
              </a:r>
              <a:endParaRPr kumimoji="0" lang="ko-KR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맑은 고딕"/>
                <a:cs typeface="+mn-cs"/>
              </a:endParaRPr>
            </a:p>
          </p:txBody>
        </p:sp>
        <p:sp>
          <p:nvSpPr>
            <p:cNvPr id="42" name="갈매기형 수장 41"/>
            <p:cNvSpPr/>
            <p:nvPr/>
          </p:nvSpPr>
          <p:spPr>
            <a:xfrm>
              <a:off x="3491880" y="2168860"/>
              <a:ext cx="2268252" cy="468052"/>
            </a:xfrm>
            <a:prstGeom prst="chevron">
              <a:avLst/>
            </a:prstGeom>
            <a:solidFill>
              <a:srgbClr val="4F81BD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맑은 고딕"/>
                  <a:cs typeface="+mn-cs"/>
                </a:rPr>
                <a:t>get a slope/intercept</a:t>
              </a:r>
              <a:endParaRPr kumimoji="0" lang="ko-KR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맑은 고딕"/>
                <a:cs typeface="+mn-cs"/>
              </a:endParaRPr>
            </a:p>
          </p:txBody>
        </p:sp>
        <p:sp>
          <p:nvSpPr>
            <p:cNvPr id="43" name="갈매기형 수장 42"/>
            <p:cNvSpPr/>
            <p:nvPr/>
          </p:nvSpPr>
          <p:spPr>
            <a:xfrm>
              <a:off x="5760132" y="2168860"/>
              <a:ext cx="3024336" cy="468052"/>
            </a:xfrm>
            <a:prstGeom prst="chevron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맑은 고딕"/>
                  <a:cs typeface="+mn-cs"/>
                </a:rPr>
                <a:t>trend of slope for long period</a:t>
              </a:r>
              <a:endParaRPr kumimoji="0" lang="ko-KR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맑은 고딕"/>
                <a:cs typeface="+mn-cs"/>
              </a:endParaRPr>
            </a:p>
          </p:txBody>
        </p:sp>
      </p:grpSp>
      <p:sp>
        <p:nvSpPr>
          <p:cNvPr id="44" name="슬라이드 번호 개체 틀 24"/>
          <p:cNvSpPr txBox="1">
            <a:spLocks/>
          </p:cNvSpPr>
          <p:nvPr/>
        </p:nvSpPr>
        <p:spPr>
          <a:xfrm>
            <a:off x="8793323" y="6484255"/>
            <a:ext cx="3511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869923A-E144-4949-8333-A6A5FAFD53F3}" type="slidenum">
              <a:rPr lang="ko-KR" altLang="en-US" smtClean="0">
                <a:solidFill>
                  <a:srgbClr val="1F497D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ko-KR" altLang="en-US" dirty="0">
              <a:solidFill>
                <a:srgbClr val="1F497D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5" name="Picture 4" descr="D:\hs_lee\GSICS\Vis_Ocean_Desert_WC_DCC\2011~201409\slop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0" r="7569"/>
          <a:stretch/>
        </p:blipFill>
        <p:spPr bwMode="auto">
          <a:xfrm>
            <a:off x="4225904" y="1904844"/>
            <a:ext cx="4503215" cy="121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5" descr="D:\hs_lee\GSICS\Vis_Ocean_Desert_WC_DCC\2011~201409\intercep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8" r="8006"/>
          <a:stretch/>
        </p:blipFill>
        <p:spPr bwMode="auto">
          <a:xfrm>
            <a:off x="4248350" y="3131023"/>
            <a:ext cx="4480769" cy="122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D:\hs_lee\GSICS\Vis_Ocean_Desert_WC_DCC\2011~201409\degradation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9" r="8028"/>
          <a:stretch/>
        </p:blipFill>
        <p:spPr bwMode="auto">
          <a:xfrm>
            <a:off x="4288462" y="5158690"/>
            <a:ext cx="4486427" cy="162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그림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786" y="1461609"/>
            <a:ext cx="3533775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6164" y="1600200"/>
            <a:ext cx="8677836" cy="4525963"/>
          </a:xfrm>
        </p:spPr>
        <p:txBody>
          <a:bodyPr/>
          <a:lstStyle/>
          <a:p>
            <a:r>
              <a:rPr lang="en-US" altLang="ko-KR" sz="2800" dirty="0" smtClean="0"/>
              <a:t> Visible Calibration by Moon target</a:t>
            </a:r>
          </a:p>
          <a:p>
            <a:pPr lvl="1"/>
            <a:r>
              <a:rPr lang="en-US" altLang="ko-KR" sz="2200" dirty="0">
                <a:cs typeface="Arial" pitchFamily="34" charset="0"/>
              </a:rPr>
              <a:t>In 79 cases of COMS lunar </a:t>
            </a:r>
            <a:r>
              <a:rPr lang="en-US" altLang="ko-KR" sz="2200" dirty="0" smtClean="0">
                <a:cs typeface="Arial" pitchFamily="34" charset="0"/>
              </a:rPr>
              <a:t>observation</a:t>
            </a:r>
          </a:p>
          <a:p>
            <a:pPr lvl="1"/>
            <a:r>
              <a:rPr lang="en-US" altLang="ko-KR" sz="2200" dirty="0" smtClean="0">
                <a:cs typeface="Arial" pitchFamily="34" charset="0"/>
              </a:rPr>
              <a:t>Compare </a:t>
            </a:r>
            <a:r>
              <a:rPr lang="en-US" altLang="ko-KR" sz="2200" dirty="0">
                <a:cs typeface="Arial" pitchFamily="34" charset="0"/>
              </a:rPr>
              <a:t>the result of IMPS </a:t>
            </a:r>
            <a:r>
              <a:rPr lang="en-US" altLang="ko-KR" sz="2200" dirty="0" smtClean="0">
                <a:cs typeface="Arial" pitchFamily="34" charset="0"/>
              </a:rPr>
              <a:t>and </a:t>
            </a:r>
            <a:r>
              <a:rPr lang="en-US" altLang="ko-KR" sz="2200" dirty="0" err="1" smtClean="0">
                <a:cs typeface="Arial" pitchFamily="34" charset="0"/>
              </a:rPr>
              <a:t>GIRO_fourth</a:t>
            </a:r>
            <a:r>
              <a:rPr lang="en-US" altLang="ko-KR" sz="2200" dirty="0" smtClean="0">
                <a:cs typeface="Arial" pitchFamily="34" charset="0"/>
              </a:rPr>
              <a:t> </a:t>
            </a:r>
            <a:r>
              <a:rPr lang="en-US" altLang="ko-KR" sz="2200" dirty="0" err="1" smtClean="0">
                <a:cs typeface="Arial" pitchFamily="34" charset="0"/>
              </a:rPr>
              <a:t>realese</a:t>
            </a:r>
            <a:r>
              <a:rPr lang="en-US" altLang="ko-KR" sz="2200" dirty="0" smtClean="0">
                <a:cs typeface="Arial" pitchFamily="34" charset="0"/>
              </a:rPr>
              <a:t> </a:t>
            </a:r>
            <a:endParaRPr lang="en-US" altLang="ko-KR" sz="2200" dirty="0">
              <a:cs typeface="Arial" pitchFamily="34" charset="0"/>
            </a:endParaRP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2000" dirty="0">
                <a:cs typeface="Arial" pitchFamily="34" charset="0"/>
              </a:rPr>
              <a:t>Degradation(IMPS) is about -5.97%(-1.41%/year)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2000" dirty="0">
                <a:cs typeface="Arial" pitchFamily="34" charset="0"/>
              </a:rPr>
              <a:t>Degradation(GIRO) is about -4.26%(-0.98%/year</a:t>
            </a:r>
            <a:r>
              <a:rPr lang="en-US" altLang="ko-KR" sz="2000" dirty="0" smtClean="0">
                <a:cs typeface="Arial" pitchFamily="34" charset="0"/>
              </a:rPr>
              <a:t>)</a:t>
            </a:r>
            <a:endParaRPr lang="en-US" altLang="ko-KR" sz="2200" dirty="0">
              <a:cs typeface="Arial" pitchFamily="34" charset="0"/>
            </a:endParaRPr>
          </a:p>
          <a:p>
            <a:r>
              <a:rPr lang="en-US" altLang="ko-KR" dirty="0" smtClean="0"/>
              <a:t> </a:t>
            </a:r>
            <a:r>
              <a:rPr lang="en-US" altLang="ko-KR" sz="2800" dirty="0" smtClean="0"/>
              <a:t>Issues</a:t>
            </a:r>
          </a:p>
          <a:p>
            <a:pPr lvl="1"/>
            <a:r>
              <a:rPr lang="en-US" altLang="ko-KR" sz="2200" dirty="0" smtClean="0">
                <a:cs typeface="Arial" pitchFamily="34" charset="0"/>
              </a:rPr>
              <a:t>Vary </a:t>
            </a:r>
            <a:r>
              <a:rPr lang="en-US" altLang="ko-KR" sz="2200" dirty="0">
                <a:cs typeface="Arial" pitchFamily="34" charset="0"/>
              </a:rPr>
              <a:t>the ratio of observed irradiance and ROLO irradiance through the </a:t>
            </a:r>
            <a:r>
              <a:rPr lang="en-US" altLang="ko-KR" sz="2200" dirty="0" smtClean="0">
                <a:cs typeface="Arial" pitchFamily="34" charset="0"/>
              </a:rPr>
              <a:t>threshold</a:t>
            </a:r>
          </a:p>
          <a:p>
            <a:pPr lvl="1"/>
            <a:r>
              <a:rPr lang="en-US" altLang="ko-KR" sz="2200" dirty="0" smtClean="0">
                <a:cs typeface="Arial" pitchFamily="34" charset="0"/>
              </a:rPr>
              <a:t>And </a:t>
            </a:r>
            <a:r>
              <a:rPr lang="en-US" altLang="ko-KR" sz="2200" dirty="0">
                <a:cs typeface="Arial" pitchFamily="34" charset="0"/>
              </a:rPr>
              <a:t>also change the ratio depend on the Moon area size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altLang="ko-KR" sz="2200" dirty="0">
                <a:cs typeface="Arial" pitchFamily="34" charset="0"/>
              </a:rPr>
              <a:t>Need more test to define the Moon pixel and Moon area size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28391" y="417588"/>
            <a:ext cx="5467373" cy="536054"/>
          </a:xfrm>
        </p:spPr>
        <p:txBody>
          <a:bodyPr/>
          <a:lstStyle/>
          <a:p>
            <a:r>
              <a:rPr lang="en-GB" sz="3000" dirty="0" smtClean="0"/>
              <a:t>VISIBLE CHANNEL(2/2)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04912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61746" y="417588"/>
            <a:ext cx="5467373" cy="536054"/>
          </a:xfrm>
        </p:spPr>
        <p:txBody>
          <a:bodyPr/>
          <a:lstStyle/>
          <a:p>
            <a:r>
              <a:rPr lang="en-GB" sz="3000" dirty="0" smtClean="0"/>
              <a:t>INFRARED CHANNEL(1/3)</a:t>
            </a:r>
            <a:endParaRPr lang="en-GB" sz="3000" dirty="0"/>
          </a:p>
        </p:txBody>
      </p:sp>
      <p:sp>
        <p:nvSpPr>
          <p:cNvPr id="28" name="슬라이드 번호 개체 틀 2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869923A-E144-4949-8333-A6A5FAFD53F3}" type="slidenum">
              <a:rPr lang="ko-KR" altLang="en-US" smtClean="0">
                <a:solidFill>
                  <a:prstClr val="black"/>
                </a:solidFill>
                <a:ea typeface="맑은 고딕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ko-KR" altLang="en-US" dirty="0">
              <a:solidFill>
                <a:prstClr val="black"/>
              </a:solidFill>
              <a:ea typeface="맑은 고딕"/>
            </a:endParaRPr>
          </a:p>
        </p:txBody>
      </p:sp>
      <p:pic>
        <p:nvPicPr>
          <p:cNvPr id="29" name="Picture 5" descr="D:\guminju\GSICS\IASI\fig_v4\BOTH_IR2_all_TBs_v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" t="7611" r="3859" b="4119"/>
          <a:stretch/>
        </p:blipFill>
        <p:spPr bwMode="auto">
          <a:xfrm>
            <a:off x="252735" y="2168860"/>
            <a:ext cx="2206196" cy="208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D:\guminju\GSICS\IASI\fig_v4\BOTH_IR3_all_TBs_v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" t="6870" r="3371" b="4361"/>
          <a:stretch/>
        </p:blipFill>
        <p:spPr bwMode="auto">
          <a:xfrm>
            <a:off x="264897" y="4293633"/>
            <a:ext cx="2207411" cy="210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7" descr="D:\guminju\GSICS\IASI\fig_v4\BOTH_IR4_all_TBs_v4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6" t="7355" r="4360" b="3627"/>
          <a:stretch/>
        </p:blipFill>
        <p:spPr bwMode="auto">
          <a:xfrm>
            <a:off x="2472308" y="4318740"/>
            <a:ext cx="2127066" cy="20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D:\guminju\GSICS\IASI\fig_v4\BOTH_IR1_all_TBs_v4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4" t="7616" r="4825" b="4862"/>
          <a:stretch/>
        </p:blipFill>
        <p:spPr bwMode="auto">
          <a:xfrm>
            <a:off x="2410018" y="2157080"/>
            <a:ext cx="2189356" cy="208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323528" y="1124744"/>
            <a:ext cx="7915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auto" latinLnBrk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ko-KR" dirty="0" smtClean="0">
                <a:solidFill>
                  <a:prstClr val="black"/>
                </a:solidFill>
                <a:latin typeface="Arial"/>
                <a:ea typeface="맑은 고딕"/>
              </a:rPr>
              <a:t>check the </a:t>
            </a:r>
            <a:r>
              <a:rPr lang="en-US" altLang="ko-KR" b="1" u="sng" dirty="0" smtClean="0">
                <a:solidFill>
                  <a:prstClr val="black"/>
                </a:solidFill>
                <a:latin typeface="Arial"/>
                <a:ea typeface="맑은 고딕"/>
              </a:rPr>
              <a:t>TB bias</a:t>
            </a:r>
            <a:r>
              <a:rPr lang="en-US" altLang="ko-KR" dirty="0" smtClean="0">
                <a:solidFill>
                  <a:prstClr val="black"/>
                </a:solidFill>
                <a:latin typeface="Arial"/>
                <a:ea typeface="맑은 고딕"/>
              </a:rPr>
              <a:t> for each IR channels using</a:t>
            </a:r>
            <a:r>
              <a:rPr lang="en-US" altLang="ko-KR" b="1" dirty="0" smtClean="0">
                <a:solidFill>
                  <a:prstClr val="black"/>
                </a:solidFill>
                <a:latin typeface="Arial"/>
                <a:ea typeface="맑은 고딕"/>
              </a:rPr>
              <a:t> IASI_A, IASI_B and AIRS</a:t>
            </a:r>
          </a:p>
          <a:p>
            <a:pPr marL="285750" indent="-285750" fontAlgn="auto" latinLnBrk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ko-KR" dirty="0" smtClean="0">
                <a:solidFill>
                  <a:prstClr val="black"/>
                </a:solidFill>
                <a:latin typeface="Arial"/>
                <a:ea typeface="맑은 고딕"/>
              </a:rPr>
              <a:t>period: 2011.04 – 2014.12(</a:t>
            </a:r>
            <a:r>
              <a:rPr lang="en-US" altLang="ko-KR" b="1" dirty="0" smtClean="0">
                <a:solidFill>
                  <a:prstClr val="black"/>
                </a:solidFill>
                <a:latin typeface="Arial"/>
                <a:ea typeface="맑은 고딕"/>
              </a:rPr>
              <a:t>IASI_A, AIRS</a:t>
            </a:r>
            <a:r>
              <a:rPr lang="en-US" altLang="ko-KR" dirty="0" smtClean="0">
                <a:solidFill>
                  <a:prstClr val="black"/>
                </a:solidFill>
                <a:latin typeface="Arial"/>
                <a:ea typeface="맑은 고딕"/>
              </a:rPr>
              <a:t>), 2013.08 – 2014.12(</a:t>
            </a:r>
            <a:r>
              <a:rPr lang="en-US" altLang="ko-KR" b="1" dirty="0" smtClean="0">
                <a:solidFill>
                  <a:prstClr val="black"/>
                </a:solidFill>
                <a:latin typeface="Arial"/>
                <a:ea typeface="맑은 고딕"/>
              </a:rPr>
              <a:t>IASI_B</a:t>
            </a:r>
            <a:r>
              <a:rPr lang="en-US" altLang="ko-KR" dirty="0" smtClean="0">
                <a:solidFill>
                  <a:prstClr val="black"/>
                </a:solidFill>
                <a:latin typeface="Arial"/>
                <a:ea typeface="맑은 고딕"/>
              </a:rPr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8798" y="1777133"/>
            <a:ext cx="2013469" cy="292388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맑은 고딕"/>
              </a:rPr>
              <a:t>AIRS</a:t>
            </a: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/>
                <a:ea typeface="맑은 고딕"/>
              </a:rPr>
              <a:t> IASI_A </a:t>
            </a: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Arial"/>
                <a:ea typeface="맑은 고딕"/>
              </a:rPr>
              <a:t>IASI_B</a:t>
            </a:r>
            <a:endParaRPr kumimoji="0" lang="ko-KR" altLang="en-US" sz="1300" b="1" i="0" u="none" strike="noStrike" kern="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Arial"/>
              <a:ea typeface="맑은 고딕"/>
            </a:endParaRPr>
          </a:p>
        </p:txBody>
      </p: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810669"/>
              </p:ext>
            </p:extLst>
          </p:nvPr>
        </p:nvGraphicFramePr>
        <p:xfrm>
          <a:off x="4633398" y="2219148"/>
          <a:ext cx="4403098" cy="3581400"/>
        </p:xfrm>
        <a:graphic>
          <a:graphicData uri="http://schemas.openxmlformats.org/drawingml/2006/table">
            <a:tbl>
              <a:tblPr firstRow="1" bandRow="1"/>
              <a:tblGrid>
                <a:gridCol w="658682"/>
                <a:gridCol w="756084"/>
                <a:gridCol w="792088"/>
                <a:gridCol w="720080"/>
                <a:gridCol w="720080"/>
                <a:gridCol w="756084"/>
              </a:tblGrid>
              <a:tr h="23163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endParaRPr lang="ko-KR" altLang="en-US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endParaRPr lang="ko-KR" altLang="en-US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solidFill>
                            <a:sysClr val="windowText" lastClr="000000"/>
                          </a:solidFill>
                        </a:rPr>
                        <a:t>IASI_A</a:t>
                      </a:r>
                      <a:endParaRPr lang="ko-KR" altLang="en-US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solidFill>
                            <a:sysClr val="windowText" lastClr="000000"/>
                          </a:solidFill>
                        </a:rPr>
                        <a:t>IASI_B</a:t>
                      </a:r>
                      <a:endParaRPr lang="ko-KR" altLang="en-US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solidFill>
                            <a:sysClr val="windowText" lastClr="000000"/>
                          </a:solidFill>
                        </a:rPr>
                        <a:t>AIRS</a:t>
                      </a:r>
                      <a:endParaRPr lang="ko-KR" altLang="en-US" sz="13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300" b="1" dirty="0" smtClean="0"/>
                        <a:t>IR1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Number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207072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dirty="0" smtClean="0">
                          <a:effectLst/>
                        </a:rPr>
                        <a:t>71524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47349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88199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Bias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0.2694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1200" b="1" u="none" strike="noStrike" dirty="0" smtClean="0">
                          <a:solidFill>
                            <a:srgbClr val="FF3300"/>
                          </a:solidFill>
                          <a:effectLst/>
                        </a:rPr>
                        <a:t>0.2859</a:t>
                      </a:r>
                      <a:endParaRPr lang="en-US" altLang="ko-KR" sz="1200" b="1" i="0" u="none" strike="noStrike" dirty="0">
                        <a:solidFill>
                          <a:srgbClr val="FF33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3366FF"/>
                          </a:solidFill>
                          <a:effectLst/>
                          <a:latin typeface="+mj-lt"/>
                        </a:rPr>
                        <a:t>0.3296</a:t>
                      </a:r>
                      <a:endParaRPr lang="en-US" altLang="ko-KR" sz="1200" b="1" i="0" u="none" strike="noStrike" dirty="0">
                        <a:solidFill>
                          <a:srgbClr val="3366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0.2237</a:t>
                      </a:r>
                      <a:endParaRPr lang="en-US" altLang="ko-KR" sz="12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RMSE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1.5041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none" strike="noStrike" dirty="0" smtClean="0">
                          <a:effectLst/>
                        </a:rPr>
                        <a:t>1.5024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1.4581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1.5295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300" b="1" dirty="0" smtClean="0"/>
                        <a:t>IR2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Number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217960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75428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50108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92424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Bias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0.2312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3300"/>
                          </a:solidFill>
                        </a:rPr>
                        <a:t>0.2186</a:t>
                      </a:r>
                      <a:endParaRPr lang="ko-KR" altLang="en-US" sz="1200" b="1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3366FF"/>
                          </a:solidFill>
                        </a:rPr>
                        <a:t>0.2753</a:t>
                      </a:r>
                      <a:endParaRPr lang="ko-KR" altLang="en-US" sz="1200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008000"/>
                          </a:solidFill>
                        </a:rPr>
                        <a:t>0.2175</a:t>
                      </a:r>
                      <a:endParaRPr lang="ko-KR" altLang="en-US" sz="1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RMSE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1.3806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1.3781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1.3519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1.3979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300" b="1" dirty="0" smtClean="0"/>
                        <a:t>IR3</a:t>
                      </a:r>
                    </a:p>
                    <a:p>
                      <a:pPr latinLnBrk="1"/>
                      <a:r>
                        <a:rPr lang="en-US" altLang="ko-KR" sz="1300" b="1" dirty="0" smtClean="0"/>
                        <a:t>(WV)</a:t>
                      </a:r>
                      <a:endParaRPr lang="ko-KR" altLang="en-US" sz="13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Number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108183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36696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24648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46839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Bias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-0.8614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en-US" altLang="ko-KR" sz="1200" b="1" dirty="0" smtClean="0">
                          <a:solidFill>
                            <a:srgbClr val="FF3300"/>
                          </a:solidFill>
                        </a:rPr>
                        <a:t>0.7485</a:t>
                      </a:r>
                      <a:endParaRPr lang="ko-KR" altLang="en-US" sz="1200" b="1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3366FF"/>
                          </a:solidFill>
                        </a:rPr>
                        <a:t>-0.7652</a:t>
                      </a:r>
                      <a:endParaRPr lang="ko-KR" altLang="en-US" sz="1200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en-US" altLang="ko-KR" sz="1200" b="1" dirty="0" smtClean="0">
                          <a:solidFill>
                            <a:srgbClr val="008000"/>
                          </a:solidFill>
                        </a:rPr>
                        <a:t>1.0005</a:t>
                      </a:r>
                      <a:endParaRPr lang="ko-KR" altLang="en-US" sz="1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RMSE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1.1780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1.0805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1.0862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1.2920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300" b="1" dirty="0" smtClean="0"/>
                        <a:t>IR4</a:t>
                      </a:r>
                    </a:p>
                    <a:p>
                      <a:pPr latinLnBrk="1"/>
                      <a:r>
                        <a:rPr lang="en-US" altLang="ko-KR" sz="1300" b="1" spc="-100" baseline="0" dirty="0" smtClean="0"/>
                        <a:t>(SWIR)</a:t>
                      </a:r>
                      <a:endParaRPr lang="ko-KR" altLang="en-US" sz="1300" b="1" spc="-100" baseline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Number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94528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/>
                      <a:r>
                        <a:rPr lang="en-US" altLang="ko-KR" sz="1200" dirty="0" smtClean="0"/>
                        <a:t>37490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24304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32734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Bias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0.0905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3300"/>
                          </a:solidFill>
                        </a:rPr>
                        <a:t>0.0374</a:t>
                      </a:r>
                      <a:endParaRPr lang="ko-KR" altLang="en-US" sz="1200" b="1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3366FF"/>
                          </a:solidFill>
                        </a:rPr>
                        <a:t>0.0506</a:t>
                      </a:r>
                      <a:endParaRPr lang="ko-KR" altLang="en-US" sz="1200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008000"/>
                          </a:solidFill>
                        </a:rPr>
                        <a:t>0.1811</a:t>
                      </a:r>
                      <a:endParaRPr lang="ko-KR" altLang="en-US" sz="1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1636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latinLnBrk="1"/>
                      <a:r>
                        <a:rPr lang="en-US" altLang="ko-KR" sz="1200" dirty="0" smtClean="0"/>
                        <a:t>RMSE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2.6635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2.4108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2.4072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/>
                        <a:t>3.0869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768953" y="3717032"/>
            <a:ext cx="15624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RMSE 1.5041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2909930" y="3568574"/>
            <a:ext cx="156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endParaRPr lang="en-US" altLang="ko-KR" sz="1000" b="1" dirty="0" smtClean="0">
              <a:solidFill>
                <a:srgbClr val="0000FF"/>
              </a:solidFill>
              <a:latin typeface="Arial" pitchFamily="34" charset="0"/>
              <a:ea typeface="맑은 고딕"/>
              <a:cs typeface="Arial" pitchFamily="34" charset="0"/>
            </a:endParaRPr>
          </a:p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RMSE 1.3806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768953" y="5709785"/>
            <a:ext cx="156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endParaRPr lang="en-US" altLang="ko-KR" sz="1000" b="1" dirty="0" smtClean="0">
              <a:solidFill>
                <a:srgbClr val="0000FF"/>
              </a:solidFill>
              <a:latin typeface="Arial" pitchFamily="34" charset="0"/>
              <a:ea typeface="맑은 고딕"/>
              <a:cs typeface="Arial" pitchFamily="34" charset="0"/>
            </a:endParaRPr>
          </a:p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RMSE 1.1780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2909930" y="5719240"/>
            <a:ext cx="156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endParaRPr lang="en-US" altLang="ko-KR" sz="1000" b="1" dirty="0" smtClean="0">
              <a:solidFill>
                <a:srgbClr val="0000FF"/>
              </a:solidFill>
              <a:latin typeface="Arial" pitchFamily="34" charset="0"/>
              <a:ea typeface="맑은 고딕"/>
              <a:cs typeface="Arial" pitchFamily="34" charset="0"/>
            </a:endParaRPr>
          </a:p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RMSE 2.6635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8933" y="2313413"/>
            <a:ext cx="1170513" cy="292388"/>
          </a:xfrm>
          <a:prstGeom prst="rect">
            <a:avLst/>
          </a:prstGeom>
          <a:solidFill>
            <a:sysClr val="window" lastClr="FFFFFF">
              <a:lumMod val="75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맑은 고딕"/>
              </a:rPr>
              <a:t>IR1 (10.8</a:t>
            </a:r>
            <a:r>
              <a:rPr kumimoji="0" lang="el-GR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/>
                <a:ea typeface="굴림"/>
              </a:rPr>
              <a:t>μ</a:t>
            </a: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/>
                <a:ea typeface="굴림"/>
              </a:rPr>
              <a:t>m)</a:t>
            </a:r>
            <a:endParaRPr kumimoji="0" lang="ko-KR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맑은 고딕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49173" y="2277409"/>
            <a:ext cx="1170513" cy="292388"/>
          </a:xfrm>
          <a:prstGeom prst="rect">
            <a:avLst/>
          </a:prstGeom>
          <a:solidFill>
            <a:sysClr val="window" lastClr="FFFFFF">
              <a:lumMod val="75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맑은 고딕"/>
              </a:rPr>
              <a:t>IR2 (12.0</a:t>
            </a:r>
            <a:r>
              <a:rPr kumimoji="0" lang="el-GR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/>
                <a:ea typeface="굴림"/>
              </a:rPr>
              <a:t>μ</a:t>
            </a: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/>
                <a:ea typeface="굴림"/>
              </a:rPr>
              <a:t>m)</a:t>
            </a:r>
            <a:endParaRPr kumimoji="0" lang="ko-KR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맑은 고딕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8933" y="4433372"/>
            <a:ext cx="1178528" cy="292388"/>
          </a:xfrm>
          <a:prstGeom prst="rect">
            <a:avLst/>
          </a:prstGeom>
          <a:solidFill>
            <a:sysClr val="window" lastClr="FFFFFF">
              <a:lumMod val="75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맑은 고딕"/>
              </a:rPr>
              <a:t>WV (6.75</a:t>
            </a:r>
            <a:r>
              <a:rPr kumimoji="0" lang="el-GR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/>
                <a:ea typeface="굴림"/>
              </a:rPr>
              <a:t>μ</a:t>
            </a: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/>
                <a:ea typeface="굴림"/>
              </a:rPr>
              <a:t>m)</a:t>
            </a:r>
            <a:endParaRPr kumimoji="0" lang="ko-KR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맑은 고딕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85177" y="4433293"/>
            <a:ext cx="1345240" cy="292388"/>
          </a:xfrm>
          <a:prstGeom prst="rect">
            <a:avLst/>
          </a:prstGeom>
          <a:solidFill>
            <a:sysClr val="window" lastClr="FFFFFF">
              <a:lumMod val="75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맑은 고딕"/>
              </a:rPr>
              <a:t>SWIR (3.75</a:t>
            </a:r>
            <a:r>
              <a:rPr kumimoji="0" lang="el-GR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/>
                <a:ea typeface="굴림"/>
              </a:rPr>
              <a:t>μ</a:t>
            </a: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/>
                <a:ea typeface="굴림"/>
              </a:rPr>
              <a:t>m)</a:t>
            </a:r>
            <a:endParaRPr kumimoji="0" lang="ko-KR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맑은 고딕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99592" y="6361583"/>
            <a:ext cx="109671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 smtClean="0">
                <a:solidFill>
                  <a:prstClr val="black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LEO TB (K)</a:t>
            </a:r>
            <a:endParaRPr lang="ko-KR" altLang="en-US" sz="1400" dirty="0">
              <a:solidFill>
                <a:prstClr val="black"/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-507411" y="2869455"/>
            <a:ext cx="13369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500" dirty="0" smtClean="0">
                <a:solidFill>
                  <a:prstClr val="black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COMS TB (K)</a:t>
            </a:r>
            <a:endParaRPr lang="ko-KR" altLang="en-US" sz="1500" dirty="0">
              <a:solidFill>
                <a:prstClr val="black"/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-506539" y="4939193"/>
            <a:ext cx="13369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500" dirty="0" smtClean="0">
                <a:solidFill>
                  <a:prstClr val="black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COMS TB (K)</a:t>
            </a:r>
            <a:endParaRPr lang="ko-KR" altLang="en-US" sz="1500" dirty="0">
              <a:solidFill>
                <a:prstClr val="black"/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3241" y="6381328"/>
            <a:ext cx="109671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 smtClean="0">
                <a:solidFill>
                  <a:prstClr val="black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LEO TB (K)</a:t>
            </a:r>
            <a:endParaRPr lang="ko-KR" altLang="en-US" sz="1400" dirty="0">
              <a:solidFill>
                <a:prstClr val="black"/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61746" y="417588"/>
            <a:ext cx="5467373" cy="536054"/>
          </a:xfrm>
        </p:spPr>
        <p:txBody>
          <a:bodyPr/>
          <a:lstStyle/>
          <a:p>
            <a:r>
              <a:rPr lang="en-GB" sz="3000" dirty="0" smtClean="0"/>
              <a:t>INFRARED CHANNEL(2/3)</a:t>
            </a:r>
            <a:endParaRPr lang="en-GB" sz="3000" dirty="0"/>
          </a:p>
        </p:txBody>
      </p:sp>
      <p:pic>
        <p:nvPicPr>
          <p:cNvPr id="24" name="Picture 2" descr="D:\guminju\GSICS\IASI\fig_v4\BOTH_IR1_all_dTB_v4.togethe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7" t="6860" r="5295" b="3373"/>
          <a:stretch/>
        </p:blipFill>
        <p:spPr bwMode="auto">
          <a:xfrm>
            <a:off x="1149927" y="1855401"/>
            <a:ext cx="2963827" cy="223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D:\guminju\GSICS\IASI\fig_v4\BOTH_IR3_all_dTB_v4.togeth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62" y="4074656"/>
            <a:ext cx="3498275" cy="249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D:\guminju\GSICS\IASI\fig_v4\BOTH_IR4_all_dTB_v4.togeth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188" y="4080068"/>
            <a:ext cx="3590895" cy="256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443220" y="1980958"/>
            <a:ext cx="444352" cy="29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/>
              <a:t>IR1</a:t>
            </a:r>
            <a:endParaRPr lang="ko-KR" altLang="en-US" sz="13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738653" y="1968312"/>
            <a:ext cx="444352" cy="29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/>
              <a:t>IR2</a:t>
            </a:r>
            <a:endParaRPr lang="ko-KR" altLang="en-US" sz="13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443220" y="4368100"/>
            <a:ext cx="452368" cy="29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/>
              <a:t>WV</a:t>
            </a:r>
            <a:endParaRPr lang="ko-KR" altLang="en-US" sz="13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545106" y="4404104"/>
            <a:ext cx="619080" cy="29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/>
              <a:t>SWIR</a:t>
            </a:r>
            <a:endParaRPr lang="ko-KR" altLang="en-US" sz="13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40781" y="1055732"/>
            <a:ext cx="7667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ko-KR" b="1" u="sng" dirty="0" smtClean="0"/>
              <a:t>trend of TB bias</a:t>
            </a:r>
            <a:r>
              <a:rPr lang="en-US" altLang="ko-KR" dirty="0" smtClean="0"/>
              <a:t> for COMS IR TBs</a:t>
            </a:r>
            <a:endParaRPr lang="en-US" altLang="ko-KR" b="1" dirty="0" smtClean="0"/>
          </a:p>
          <a:p>
            <a:pPr marL="285750" indent="-285750">
              <a:buFont typeface="Wingdings" pitchFamily="2" charset="2"/>
              <a:buChar char="l"/>
            </a:pPr>
            <a:r>
              <a:rPr lang="en-US" altLang="ko-KR" dirty="0" smtClean="0"/>
              <a:t>period: 2011.04 – </a:t>
            </a:r>
            <a:r>
              <a:rPr lang="en-US" altLang="ko-KR" dirty="0"/>
              <a:t>2014.12(</a:t>
            </a:r>
            <a:r>
              <a:rPr lang="en-US" altLang="ko-KR" b="1" dirty="0"/>
              <a:t>IASI_A, AIRS</a:t>
            </a:r>
            <a:r>
              <a:rPr lang="en-US" altLang="ko-KR" dirty="0"/>
              <a:t>), 2013.08 – 2014.12(</a:t>
            </a:r>
            <a:r>
              <a:rPr lang="en-US" altLang="ko-KR" b="1" dirty="0"/>
              <a:t>IASI_B</a:t>
            </a:r>
            <a:r>
              <a:rPr lang="en-US" altLang="ko-KR" dirty="0"/>
              <a:t>)</a:t>
            </a:r>
            <a:endParaRPr lang="en-US" altLang="ko-KR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4830597" y="1028570"/>
            <a:ext cx="2331985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>
                <a:solidFill>
                  <a:srgbClr val="00B050"/>
                </a:solidFill>
              </a:rPr>
              <a:t>AIRS</a:t>
            </a:r>
            <a:r>
              <a:rPr lang="en-US" altLang="ko-KR" sz="13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sz="1300" b="1" dirty="0" smtClean="0">
                <a:solidFill>
                  <a:srgbClr val="FF3300"/>
                </a:solidFill>
              </a:rPr>
              <a:t>IASI_A</a:t>
            </a:r>
            <a:r>
              <a:rPr lang="en-US" altLang="ko-KR" sz="13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sz="1300" b="1" dirty="0">
                <a:solidFill>
                  <a:srgbClr val="3366FF"/>
                </a:solidFill>
              </a:rPr>
              <a:t>IASI_B</a:t>
            </a:r>
            <a:r>
              <a:rPr lang="en-US" altLang="ko-KR" sz="13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sz="1300" b="1" dirty="0" smtClean="0"/>
              <a:t>TOTAL</a:t>
            </a:r>
            <a:endParaRPr lang="ko-KR" altLang="en-US" sz="1300" b="1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420723" y="2620662"/>
            <a:ext cx="11352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500" dirty="0" smtClean="0">
                <a:latin typeface="Times New Roman" pitchFamily="18" charset="0"/>
                <a:cs typeface="Times New Roman" pitchFamily="18" charset="0"/>
              </a:rPr>
              <a:t>TB Bias (K)</a:t>
            </a:r>
            <a:endParaRPr lang="ko-KR" alt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6200000">
            <a:off x="420721" y="5162456"/>
            <a:ext cx="11352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500" dirty="0" smtClean="0">
                <a:latin typeface="Times New Roman" pitchFamily="18" charset="0"/>
                <a:cs typeface="Times New Roman" pitchFamily="18" charset="0"/>
              </a:rPr>
              <a:t>TB Bias (K)</a:t>
            </a:r>
            <a:endParaRPr lang="ko-KR" alt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46592" y="6473300"/>
            <a:ext cx="1258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COMS TB (K)</a:t>
            </a:r>
            <a:endParaRPr lang="ko-KR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86492" y="6481211"/>
            <a:ext cx="1258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Times New Roman" pitchFamily="18" charset="0"/>
                <a:cs typeface="Times New Roman" pitchFamily="18" charset="0"/>
              </a:rPr>
              <a:t>COMS TB (K)</a:t>
            </a:r>
            <a:endParaRPr lang="ko-KR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" name="Picture 3" descr="D:\guminju\GSICS\IASI\fig_v4\BOTH_IR2_all_dTB_v4.together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4" t="7106" r="5654" b="3875"/>
          <a:stretch/>
        </p:blipFill>
        <p:spPr bwMode="auto">
          <a:xfrm>
            <a:off x="4325037" y="1803029"/>
            <a:ext cx="3101498" cy="233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직사각형 57"/>
          <p:cNvSpPr/>
          <p:nvPr/>
        </p:nvSpPr>
        <p:spPr>
          <a:xfrm>
            <a:off x="1816945" y="3540008"/>
            <a:ext cx="216716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Bias </a:t>
            </a:r>
            <a:r>
              <a:rPr lang="en-US" altLang="ko-KR" sz="1000" b="1" dirty="0" smtClean="0">
                <a:solidFill>
                  <a:srgbClr val="008000"/>
                </a:solidFill>
              </a:rPr>
              <a:t>0.2237</a:t>
            </a:r>
            <a:r>
              <a:rPr lang="en-US" altLang="ko-KR" sz="1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ko-KR" sz="1000" b="1" dirty="0" smtClean="0">
                <a:solidFill>
                  <a:srgbClr val="E65200"/>
                </a:solidFill>
                <a:latin typeface="Arial" pitchFamily="34" charset="0"/>
                <a:cs typeface="Arial" pitchFamily="34" charset="0"/>
              </a:rPr>
              <a:t>0.2859 </a:t>
            </a:r>
            <a:r>
              <a:rPr lang="en-US" altLang="ko-KR" sz="1000" b="1" dirty="0" smtClean="0">
                <a:solidFill>
                  <a:srgbClr val="3366FF"/>
                </a:solidFill>
              </a:rPr>
              <a:t>0.3296 </a:t>
            </a:r>
            <a:r>
              <a:rPr lang="en-US" altLang="ko-KR" sz="1000" b="1" dirty="0" smtClean="0">
                <a:solidFill>
                  <a:srgbClr val="000000"/>
                </a:solidFill>
              </a:rPr>
              <a:t>0.2694</a:t>
            </a:r>
            <a:r>
              <a:rPr lang="en-US" altLang="ko-KR" sz="1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9" name="직사각형 58"/>
          <p:cNvSpPr/>
          <p:nvPr/>
        </p:nvSpPr>
        <p:spPr>
          <a:xfrm>
            <a:off x="5040260" y="3581819"/>
            <a:ext cx="22492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Bias </a:t>
            </a:r>
            <a:r>
              <a:rPr lang="en-US" altLang="ko-KR" sz="1000" b="1" dirty="0" smtClean="0">
                <a:solidFill>
                  <a:srgbClr val="008000"/>
                </a:solidFill>
              </a:rPr>
              <a:t>0.2175</a:t>
            </a:r>
            <a:r>
              <a:rPr lang="en-US" altLang="ko-KR" sz="1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ko-KR" sz="1000" b="1" dirty="0" smtClean="0">
                <a:solidFill>
                  <a:srgbClr val="FF3300"/>
                </a:solidFill>
              </a:rPr>
              <a:t>0.2186</a:t>
            </a:r>
            <a:r>
              <a:rPr lang="en-US" altLang="ko-KR" sz="1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sz="1000" b="1" dirty="0" smtClean="0">
                <a:solidFill>
                  <a:srgbClr val="3366FF"/>
                </a:solidFill>
              </a:rPr>
              <a:t>0.2753 </a:t>
            </a:r>
            <a:r>
              <a:rPr lang="en-US" altLang="ko-KR" sz="1000" b="1" dirty="0" smtClean="0"/>
              <a:t>0.2312</a:t>
            </a: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555660" y="5916272"/>
            <a:ext cx="24575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Bias </a:t>
            </a:r>
            <a:r>
              <a:rPr lang="en-US" altLang="ko-KR" sz="1000" b="1" dirty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altLang="ko-KR" sz="1000" b="1" dirty="0" smtClean="0">
                <a:solidFill>
                  <a:srgbClr val="008000"/>
                </a:solidFill>
              </a:rPr>
              <a:t>1.0005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ko-KR" sz="1000" b="1" dirty="0" smtClean="0">
                <a:solidFill>
                  <a:srgbClr val="FF3300"/>
                </a:solidFill>
              </a:rPr>
              <a:t>0.7485</a:t>
            </a:r>
            <a:r>
              <a:rPr lang="en-US" altLang="ko-KR" sz="1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sz="1000" b="1" dirty="0">
                <a:solidFill>
                  <a:srgbClr val="3366FF"/>
                </a:solidFill>
              </a:rPr>
              <a:t>-</a:t>
            </a:r>
            <a:r>
              <a:rPr lang="en-US" altLang="ko-KR" sz="1000" b="1" dirty="0" smtClean="0">
                <a:solidFill>
                  <a:srgbClr val="3366FF"/>
                </a:solidFill>
              </a:rPr>
              <a:t>0.7652 </a:t>
            </a:r>
            <a:r>
              <a:rPr lang="en-US" altLang="ko-KR" sz="1000" b="1" dirty="0" smtClean="0"/>
              <a:t>-0.8614</a:t>
            </a: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1" name="직사각형 60"/>
          <p:cNvSpPr/>
          <p:nvPr/>
        </p:nvSpPr>
        <p:spPr>
          <a:xfrm>
            <a:off x="5158611" y="6030091"/>
            <a:ext cx="21309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Bias </a:t>
            </a:r>
            <a:r>
              <a:rPr lang="en-US" altLang="ko-KR" sz="1000" b="1" dirty="0" smtClean="0">
                <a:solidFill>
                  <a:srgbClr val="008000"/>
                </a:solidFill>
              </a:rPr>
              <a:t>0.1811</a:t>
            </a:r>
            <a:r>
              <a:rPr lang="en-US" altLang="ko-KR" sz="1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altLang="ko-KR" sz="1000" b="1" dirty="0" smtClean="0">
                <a:solidFill>
                  <a:srgbClr val="FF3300"/>
                </a:solidFill>
              </a:rPr>
              <a:t>0.0374</a:t>
            </a:r>
            <a:r>
              <a:rPr lang="en-US" altLang="ko-KR" sz="1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ko-KR" sz="1000" b="1" dirty="0" smtClean="0">
                <a:solidFill>
                  <a:srgbClr val="3366FF"/>
                </a:solidFill>
              </a:rPr>
              <a:t>0.0506 </a:t>
            </a:r>
            <a:r>
              <a:rPr lang="en-US" altLang="ko-KR" sz="1000" b="1" dirty="0" smtClean="0"/>
              <a:t>0.0905</a:t>
            </a:r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38653" y="1936286"/>
            <a:ext cx="444352" cy="2923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300" b="1" dirty="0" smtClean="0"/>
              <a:t>IR2</a:t>
            </a:r>
            <a:endParaRPr lang="ko-KR" altLang="en-US" sz="1300" b="1" dirty="0"/>
          </a:p>
        </p:txBody>
      </p:sp>
      <p:sp>
        <p:nvSpPr>
          <p:cNvPr id="63" name="직사각형 62"/>
          <p:cNvSpPr/>
          <p:nvPr/>
        </p:nvSpPr>
        <p:spPr>
          <a:xfrm>
            <a:off x="1924957" y="1961639"/>
            <a:ext cx="156247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RMSE 1.5041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5223027" y="1739808"/>
            <a:ext cx="156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altLang="ko-KR" sz="1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RMSE 1.3806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1924957" y="4188080"/>
            <a:ext cx="156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altLang="ko-KR" sz="1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RMSE 1.1780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5043007" y="4188080"/>
            <a:ext cx="156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altLang="ko-KR" sz="1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ko-KR" sz="1000" b="1" dirty="0" smtClean="0">
                <a:latin typeface="Arial" pitchFamily="34" charset="0"/>
                <a:cs typeface="Arial" pitchFamily="34" charset="0"/>
              </a:rPr>
              <a:t>RMSE 2.6635</a:t>
            </a:r>
          </a:p>
        </p:txBody>
      </p:sp>
    </p:spTree>
    <p:extLst>
      <p:ext uri="{BB962C8B-B14F-4D97-AF65-F5344CB8AC3E}">
        <p14:creationId xmlns:p14="http://schemas.microsoft.com/office/powerpoint/2010/main" val="34266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61746" y="417588"/>
            <a:ext cx="5467373" cy="536054"/>
          </a:xfrm>
        </p:spPr>
        <p:txBody>
          <a:bodyPr/>
          <a:lstStyle/>
          <a:p>
            <a:r>
              <a:rPr lang="en-GB" sz="3000" dirty="0" smtClean="0"/>
              <a:t>INFRARED CHANNEL(3/3)</a:t>
            </a:r>
            <a:endParaRPr lang="en-GB" sz="3000" dirty="0"/>
          </a:p>
        </p:txBody>
      </p:sp>
      <p:sp>
        <p:nvSpPr>
          <p:cNvPr id="74" name="슬라이드 번호 개체 틀 2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869923A-E144-4949-8333-A6A5FAFD53F3}" type="slidenum">
              <a:rPr lang="ko-KR" altLang="en-US" smtClean="0">
                <a:solidFill>
                  <a:prstClr val="black"/>
                </a:solidFill>
                <a:ea typeface="맑은 고딕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ko-KR" altLang="en-US" dirty="0">
              <a:solidFill>
                <a:prstClr val="black"/>
              </a:solidFill>
              <a:ea typeface="맑은 고딕"/>
            </a:endParaRPr>
          </a:p>
        </p:txBody>
      </p:sp>
      <p:pic>
        <p:nvPicPr>
          <p:cNvPr id="75" name="Picture 7" descr="D:\guminju\GSICS\IASI\fig_v4\BOTH_IR2_monthly_Bi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016" y="3265149"/>
            <a:ext cx="4887832" cy="11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9" descr="D:\guminju\GSICS\IASI\fig_v4\BOTH_IR1_monthly_Bi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016" y="2132856"/>
            <a:ext cx="4887832" cy="11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1" descr="D:\guminju\GSICS\IASI\fig_v4\BOTH_IR3_monthly_Bia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532" y="4420757"/>
            <a:ext cx="4887832" cy="11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3" descr="D:\guminju\GSICS\IASI\fig_v4\BOTH_IR4_monthly_Bia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016" y="5582601"/>
            <a:ext cx="4887832" cy="119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모서리가 둥근 직사각형 78"/>
          <p:cNvSpPr/>
          <p:nvPr/>
        </p:nvSpPr>
        <p:spPr>
          <a:xfrm>
            <a:off x="1331416" y="1772816"/>
            <a:ext cx="1862684" cy="289739"/>
          </a:xfrm>
          <a:prstGeom prst="round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맑은 고딕"/>
                <a:cs typeface="+mn-cs"/>
              </a:rPr>
              <a:t>TB Bias (COMS-LEO)</a:t>
            </a:r>
            <a:endParaRPr kumimoji="0" lang="ko-KR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/>
              <a:cs typeface="+mn-cs"/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6057688" y="1772816"/>
            <a:ext cx="1862684" cy="289739"/>
          </a:xfrm>
          <a:prstGeom prst="round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맑은 고딕"/>
                <a:cs typeface="+mn-cs"/>
              </a:rPr>
              <a:t>TB RMSE</a:t>
            </a:r>
            <a:endParaRPr kumimoji="0" lang="ko-KR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067944" y="2740568"/>
            <a:ext cx="468052" cy="292388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Arial"/>
                <a:ea typeface="맑은 고딕"/>
              </a:rPr>
              <a:t>IR1</a:t>
            </a:r>
            <a:endParaRPr lang="ko-KR" altLang="en-US" sz="1300" b="1" dirty="0">
              <a:solidFill>
                <a:prstClr val="black"/>
              </a:solidFill>
              <a:latin typeface="Arial"/>
              <a:ea typeface="맑은 고딕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67944" y="3873844"/>
            <a:ext cx="468052" cy="292388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Arial"/>
                <a:ea typeface="맑은 고딕"/>
              </a:rPr>
              <a:t>IR2</a:t>
            </a:r>
            <a:endParaRPr lang="ko-KR" altLang="en-US" sz="1300" b="1" dirty="0">
              <a:solidFill>
                <a:prstClr val="black"/>
              </a:solidFill>
              <a:latin typeface="Arial"/>
              <a:ea typeface="맑은 고딕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53189" y="1016732"/>
            <a:ext cx="7667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auto" latinLnBrk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ko-KR" b="1" u="sng" dirty="0" smtClean="0">
                <a:solidFill>
                  <a:prstClr val="black"/>
                </a:solidFill>
                <a:latin typeface="Arial"/>
                <a:ea typeface="맑은 고딕"/>
              </a:rPr>
              <a:t>monthly</a:t>
            </a:r>
            <a:r>
              <a:rPr lang="ko-KR" altLang="en-US" b="1" u="sng" dirty="0" smtClean="0">
                <a:solidFill>
                  <a:prstClr val="black"/>
                </a:solidFill>
                <a:latin typeface="Arial"/>
                <a:ea typeface="맑은 고딕"/>
              </a:rPr>
              <a:t> </a:t>
            </a:r>
            <a:r>
              <a:rPr lang="en-US" altLang="ko-KR" b="1" u="sng" dirty="0" smtClean="0">
                <a:solidFill>
                  <a:prstClr val="black"/>
                </a:solidFill>
                <a:latin typeface="Arial"/>
                <a:ea typeface="맑은 고딕"/>
              </a:rPr>
              <a:t>variation</a:t>
            </a:r>
            <a:r>
              <a:rPr lang="en-US" altLang="ko-KR" dirty="0" smtClean="0">
                <a:solidFill>
                  <a:prstClr val="black"/>
                </a:solidFill>
                <a:latin typeface="Arial"/>
                <a:ea typeface="맑은 고딕"/>
              </a:rPr>
              <a:t> of </a:t>
            </a:r>
            <a:r>
              <a:rPr lang="en-US" altLang="ko-KR" b="1" u="sng" dirty="0" smtClean="0">
                <a:solidFill>
                  <a:prstClr val="black"/>
                </a:solidFill>
                <a:latin typeface="Arial"/>
                <a:ea typeface="맑은 고딕"/>
              </a:rPr>
              <a:t>TB bias</a:t>
            </a:r>
            <a:r>
              <a:rPr lang="en-US" altLang="ko-KR" dirty="0" smtClean="0">
                <a:solidFill>
                  <a:prstClr val="black"/>
                </a:solidFill>
                <a:latin typeface="Arial"/>
                <a:ea typeface="맑은 고딕"/>
              </a:rPr>
              <a:t> and </a:t>
            </a:r>
            <a:r>
              <a:rPr lang="en-US" altLang="ko-KR" b="1" u="sng" dirty="0" smtClean="0">
                <a:solidFill>
                  <a:prstClr val="black"/>
                </a:solidFill>
                <a:latin typeface="Arial"/>
                <a:ea typeface="맑은 고딕"/>
              </a:rPr>
              <a:t>RMSE</a:t>
            </a:r>
          </a:p>
          <a:p>
            <a:pPr marL="285750" indent="-285750" fontAlgn="auto" latinLnBrk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</a:pPr>
            <a:r>
              <a:rPr lang="en-US" altLang="ko-KR" dirty="0" smtClean="0">
                <a:solidFill>
                  <a:prstClr val="black"/>
                </a:solidFill>
                <a:latin typeface="Arial"/>
                <a:ea typeface="맑은 고딕"/>
              </a:rPr>
              <a:t>period: 2011.04 – </a:t>
            </a:r>
            <a:r>
              <a:rPr lang="en-US" altLang="ko-KR" dirty="0">
                <a:solidFill>
                  <a:prstClr val="black"/>
                </a:solidFill>
                <a:latin typeface="Arial"/>
                <a:ea typeface="맑은 고딕"/>
              </a:rPr>
              <a:t>2014.12(</a:t>
            </a:r>
            <a:r>
              <a:rPr lang="en-US" altLang="ko-KR" b="1" dirty="0">
                <a:solidFill>
                  <a:prstClr val="black"/>
                </a:solidFill>
                <a:latin typeface="Arial"/>
                <a:ea typeface="맑은 고딕"/>
              </a:rPr>
              <a:t>IASI_A, AIRS</a:t>
            </a:r>
            <a:r>
              <a:rPr lang="en-US" altLang="ko-KR" dirty="0">
                <a:solidFill>
                  <a:prstClr val="black"/>
                </a:solidFill>
                <a:latin typeface="Arial"/>
                <a:ea typeface="맑은 고딕"/>
              </a:rPr>
              <a:t>), 2013.08 – </a:t>
            </a:r>
            <a:r>
              <a:rPr lang="en-US" altLang="ko-KR" dirty="0" smtClean="0">
                <a:solidFill>
                  <a:prstClr val="black"/>
                </a:solidFill>
                <a:latin typeface="Arial"/>
                <a:ea typeface="맑은 고딕"/>
              </a:rPr>
              <a:t>2014.12(</a:t>
            </a:r>
            <a:r>
              <a:rPr lang="en-US" altLang="ko-KR" b="1" dirty="0" smtClean="0">
                <a:solidFill>
                  <a:prstClr val="black"/>
                </a:solidFill>
                <a:latin typeface="Arial"/>
                <a:ea typeface="맑은 고딕"/>
              </a:rPr>
              <a:t>IASI_B)</a:t>
            </a:r>
            <a:endParaRPr lang="en-US" altLang="ko-KR" dirty="0" smtClean="0">
              <a:solidFill>
                <a:prstClr val="black"/>
              </a:solidFill>
              <a:latin typeface="Arial"/>
              <a:ea typeface="맑은 고딕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527884" y="1772816"/>
            <a:ext cx="2331985" cy="292388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맑은 고딕"/>
              </a:rPr>
              <a:t>AIRS</a:t>
            </a: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/>
                <a:ea typeface="맑은 고딕"/>
              </a:rPr>
              <a:t> IASI_A </a:t>
            </a: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Arial"/>
                <a:ea typeface="맑은 고딕"/>
              </a:rPr>
              <a:t>IASI_B</a:t>
            </a: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/>
                <a:ea typeface="맑은 고딕"/>
              </a:rPr>
              <a:t> </a:t>
            </a:r>
            <a:r>
              <a:rPr kumimoji="0" lang="en-US" altLang="ko-KR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맑은 고딕"/>
              </a:rPr>
              <a:t>TOTAL</a:t>
            </a:r>
            <a:endParaRPr kumimoji="0" lang="ko-KR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맑은 고딕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-33398" y="2025424"/>
            <a:ext cx="320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 smtClean="0">
                <a:solidFill>
                  <a:prstClr val="black"/>
                </a:solidFill>
                <a:latin typeface="Arial"/>
                <a:ea typeface="맑은 고딕"/>
              </a:rPr>
              <a:t>(K)</a:t>
            </a:r>
            <a:endParaRPr lang="ko-KR" altLang="en-US" sz="800" dirty="0">
              <a:solidFill>
                <a:prstClr val="black"/>
              </a:solidFill>
              <a:latin typeface="Arial"/>
              <a:ea typeface="맑은 고딕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72000" y="2060848"/>
            <a:ext cx="320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800" dirty="0" smtClean="0">
                <a:solidFill>
                  <a:prstClr val="black"/>
                </a:solidFill>
                <a:latin typeface="Arial"/>
                <a:ea typeface="맑은 고딕"/>
              </a:rPr>
              <a:t>(K)</a:t>
            </a:r>
            <a:endParaRPr lang="ko-KR" altLang="en-US" sz="800" dirty="0">
              <a:solidFill>
                <a:prstClr val="black"/>
              </a:solidFill>
              <a:latin typeface="Arial"/>
              <a:ea typeface="맑은 고딕"/>
            </a:endParaRPr>
          </a:p>
        </p:txBody>
      </p:sp>
      <p:pic>
        <p:nvPicPr>
          <p:cNvPr id="87" name="Picture 3" descr="D:\guminju\GSICS\IASI\fig_v4\fig_v4\BOTH_IR1_monthly_RMSE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6" t="6379" r="2252" b="6846"/>
          <a:stretch/>
        </p:blipFill>
        <p:spPr bwMode="auto">
          <a:xfrm>
            <a:off x="4608004" y="2220415"/>
            <a:ext cx="4580375" cy="104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직사각형 87"/>
          <p:cNvSpPr/>
          <p:nvPr/>
        </p:nvSpPr>
        <p:spPr>
          <a:xfrm>
            <a:off x="5220072" y="2852936"/>
            <a:ext cx="28445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 RMSE </a:t>
            </a:r>
            <a:r>
              <a:rPr lang="en-US" altLang="ko-KR" sz="1000" b="1" dirty="0" smtClean="0">
                <a:solidFill>
                  <a:srgbClr val="9BBB59"/>
                </a:solidFill>
                <a:latin typeface="Arial"/>
                <a:ea typeface="맑은 고딕"/>
              </a:rPr>
              <a:t>1.5295</a:t>
            </a:r>
            <a:r>
              <a:rPr lang="en-US" altLang="ko-KR" sz="1000" dirty="0" smtClean="0">
                <a:solidFill>
                  <a:prstClr val="black"/>
                </a:solidFill>
                <a:latin typeface="Arial"/>
                <a:ea typeface="맑은 고딕"/>
              </a:rPr>
              <a:t> </a:t>
            </a:r>
            <a:r>
              <a:rPr lang="en-US" altLang="ko-KR" sz="1000" b="1" dirty="0" smtClean="0">
                <a:solidFill>
                  <a:srgbClr val="E65200"/>
                </a:solidFill>
                <a:latin typeface="Arial"/>
                <a:ea typeface="맑은 고딕"/>
              </a:rPr>
              <a:t>1.5024</a:t>
            </a:r>
            <a:r>
              <a:rPr lang="en-US" altLang="ko-KR" sz="1000" dirty="0" smtClean="0">
                <a:solidFill>
                  <a:prstClr val="black"/>
                </a:solidFill>
                <a:latin typeface="Arial"/>
                <a:ea typeface="맑은 고딕"/>
              </a:rPr>
              <a:t> </a:t>
            </a:r>
            <a:r>
              <a:rPr lang="en-US" altLang="ko-KR" sz="1000" b="1" dirty="0" smtClean="0">
                <a:solidFill>
                  <a:srgbClr val="3366FF"/>
                </a:solidFill>
                <a:latin typeface="Arial"/>
                <a:ea typeface="맑은 고딕"/>
              </a:rPr>
              <a:t>1.4581</a:t>
            </a:r>
            <a:r>
              <a:rPr lang="en-US" altLang="ko-KR" sz="1000" b="1" dirty="0" smtClean="0">
                <a:solidFill>
                  <a:srgbClr val="0000FF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1.5041</a:t>
            </a:r>
          </a:p>
        </p:txBody>
      </p:sp>
      <p:pic>
        <p:nvPicPr>
          <p:cNvPr id="89" name="Picture 4" descr="D:\guminju\GSICS\IASI\fig_v4\fig_v4\BOTH_IR2_monthly_RMSE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3" t="3365" r="2245" b="4514"/>
          <a:stretch/>
        </p:blipFill>
        <p:spPr bwMode="auto">
          <a:xfrm>
            <a:off x="4572000" y="3334721"/>
            <a:ext cx="4623575" cy="107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5" descr="D:\guminju\GSICS\IASI\fig_v4\fig_v4\BOTH_IR3_monthly_RMSE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" t="4378" r="1758" b="6603"/>
          <a:stretch/>
        </p:blipFill>
        <p:spPr bwMode="auto">
          <a:xfrm>
            <a:off x="4535996" y="4486610"/>
            <a:ext cx="4716903" cy="107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6" descr="D:\guminju\GSICS\IASI\fig_v4\fig_v4\BOTH_IR4_monthly_RMSE.pn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t="6402" r="1561" b="6402"/>
          <a:stretch/>
        </p:blipFill>
        <p:spPr bwMode="auto">
          <a:xfrm>
            <a:off x="4636519" y="5697252"/>
            <a:ext cx="4652005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TextBox 91"/>
          <p:cNvSpPr txBox="1"/>
          <p:nvPr/>
        </p:nvSpPr>
        <p:spPr>
          <a:xfrm>
            <a:off x="4031940" y="5517232"/>
            <a:ext cx="633146" cy="292388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Arial"/>
                <a:ea typeface="맑은 고딕"/>
              </a:rPr>
              <a:t>SWIR</a:t>
            </a:r>
            <a:endParaRPr lang="ko-KR" altLang="en-US" sz="1300" b="1" dirty="0">
              <a:solidFill>
                <a:prstClr val="black"/>
              </a:solidFill>
              <a:latin typeface="Arial"/>
              <a:ea typeface="맑은 고딕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1180699" y="2852936"/>
            <a:ext cx="216716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Bias </a:t>
            </a:r>
            <a:r>
              <a:rPr lang="en-US" altLang="ko-KR" sz="1000" b="1" dirty="0" smtClean="0">
                <a:solidFill>
                  <a:srgbClr val="9BBB59">
                    <a:lumMod val="75000"/>
                  </a:srgbClr>
                </a:solidFill>
                <a:latin typeface="Arial"/>
                <a:ea typeface="맑은 고딕"/>
              </a:rPr>
              <a:t>0.2237 </a:t>
            </a:r>
            <a:r>
              <a:rPr lang="en-US" altLang="ko-KR" sz="1000" b="1" dirty="0" smtClean="0">
                <a:solidFill>
                  <a:srgbClr val="E65200"/>
                </a:solidFill>
                <a:latin typeface="Arial" pitchFamily="34" charset="0"/>
                <a:ea typeface="맑은 고딕"/>
                <a:cs typeface="Arial" pitchFamily="34" charset="0"/>
              </a:rPr>
              <a:t>0.2859 </a:t>
            </a:r>
            <a:r>
              <a:rPr lang="en-US" altLang="ko-KR" sz="1000" b="1" dirty="0" smtClean="0">
                <a:solidFill>
                  <a:srgbClr val="3366FF"/>
                </a:solidFill>
                <a:latin typeface="Arial"/>
                <a:ea typeface="맑은 고딕"/>
              </a:rPr>
              <a:t>0.3296 </a:t>
            </a:r>
            <a:r>
              <a:rPr lang="en-US" altLang="ko-KR" sz="1000" b="1" dirty="0" smtClean="0">
                <a:solidFill>
                  <a:srgbClr val="000000"/>
                </a:solidFill>
                <a:latin typeface="Arial"/>
                <a:ea typeface="맑은 고딕"/>
              </a:rPr>
              <a:t>0.2694</a:t>
            </a:r>
            <a:r>
              <a:rPr lang="en-US" altLang="ko-KR" sz="1000" b="1" dirty="0" smtClean="0">
                <a:solidFill>
                  <a:srgbClr val="00B050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</a:p>
        </p:txBody>
      </p:sp>
      <p:sp>
        <p:nvSpPr>
          <p:cNvPr id="94" name="직사각형 93"/>
          <p:cNvSpPr/>
          <p:nvPr/>
        </p:nvSpPr>
        <p:spPr>
          <a:xfrm>
            <a:off x="1079612" y="3974867"/>
            <a:ext cx="22492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Bias </a:t>
            </a:r>
            <a:r>
              <a:rPr lang="en-US" altLang="ko-KR" sz="1000" b="1" dirty="0" smtClean="0">
                <a:solidFill>
                  <a:srgbClr val="9BBB59">
                    <a:lumMod val="75000"/>
                  </a:srgbClr>
                </a:solidFill>
                <a:latin typeface="Arial"/>
                <a:ea typeface="맑은 고딕"/>
              </a:rPr>
              <a:t>0.2175 </a:t>
            </a:r>
            <a:r>
              <a:rPr lang="en-US" altLang="ko-KR" sz="1000" b="1" dirty="0" smtClean="0">
                <a:solidFill>
                  <a:srgbClr val="F79646">
                    <a:lumMod val="75000"/>
                  </a:srgbClr>
                </a:solidFill>
                <a:latin typeface="Arial"/>
                <a:ea typeface="맑은 고딕"/>
              </a:rPr>
              <a:t>0.2186 </a:t>
            </a:r>
            <a:r>
              <a:rPr lang="en-US" altLang="ko-KR" sz="1000" b="1" dirty="0" smtClean="0">
                <a:solidFill>
                  <a:srgbClr val="3366FF"/>
                </a:solidFill>
                <a:latin typeface="Arial"/>
                <a:ea typeface="맑은 고딕"/>
              </a:rPr>
              <a:t>0.2753 </a:t>
            </a:r>
            <a:r>
              <a:rPr lang="en-US" altLang="ko-KR" sz="1000" b="1" dirty="0" smtClean="0">
                <a:solidFill>
                  <a:prstClr val="black"/>
                </a:solidFill>
                <a:latin typeface="Arial"/>
                <a:ea typeface="맑은 고딕"/>
              </a:rPr>
              <a:t>0.2312</a:t>
            </a: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  </a:t>
            </a:r>
          </a:p>
        </p:txBody>
      </p:sp>
      <p:sp>
        <p:nvSpPr>
          <p:cNvPr id="95" name="직사각형 94"/>
          <p:cNvSpPr/>
          <p:nvPr/>
        </p:nvSpPr>
        <p:spPr>
          <a:xfrm>
            <a:off x="1034351" y="4550931"/>
            <a:ext cx="24575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Bias </a:t>
            </a:r>
            <a:r>
              <a:rPr lang="en-US" altLang="ko-KR" sz="1000" b="1" dirty="0">
                <a:solidFill>
                  <a:srgbClr val="9BBB59">
                    <a:lumMod val="75000"/>
                  </a:srgbClr>
                </a:solidFill>
                <a:latin typeface="Arial"/>
                <a:ea typeface="맑은 고딕"/>
              </a:rPr>
              <a:t>-</a:t>
            </a:r>
            <a:r>
              <a:rPr lang="en-US" altLang="ko-KR" sz="1000" b="1" dirty="0" smtClean="0">
                <a:solidFill>
                  <a:srgbClr val="9BBB59">
                    <a:lumMod val="75000"/>
                  </a:srgbClr>
                </a:solidFill>
                <a:latin typeface="Arial"/>
                <a:ea typeface="맑은 고딕"/>
              </a:rPr>
              <a:t>1.0005 </a:t>
            </a:r>
            <a:r>
              <a:rPr lang="en-US" altLang="ko-KR" sz="1000" b="1" dirty="0">
                <a:solidFill>
                  <a:srgbClr val="F79646">
                    <a:lumMod val="75000"/>
                  </a:srgbClr>
                </a:solidFill>
                <a:latin typeface="Arial"/>
                <a:ea typeface="맑은 고딕"/>
              </a:rPr>
              <a:t>-</a:t>
            </a:r>
            <a:r>
              <a:rPr lang="en-US" altLang="ko-KR" sz="1000" b="1" dirty="0" smtClean="0">
                <a:solidFill>
                  <a:srgbClr val="F79646">
                    <a:lumMod val="75000"/>
                  </a:srgbClr>
                </a:solidFill>
                <a:latin typeface="Arial"/>
                <a:ea typeface="맑은 고딕"/>
              </a:rPr>
              <a:t>0.7485 </a:t>
            </a:r>
            <a:r>
              <a:rPr lang="en-US" altLang="ko-KR" sz="1000" b="1" dirty="0">
                <a:solidFill>
                  <a:srgbClr val="3366FF"/>
                </a:solidFill>
                <a:latin typeface="Arial"/>
                <a:ea typeface="맑은 고딕"/>
              </a:rPr>
              <a:t>-</a:t>
            </a:r>
            <a:r>
              <a:rPr lang="en-US" altLang="ko-KR" sz="1000" b="1" dirty="0" smtClean="0">
                <a:solidFill>
                  <a:srgbClr val="3366FF"/>
                </a:solidFill>
                <a:latin typeface="Arial"/>
                <a:ea typeface="맑은 고딕"/>
              </a:rPr>
              <a:t>0.7652 </a:t>
            </a:r>
            <a:r>
              <a:rPr lang="en-US" altLang="ko-KR" sz="1000" b="1" dirty="0" smtClean="0">
                <a:solidFill>
                  <a:prstClr val="black"/>
                </a:solidFill>
                <a:latin typeface="Arial"/>
                <a:ea typeface="맑은 고딕"/>
              </a:rPr>
              <a:t>-0.8614</a:t>
            </a: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  </a:t>
            </a:r>
          </a:p>
        </p:txBody>
      </p:sp>
      <p:sp>
        <p:nvSpPr>
          <p:cNvPr id="96" name="직사각형 95"/>
          <p:cNvSpPr/>
          <p:nvPr/>
        </p:nvSpPr>
        <p:spPr>
          <a:xfrm>
            <a:off x="1252926" y="6273316"/>
            <a:ext cx="21309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Bias </a:t>
            </a:r>
            <a:r>
              <a:rPr lang="en-US" altLang="ko-KR" sz="1000" b="1" dirty="0" smtClean="0">
                <a:solidFill>
                  <a:srgbClr val="9BBB59">
                    <a:lumMod val="75000"/>
                  </a:srgbClr>
                </a:solidFill>
                <a:latin typeface="Arial"/>
                <a:ea typeface="맑은 고딕"/>
              </a:rPr>
              <a:t>0.1811 </a:t>
            </a:r>
            <a:r>
              <a:rPr lang="en-US" altLang="ko-KR" sz="1000" b="1" dirty="0" smtClean="0">
                <a:solidFill>
                  <a:srgbClr val="F79646">
                    <a:lumMod val="75000"/>
                  </a:srgbClr>
                </a:solidFill>
                <a:latin typeface="Arial"/>
                <a:ea typeface="맑은 고딕"/>
              </a:rPr>
              <a:t>0.0374 </a:t>
            </a:r>
            <a:r>
              <a:rPr lang="en-US" altLang="ko-KR" sz="1000" b="1" dirty="0" smtClean="0">
                <a:solidFill>
                  <a:srgbClr val="3366FF"/>
                </a:solidFill>
                <a:latin typeface="Arial"/>
                <a:ea typeface="맑은 고딕"/>
              </a:rPr>
              <a:t>0.0506 </a:t>
            </a:r>
            <a:r>
              <a:rPr lang="en-US" altLang="ko-KR" sz="1000" b="1" dirty="0" smtClean="0">
                <a:solidFill>
                  <a:prstClr val="black"/>
                </a:solidFill>
                <a:latin typeface="Arial"/>
                <a:ea typeface="맑은 고딕"/>
              </a:rPr>
              <a:t>0.0905</a:t>
            </a: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  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5291891" y="5697252"/>
            <a:ext cx="28445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 RMSE </a:t>
            </a:r>
            <a:r>
              <a:rPr lang="en-US" altLang="ko-KR" sz="1000" b="1" dirty="0" smtClean="0">
                <a:solidFill>
                  <a:srgbClr val="9BBB59"/>
                </a:solidFill>
                <a:latin typeface="Arial"/>
                <a:ea typeface="맑은 고딕"/>
              </a:rPr>
              <a:t>3.0869</a:t>
            </a:r>
            <a:r>
              <a:rPr lang="en-US" altLang="ko-KR" sz="1000" dirty="0" smtClean="0">
                <a:solidFill>
                  <a:prstClr val="black"/>
                </a:solidFill>
                <a:latin typeface="Arial"/>
                <a:ea typeface="맑은 고딕"/>
              </a:rPr>
              <a:t> </a:t>
            </a:r>
            <a:r>
              <a:rPr lang="en-US" altLang="ko-KR" sz="1000" b="1" dirty="0" smtClean="0">
                <a:solidFill>
                  <a:srgbClr val="E65200"/>
                </a:solidFill>
                <a:latin typeface="Arial"/>
                <a:ea typeface="맑은 고딕"/>
              </a:rPr>
              <a:t>2.4108</a:t>
            </a:r>
            <a:r>
              <a:rPr lang="en-US" altLang="ko-KR" sz="1000" dirty="0" smtClean="0">
                <a:solidFill>
                  <a:prstClr val="black"/>
                </a:solidFill>
                <a:latin typeface="Arial"/>
                <a:ea typeface="맑은 고딕"/>
              </a:rPr>
              <a:t> </a:t>
            </a:r>
            <a:r>
              <a:rPr lang="en-US" altLang="ko-KR" sz="1000" b="1" dirty="0" smtClean="0">
                <a:solidFill>
                  <a:srgbClr val="3366FF"/>
                </a:solidFill>
                <a:latin typeface="Arial"/>
                <a:ea typeface="맑은 고딕"/>
              </a:rPr>
              <a:t>2.4072</a:t>
            </a:r>
            <a:r>
              <a:rPr lang="en-US" altLang="ko-KR" sz="1000" b="1" dirty="0" smtClean="0">
                <a:solidFill>
                  <a:srgbClr val="0000FF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2.6635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5227079" y="3398803"/>
            <a:ext cx="28445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 RMSE </a:t>
            </a:r>
            <a:r>
              <a:rPr lang="en-US" altLang="ko-KR" sz="1000" b="1" dirty="0" smtClean="0">
                <a:solidFill>
                  <a:srgbClr val="9BBB59"/>
                </a:solidFill>
                <a:latin typeface="Arial"/>
                <a:ea typeface="맑은 고딕"/>
              </a:rPr>
              <a:t>1.3979</a:t>
            </a:r>
            <a:r>
              <a:rPr lang="en-US" altLang="ko-KR" sz="1000" dirty="0" smtClean="0">
                <a:solidFill>
                  <a:prstClr val="black"/>
                </a:solidFill>
                <a:latin typeface="Arial"/>
                <a:ea typeface="맑은 고딕"/>
              </a:rPr>
              <a:t> </a:t>
            </a:r>
            <a:r>
              <a:rPr lang="en-US" altLang="ko-KR" sz="1000" b="1" dirty="0" smtClean="0">
                <a:solidFill>
                  <a:srgbClr val="E65200"/>
                </a:solidFill>
                <a:latin typeface="Arial"/>
                <a:ea typeface="맑은 고딕"/>
              </a:rPr>
              <a:t>1.3781</a:t>
            </a:r>
            <a:r>
              <a:rPr lang="en-US" altLang="ko-KR" sz="1000" dirty="0" smtClean="0">
                <a:solidFill>
                  <a:prstClr val="black"/>
                </a:solidFill>
                <a:latin typeface="Arial"/>
                <a:ea typeface="맑은 고딕"/>
              </a:rPr>
              <a:t> </a:t>
            </a:r>
            <a:r>
              <a:rPr lang="en-US" altLang="ko-KR" sz="1000" b="1" dirty="0" smtClean="0">
                <a:solidFill>
                  <a:srgbClr val="3366FF"/>
                </a:solidFill>
                <a:latin typeface="Arial"/>
                <a:ea typeface="맑은 고딕"/>
              </a:rPr>
              <a:t>1.3519</a:t>
            </a:r>
            <a:r>
              <a:rPr lang="en-US" altLang="ko-KR" sz="1000" b="1" dirty="0" smtClean="0">
                <a:solidFill>
                  <a:srgbClr val="0000FF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1.3806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5255887" y="4581128"/>
            <a:ext cx="28445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000" b="1" dirty="0" smtClean="0">
                <a:solidFill>
                  <a:prstClr val="black"/>
                </a:solidFill>
                <a:latin typeface="Arial" pitchFamily="34" charset="0"/>
                <a:ea typeface="맑은 고딕"/>
                <a:cs typeface="Arial" pitchFamily="34" charset="0"/>
              </a:rPr>
              <a:t> RMSE </a:t>
            </a:r>
            <a:r>
              <a:rPr lang="en-US" altLang="ko-KR" sz="1000" b="1" dirty="0" smtClean="0">
                <a:solidFill>
                  <a:srgbClr val="9BBB59"/>
                </a:solidFill>
                <a:latin typeface="Arial"/>
                <a:ea typeface="맑은 고딕"/>
              </a:rPr>
              <a:t>1.2920</a:t>
            </a:r>
            <a:r>
              <a:rPr lang="en-US" altLang="ko-KR" sz="1000" dirty="0" smtClean="0">
                <a:solidFill>
                  <a:prstClr val="black"/>
                </a:solidFill>
                <a:latin typeface="Arial"/>
                <a:ea typeface="맑은 고딕"/>
              </a:rPr>
              <a:t> </a:t>
            </a:r>
            <a:r>
              <a:rPr lang="en-US" altLang="ko-KR" sz="1000" b="1" dirty="0" smtClean="0">
                <a:solidFill>
                  <a:srgbClr val="E65200"/>
                </a:solidFill>
                <a:latin typeface="Arial"/>
                <a:ea typeface="맑은 고딕"/>
              </a:rPr>
              <a:t>1.0805</a:t>
            </a:r>
            <a:r>
              <a:rPr lang="en-US" altLang="ko-KR" sz="1000" dirty="0" smtClean="0">
                <a:solidFill>
                  <a:prstClr val="black"/>
                </a:solidFill>
                <a:latin typeface="Arial"/>
                <a:ea typeface="맑은 고딕"/>
              </a:rPr>
              <a:t> </a:t>
            </a:r>
            <a:r>
              <a:rPr lang="en-US" altLang="ko-KR" sz="1000" b="1" dirty="0" smtClean="0">
                <a:solidFill>
                  <a:srgbClr val="3366FF"/>
                </a:solidFill>
                <a:latin typeface="Arial"/>
                <a:ea typeface="맑은 고딕"/>
              </a:rPr>
              <a:t>1.0862 </a:t>
            </a:r>
            <a:r>
              <a:rPr lang="en-US" altLang="ko-KR" sz="1000" b="1" dirty="0" smtClean="0">
                <a:solidFill>
                  <a:prstClr val="black"/>
                </a:solidFill>
                <a:latin typeface="Arial"/>
                <a:ea typeface="맑은 고딕"/>
              </a:rPr>
              <a:t>1.1780</a:t>
            </a:r>
            <a:r>
              <a:rPr lang="en-US" altLang="ko-KR" sz="1000" b="1" dirty="0" smtClean="0">
                <a:solidFill>
                  <a:srgbClr val="0000FF"/>
                </a:solidFill>
                <a:latin typeface="Arial" pitchFamily="34" charset="0"/>
                <a:ea typeface="맑은 고딕"/>
                <a:cs typeface="Arial" pitchFamily="34" charset="0"/>
              </a:rPr>
              <a:t> </a:t>
            </a:r>
            <a:endParaRPr lang="en-US" altLang="ko-KR" sz="1000" b="1" dirty="0" smtClean="0">
              <a:solidFill>
                <a:prstClr val="black"/>
              </a:solidFill>
              <a:latin typeface="Arial" pitchFamily="34" charset="0"/>
              <a:ea typeface="맑은 고딕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67944" y="4581128"/>
            <a:ext cx="468052" cy="292388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1300" b="1" dirty="0" smtClean="0">
                <a:solidFill>
                  <a:prstClr val="black"/>
                </a:solidFill>
                <a:latin typeface="Arial"/>
                <a:ea typeface="맑은 고딕"/>
              </a:rPr>
              <a:t>WV</a:t>
            </a:r>
            <a:endParaRPr lang="ko-KR" altLang="en-US" sz="1300" b="1" dirty="0">
              <a:solidFill>
                <a:prstClr val="black"/>
              </a:solidFill>
              <a:latin typeface="Arial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60671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28391" y="417588"/>
            <a:ext cx="5467373" cy="536054"/>
          </a:xfrm>
        </p:spPr>
        <p:txBody>
          <a:bodyPr/>
          <a:lstStyle/>
          <a:p>
            <a:r>
              <a:rPr lang="en-GB" sz="3000" dirty="0" smtClean="0"/>
              <a:t>Cold </a:t>
            </a:r>
            <a:r>
              <a:rPr lang="en-GB" sz="3000" dirty="0" smtClean="0"/>
              <a:t>Bias </a:t>
            </a:r>
            <a:r>
              <a:rPr lang="en-GB" sz="3000" dirty="0"/>
              <a:t>C</a:t>
            </a:r>
            <a:r>
              <a:rPr lang="en-GB" sz="3000" dirty="0" smtClean="0"/>
              <a:t>orrection </a:t>
            </a:r>
            <a:r>
              <a:rPr lang="en-GB" sz="3000" dirty="0" smtClean="0"/>
              <a:t>in SW</a:t>
            </a:r>
            <a:endParaRPr lang="en-GB" sz="3000" dirty="0"/>
          </a:p>
        </p:txBody>
      </p:sp>
      <p:pic>
        <p:nvPicPr>
          <p:cNvPr id="6" name="Picture 2" descr="D:\School\0. 연구\GSICS\shift(16 collocated dates)\IASI_rad_srf_shif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374804"/>
            <a:ext cx="3948000" cy="3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School\0. 연구\GSICS\shift(16 collocated dates)\del_tb_before_aft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024" y="1387128"/>
            <a:ext cx="4190400" cy="34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오른쪽 화살표 7"/>
          <p:cNvSpPr/>
          <p:nvPr/>
        </p:nvSpPr>
        <p:spPr>
          <a:xfrm>
            <a:off x="4283968" y="2789427"/>
            <a:ext cx="432048" cy="241186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18591" y="4974828"/>
            <a:ext cx="7741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TB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bias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btw. MI and IASI</a:t>
            </a:r>
            <a:r>
              <a:rPr lang="ko-KR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reduced by ~ </a:t>
            </a:r>
            <a:r>
              <a:rPr lang="en-US" altLang="ko-KR" sz="1600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0.4K(-0.71K </a:t>
            </a:r>
            <a:r>
              <a:rPr lang="en-US" altLang="ko-KR" sz="1600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anose="05000000000000000000" pitchFamily="2" charset="2"/>
              </a:rPr>
              <a:t> -0.32K)</a:t>
            </a:r>
            <a:r>
              <a:rPr lang="ko-KR" altLang="ko-KR" sz="1600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6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230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6164" y="1600200"/>
            <a:ext cx="8677836" cy="4525963"/>
          </a:xfrm>
        </p:spPr>
        <p:txBody>
          <a:bodyPr/>
          <a:lstStyle/>
          <a:p>
            <a:r>
              <a:rPr lang="en-US" altLang="ko-KR" sz="2400" dirty="0" smtClean="0"/>
              <a:t> Preparation for COMS IR to enter the Demonstration Phase of the GSICS Procedure for Product Acceptance(GPPA)</a:t>
            </a:r>
          </a:p>
          <a:p>
            <a:pPr lvl="1"/>
            <a:endParaRPr lang="en-US" altLang="ko-KR" sz="2200" dirty="0" smtClean="0">
              <a:cs typeface="Arial" pitchFamily="34" charset="0"/>
            </a:endParaRPr>
          </a:p>
          <a:p>
            <a:pPr lvl="1"/>
            <a:r>
              <a:rPr lang="en-US" altLang="ko-KR" sz="2200" dirty="0" smtClean="0">
                <a:cs typeface="Arial" pitchFamily="34" charset="0"/>
              </a:rPr>
              <a:t>Preliminary version of ATBD and sample data (Nov. 2014)</a:t>
            </a:r>
          </a:p>
          <a:p>
            <a:pPr lvl="1"/>
            <a:r>
              <a:rPr lang="en-US" altLang="ko-KR" sz="2200" dirty="0" smtClean="0">
                <a:cs typeface="Arial" pitchFamily="34" charset="0"/>
              </a:rPr>
              <a:t>Checking sample data format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28391" y="417588"/>
            <a:ext cx="5467373" cy="536054"/>
          </a:xfrm>
        </p:spPr>
        <p:txBody>
          <a:bodyPr/>
          <a:lstStyle/>
          <a:p>
            <a:r>
              <a:rPr lang="en-GB" sz="3000" dirty="0" smtClean="0"/>
              <a:t>COMS IR for Demo Phase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3756949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31594</TotalTime>
  <Words>622</Words>
  <Application>Microsoft Office PowerPoint</Application>
  <PresentationFormat>화면 슬라이드 쇼(4:3)</PresentationFormat>
  <Paragraphs>186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21" baseType="lpstr">
      <vt:lpstr>Arial Unicode MS</vt:lpstr>
      <vt:lpstr>宋体</vt:lpstr>
      <vt:lpstr>굴림</vt:lpstr>
      <vt:lpstr>맑은 고딕</vt:lpstr>
      <vt:lpstr>휴먼둥근헤드라인</vt:lpstr>
      <vt:lpstr>Arial</vt:lpstr>
      <vt:lpstr>Arial Black</vt:lpstr>
      <vt:lpstr>Tahoma</vt:lpstr>
      <vt:lpstr>Times New Roman</vt:lpstr>
      <vt:lpstr>Wingdings</vt:lpstr>
      <vt:lpstr>Default Design</vt:lpstr>
      <vt:lpstr>KMA Agency Report</vt:lpstr>
      <vt:lpstr>CURRENT STATUS OF KMA</vt:lpstr>
      <vt:lpstr>VISIBLE CHANNEL(1/2)</vt:lpstr>
      <vt:lpstr>VISIBLE CHANNEL(2/2)</vt:lpstr>
      <vt:lpstr>INFRARED CHANNEL(1/3)</vt:lpstr>
      <vt:lpstr>INFRARED CHANNEL(2/3)</vt:lpstr>
      <vt:lpstr>INFRARED CHANNEL(3/3)</vt:lpstr>
      <vt:lpstr>Cold Bias Correction in SW</vt:lpstr>
      <vt:lpstr>COMS IR for Demo Phase</vt:lpstr>
      <vt:lpstr>PowerPoint 프레젠테이션</vt:lpstr>
    </vt:vector>
  </TitlesOfParts>
  <Company>NOAA / NESDIS / ORA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이혜숙</cp:lastModifiedBy>
  <cp:revision>840</cp:revision>
  <dcterms:created xsi:type="dcterms:W3CDTF">2004-06-10T15:46:18Z</dcterms:created>
  <dcterms:modified xsi:type="dcterms:W3CDTF">2015-03-17T01:27:47Z</dcterms:modified>
</cp:coreProperties>
</file>