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99" r:id="rId2"/>
    <p:sldId id="503" r:id="rId3"/>
    <p:sldId id="505" r:id="rId4"/>
    <p:sldId id="506" r:id="rId5"/>
    <p:sldId id="515" r:id="rId6"/>
    <p:sldId id="511" r:id="rId7"/>
    <p:sldId id="512" r:id="rId8"/>
    <p:sldId id="516" r:id="rId9"/>
    <p:sldId id="5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9" autoAdjust="0"/>
    <p:restoredTop sz="84302" autoAdjust="0"/>
  </p:normalViewPr>
  <p:slideViewPr>
    <p:cSldViewPr>
      <p:cViewPr varScale="1">
        <p:scale>
          <a:sx n="40" d="100"/>
          <a:sy n="40" d="100"/>
        </p:scale>
        <p:origin x="-12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3196-91C6-455D-8476-A4E7D2571E8D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2D2A-A77E-4C4C-BF93-2C1AB56A4A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5138" indent="-465138">
              <a:defRPr/>
            </a:lvl1pPr>
            <a:lvl2pPr marL="852488" indent="-395288">
              <a:defRPr/>
            </a:lvl2pPr>
            <a:lvl3pPr marL="1193800" indent="-341313">
              <a:defRPr/>
            </a:lvl3pPr>
            <a:lvl4pPr marL="1487488" indent="-293688">
              <a:defRPr/>
            </a:lvl4pPr>
            <a:lvl5pPr marL="1720850" indent="-2333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GSICS300px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286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228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NOAA GPRC Report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X. Wu and F. Yu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Tahoma" charset="0"/>
              </a:rPr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en-US" altLang="ja-JP" dirty="0" smtClean="0">
                <a:latin typeface="Tahoma" charset="0"/>
              </a:rPr>
              <a:t>EP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M. Goldberg – NOAA Representative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GCC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L. Flynn – Director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M. Bali – Deputy Director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GRWG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R. Ferraro and C. Zou: MW Subgroup chair and member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L. Flynn – UV Subgroup member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X. Wu and F. Yu – VIS &amp; IR Subgroup members</a:t>
            </a:r>
          </a:p>
          <a:p>
            <a:pPr marL="1185862" lvl="2" indent="-457200"/>
            <a:r>
              <a:rPr lang="en-US" altLang="ja-JP" dirty="0" smtClean="0">
                <a:latin typeface="Tahoma" charset="0"/>
              </a:rPr>
              <a:t>Supported by a team of 6-7.</a:t>
            </a:r>
          </a:p>
          <a:p>
            <a:pPr marL="1185862" lvl="2" indent="-457200"/>
            <a:r>
              <a:rPr lang="en-US" altLang="ja-JP" dirty="0" smtClean="0">
                <a:latin typeface="Tahoma" charset="0"/>
              </a:rPr>
              <a:t>Collaborate with Affiliated Members – L. Wang, A. Heidinger, X. Liang, T. Chang, etc.</a:t>
            </a:r>
          </a:p>
          <a:p>
            <a:pPr marL="457200" indent="-457200"/>
            <a:r>
              <a:rPr lang="en-US" altLang="ja-JP" dirty="0" smtClean="0">
                <a:latin typeface="Tahoma" charset="0"/>
              </a:rPr>
              <a:t>GDWG</a:t>
            </a:r>
          </a:p>
          <a:p>
            <a:pPr marL="844550" lvl="1" indent="-457200"/>
            <a:r>
              <a:rPr lang="en-US" altLang="ja-JP" dirty="0" smtClean="0">
                <a:latin typeface="Tahoma" charset="0"/>
              </a:rPr>
              <a:t>M. Bali – ex-acting chair and member.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POES</a:t>
            </a:r>
          </a:p>
          <a:p>
            <a:pPr lvl="1"/>
            <a:r>
              <a:rPr lang="en-US" dirty="0" smtClean="0"/>
              <a:t>User support</a:t>
            </a:r>
          </a:p>
          <a:p>
            <a:pPr lvl="2"/>
            <a:r>
              <a:rPr lang="en-US" dirty="0" smtClean="0"/>
              <a:t>Why NOAA-18 fire products looks strange in Australia?</a:t>
            </a:r>
          </a:p>
          <a:p>
            <a:pPr lvl="2"/>
            <a:r>
              <a:rPr lang="en-US" dirty="0" smtClean="0"/>
              <a:t>Where is CPIDS for METOP-B?</a:t>
            </a:r>
          </a:p>
          <a:p>
            <a:pPr lvl="1"/>
            <a:r>
              <a:rPr lang="en-US" dirty="0" smtClean="0"/>
              <a:t>Initial Joint Polar System (IJPS)</a:t>
            </a:r>
          </a:p>
          <a:p>
            <a:pPr lvl="2"/>
            <a:r>
              <a:rPr lang="en-US" dirty="0" smtClean="0"/>
              <a:t>Annual review of NOAA Instruments</a:t>
            </a:r>
          </a:p>
          <a:p>
            <a:pPr lvl="2"/>
            <a:r>
              <a:rPr lang="en-US" dirty="0" smtClean="0"/>
              <a:t>A309 for METOP-C.</a:t>
            </a:r>
          </a:p>
          <a:p>
            <a:r>
              <a:rPr lang="en-US" dirty="0" smtClean="0"/>
              <a:t>JPSS</a:t>
            </a:r>
          </a:p>
          <a:p>
            <a:pPr lvl="1"/>
            <a:r>
              <a:rPr lang="en-US" dirty="0" smtClean="0"/>
              <a:t>Introduced inter-calibration of </a:t>
            </a:r>
            <a:r>
              <a:rPr lang="en-US" dirty="0" smtClean="0"/>
              <a:t>OMPS </a:t>
            </a:r>
            <a:r>
              <a:rPr lang="en-US" dirty="0" smtClean="0"/>
              <a:t>with GOME-2</a:t>
            </a:r>
          </a:p>
          <a:p>
            <a:pPr lvl="2"/>
            <a:r>
              <a:rPr lang="en-US" dirty="0" smtClean="0"/>
              <a:t>Being expanded to SBUV, OMI, …</a:t>
            </a:r>
          </a:p>
          <a:p>
            <a:pPr lvl="1"/>
            <a:r>
              <a:rPr lang="en-US" dirty="0" smtClean="0"/>
              <a:t>Helped  establish the UV Subgroup.</a:t>
            </a:r>
            <a:endParaRPr lang="en-US" dirty="0" smtClean="0"/>
          </a:p>
          <a:p>
            <a:r>
              <a:rPr lang="en-US" dirty="0" smtClean="0"/>
              <a:t>GOES</a:t>
            </a:r>
            <a:endParaRPr lang="en-US" dirty="0" smtClean="0"/>
          </a:p>
          <a:p>
            <a:pPr lvl="1"/>
            <a:r>
              <a:rPr lang="en-US" dirty="0" smtClean="0"/>
              <a:t>Co-registration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GOES-R 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Pre-launch</a:t>
            </a:r>
          </a:p>
          <a:p>
            <a:pPr lvl="1"/>
            <a:r>
              <a:rPr lang="en-US" dirty="0" smtClean="0"/>
              <a:t>FM2 PSR – </a:t>
            </a:r>
            <a:r>
              <a:rPr lang="en-US" b="1" dirty="0" smtClean="0"/>
              <a:t>providing SRF when released</a:t>
            </a:r>
          </a:p>
          <a:p>
            <a:pPr lvl="1"/>
            <a:r>
              <a:rPr lang="en-US" dirty="0" smtClean="0"/>
              <a:t>FM3 PER</a:t>
            </a:r>
          </a:p>
          <a:p>
            <a:pPr lvl="1"/>
            <a:r>
              <a:rPr lang="en-US" dirty="0" smtClean="0"/>
              <a:t>FM3 PSR – </a:t>
            </a:r>
            <a:r>
              <a:rPr lang="en-US" b="1" dirty="0" smtClean="0"/>
              <a:t>providing SRF when released</a:t>
            </a:r>
          </a:p>
          <a:p>
            <a:r>
              <a:rPr lang="en-US" dirty="0" smtClean="0"/>
              <a:t>Post-launch</a:t>
            </a:r>
          </a:p>
          <a:p>
            <a:pPr lvl="1"/>
            <a:r>
              <a:rPr lang="en-US" dirty="0" smtClean="0"/>
              <a:t>Post-Launch Test (PLT – instrument-centric), </a:t>
            </a:r>
            <a:r>
              <a:rPr lang="en-US" b="1" dirty="0" smtClean="0"/>
              <a:t>including lunar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Post-Launch Product Test (PLPT – product-centric, </a:t>
            </a:r>
            <a:r>
              <a:rPr lang="en-US" b="1" dirty="0" smtClean="0"/>
              <a:t>including radiance products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Tool development, </a:t>
            </a:r>
            <a:r>
              <a:rPr lang="en-US" b="1" dirty="0" smtClean="0"/>
              <a:t>including adapting and enhancing GSICS tools.</a:t>
            </a:r>
          </a:p>
          <a:p>
            <a:pPr lvl="1"/>
            <a:r>
              <a:rPr lang="en-US" dirty="0" smtClean="0"/>
              <a:t>Field Campaign planning and coordination, </a:t>
            </a:r>
            <a:r>
              <a:rPr lang="en-US" b="1" dirty="0" smtClean="0"/>
              <a:t>primarily inter-calibration with airborne instruments.</a:t>
            </a:r>
          </a:p>
          <a:p>
            <a:pPr lvl="1"/>
            <a:r>
              <a:rPr lang="en-US" dirty="0" smtClean="0"/>
              <a:t>Plan and rehearsal, </a:t>
            </a:r>
            <a:r>
              <a:rPr lang="en-US" b="1" dirty="0" smtClean="0"/>
              <a:t>including using AHI-8 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GRHSST is invited to review one or more of the current GSICS GEO IR products and to provide feedback to GRWG (update: ongoing with LEO IR products. Plans to work on GEO IR products in 2013), POC is XingMing Liang.</a:t>
            </a:r>
          </a:p>
          <a:p>
            <a:pPr lvl="1"/>
            <a:r>
              <a:rPr lang="en-US" dirty="0" smtClean="0"/>
              <a:t>Follow up. Note that Liang is an affiliated member.</a:t>
            </a:r>
          </a:p>
          <a:p>
            <a:r>
              <a:rPr lang="en-US" dirty="0" smtClean="0"/>
              <a:t>Recommend a single AIRS flag file to be adopted by all AIRS users.</a:t>
            </a:r>
          </a:p>
          <a:p>
            <a:pPr lvl="1"/>
            <a:r>
              <a:rPr lang="en-US" dirty="0" smtClean="0"/>
              <a:t>Clarification – still needed?</a:t>
            </a:r>
          </a:p>
          <a:p>
            <a:r>
              <a:rPr lang="en-US" dirty="0" smtClean="0"/>
              <a:t>Outline ATBD for the sun-glint method</a:t>
            </a:r>
          </a:p>
          <a:p>
            <a:pPr lvl="1"/>
            <a:r>
              <a:rPr lang="en-US" dirty="0" smtClean="0"/>
              <a:t>Follow up. Note that Heidinger is an affiliated member.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NOAA to consider nominating Dr Isaac Moradi as a member of GRWG</a:t>
            </a:r>
          </a:p>
          <a:p>
            <a:pPr lvl="1"/>
            <a:r>
              <a:rPr lang="en-US" dirty="0" smtClean="0"/>
              <a:t>Clarification.</a:t>
            </a:r>
          </a:p>
          <a:p>
            <a:r>
              <a:rPr lang="en-US" dirty="0" smtClean="0"/>
              <a:t>ISRO and the GCC to coordinate for the implementation of GEO-to-LEO algorithms by ISRO.(ISRO to contact Fred Wu and Fangfang Yu on NOAA side)</a:t>
            </a:r>
          </a:p>
          <a:p>
            <a:pPr lvl="1"/>
            <a:r>
              <a:rPr lang="en-US" dirty="0" smtClean="0"/>
              <a:t>Update – closed?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EUMETSAT/NOAA/NASA/JMA to perform analysis to evaluate the optimal temporal resolution for a DCC product. GPRCs are invited to report at the next web-meeting on the DCC method.</a:t>
            </a:r>
          </a:p>
          <a:p>
            <a:pPr lvl="1"/>
            <a:r>
              <a:rPr lang="en-US" dirty="0" smtClean="0"/>
              <a:t>Clarification.</a:t>
            </a:r>
          </a:p>
          <a:p>
            <a:r>
              <a:rPr lang="en-US" dirty="0" smtClean="0"/>
              <a:t>NASA and NOAA to interact on the VIIRS lunar data to check the result consistency and to compare their oversampling factor estimates. </a:t>
            </a:r>
          </a:p>
          <a:p>
            <a:pPr lvl="1"/>
            <a:r>
              <a:rPr lang="en-US" dirty="0" smtClean="0"/>
              <a:t>Follow up.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NOAA &amp; EUMETSAT to analyse GEO-GEO difference after applying the GEO-LEO correction to quantify the diurnal calibration uncertainty before promotion to Operational status.</a:t>
            </a:r>
          </a:p>
          <a:p>
            <a:pPr lvl="1"/>
            <a:r>
              <a:rPr lang="en-US" dirty="0" smtClean="0"/>
              <a:t>Discuss separately.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– GSICS Correction in L1b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Currently a requirement for a GSICS product to be fully operational </a:t>
            </a:r>
          </a:p>
          <a:p>
            <a:r>
              <a:rPr lang="en-US" dirty="0" smtClean="0"/>
              <a:t>Done for GOES Imager visible channel – user support.</a:t>
            </a:r>
          </a:p>
          <a:p>
            <a:r>
              <a:rPr lang="en-US" dirty="0" smtClean="0"/>
              <a:t>No progress for ~five years for GOES-Imager IR channels – lack of user support.</a:t>
            </a:r>
          </a:p>
          <a:p>
            <a:r>
              <a:rPr lang="en-US" dirty="0" smtClean="0"/>
              <a:t>Few are willing or able to evaluate its importance for climate applications.  Nor can they justify such requirements. </a:t>
            </a:r>
          </a:p>
          <a:p>
            <a:r>
              <a:rPr lang="en-US" dirty="0" smtClean="0"/>
              <a:t>Operator and manager are then unmotivated and unconvinced to do what seems to them unnecessary. </a:t>
            </a:r>
          </a:p>
          <a:p>
            <a:r>
              <a:rPr lang="en-US" b="1" dirty="0" smtClean="0"/>
              <a:t>How to argue that this is necessary?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637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NOAA GPRC Report</vt:lpstr>
      <vt:lpstr>Team</vt:lpstr>
      <vt:lpstr>Legacy Instruments</vt:lpstr>
      <vt:lpstr>GOES-R ABI</vt:lpstr>
      <vt:lpstr>Actions</vt:lpstr>
      <vt:lpstr>Actions</vt:lpstr>
      <vt:lpstr>Actions</vt:lpstr>
      <vt:lpstr>Actions</vt:lpstr>
      <vt:lpstr>Issue – GSICS Correction in L1b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JMA-NESDIS Collaboration</dc:title>
  <dc:subject>GSICS, GOES-R, ABI, AHI</dc:subject>
  <dc:creator>Xiangqian Wu</dc:creator>
  <cp:lastModifiedBy>Xiangqian Wu</cp:lastModifiedBy>
  <cp:revision>65</cp:revision>
  <dcterms:created xsi:type="dcterms:W3CDTF">2015-01-30T12:23:44Z</dcterms:created>
  <dcterms:modified xsi:type="dcterms:W3CDTF">2015-03-17T07:49:11Z</dcterms:modified>
</cp:coreProperties>
</file>