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9" r:id="rId3"/>
    <p:sldId id="257" r:id="rId4"/>
    <p:sldId id="258" r:id="rId5"/>
    <p:sldId id="286" r:id="rId6"/>
    <p:sldId id="287" r:id="rId7"/>
    <p:sldId id="278" r:id="rId8"/>
    <p:sldId id="289" r:id="rId9"/>
    <p:sldId id="263" r:id="rId10"/>
    <p:sldId id="271" r:id="rId11"/>
    <p:sldId id="266" r:id="rId12"/>
    <p:sldId id="277" r:id="rId13"/>
    <p:sldId id="262" r:id="rId14"/>
    <p:sldId id="272" r:id="rId15"/>
    <p:sldId id="290" r:id="rId16"/>
    <p:sldId id="285" r:id="rId17"/>
    <p:sldId id="283" r:id="rId18"/>
    <p:sldId id="280" r:id="rId19"/>
    <p:sldId id="282" r:id="rId20"/>
    <p:sldId id="288" r:id="rId21"/>
    <p:sldId id="284" r:id="rId22"/>
    <p:sldId id="26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96" autoAdjust="0"/>
  </p:normalViewPr>
  <p:slideViewPr>
    <p:cSldViewPr snapToGrid="0" snapToObjects="1">
      <p:cViewPr varScale="1">
        <p:scale>
          <a:sx n="106" d="100"/>
          <a:sy n="106" d="100"/>
        </p:scale>
        <p:origin x="-7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3E43F-BFBE-A547-B44E-E7255A5C9D72}" type="datetimeFigureOut">
              <a:rPr lang="en-US" smtClean="0"/>
              <a:t>3/15/15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05314-363E-A94F-B2B1-7E665D9AE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4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CrIS</a:t>
            </a:r>
            <a:r>
              <a:rPr lang="en-US" dirty="0" smtClean="0"/>
              <a:t> – NPP Cross track Infrared Sounder</a:t>
            </a:r>
          </a:p>
          <a:p>
            <a:r>
              <a:rPr lang="en-US" dirty="0" smtClean="0"/>
              <a:t>ATMS – NPP Advanced</a:t>
            </a:r>
            <a:r>
              <a:rPr lang="en-US" baseline="0" dirty="0" smtClean="0"/>
              <a:t> Technology Microwave Sounder</a:t>
            </a:r>
            <a:endParaRPr lang="en-US" dirty="0" smtClean="0"/>
          </a:p>
          <a:p>
            <a:r>
              <a:rPr lang="en-US" dirty="0" err="1" smtClean="0"/>
              <a:t>CriMSS</a:t>
            </a:r>
            <a:r>
              <a:rPr lang="en-US" dirty="0" smtClean="0"/>
              <a:t> -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Cross-track Infrared and Microwave Sounding Suite, to provide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temperature and humidity profiles</a:t>
            </a:r>
            <a:endParaRPr lang="en-US" dirty="0" smtClean="0"/>
          </a:p>
          <a:p>
            <a:r>
              <a:rPr lang="en-US" dirty="0" smtClean="0"/>
              <a:t>CALIPSO</a:t>
            </a:r>
            <a:r>
              <a:rPr lang="en-US" baseline="0" dirty="0" smtClean="0"/>
              <a:t> on its own satellite, </a:t>
            </a:r>
            <a:r>
              <a:rPr lang="en-US" baseline="0" dirty="0" err="1" smtClean="0"/>
              <a:t>lidar</a:t>
            </a:r>
            <a:r>
              <a:rPr lang="en-US" baseline="0" dirty="0" smtClean="0"/>
              <a:t> in space</a:t>
            </a:r>
          </a:p>
          <a:p>
            <a:endParaRPr lang="en-US" dirty="0" smtClean="0"/>
          </a:p>
          <a:p>
            <a:r>
              <a:rPr lang="en-US" dirty="0" smtClean="0"/>
              <a:t>SDR sensor</a:t>
            </a:r>
            <a:r>
              <a:rPr lang="en-US" baseline="0" dirty="0" smtClean="0"/>
              <a:t> data record</a:t>
            </a:r>
          </a:p>
          <a:p>
            <a:r>
              <a:rPr lang="en-US" baseline="0" dirty="0" smtClean="0"/>
              <a:t>EDR environmental data record</a:t>
            </a:r>
          </a:p>
          <a:p>
            <a:r>
              <a:rPr lang="en-US" baseline="0" dirty="0" smtClean="0"/>
              <a:t>CDR climate data record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05314-363E-A94F-B2B1-7E665D9AE1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7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D3D0-90E8-D748-AF8D-7B607DBED513}" type="datetimeFigureOut">
              <a:rPr lang="en-US" smtClean="0"/>
              <a:t>3/15/15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6196-DD1C-A541-8386-79429A89F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83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D3D0-90E8-D748-AF8D-7B607DBED513}" type="datetimeFigureOut">
              <a:rPr lang="en-US" smtClean="0"/>
              <a:t>3/15/15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6196-DD1C-A541-8386-79429A89F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D3D0-90E8-D748-AF8D-7B607DBED513}" type="datetimeFigureOut">
              <a:rPr lang="en-US" smtClean="0"/>
              <a:t>3/15/15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6196-DD1C-A541-8386-79429A89F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1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D3D0-90E8-D748-AF8D-7B607DBED513}" type="datetimeFigureOut">
              <a:rPr lang="en-US" smtClean="0"/>
              <a:t>3/15/15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6196-DD1C-A541-8386-79429A89F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7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D3D0-90E8-D748-AF8D-7B607DBED513}" type="datetimeFigureOut">
              <a:rPr lang="en-US" smtClean="0"/>
              <a:t>3/15/15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6196-DD1C-A541-8386-79429A89F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2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D3D0-90E8-D748-AF8D-7B607DBED513}" type="datetimeFigureOut">
              <a:rPr lang="en-US" smtClean="0"/>
              <a:t>3/15/15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6196-DD1C-A541-8386-79429A89F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D3D0-90E8-D748-AF8D-7B607DBED513}" type="datetimeFigureOut">
              <a:rPr lang="en-US" smtClean="0"/>
              <a:t>3/15/15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6196-DD1C-A541-8386-79429A89F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D3D0-90E8-D748-AF8D-7B607DBED513}" type="datetimeFigureOut">
              <a:rPr lang="en-US" smtClean="0"/>
              <a:t>3/15/15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6196-DD1C-A541-8386-79429A89F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1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D3D0-90E8-D748-AF8D-7B607DBED513}" type="datetimeFigureOut">
              <a:rPr lang="en-US" smtClean="0"/>
              <a:t>3/15/15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6196-DD1C-A541-8386-79429A89F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83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D3D0-90E8-D748-AF8D-7B607DBED513}" type="datetimeFigureOut">
              <a:rPr lang="en-US" smtClean="0"/>
              <a:t>3/15/15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6196-DD1C-A541-8386-79429A89F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6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D3D0-90E8-D748-AF8D-7B607DBED513}" type="datetimeFigureOut">
              <a:rPr lang="en-US" smtClean="0"/>
              <a:t>3/15/15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6196-DD1C-A541-8386-79429A89F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8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2D3D0-90E8-D748-AF8D-7B607DBED513}" type="datetimeFigureOut">
              <a:rPr lang="en-US" smtClean="0"/>
              <a:t>3/15/15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86196-DD1C-A541-8386-79429A89F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angler.larc.nasa.gov/cgi-bin/site/showdoc?mnemonic=TLE&amp;c=satellite-lis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Multi-Instrument </a:t>
            </a:r>
            <a:r>
              <a:rPr lang="en-US" sz="3600" dirty="0" err="1" smtClean="0"/>
              <a:t>Intercalibration</a:t>
            </a:r>
            <a:r>
              <a:rPr lang="en-US" sz="3600" dirty="0" smtClean="0"/>
              <a:t> (MIIC) Status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 smtClean="0"/>
              <a:t>Chris Currey, </a:t>
            </a:r>
            <a:r>
              <a:rPr lang="en-US" sz="2800" dirty="0" err="1" smtClean="0"/>
              <a:t>Aron</a:t>
            </a:r>
            <a:r>
              <a:rPr lang="en-US" sz="2800" dirty="0" smtClean="0"/>
              <a:t> Bartle</a:t>
            </a:r>
          </a:p>
          <a:p>
            <a:r>
              <a:rPr lang="en-US" sz="2800" dirty="0" smtClean="0"/>
              <a:t>2015 GSICS annual meeting, New Delhi, India</a:t>
            </a:r>
          </a:p>
          <a:p>
            <a:r>
              <a:rPr lang="en-US" sz="2800" dirty="0" smtClean="0"/>
              <a:t>March 16, 2015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1584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429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LEO</a:t>
            </a:r>
            <a:r>
              <a:rPr lang="en-US" sz="2400" dirty="0"/>
              <a:t>-GEO </a:t>
            </a:r>
            <a:r>
              <a:rPr lang="en-US" sz="2400" dirty="0" smtClean="0"/>
              <a:t>Gridded Matched Event </a:t>
            </a:r>
            <a:r>
              <a:rPr lang="en-US" sz="2400" dirty="0"/>
              <a:t>for VIIRS vs. GOES13 </a:t>
            </a:r>
            <a:br>
              <a:rPr lang="en-US" sz="2400" dirty="0"/>
            </a:br>
            <a:r>
              <a:rPr lang="en-US" sz="1800" dirty="0" smtClean="0"/>
              <a:t>Jan</a:t>
            </a:r>
            <a:r>
              <a:rPr lang="en-US" sz="1800" dirty="0"/>
              <a:t>. 1, 2013</a:t>
            </a:r>
          </a:p>
        </p:txBody>
      </p:sp>
      <p:pic>
        <p:nvPicPr>
          <p:cNvPr id="4" name="Picture 3" descr="histogram_data.data_0_MEAN in data_7219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2" y="1241169"/>
            <a:ext cx="4562077" cy="2986087"/>
          </a:xfrm>
          <a:prstGeom prst="rect">
            <a:avLst/>
          </a:prstGeom>
        </p:spPr>
      </p:pic>
      <p:pic>
        <p:nvPicPr>
          <p:cNvPr id="5" name="Picture 4" descr="histogram_data.Radiance_I1_Avg_M in data_7219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45" y="1241170"/>
            <a:ext cx="4562078" cy="2986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8658" y="5176296"/>
            <a:ext cx="8023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Gridded data</a:t>
            </a:r>
            <a:r>
              <a:rPr lang="en-US" dirty="0"/>
              <a:t>, 0.5 </a:t>
            </a:r>
            <a:r>
              <a:rPr lang="en-US" dirty="0" smtClean="0"/>
              <a:t>degree, returned from </a:t>
            </a:r>
            <a:r>
              <a:rPr lang="en-US" dirty="0"/>
              <a:t>MIIC server-side 2DHistogram </a:t>
            </a:r>
            <a:r>
              <a:rPr lang="en-US" dirty="0" smtClean="0"/>
              <a:t>function for single LEO-GEO matched event, Jan. 1, 2013; factor of </a:t>
            </a:r>
            <a:r>
              <a:rPr lang="en-US" dirty="0" smtClean="0">
                <a:solidFill>
                  <a:srgbClr val="000000"/>
                </a:solidFill>
              </a:rPr>
              <a:t>3500 in data reduction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4227" y="4401819"/>
            <a:ext cx="202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GOES13 gridded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78818" y="4393238"/>
            <a:ext cx="202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VIIRS gridded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776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92" y="218194"/>
            <a:ext cx="8740619" cy="931862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NPP/CALIPSO (LEO/LEO) </a:t>
            </a:r>
            <a:r>
              <a:rPr lang="en-US" sz="2200" dirty="0" err="1" smtClean="0"/>
              <a:t>Intercomparison</a:t>
            </a:r>
            <a:r>
              <a:rPr lang="en-US" sz="2200" dirty="0" smtClean="0"/>
              <a:t> for </a:t>
            </a:r>
            <a:r>
              <a:rPr lang="en-US" sz="2200" dirty="0" err="1" smtClean="0"/>
              <a:t>CrIMSS</a:t>
            </a:r>
            <a:r>
              <a:rPr lang="en-US" sz="2200" dirty="0" smtClean="0"/>
              <a:t> </a:t>
            </a:r>
            <a:r>
              <a:rPr lang="en-US" sz="2200" dirty="0" smtClean="0"/>
              <a:t>Validation Study (</a:t>
            </a:r>
            <a:r>
              <a:rPr lang="en-US" sz="2200" i="1" dirty="0" smtClean="0"/>
              <a:t>X. Liu</a:t>
            </a:r>
            <a:r>
              <a:rPr lang="en-US" sz="2200" dirty="0" smtClean="0"/>
              <a:t>)</a:t>
            </a:r>
            <a:br>
              <a:rPr lang="en-US" sz="2200" dirty="0" smtClean="0"/>
            </a:br>
            <a:r>
              <a:rPr lang="en-US" sz="2200" dirty="0" smtClean="0"/>
              <a:t>MIIC </a:t>
            </a:r>
            <a:r>
              <a:rPr lang="en-US" sz="2200" dirty="0" smtClean="0"/>
              <a:t>pixel-level </a:t>
            </a:r>
            <a:r>
              <a:rPr lang="en-US" sz="2200" dirty="0" smtClean="0"/>
              <a:t>function to acquire CALIPSO, </a:t>
            </a:r>
            <a:r>
              <a:rPr lang="en-US" sz="2200" dirty="0" err="1" smtClean="0"/>
              <a:t>CrIS</a:t>
            </a:r>
            <a:r>
              <a:rPr lang="en-US" sz="2200" dirty="0" smtClean="0"/>
              <a:t>, ATMS, VIIRS, and </a:t>
            </a:r>
            <a:r>
              <a:rPr lang="en-US" sz="2200" dirty="0" err="1" smtClean="0"/>
              <a:t>CriMSS</a:t>
            </a:r>
            <a:r>
              <a:rPr lang="en-US" sz="2200" dirty="0" smtClean="0"/>
              <a:t> </a:t>
            </a:r>
            <a:r>
              <a:rPr lang="en-US" sz="2200" dirty="0" smtClean="0"/>
              <a:t>Data </a:t>
            </a:r>
            <a:br>
              <a:rPr lang="en-US" sz="2200" dirty="0" smtClean="0"/>
            </a:br>
            <a:r>
              <a:rPr lang="en-US" sz="1800" dirty="0" smtClean="0"/>
              <a:t>IC Event Aug. 12, 2014</a:t>
            </a:r>
            <a:r>
              <a:rPr lang="en-US" sz="1800" dirty="0"/>
              <a:t> 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2" y="1398855"/>
            <a:ext cx="3947160" cy="2062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034" y="1442316"/>
            <a:ext cx="4142965" cy="1733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62" y="3915832"/>
            <a:ext cx="4239671" cy="2466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466" y="3852334"/>
            <a:ext cx="4025978" cy="26351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9175" y="3479559"/>
            <a:ext cx="3337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CALIPSO </a:t>
            </a:r>
            <a:r>
              <a:rPr lang="en-US" sz="1200" dirty="0" err="1" smtClean="0"/>
              <a:t>groundtrack</a:t>
            </a:r>
            <a:r>
              <a:rPr lang="en-US" sz="1200" dirty="0" smtClean="0"/>
              <a:t> for matched event w/ NPP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1170434" y="6487520"/>
            <a:ext cx="24416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Single </a:t>
            </a:r>
            <a:r>
              <a:rPr lang="en-US" sz="1200" dirty="0" err="1" smtClean="0"/>
              <a:t>CrIS</a:t>
            </a:r>
            <a:r>
              <a:rPr lang="en-US" sz="1200" dirty="0" smtClean="0"/>
              <a:t> SDR LW spectra for FOV1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4907179" y="6481358"/>
            <a:ext cx="39017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Single scan of </a:t>
            </a:r>
            <a:r>
              <a:rPr lang="en-US" sz="1200" dirty="0" err="1"/>
              <a:t>CrIS</a:t>
            </a:r>
            <a:r>
              <a:rPr lang="en-US" sz="1200" dirty="0"/>
              <a:t> </a:t>
            </a:r>
            <a:r>
              <a:rPr lang="en-US" sz="1200" dirty="0" smtClean="0"/>
              <a:t>LW </a:t>
            </a:r>
            <a:r>
              <a:rPr lang="en-US" sz="1200" dirty="0"/>
              <a:t>spectra for </a:t>
            </a:r>
            <a:r>
              <a:rPr lang="en-US" sz="1200" dirty="0" smtClean="0"/>
              <a:t>FOV1 (30 FORs per scan)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5173187" y="3341059"/>
            <a:ext cx="36957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Tune MIIC event predictor to use </a:t>
            </a:r>
            <a:r>
              <a:rPr lang="en-US" sz="1200" dirty="0" err="1" smtClean="0"/>
              <a:t>CrIS</a:t>
            </a:r>
            <a:r>
              <a:rPr lang="en-US" sz="1200" dirty="0" smtClean="0"/>
              <a:t> scan width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3327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045" y="238274"/>
            <a:ext cx="5866545" cy="508234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VIIRS and CALIPSO Data for MIIC IC Event</a:t>
            </a:r>
            <a:br>
              <a:rPr lang="en-US" sz="2400" dirty="0" smtClean="0"/>
            </a:br>
            <a:r>
              <a:rPr lang="en-US" sz="1800" dirty="0" smtClean="0"/>
              <a:t>August </a:t>
            </a:r>
            <a:r>
              <a:rPr lang="en-US" sz="1800" dirty="0"/>
              <a:t>12, 2014 </a:t>
            </a:r>
          </a:p>
        </p:txBody>
      </p:sp>
      <p:pic>
        <p:nvPicPr>
          <p:cNvPr id="4" name="Picture 3" descr="VIIRS_Aug12wLida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41" y="0"/>
            <a:ext cx="331136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77319" y="1297493"/>
            <a:ext cx="5509558" cy="4739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Image shows full resolution VIIRS data returned from MIIC </a:t>
            </a:r>
            <a:r>
              <a:rPr lang="en-US" dirty="0" smtClean="0"/>
              <a:t>pixel-level </a:t>
            </a:r>
            <a:r>
              <a:rPr lang="en-US" dirty="0" smtClean="0"/>
              <a:t>server-side function and CALIPSO nadir view; for this scene MIIC processed 7 VIIRS SDRs, 2 L1 CALIPSO files, and 2 L2 5km Cloud Product files</a:t>
            </a:r>
          </a:p>
          <a:p>
            <a:endParaRPr lang="en-US" dirty="0" smtClean="0"/>
          </a:p>
          <a:p>
            <a:r>
              <a:rPr lang="en-US" dirty="0" smtClean="0"/>
              <a:t>MIIC additionally acquires </a:t>
            </a:r>
            <a:r>
              <a:rPr lang="en-US" dirty="0"/>
              <a:t>full resolution </a:t>
            </a:r>
            <a:r>
              <a:rPr lang="en-US" dirty="0" smtClean="0"/>
              <a:t>NPP ATMS SDR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/>
              <a:t>CrIS</a:t>
            </a:r>
            <a:r>
              <a:rPr lang="en-US" dirty="0"/>
              <a:t> </a:t>
            </a:r>
            <a:r>
              <a:rPr lang="en-US" dirty="0" smtClean="0"/>
              <a:t>SDR data per event scene</a:t>
            </a:r>
          </a:p>
          <a:p>
            <a:endParaRPr lang="en-US" dirty="0"/>
          </a:p>
          <a:p>
            <a:r>
              <a:rPr lang="en-US" dirty="0" smtClean="0"/>
              <a:t>Currently user will </a:t>
            </a:r>
            <a:r>
              <a:rPr lang="en-US" dirty="0"/>
              <a:t>process </a:t>
            </a:r>
            <a:r>
              <a:rPr lang="en-US" dirty="0" smtClean="0"/>
              <a:t>these data offline; this is an example of a user using MIIC the predict, find, and acquire matched data</a:t>
            </a:r>
          </a:p>
          <a:p>
            <a:endParaRPr lang="en-US" dirty="0"/>
          </a:p>
          <a:p>
            <a:r>
              <a:rPr lang="en-US" dirty="0" smtClean="0"/>
              <a:t>Data acquired on ASDC servers using test data; need to deploy MIIC </a:t>
            </a:r>
            <a:r>
              <a:rPr lang="en-US" dirty="0" err="1" smtClean="0"/>
              <a:t>OPeNDAP</a:t>
            </a:r>
            <a:r>
              <a:rPr lang="en-US" dirty="0" smtClean="0"/>
              <a:t> server at NOAA CLASS</a:t>
            </a:r>
            <a:endParaRPr lang="en-US" dirty="0"/>
          </a:p>
          <a:p>
            <a:endParaRPr lang="en-US" dirty="0"/>
          </a:p>
          <a:p>
            <a:r>
              <a:rPr lang="en-US" sz="1600" dirty="0" err="1"/>
              <a:t>s</a:t>
            </a:r>
            <a:r>
              <a:rPr lang="en-US" sz="1600" dirty="0" err="1" smtClean="0"/>
              <a:t>zmax</a:t>
            </a:r>
            <a:r>
              <a:rPr lang="en-US" sz="1600" dirty="0" smtClean="0"/>
              <a:t> = 90, </a:t>
            </a:r>
            <a:r>
              <a:rPr lang="en-US" sz="1600" dirty="0" err="1" smtClean="0"/>
              <a:t>twindow</a:t>
            </a:r>
            <a:r>
              <a:rPr lang="en-US" sz="1600" dirty="0" smtClean="0"/>
              <a:t> = 2.5 min</a:t>
            </a:r>
          </a:p>
          <a:p>
            <a:r>
              <a:rPr lang="en-US" sz="1600" dirty="0"/>
              <a:t>s</a:t>
            </a:r>
            <a:r>
              <a:rPr lang="en-US" sz="1600" dirty="0" smtClean="0"/>
              <a:t>tart </a:t>
            </a:r>
            <a:r>
              <a:rPr lang="en-US" sz="1600" dirty="0"/>
              <a:t>2014-08-12T11:42:</a:t>
            </a:r>
            <a:r>
              <a:rPr lang="en-US" sz="1600" dirty="0" smtClean="0"/>
              <a:t>16Z, end </a:t>
            </a:r>
            <a:r>
              <a:rPr lang="en-US" sz="1600" dirty="0"/>
              <a:t>2014-08-12T12:16:</a:t>
            </a:r>
            <a:r>
              <a:rPr lang="en-US" sz="1600" dirty="0" smtClean="0"/>
              <a:t>26Z</a:t>
            </a:r>
          </a:p>
        </p:txBody>
      </p:sp>
    </p:spTree>
    <p:extLst>
      <p:ext uri="{BB962C8B-B14F-4D97-AF65-F5344CB8AC3E}">
        <p14:creationId xmlns:p14="http://schemas.microsoft.com/office/powerpoint/2010/main" val="730598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29" y="274638"/>
            <a:ext cx="8967018" cy="593026"/>
          </a:xfrm>
        </p:spPr>
        <p:txBody>
          <a:bodyPr>
            <a:noAutofit/>
          </a:bodyPr>
          <a:lstStyle/>
          <a:p>
            <a:r>
              <a:rPr lang="en-US" sz="2400" dirty="0" smtClean="0"/>
              <a:t>Surface Site Filtering with MIIC </a:t>
            </a:r>
            <a:r>
              <a:rPr lang="en-US" sz="2400" dirty="0" err="1" smtClean="0"/>
              <a:t>FullRes</a:t>
            </a:r>
            <a:r>
              <a:rPr lang="en-US" sz="2400" dirty="0" smtClean="0"/>
              <a:t> Server-side Function</a:t>
            </a:r>
            <a:br>
              <a:rPr lang="en-US" sz="2400" dirty="0" smtClean="0"/>
            </a:br>
            <a:r>
              <a:rPr lang="en-US" sz="1600" dirty="0" smtClean="0"/>
              <a:t>CERES SSF, Jan. 2, 2011 </a:t>
            </a:r>
            <a:endParaRPr lang="en-US" sz="16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62" y="943319"/>
            <a:ext cx="5486400" cy="212153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62" y="3064854"/>
            <a:ext cx="5486400" cy="210058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62" y="5066665"/>
            <a:ext cx="5486400" cy="17913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79142" y="1634755"/>
            <a:ext cx="213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a.  No clear sky filter 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9142" y="3656079"/>
            <a:ext cx="220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b.  5 % clear sky filter </a:t>
            </a:r>
          </a:p>
        </p:txBody>
      </p:sp>
      <p:sp>
        <p:nvSpPr>
          <p:cNvPr id="9" name="Rectangle 8"/>
          <p:cNvSpPr/>
          <p:nvPr/>
        </p:nvSpPr>
        <p:spPr>
          <a:xfrm>
            <a:off x="6650515" y="5532954"/>
            <a:ext cx="2298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c.  95 </a:t>
            </a:r>
            <a:r>
              <a:rPr lang="en-US" dirty="0"/>
              <a:t>% clear sky filter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35062" y="867664"/>
            <a:ext cx="2514355" cy="646331"/>
          </a:xfrm>
          <a:prstGeom prst="rect">
            <a:avLst/>
          </a:prstGeom>
          <a:solidFill>
            <a:srgbClr val="DDD9C3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This option lets users select parameter filters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197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4244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libri (body)"/>
                <a:cs typeface="Calibri (body)"/>
              </a:rPr>
              <a:t>Summary</a:t>
            </a:r>
            <a:endParaRPr lang="en-US" sz="3200" dirty="0">
              <a:latin typeface="Calibri (body)"/>
              <a:cs typeface="Calibri (body)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3347"/>
            <a:ext cx="8432268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Calibri (body)"/>
                <a:cs typeface="Calibri (body)"/>
              </a:rPr>
              <a:t>MIIC software installed on new ASDC servers with connectivity to online storage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 (body)"/>
                <a:cs typeface="Calibri (body)"/>
              </a:rPr>
              <a:t>Working with NOAA NCDC to configure MIIC </a:t>
            </a:r>
            <a:r>
              <a:rPr lang="en-US" sz="2800" dirty="0" err="1" smtClean="0">
                <a:solidFill>
                  <a:srgbClr val="000000"/>
                </a:solidFill>
                <a:latin typeface="Calibri (body)"/>
                <a:cs typeface="Calibri (body)"/>
              </a:rPr>
              <a:t>OPeNDAP</a:t>
            </a:r>
            <a:r>
              <a:rPr lang="en-US" sz="2800" dirty="0" smtClean="0">
                <a:solidFill>
                  <a:srgbClr val="000000"/>
                </a:solidFill>
                <a:latin typeface="Calibri (body)"/>
                <a:cs typeface="Calibri (body)"/>
              </a:rPr>
              <a:t> server </a:t>
            </a:r>
            <a:endParaRPr lang="en-US" sz="2800" dirty="0" smtClean="0">
              <a:solidFill>
                <a:srgbClr val="000000"/>
              </a:solidFill>
              <a:latin typeface="Calibri (body)"/>
              <a:cs typeface="Calibri (body)"/>
            </a:endParaRP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Calibri (body)"/>
                <a:cs typeface="Calibri (body)"/>
              </a:rPr>
              <a:t>with </a:t>
            </a:r>
            <a:r>
              <a:rPr lang="en-US" sz="2400" dirty="0" smtClean="0">
                <a:solidFill>
                  <a:srgbClr val="000000"/>
                </a:solidFill>
                <a:latin typeface="Calibri (body)"/>
                <a:cs typeface="Calibri (body)"/>
              </a:rPr>
              <a:t>connectivity to S-NPP 90 day </a:t>
            </a:r>
            <a:r>
              <a:rPr lang="en-US" sz="2400" dirty="0" smtClean="0">
                <a:solidFill>
                  <a:srgbClr val="000000"/>
                </a:solidFill>
                <a:latin typeface="Calibri (body)"/>
                <a:cs typeface="Calibri (body)"/>
              </a:rPr>
              <a:t>near real time cache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Calibri (body)"/>
                <a:cs typeface="Calibri (body)"/>
              </a:rPr>
              <a:t>Data is compressed and tarred 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Calibri (body)"/>
                <a:cs typeface="Calibri (body)"/>
              </a:rPr>
              <a:t>VIIRS, </a:t>
            </a:r>
            <a:r>
              <a:rPr lang="en-US" sz="2400" dirty="0" err="1" smtClean="0">
                <a:solidFill>
                  <a:srgbClr val="000000"/>
                </a:solidFill>
                <a:latin typeface="Calibri (body)"/>
                <a:cs typeface="Calibri (body)"/>
              </a:rPr>
              <a:t>CrIS</a:t>
            </a:r>
            <a:r>
              <a:rPr lang="en-US" sz="2400" dirty="0" smtClean="0">
                <a:solidFill>
                  <a:srgbClr val="000000"/>
                </a:solidFill>
                <a:latin typeface="Calibri (body)"/>
                <a:cs typeface="Calibri (body)"/>
              </a:rPr>
              <a:t>, ATMS, OMPS datasets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Calibri (body)"/>
                <a:cs typeface="Calibri (body)"/>
              </a:rPr>
              <a:t>After 90 days the data will reside in tape storage</a:t>
            </a:r>
            <a:endParaRPr lang="en-US" sz="2400" dirty="0" smtClean="0">
              <a:solidFill>
                <a:srgbClr val="000000"/>
              </a:solidFill>
              <a:latin typeface="Calibri (body)"/>
              <a:cs typeface="Calibri (body)"/>
            </a:endParaRPr>
          </a:p>
          <a:p>
            <a:r>
              <a:rPr lang="en-US" sz="2800" dirty="0">
                <a:solidFill>
                  <a:srgbClr val="000000"/>
                </a:solidFill>
                <a:latin typeface="Calibri (body)"/>
                <a:cs typeface="Calibri (body)"/>
              </a:rPr>
              <a:t>Open </a:t>
            </a:r>
            <a:r>
              <a:rPr lang="en-US" sz="2800" dirty="0" smtClean="0">
                <a:solidFill>
                  <a:srgbClr val="000000"/>
                </a:solidFill>
                <a:latin typeface="Calibri (body)"/>
                <a:cs typeface="Calibri (body)"/>
              </a:rPr>
              <a:t>up internet access to GSICS and </a:t>
            </a:r>
            <a:r>
              <a:rPr lang="en-US" sz="2800" dirty="0">
                <a:solidFill>
                  <a:srgbClr val="000000"/>
                </a:solidFill>
                <a:latin typeface="Calibri (body)"/>
                <a:cs typeface="Calibri (body)"/>
              </a:rPr>
              <a:t>NCDC for </a:t>
            </a:r>
            <a:r>
              <a:rPr lang="en-US" sz="2800" dirty="0" smtClean="0">
                <a:solidFill>
                  <a:srgbClr val="000000"/>
                </a:solidFill>
                <a:latin typeface="Calibri (body)"/>
                <a:cs typeface="Calibri (body)"/>
              </a:rPr>
              <a:t>evaluation (TBC)</a:t>
            </a:r>
          </a:p>
          <a:p>
            <a:r>
              <a:rPr lang="en-US" sz="2800" dirty="0" smtClean="0">
                <a:latin typeface="Calibri (body)"/>
                <a:cs typeface="Calibri (body)"/>
              </a:rPr>
              <a:t>Conduct code review w/ ASDC</a:t>
            </a:r>
            <a:r>
              <a:rPr lang="en-US" sz="2800" dirty="0">
                <a:latin typeface="Calibri (body)"/>
                <a:cs typeface="Calibri (body)"/>
              </a:rPr>
              <a:t> </a:t>
            </a:r>
            <a:r>
              <a:rPr lang="en-US" sz="2800" dirty="0" smtClean="0">
                <a:latin typeface="Calibri (body)"/>
                <a:cs typeface="Calibri (body)"/>
              </a:rPr>
              <a:t>to evaluate operations</a:t>
            </a:r>
          </a:p>
          <a:p>
            <a:r>
              <a:rPr lang="en-US" sz="2800" dirty="0" smtClean="0">
                <a:latin typeface="Calibri (body)"/>
                <a:cs typeface="Calibri (body)"/>
              </a:rPr>
              <a:t>Start visualization and analysis web services code development</a:t>
            </a:r>
            <a:endParaRPr lang="en-US" sz="2800" dirty="0">
              <a:latin typeface="Calibri (body)"/>
              <a:cs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3592804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allows GSICS members in near real time “automatically” download VIIRS data during VIIRS/GEO inter-calibration events</a:t>
            </a:r>
          </a:p>
          <a:p>
            <a:r>
              <a:rPr lang="en-US" dirty="0" smtClean="0"/>
              <a:t>Other suggestions for Chris</a:t>
            </a:r>
          </a:p>
        </p:txBody>
      </p:sp>
    </p:spTree>
    <p:extLst>
      <p:ext uri="{BB962C8B-B14F-4D97-AF65-F5344CB8AC3E}">
        <p14:creationId xmlns:p14="http://schemas.microsoft.com/office/powerpoint/2010/main" val="4096732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BACK UP SLIDES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611825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7371"/>
          </a:xfrm>
        </p:spPr>
        <p:txBody>
          <a:bodyPr>
            <a:noAutofit/>
          </a:bodyPr>
          <a:lstStyle/>
          <a:p>
            <a:r>
              <a:rPr lang="en-US" sz="2400" dirty="0" smtClean="0"/>
              <a:t>What can you do with MIIC?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0384"/>
            <a:ext cx="8229600" cy="5828666"/>
          </a:xfrm>
        </p:spPr>
        <p:txBody>
          <a:bodyPr>
            <a:normAutofit/>
          </a:bodyPr>
          <a:lstStyle/>
          <a:p>
            <a:r>
              <a:rPr lang="en-US" sz="2200" dirty="0" smtClean="0"/>
              <a:t>Event Prediction</a:t>
            </a:r>
          </a:p>
          <a:p>
            <a:r>
              <a:rPr lang="en-US" sz="2200" dirty="0" smtClean="0"/>
              <a:t>Acquisition of matched events</a:t>
            </a:r>
          </a:p>
          <a:p>
            <a:r>
              <a:rPr lang="en-US" sz="2200" dirty="0" smtClean="0"/>
              <a:t>Analysis and visualization of events</a:t>
            </a:r>
          </a:p>
          <a:p>
            <a:pPr marL="0" indent="0">
              <a:buNone/>
            </a:pPr>
            <a:endParaRPr lang="en-US" sz="2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265970"/>
              </p:ext>
            </p:extLst>
          </p:nvPr>
        </p:nvGraphicFramePr>
        <p:xfrm>
          <a:off x="457200" y="2378782"/>
          <a:ext cx="8161465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635"/>
                <a:gridCol w="1322404"/>
                <a:gridCol w="1364384"/>
                <a:gridCol w="1374880"/>
                <a:gridCol w="19751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Type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Target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Reference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Date range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Performance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Event prediction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GOES13</a:t>
                      </a:r>
                      <a:r>
                        <a:rPr lang="en-US" sz="1600" baseline="0" dirty="0" smtClean="0"/>
                        <a:t> FD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NPP VIIRS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2013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1492 events,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30</a:t>
                      </a:r>
                      <a:r>
                        <a:rPr lang="en-US" sz="1600" baseline="0" dirty="0" smtClean="0"/>
                        <a:t> sec.</a:t>
                      </a:r>
                      <a:endParaRPr lang="en-US" sz="1600" dirty="0" smtClean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Event prediction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Aqua</a:t>
                      </a:r>
                      <a:r>
                        <a:rPr lang="en-US" sz="1600" baseline="0" dirty="0" smtClean="0"/>
                        <a:t> MODIS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NPP VIIRS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2013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948 events, 1 min.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LEO-GEO</a:t>
                      </a:r>
                      <a:r>
                        <a:rPr lang="en-US" sz="1600" baseline="0" dirty="0" smtClean="0"/>
                        <a:t> 2DGridded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GOES13</a:t>
                      </a:r>
                      <a:r>
                        <a:rPr lang="en-US" sz="1600" baseline="0" dirty="0" smtClean="0"/>
                        <a:t> FD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NPP VIIRS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Jan. 1, 2013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 events,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5 min.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LEO-GEO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FullRes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GOES13</a:t>
                      </a:r>
                      <a:r>
                        <a:rPr lang="en-US" sz="1600" baseline="0" dirty="0" smtClean="0"/>
                        <a:t> FD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NPP VIIRS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Jan. 1, 2013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 events,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7 min.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LEO-LEO 2DGridded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Aqua CERES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NPP VIIRS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Jan.</a:t>
                      </a:r>
                      <a:r>
                        <a:rPr lang="en-US" sz="1600" baseline="0" dirty="0" smtClean="0"/>
                        <a:t>, 2013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 events, 4 min.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LEO-LEO </a:t>
                      </a:r>
                      <a:r>
                        <a:rPr lang="en-US" sz="1600" dirty="0" err="1" smtClean="0"/>
                        <a:t>FullRes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NPP VIIRS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CALIPSO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Aug.</a:t>
                      </a:r>
                      <a:r>
                        <a:rPr lang="en-US" sz="1600" baseline="0" dirty="0" smtClean="0"/>
                        <a:t> 12, 2013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 event, 2 min.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Surface Site </a:t>
                      </a:r>
                      <a:r>
                        <a:rPr lang="en-US" sz="1600" dirty="0" err="1" smtClean="0"/>
                        <a:t>FullRes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NPP VIIRS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2014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274 events,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18</a:t>
                      </a:r>
                      <a:r>
                        <a:rPr lang="en-US" sz="1600" baseline="0" dirty="0" smtClean="0"/>
                        <a:t> min.</a:t>
                      </a:r>
                      <a:endParaRPr lang="en-US" sz="1600" dirty="0" smtClean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Surface Site </a:t>
                      </a:r>
                      <a:r>
                        <a:rPr lang="en-US" sz="1600" dirty="0" err="1" smtClean="0"/>
                        <a:t>FullRes</a:t>
                      </a:r>
                      <a:endParaRPr lang="en-US" sz="1600" dirty="0" smtClean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CALIPSO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2013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182 events, 4 min.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Surface Site 2DGridded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NPP VIIRS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2014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274 events,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18</a:t>
                      </a:r>
                      <a:r>
                        <a:rPr lang="en-US" sz="1600" baseline="0" dirty="0" smtClean="0"/>
                        <a:t> min.</a:t>
                      </a:r>
                      <a:endParaRPr lang="en-US" sz="1600" dirty="0" smtClean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6263213"/>
            <a:ext cx="8546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 products staged on ASDC servers; surface site (5 degree box at 75 W); event prediction tests acquire no data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33548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73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MIIC Architecture</a:t>
            </a:r>
            <a:endParaRPr lang="en-US" sz="3200" dirty="0"/>
          </a:p>
        </p:txBody>
      </p:sp>
      <p:pic>
        <p:nvPicPr>
          <p:cNvPr id="4" name="Picture 3" descr="MIIC_Architec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9144000" cy="494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37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169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NOAA NASA Collaborative Deployment Progress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33" y="1379538"/>
            <a:ext cx="6636857" cy="4388890"/>
          </a:xfrm>
          <a:prstGeom prst="rect">
            <a:avLst/>
          </a:prstGeom>
        </p:spPr>
      </p:pic>
      <p:cxnSp>
        <p:nvCxnSpPr>
          <p:cNvPr id="11" name="Elbow Connector 10"/>
          <p:cNvCxnSpPr/>
          <p:nvPr/>
        </p:nvCxnSpPr>
        <p:spPr>
          <a:xfrm rot="16200000" flipV="1">
            <a:off x="3573638" y="5256279"/>
            <a:ext cx="1107609" cy="598596"/>
          </a:xfrm>
          <a:prstGeom prst="bentConnector3">
            <a:avLst>
              <a:gd name="adj1" fmla="val 575"/>
            </a:avLst>
          </a:prstGeom>
          <a:ln>
            <a:solidFill>
              <a:srgbClr val="FF66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74634" y="5786216"/>
            <a:ext cx="40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focus to provide MIIC </a:t>
            </a:r>
            <a:r>
              <a:rPr lang="en-US" dirty="0" err="1" smtClean="0"/>
              <a:t>OPeNDAP</a:t>
            </a:r>
            <a:r>
              <a:rPr lang="en-US" dirty="0" smtClean="0"/>
              <a:t> access to S-NPP 90 Day Cache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57625" y="2299229"/>
            <a:ext cx="2586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servers installed at ASDC; 10 GE connectivity to online storage (7 PB)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223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MIIC?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A ROSES ACCESS 2013 funded effort (2 years) to deploy web services at NOAA NCDC and NASA ASDC to improve access to select data products in support of </a:t>
            </a:r>
            <a:r>
              <a:rPr lang="en-US" sz="2800" dirty="0" smtClean="0"/>
              <a:t>coincident </a:t>
            </a:r>
            <a:r>
              <a:rPr lang="en-US" sz="2800" dirty="0" err="1" smtClean="0"/>
              <a:t>intercalibration</a:t>
            </a:r>
            <a:r>
              <a:rPr lang="en-US" sz="2800" dirty="0" smtClean="0"/>
              <a:t> </a:t>
            </a:r>
            <a:r>
              <a:rPr lang="en-US" sz="2800" dirty="0" smtClean="0"/>
              <a:t>and </a:t>
            </a:r>
            <a:r>
              <a:rPr lang="en-US" sz="2800" dirty="0" err="1" smtClean="0"/>
              <a:t>intercomparison</a:t>
            </a:r>
            <a:r>
              <a:rPr lang="en-US" sz="2800" dirty="0" smtClean="0"/>
              <a:t> </a:t>
            </a:r>
            <a:r>
              <a:rPr lang="en-US" sz="2800" dirty="0" smtClean="0"/>
              <a:t>level-2 studies</a:t>
            </a:r>
          </a:p>
          <a:p>
            <a:pPr lvl="1"/>
            <a:r>
              <a:rPr lang="en-US" sz="2400" dirty="0" smtClean="0"/>
              <a:t>To demonstrate on the NOAA NCDC remote server</a:t>
            </a:r>
          </a:p>
          <a:p>
            <a:pPr lvl="1"/>
            <a:r>
              <a:rPr lang="en-US" sz="2400" dirty="0" smtClean="0"/>
              <a:t>Expand beyond calibration to grab any parameter in a given HDF file</a:t>
            </a:r>
            <a:endParaRPr lang="en-US" sz="2400" dirty="0" smtClean="0"/>
          </a:p>
          <a:p>
            <a:r>
              <a:rPr lang="en-US" sz="2800" dirty="0" smtClean="0"/>
              <a:t>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MIIC proposal, First was a demonstration of the server side software needed to inter-</a:t>
            </a:r>
            <a:r>
              <a:rPr lang="en-US" sz="2800" dirty="0" smtClean="0"/>
              <a:t>calibratin</a:t>
            </a:r>
            <a:r>
              <a:rPr lang="en-US" sz="2800" dirty="0" smtClean="0"/>
              <a:t>g GOES-13 and Aqua-MODIS</a:t>
            </a:r>
          </a:p>
          <a:p>
            <a:pPr lvl="1"/>
            <a:r>
              <a:rPr lang="en-US" sz="2400" dirty="0" smtClean="0"/>
              <a:t>Demonstrated on local servers</a:t>
            </a:r>
            <a:endParaRPr lang="en-US" sz="2400" dirty="0" smtClean="0"/>
          </a:p>
          <a:p>
            <a:r>
              <a:rPr lang="en-US" sz="2800" dirty="0" smtClean="0"/>
              <a:t>Data products accessible by MIIC services</a:t>
            </a:r>
          </a:p>
          <a:p>
            <a:pPr lvl="1"/>
            <a:r>
              <a:rPr lang="en-US" sz="2400" dirty="0" smtClean="0"/>
              <a:t>CERES and CALIPSO (L1 and L2) from </a:t>
            </a:r>
            <a:r>
              <a:rPr lang="en-US" sz="2400" dirty="0" err="1" smtClean="0"/>
              <a:t>LaRC</a:t>
            </a:r>
            <a:r>
              <a:rPr lang="en-US" sz="2400" dirty="0" smtClean="0"/>
              <a:t> ASDC</a:t>
            </a:r>
          </a:p>
          <a:p>
            <a:pPr lvl="1"/>
            <a:r>
              <a:rPr lang="en-US" sz="2400" dirty="0" smtClean="0"/>
              <a:t>S-NPP instruments including VIIRS and </a:t>
            </a:r>
            <a:r>
              <a:rPr lang="en-US" sz="2400" dirty="0" err="1" smtClean="0"/>
              <a:t>CrIS</a:t>
            </a:r>
            <a:r>
              <a:rPr lang="en-US" sz="2400" dirty="0" smtClean="0"/>
              <a:t> (SDRs and EDRs) and GOES from CLASS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21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48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MIIC UI</a:t>
            </a:r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4" name="Picture 3" descr="MIIC_UI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200"/>
            <a:ext cx="9144000" cy="3904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871762"/>
            <a:ext cx="8202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User can submit </a:t>
            </a:r>
            <a:r>
              <a:rPr lang="en-US" dirty="0" err="1" smtClean="0"/>
              <a:t>ICPlans</a:t>
            </a:r>
            <a:r>
              <a:rPr lang="en-US" dirty="0" smtClean="0"/>
              <a:t> to through web page to predict, acquire, and analyze data,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Or REST API for program interface; need to insure fair resource utilization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28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74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S-NPP 90 Day Cache</a:t>
            </a:r>
            <a:endParaRPr lang="en-US" sz="32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23" y="1076614"/>
            <a:ext cx="4464144" cy="24817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123" y="3695369"/>
            <a:ext cx="467794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Attempting to mount data available from ftp server (</a:t>
            </a:r>
            <a:r>
              <a:rPr lang="en-US" dirty="0"/>
              <a:t>ftp://ftp-</a:t>
            </a:r>
            <a:r>
              <a:rPr lang="en-US" dirty="0" err="1"/>
              <a:t>npp.class.ngdc.noaa.gov</a:t>
            </a:r>
            <a:r>
              <a:rPr lang="en-US" dirty="0"/>
              <a:t>/ 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Include ATMS, VIIRS, and CRIS SDRs and EDRs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Need to solve tar + compression issue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MIIC software can be configured to access any of these data products for IC studies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65" y="1076614"/>
            <a:ext cx="4178935" cy="439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45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9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TLEs Available for MIIC Event Prediction</a:t>
            </a:r>
            <a:br>
              <a:rPr lang="en-US" sz="2800" dirty="0" smtClean="0"/>
            </a:br>
            <a:r>
              <a:rPr lang="en-US" sz="1800" dirty="0" smtClean="0"/>
              <a:t>(red implemented)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2806877" y="1248092"/>
            <a:ext cx="28501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2"/>
              </a:rPr>
              <a:t>http://www-angler.larc.nasa.gov/cgi-bin/site/showdoc?mnemonic=TLE&amp;c=satellite-list</a:t>
            </a:r>
            <a:endParaRPr lang="en-US" sz="900" dirty="0"/>
          </a:p>
          <a:p>
            <a:r>
              <a:rPr lang="en-US" sz="900" dirty="0"/>
              <a:t> </a:t>
            </a:r>
          </a:p>
          <a:p>
            <a:r>
              <a:rPr lang="en-US" sz="900" dirty="0" smtClean="0"/>
              <a:t>CAT# 	NAME</a:t>
            </a:r>
            <a:r>
              <a:rPr lang="en-US" sz="900" dirty="0"/>
              <a:t>	</a:t>
            </a:r>
            <a:r>
              <a:rPr lang="en-US" sz="900" dirty="0" smtClean="0"/>
              <a:t>	TLE_LAST_UPDATED </a:t>
            </a:r>
            <a:endParaRPr lang="en-US" sz="900" dirty="0"/>
          </a:p>
          <a:p>
            <a:r>
              <a:rPr lang="en-US" sz="900" dirty="0"/>
              <a:t>13367	"Landsat 4"	"2013-06-20 08:05:02" </a:t>
            </a:r>
          </a:p>
          <a:p>
            <a:r>
              <a:rPr lang="en-US" sz="900" dirty="0"/>
              <a:t>14780	"Landsat 5"	"2013-06-20 08:05:02" </a:t>
            </a:r>
          </a:p>
          <a:p>
            <a:r>
              <a:rPr lang="en-US" sz="900" dirty="0"/>
              <a:t>15354	"ERBS"	</a:t>
            </a:r>
            <a:r>
              <a:rPr lang="en-US" sz="900" dirty="0" smtClean="0"/>
              <a:t>	"</a:t>
            </a:r>
            <a:r>
              <a:rPr lang="en-US" sz="900" dirty="0"/>
              <a:t>2013-06-20 08:05:02" </a:t>
            </a:r>
          </a:p>
          <a:p>
            <a:r>
              <a:rPr lang="en-US" sz="900" dirty="0"/>
              <a:t>15427	"NOAA-09"	"2013-06-20 08:05:02" </a:t>
            </a:r>
          </a:p>
          <a:p>
            <a:r>
              <a:rPr lang="en-US" sz="900" dirty="0"/>
              <a:t>16969	"NOAA-10"	"2013-06-20 08:05:02" </a:t>
            </a:r>
          </a:p>
          <a:p>
            <a:r>
              <a:rPr lang="en-US" sz="900" dirty="0"/>
              <a:t>19531	"NOAA-11"	"2013-06-20 08:05:02" </a:t>
            </a:r>
          </a:p>
          <a:p>
            <a:r>
              <a:rPr lang="en-US" sz="900" dirty="0"/>
              <a:t>21140	"Meteosat-5"	"2013-06-20 08:05:02" </a:t>
            </a:r>
          </a:p>
          <a:p>
            <a:r>
              <a:rPr lang="en-US" sz="900" dirty="0"/>
              <a:t>21263	"NOAA-12"	"2013-06-20 08:05:02" </a:t>
            </a:r>
          </a:p>
          <a:p>
            <a:r>
              <a:rPr lang="en-US" sz="900" dirty="0"/>
              <a:t>21574	"ERS-1"	</a:t>
            </a:r>
            <a:r>
              <a:rPr lang="en-US" sz="900" dirty="0" smtClean="0"/>
              <a:t>	"</a:t>
            </a:r>
            <a:r>
              <a:rPr lang="en-US" sz="900" dirty="0"/>
              <a:t>2013-06-20 08:05:02" </a:t>
            </a:r>
          </a:p>
          <a:p>
            <a:r>
              <a:rPr lang="en-US" sz="900" dirty="0"/>
              <a:t>23051	"GOES-8"	</a:t>
            </a:r>
            <a:r>
              <a:rPr lang="en-US" sz="900" dirty="0" smtClean="0"/>
              <a:t>	"</a:t>
            </a:r>
            <a:r>
              <a:rPr lang="en-US" sz="900" dirty="0"/>
              <a:t>2013-06-20 08:05:02" </a:t>
            </a:r>
          </a:p>
          <a:p>
            <a:r>
              <a:rPr lang="en-US" sz="900" dirty="0"/>
              <a:t>23455	"NOAA-14"	"2013-06-20 08:05:02" </a:t>
            </a:r>
          </a:p>
          <a:p>
            <a:r>
              <a:rPr lang="en-US" sz="900" dirty="0"/>
              <a:t>23522	"GMS-5"	</a:t>
            </a:r>
            <a:r>
              <a:rPr lang="en-US" sz="900" dirty="0" smtClean="0"/>
              <a:t>	"</a:t>
            </a:r>
            <a:r>
              <a:rPr lang="en-US" sz="900" dirty="0"/>
              <a:t>2013-06-20 08:05:02" </a:t>
            </a:r>
          </a:p>
          <a:p>
            <a:r>
              <a:rPr lang="en-US" sz="900" dirty="0"/>
              <a:t>23560	"ERS-2"	</a:t>
            </a:r>
            <a:r>
              <a:rPr lang="en-US" sz="900" dirty="0" smtClean="0"/>
              <a:t>	"</a:t>
            </a:r>
            <a:r>
              <a:rPr lang="en-US" sz="900" dirty="0"/>
              <a:t>2013-06-20 08:05:02" </a:t>
            </a:r>
          </a:p>
          <a:p>
            <a:r>
              <a:rPr lang="en-US" sz="900" dirty="0"/>
              <a:t>23581	"GOES-9"	</a:t>
            </a:r>
            <a:r>
              <a:rPr lang="en-US" sz="900" dirty="0" smtClean="0"/>
              <a:t>	"</a:t>
            </a:r>
            <a:r>
              <a:rPr lang="en-US" sz="900" dirty="0"/>
              <a:t>2013-06-20 08:05:02" </a:t>
            </a:r>
          </a:p>
          <a:p>
            <a:r>
              <a:rPr lang="en-US" sz="900" dirty="0"/>
              <a:t>23940	"TOMS-EP"	"2013-06-20 08:05:02" </a:t>
            </a:r>
          </a:p>
          <a:p>
            <a:r>
              <a:rPr lang="en-US" sz="900" dirty="0"/>
              <a:t>24786	"GOES-10"	"2013-06-20 08:05:02" </a:t>
            </a:r>
          </a:p>
          <a:p>
            <a:r>
              <a:rPr lang="en-US" sz="900" dirty="0"/>
              <a:t>24883	"OrbView-2"	"2013-06-20 08:05:02" </a:t>
            </a:r>
          </a:p>
          <a:p>
            <a:r>
              <a:rPr lang="en-US" sz="900" dirty="0"/>
              <a:t>24932	"Meteosat-7"	"2013-06-20 08:05:02" </a:t>
            </a:r>
          </a:p>
          <a:p>
            <a:r>
              <a:rPr lang="en-US" sz="900" dirty="0"/>
              <a:t>25063	"TRMM/VIRS"	"2013-06-20 08:05:02" </a:t>
            </a:r>
          </a:p>
          <a:p>
            <a:r>
              <a:rPr lang="en-US" sz="900" dirty="0"/>
              <a:t>25260	"SPOT-4"	</a:t>
            </a:r>
            <a:r>
              <a:rPr lang="en-US" sz="900" dirty="0" smtClean="0"/>
              <a:t>	"</a:t>
            </a:r>
            <a:r>
              <a:rPr lang="en-US" sz="900" dirty="0"/>
              <a:t>2013-06-20 08:05:02" </a:t>
            </a:r>
          </a:p>
          <a:p>
            <a:r>
              <a:rPr lang="en-US" sz="900" dirty="0"/>
              <a:t>25338	"NOAA-15"	"2013-06-20 08:05:02" </a:t>
            </a:r>
          </a:p>
          <a:p>
            <a:r>
              <a:rPr lang="en-US" sz="900" dirty="0"/>
              <a:t>25682	"Landsat 7"	"2013-06-20 08:05:02" </a:t>
            </a:r>
          </a:p>
          <a:p>
            <a:r>
              <a:rPr lang="en-US" sz="900" dirty="0"/>
              <a:t>25789	"</a:t>
            </a:r>
            <a:r>
              <a:rPr lang="en-US" sz="900" dirty="0" err="1"/>
              <a:t>QuikSCAT</a:t>
            </a:r>
            <a:r>
              <a:rPr lang="en-US" sz="900" dirty="0"/>
              <a:t>"	"2013-06-20 08:05:02" </a:t>
            </a:r>
          </a:p>
          <a:p>
            <a:r>
              <a:rPr lang="en-US" sz="900" dirty="0"/>
              <a:t>25991	"DMSP 5D-3 F15 (USA 147)"	"" </a:t>
            </a:r>
          </a:p>
          <a:p>
            <a:r>
              <a:rPr lang="en-US" sz="900" dirty="0"/>
              <a:t>25994	"</a:t>
            </a:r>
            <a:r>
              <a:rPr lang="en-US" sz="900" dirty="0">
                <a:solidFill>
                  <a:srgbClr val="FF0000"/>
                </a:solidFill>
              </a:rPr>
              <a:t>Terra</a:t>
            </a:r>
            <a:r>
              <a:rPr lang="en-US" sz="900" dirty="0"/>
              <a:t>"	</a:t>
            </a:r>
            <a:r>
              <a:rPr lang="en-US" sz="900" dirty="0" smtClean="0"/>
              <a:t>	"</a:t>
            </a:r>
            <a:r>
              <a:rPr lang="en-US" sz="900" dirty="0"/>
              <a:t>2013-06-20 08:05:02" </a:t>
            </a:r>
          </a:p>
          <a:p>
            <a:r>
              <a:rPr lang="en-US" sz="900" dirty="0"/>
              <a:t>26352	"GOES-11"	"2013-06-20 08:05:02" </a:t>
            </a:r>
          </a:p>
          <a:p>
            <a:r>
              <a:rPr lang="en-US" sz="900" dirty="0"/>
              <a:t>26536	"NOAA-16"	"2013-06-20 08:05:02" </a:t>
            </a:r>
          </a:p>
          <a:p>
            <a:r>
              <a:rPr lang="en-US" sz="900" dirty="0"/>
              <a:t>26871	"GOES-12"	"2013-06-20 08:05:</a:t>
            </a:r>
            <a:r>
              <a:rPr lang="en-US" sz="900" dirty="0" smtClean="0"/>
              <a:t>02” </a:t>
            </a: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5895165" y="1248092"/>
            <a:ext cx="3183893" cy="4939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27386	"</a:t>
            </a:r>
            <a:r>
              <a:rPr lang="en-US" sz="900" dirty="0" err="1">
                <a:solidFill>
                  <a:srgbClr val="FF0000"/>
                </a:solidFill>
              </a:rPr>
              <a:t>EnviSAT</a:t>
            </a:r>
            <a:r>
              <a:rPr lang="en-US" sz="900" dirty="0"/>
              <a:t>"	"2013-06-20 08:05:02" </a:t>
            </a:r>
          </a:p>
          <a:p>
            <a:r>
              <a:rPr lang="en-US" sz="900" dirty="0"/>
              <a:t>27421	"SPOT-5"	</a:t>
            </a:r>
            <a:r>
              <a:rPr lang="en-US" sz="900" dirty="0" smtClean="0"/>
              <a:t>	"</a:t>
            </a:r>
            <a:r>
              <a:rPr lang="en-US" sz="900" dirty="0"/>
              <a:t>2013-06-20 08:05:02" </a:t>
            </a:r>
          </a:p>
          <a:p>
            <a:r>
              <a:rPr lang="en-US" sz="900" dirty="0"/>
              <a:t>27424	"</a:t>
            </a:r>
            <a:r>
              <a:rPr lang="en-US" sz="900" dirty="0">
                <a:solidFill>
                  <a:srgbClr val="FF0000"/>
                </a:solidFill>
              </a:rPr>
              <a:t>Aqua</a:t>
            </a:r>
            <a:r>
              <a:rPr lang="en-US" sz="900" dirty="0"/>
              <a:t>"	</a:t>
            </a:r>
            <a:r>
              <a:rPr lang="en-US" sz="900" dirty="0" smtClean="0"/>
              <a:t>	"</a:t>
            </a:r>
            <a:r>
              <a:rPr lang="en-US" sz="900" dirty="0"/>
              <a:t>2013-06-20 08:05:02" </a:t>
            </a:r>
          </a:p>
          <a:p>
            <a:r>
              <a:rPr lang="en-US" sz="900" dirty="0"/>
              <a:t>27453	"NOAA-17"	"2013-06-20 08:05:02" </a:t>
            </a:r>
          </a:p>
          <a:p>
            <a:r>
              <a:rPr lang="en-US" sz="900" dirty="0"/>
              <a:t>27509	"Meteosat-8 (MSG-1)"	"2013-06-20 08:05:02" </a:t>
            </a:r>
          </a:p>
          <a:p>
            <a:r>
              <a:rPr lang="en-US" sz="900" dirty="0"/>
              <a:t>27525	"Kalpana-1"	"2013-06-20 08:05:02" </a:t>
            </a:r>
          </a:p>
          <a:p>
            <a:r>
              <a:rPr lang="en-US" sz="900" dirty="0"/>
              <a:t>27642	"</a:t>
            </a:r>
            <a:r>
              <a:rPr lang="en-US" sz="900" dirty="0" err="1"/>
              <a:t>ICESat</a:t>
            </a:r>
            <a:r>
              <a:rPr lang="en-US" sz="900" dirty="0"/>
              <a:t>"	</a:t>
            </a:r>
            <a:r>
              <a:rPr lang="en-US" sz="900" dirty="0" smtClean="0"/>
              <a:t>	"</a:t>
            </a:r>
            <a:r>
              <a:rPr lang="en-US" sz="900" dirty="0"/>
              <a:t>2013-06-20 08:05:02" </a:t>
            </a:r>
          </a:p>
          <a:p>
            <a:r>
              <a:rPr lang="en-US" sz="900" dirty="0"/>
              <a:t>28054	"DMSP 5D-3 F16 (USA 172)"	"" </a:t>
            </a:r>
          </a:p>
          <a:p>
            <a:r>
              <a:rPr lang="en-US" sz="900" dirty="0"/>
              <a:t>28376	"Aura"	</a:t>
            </a:r>
            <a:r>
              <a:rPr lang="en-US" sz="900" dirty="0" smtClean="0"/>
              <a:t>	"</a:t>
            </a:r>
            <a:r>
              <a:rPr lang="en-US" sz="900" dirty="0"/>
              <a:t>2013-06-20 08:05:02" </a:t>
            </a:r>
          </a:p>
          <a:p>
            <a:r>
              <a:rPr lang="en-US" sz="900" dirty="0"/>
              <a:t>28451	"</a:t>
            </a:r>
            <a:r>
              <a:rPr lang="en-US" sz="900" dirty="0" err="1"/>
              <a:t>Feng</a:t>
            </a:r>
            <a:r>
              <a:rPr lang="en-US" sz="900" dirty="0"/>
              <a:t> Yun 2C"	"2013-06-20 08:05:02" </a:t>
            </a:r>
          </a:p>
          <a:p>
            <a:r>
              <a:rPr lang="en-US" sz="900" dirty="0"/>
              <a:t>28622	"MTSAT-1R"	"2013-06-20 08:05:02" </a:t>
            </a:r>
          </a:p>
          <a:p>
            <a:r>
              <a:rPr lang="en-US" sz="900" dirty="0"/>
              <a:t>28622	"MTSAT-1R/Aqua"	"2013-06-20 08:05:02" </a:t>
            </a:r>
          </a:p>
          <a:p>
            <a:r>
              <a:rPr lang="en-US" sz="900" dirty="0"/>
              <a:t>28654	"NOAA-18"	"2013-06-20 08:05:02" </a:t>
            </a:r>
          </a:p>
          <a:p>
            <a:r>
              <a:rPr lang="en-US" sz="900" dirty="0"/>
              <a:t>28912	"Meteosat-9 (MSG-2)"	"2013-06-20 08:05:02" </a:t>
            </a:r>
          </a:p>
          <a:p>
            <a:r>
              <a:rPr lang="en-US" sz="900" dirty="0"/>
              <a:t>28912	"Meteosat-9/Terra (MSG-2)"	"2013-06-20 08:05:02" </a:t>
            </a:r>
          </a:p>
          <a:p>
            <a:r>
              <a:rPr lang="en-US" sz="900" dirty="0"/>
              <a:t>28912	"Meteosat-9/Aqua (MSG-2)"	"2013-06-20 08:05:02" </a:t>
            </a:r>
          </a:p>
          <a:p>
            <a:r>
              <a:rPr lang="en-US" sz="900" dirty="0"/>
              <a:t>28937	"MTSAT-2"	"2013-06-20 08:05:02" </a:t>
            </a:r>
          </a:p>
          <a:p>
            <a:r>
              <a:rPr lang="en-US" sz="900" dirty="0"/>
              <a:t>29107	"</a:t>
            </a:r>
            <a:r>
              <a:rPr lang="en-US" sz="900" dirty="0" err="1"/>
              <a:t>CloudSAT</a:t>
            </a:r>
            <a:r>
              <a:rPr lang="en-US" sz="900" dirty="0"/>
              <a:t>"	"2013-06-20 08:05:02" </a:t>
            </a:r>
          </a:p>
          <a:p>
            <a:r>
              <a:rPr lang="en-US" sz="900" dirty="0"/>
              <a:t>29108	"</a:t>
            </a:r>
            <a:r>
              <a:rPr lang="en-US" sz="900" dirty="0" err="1">
                <a:solidFill>
                  <a:srgbClr val="FF0000"/>
                </a:solidFill>
              </a:rPr>
              <a:t>Calipso</a:t>
            </a:r>
            <a:r>
              <a:rPr lang="en-US" sz="900" dirty="0"/>
              <a:t>"	</a:t>
            </a:r>
            <a:r>
              <a:rPr lang="en-US" sz="900" dirty="0" smtClean="0"/>
              <a:t>	"</a:t>
            </a:r>
            <a:r>
              <a:rPr lang="en-US" sz="900" dirty="0"/>
              <a:t>2013-06-20 08:05:02" </a:t>
            </a:r>
          </a:p>
          <a:p>
            <a:r>
              <a:rPr lang="en-US" sz="900" dirty="0"/>
              <a:t>29155	"</a:t>
            </a:r>
            <a:r>
              <a:rPr lang="en-US" sz="900" dirty="0">
                <a:solidFill>
                  <a:srgbClr val="FF0000"/>
                </a:solidFill>
              </a:rPr>
              <a:t>GOES-13</a:t>
            </a:r>
            <a:r>
              <a:rPr lang="en-US" sz="900" dirty="0"/>
              <a:t>"	"2013-06-20 08:05:02" </a:t>
            </a:r>
          </a:p>
          <a:p>
            <a:r>
              <a:rPr lang="en-US" sz="900" dirty="0"/>
              <a:t>29499	"</a:t>
            </a:r>
            <a:r>
              <a:rPr lang="en-US" sz="900" dirty="0" err="1"/>
              <a:t>MetOp</a:t>
            </a:r>
            <a:r>
              <a:rPr lang="en-US" sz="900" dirty="0"/>
              <a:t>-A"	"2013-06-20 08:05:02" </a:t>
            </a:r>
          </a:p>
          <a:p>
            <a:r>
              <a:rPr lang="en-US" sz="900" dirty="0"/>
              <a:t>29522	"DMSP 5D-3 F17 (USA 173)"	"2011-11-15 08:12:53" </a:t>
            </a:r>
          </a:p>
          <a:p>
            <a:r>
              <a:rPr lang="en-US" sz="900" dirty="0"/>
              <a:t>29640	"</a:t>
            </a:r>
            <a:r>
              <a:rPr lang="en-US" sz="900" dirty="0" err="1"/>
              <a:t>Feng</a:t>
            </a:r>
            <a:r>
              <a:rPr lang="en-US" sz="900" dirty="0"/>
              <a:t> Yun 2D"	"2013-06-20 08:05:02" </a:t>
            </a:r>
          </a:p>
          <a:p>
            <a:r>
              <a:rPr lang="en-US" sz="900" dirty="0"/>
              <a:t>32382	"RadarSat-2"	"2013-06-20 08:05:02" </a:t>
            </a:r>
          </a:p>
          <a:p>
            <a:r>
              <a:rPr lang="en-US" sz="900" dirty="0"/>
              <a:t>33463	"FY2E"	</a:t>
            </a:r>
            <a:r>
              <a:rPr lang="en-US" sz="900" dirty="0" smtClean="0"/>
              <a:t>	"</a:t>
            </a:r>
            <a:r>
              <a:rPr lang="en-US" sz="900" dirty="0"/>
              <a:t>2012-07-12 15:57:39" </a:t>
            </a:r>
          </a:p>
          <a:p>
            <a:r>
              <a:rPr lang="en-US" sz="900" dirty="0"/>
              <a:t>33492	"GOSAT"	</a:t>
            </a:r>
            <a:r>
              <a:rPr lang="en-US" sz="900" dirty="0" smtClean="0"/>
              <a:t>	"</a:t>
            </a:r>
            <a:r>
              <a:rPr lang="en-US" sz="900" dirty="0"/>
              <a:t>2013-06-20 08:05:02" </a:t>
            </a:r>
          </a:p>
          <a:p>
            <a:r>
              <a:rPr lang="en-US" sz="900" dirty="0"/>
              <a:t>33591	"NOAA-19"	"2013-06-20 08:05:02" </a:t>
            </a:r>
          </a:p>
          <a:p>
            <a:r>
              <a:rPr lang="en-US" sz="900" dirty="0"/>
              <a:t>35951	"DMSP 5D-3 F18 (USA 210)"	"" </a:t>
            </a:r>
          </a:p>
          <a:p>
            <a:r>
              <a:rPr lang="en-US" sz="900" dirty="0"/>
              <a:t>36411	"</a:t>
            </a:r>
            <a:r>
              <a:rPr lang="en-US" sz="900" dirty="0">
                <a:solidFill>
                  <a:srgbClr val="FF0000"/>
                </a:solidFill>
              </a:rPr>
              <a:t>GOES-15</a:t>
            </a:r>
            <a:r>
              <a:rPr lang="en-US" sz="900" dirty="0"/>
              <a:t>"	"2013-06-20 08:05:02" </a:t>
            </a:r>
          </a:p>
          <a:p>
            <a:r>
              <a:rPr lang="en-US" sz="900" dirty="0"/>
              <a:t>37838	"</a:t>
            </a:r>
            <a:r>
              <a:rPr lang="en-US" sz="900" dirty="0" err="1"/>
              <a:t>Megha-Tropiques</a:t>
            </a:r>
            <a:r>
              <a:rPr lang="en-US" sz="900" dirty="0"/>
              <a:t>"	"2013-06-20 08:05:02" </a:t>
            </a:r>
          </a:p>
          <a:p>
            <a:r>
              <a:rPr lang="en-US" sz="900" dirty="0"/>
              <a:t>37849	"</a:t>
            </a:r>
            <a:r>
              <a:rPr lang="en-US" sz="900" dirty="0" err="1">
                <a:solidFill>
                  <a:srgbClr val="FF0000"/>
                </a:solidFill>
              </a:rPr>
              <a:t>Suomi</a:t>
            </a:r>
            <a:r>
              <a:rPr lang="en-US" sz="900" dirty="0">
                <a:solidFill>
                  <a:srgbClr val="FF0000"/>
                </a:solidFill>
              </a:rPr>
              <a:t> National Polar Orbiting Partnership</a:t>
            </a:r>
            <a:r>
              <a:rPr lang="en-US" sz="900" dirty="0"/>
              <a:t>"	"2013-06-20 08:05:02" </a:t>
            </a:r>
          </a:p>
          <a:p>
            <a:r>
              <a:rPr lang="en-US" sz="900" dirty="0"/>
              <a:t>38552	"Meteosat-10 (MSG-3)"	"2013-06-20 08:05:02" </a:t>
            </a:r>
          </a:p>
          <a:p>
            <a:r>
              <a:rPr lang="en-US" sz="900" dirty="0"/>
              <a:t>38771	"</a:t>
            </a:r>
            <a:r>
              <a:rPr lang="en-US" sz="900" dirty="0" err="1"/>
              <a:t>MetOp</a:t>
            </a:r>
            <a:r>
              <a:rPr lang="en-US" sz="900" dirty="0"/>
              <a:t>-B"	"2013-06-20 08:05:02" </a:t>
            </a:r>
          </a:p>
          <a:p>
            <a:endParaRPr lang="en-US" sz="900" dirty="0"/>
          </a:p>
        </p:txBody>
      </p:sp>
      <p:sp>
        <p:nvSpPr>
          <p:cNvPr id="3" name="TextBox 2"/>
          <p:cNvSpPr txBox="1"/>
          <p:nvPr/>
        </p:nvSpPr>
        <p:spPr>
          <a:xfrm>
            <a:off x="101019" y="1581671"/>
            <a:ext cx="259586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Can run predictions for any spacecraft with TLEs from Space-</a:t>
            </a:r>
            <a:r>
              <a:rPr lang="en-US" sz="1600" dirty="0" err="1" smtClean="0"/>
              <a:t>Track.org</a:t>
            </a:r>
            <a:r>
              <a:rPr lang="en-US" sz="1600" dirty="0" smtClean="0"/>
              <a:t> </a:t>
            </a:r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Current plans to access only instrument data hosted at ASDC or NCDC</a:t>
            </a:r>
          </a:p>
          <a:p>
            <a:r>
              <a:rPr lang="en-US" sz="16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User can run predictions to determine events w/o accessing data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Extended CLARREO algorithm (</a:t>
            </a:r>
            <a:r>
              <a:rPr lang="en-US" sz="1600" i="1" dirty="0" smtClean="0"/>
              <a:t>C. </a:t>
            </a:r>
            <a:r>
              <a:rPr lang="en-US" sz="1600" i="1" dirty="0" err="1" smtClean="0"/>
              <a:t>Roithmayr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36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017"/>
            <a:ext cx="8229600" cy="991929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libri (body)"/>
                <a:cs typeface="Calibri (body)"/>
              </a:rPr>
              <a:t>MIIC</a:t>
            </a:r>
            <a:r>
              <a:rPr lang="en-US" sz="3200" dirty="0">
                <a:latin typeface="Calibri (body)"/>
                <a:cs typeface="Calibri (body)"/>
              </a:rPr>
              <a:t> </a:t>
            </a:r>
            <a:r>
              <a:rPr lang="en-US" sz="3200" dirty="0" smtClean="0">
                <a:latin typeface="Calibri (body)"/>
                <a:cs typeface="Calibri (body)"/>
              </a:rPr>
              <a:t>Objectives</a:t>
            </a:r>
            <a:endParaRPr lang="en-US" sz="3200" dirty="0">
              <a:latin typeface="Calibri (body)"/>
              <a:cs typeface="Calibri (body)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384"/>
            <a:ext cx="8366581" cy="5184750"/>
          </a:xfrm>
        </p:spPr>
        <p:txBody>
          <a:bodyPr>
            <a:noAutofit/>
          </a:bodyPr>
          <a:lstStyle/>
          <a:p>
            <a:pPr lvl="0"/>
            <a:r>
              <a:rPr lang="en-US" sz="2400" dirty="0" smtClean="0">
                <a:cs typeface="Calibri(body)"/>
              </a:rPr>
              <a:t>Access matched observations</a:t>
            </a:r>
            <a:r>
              <a:rPr lang="en-US" sz="2400" dirty="0">
                <a:cs typeface="Calibri(body)"/>
              </a:rPr>
              <a:t> </a:t>
            </a:r>
            <a:r>
              <a:rPr lang="en-US" sz="2400" dirty="0" smtClean="0">
                <a:cs typeface="Calibri(body)"/>
              </a:rPr>
              <a:t>from multiple instruments within large datasets distributed across multi-agency data centers</a:t>
            </a:r>
          </a:p>
          <a:p>
            <a:r>
              <a:rPr lang="en-US" sz="2400" dirty="0">
                <a:cs typeface="Calibri(body)"/>
              </a:rPr>
              <a:t>Demonstrate </a:t>
            </a:r>
            <a:r>
              <a:rPr lang="en-US" sz="2400" dirty="0" smtClean="0">
                <a:cs typeface="Calibri(body)"/>
              </a:rPr>
              <a:t>a successful deployment </a:t>
            </a:r>
            <a:r>
              <a:rPr lang="en-US" sz="2400" dirty="0">
                <a:cs typeface="Calibri(body)"/>
              </a:rPr>
              <a:t>of a </a:t>
            </a:r>
            <a:r>
              <a:rPr lang="en-US" sz="2400" dirty="0" smtClean="0">
                <a:cs typeface="Calibri(body)"/>
              </a:rPr>
              <a:t>NOAA and NASA collaborative distributed </a:t>
            </a:r>
            <a:r>
              <a:rPr lang="en-US" sz="2400" dirty="0">
                <a:cs typeface="Calibri(body)"/>
              </a:rPr>
              <a:t>data system </a:t>
            </a:r>
            <a:endParaRPr lang="en-US" sz="2400" dirty="0" smtClean="0">
              <a:cs typeface="Calibri(body)"/>
            </a:endParaRPr>
          </a:p>
          <a:p>
            <a:pPr lvl="0"/>
            <a:r>
              <a:rPr lang="en-US" sz="2400" dirty="0" smtClean="0">
                <a:cs typeface="Calibri(body)"/>
              </a:rPr>
              <a:t>Reduce network data transfer by providing web services at host sites to match, subset, and filter data </a:t>
            </a:r>
            <a:endParaRPr lang="en-US" sz="2400" dirty="0" smtClean="0">
              <a:cs typeface="Calibri(body)"/>
            </a:endParaRPr>
          </a:p>
          <a:p>
            <a:pPr lvl="1"/>
            <a:r>
              <a:rPr lang="en-US" sz="2000" dirty="0" err="1" smtClean="0">
                <a:cs typeface="Calibri(body)"/>
              </a:rPr>
              <a:t>Intercomparison</a:t>
            </a:r>
            <a:r>
              <a:rPr lang="en-US" sz="2000" dirty="0" smtClean="0">
                <a:cs typeface="Calibri(body)"/>
              </a:rPr>
              <a:t> data is less than 1% of the total volume of data</a:t>
            </a:r>
          </a:p>
          <a:p>
            <a:pPr lvl="1"/>
            <a:r>
              <a:rPr lang="en-US" sz="2000" dirty="0" smtClean="0">
                <a:cs typeface="Calibri(body)"/>
              </a:rPr>
              <a:t>Transfer through the network only data (parameters, </a:t>
            </a:r>
            <a:r>
              <a:rPr lang="en-US" sz="2000" dirty="0" smtClean="0">
                <a:cs typeface="Calibri(body)"/>
              </a:rPr>
              <a:t>spatially) </a:t>
            </a:r>
            <a:r>
              <a:rPr lang="en-US" sz="2000" dirty="0" smtClean="0">
                <a:cs typeface="Calibri(body)"/>
              </a:rPr>
              <a:t>needed to </a:t>
            </a:r>
            <a:r>
              <a:rPr lang="en-US" sz="2000" dirty="0" smtClean="0">
                <a:cs typeface="Calibri(body)"/>
              </a:rPr>
              <a:t>dramatically reduce inter-comparison data size</a:t>
            </a:r>
            <a:endParaRPr lang="en-US" sz="2000" dirty="0" smtClean="0">
              <a:cs typeface="Calibri(body)"/>
            </a:endParaRPr>
          </a:p>
          <a:p>
            <a:pPr lvl="0"/>
            <a:r>
              <a:rPr lang="en-US" sz="2400" dirty="0" smtClean="0">
                <a:cs typeface="Calibri(body)"/>
              </a:rPr>
              <a:t>Provide tool to support GSICS, Cal</a:t>
            </a:r>
            <a:r>
              <a:rPr lang="en-US" sz="2400" dirty="0">
                <a:cs typeface="Calibri(body)"/>
              </a:rPr>
              <a:t>-</a:t>
            </a:r>
            <a:r>
              <a:rPr lang="en-US" sz="2400" dirty="0" smtClean="0">
                <a:cs typeface="Calibri(body)"/>
              </a:rPr>
              <a:t>Val</a:t>
            </a:r>
            <a:r>
              <a:rPr lang="en-US" sz="2400" dirty="0">
                <a:cs typeface="Calibri(body)"/>
              </a:rPr>
              <a:t> </a:t>
            </a:r>
            <a:r>
              <a:rPr lang="en-US" sz="2400" dirty="0" smtClean="0">
                <a:cs typeface="Calibri(body)"/>
              </a:rPr>
              <a:t>and CLARREO </a:t>
            </a:r>
            <a:r>
              <a:rPr lang="en-US" sz="2400" dirty="0">
                <a:cs typeface="Calibri(body)"/>
              </a:rPr>
              <a:t>teams </a:t>
            </a:r>
            <a:endParaRPr lang="en-US" sz="2400" dirty="0" smtClean="0">
              <a:cs typeface="Calibri(body)"/>
            </a:endParaRPr>
          </a:p>
          <a:p>
            <a:pPr lvl="0"/>
            <a:r>
              <a:rPr lang="en-US" sz="2400" dirty="0" smtClean="0">
                <a:cs typeface="Calibri(body)"/>
              </a:rPr>
              <a:t>Demonstrate benefit of </a:t>
            </a:r>
            <a:r>
              <a:rPr lang="en-US" sz="2400" dirty="0" err="1" smtClean="0">
                <a:cs typeface="Calibri(body)"/>
              </a:rPr>
              <a:t>OPeNDAP</a:t>
            </a:r>
            <a:r>
              <a:rPr lang="en-US" sz="2400" dirty="0" smtClean="0">
                <a:cs typeface="Calibri(body)"/>
              </a:rPr>
              <a:t> server-side functions </a:t>
            </a:r>
          </a:p>
          <a:p>
            <a:pPr lvl="0"/>
            <a:r>
              <a:rPr lang="en-US" sz="2400" dirty="0" smtClean="0">
                <a:cs typeface="Calibri(body)"/>
              </a:rPr>
              <a:t>Demonstrate feasibility of resampling large </a:t>
            </a:r>
            <a:r>
              <a:rPr lang="en-US" sz="2400" dirty="0" err="1" smtClean="0">
                <a:cs typeface="Calibri(body)"/>
              </a:rPr>
              <a:t>hyperspectral</a:t>
            </a:r>
            <a:r>
              <a:rPr lang="en-US" sz="2400" dirty="0" smtClean="0">
                <a:cs typeface="Calibri(body)"/>
              </a:rPr>
              <a:t> OSSE datasets for comparison with observations</a:t>
            </a:r>
          </a:p>
        </p:txBody>
      </p:sp>
    </p:spTree>
    <p:extLst>
      <p:ext uri="{BB962C8B-B14F-4D97-AF65-F5344CB8AC3E}">
        <p14:creationId xmlns:p14="http://schemas.microsoft.com/office/powerpoint/2010/main" val="180499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360321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 (body)"/>
                <a:cs typeface="Calibri (body)"/>
              </a:rPr>
              <a:t>MIIC Use Cases </a:t>
            </a:r>
            <a:r>
              <a:rPr lang="en-US" sz="2400" dirty="0">
                <a:latin typeface="Calibri (body)"/>
                <a:cs typeface="Calibri (body)"/>
              </a:rPr>
              <a:t/>
            </a:r>
            <a:br>
              <a:rPr lang="en-US" sz="2400" dirty="0">
                <a:latin typeface="Calibri (body)"/>
                <a:cs typeface="Calibri (body)"/>
              </a:rPr>
            </a:br>
            <a:endParaRPr lang="en-US" sz="2400" dirty="0">
              <a:latin typeface="Calibri (body)"/>
              <a:cs typeface="Calibri (body)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087" y="776006"/>
            <a:ext cx="8636703" cy="5827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500"/>
              </a:spcAft>
              <a:buClr>
                <a:schemeClr val="bg2">
                  <a:lumMod val="75000"/>
                </a:schemeClr>
              </a:buClr>
              <a:buFont typeface="Arial"/>
              <a:buChar char="•"/>
            </a:pPr>
            <a:r>
              <a:rPr lang="en-US" sz="2000" dirty="0" err="1" smtClean="0">
                <a:latin typeface="Calibri (body)"/>
                <a:cs typeface="Calibri (body)"/>
              </a:rPr>
              <a:t>Intercalibration</a:t>
            </a:r>
            <a:r>
              <a:rPr lang="en-US" sz="2000" dirty="0" smtClean="0">
                <a:latin typeface="Calibri (body)"/>
                <a:cs typeface="Calibri (body)"/>
              </a:rPr>
              <a:t> (</a:t>
            </a:r>
            <a:r>
              <a:rPr lang="en-US" sz="2000" i="1" dirty="0" smtClean="0">
                <a:latin typeface="Calibri (body)"/>
                <a:cs typeface="Calibri (body)"/>
              </a:rPr>
              <a:t>LEO-GEO and LEO-LEO</a:t>
            </a:r>
            <a:r>
              <a:rPr lang="en-US" sz="2000" dirty="0" smtClean="0">
                <a:latin typeface="Calibri (body)"/>
                <a:cs typeface="Calibri (body)"/>
              </a:rPr>
              <a:t>)</a:t>
            </a:r>
            <a:endParaRPr lang="en-US" sz="2000" dirty="0">
              <a:latin typeface="Calibri (body)"/>
              <a:cs typeface="Calibri (body)"/>
            </a:endParaRPr>
          </a:p>
          <a:p>
            <a:pPr marL="804672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sz="1600" dirty="0" smtClean="0">
                <a:latin typeface="Calibri (body)"/>
                <a:cs typeface="Calibri (body)"/>
              </a:rPr>
              <a:t>Acquire </a:t>
            </a:r>
            <a:r>
              <a:rPr lang="en-US" sz="1600" dirty="0">
                <a:latin typeface="Calibri (body)"/>
                <a:cs typeface="Calibri (body)"/>
              </a:rPr>
              <a:t>and analyze </a:t>
            </a:r>
            <a:r>
              <a:rPr lang="en-US" sz="1600" dirty="0" smtClean="0">
                <a:latin typeface="Calibri (body)"/>
                <a:cs typeface="Calibri (body)"/>
              </a:rPr>
              <a:t>matched data using the MIIC event </a:t>
            </a:r>
            <a:r>
              <a:rPr lang="en-US" sz="1600" dirty="0">
                <a:latin typeface="Calibri (body)"/>
                <a:cs typeface="Calibri (body)"/>
              </a:rPr>
              <a:t>p</a:t>
            </a:r>
            <a:r>
              <a:rPr lang="en-US" sz="1600" dirty="0" smtClean="0">
                <a:latin typeface="Calibri (body)"/>
                <a:cs typeface="Calibri (body)"/>
              </a:rPr>
              <a:t>redictor instrument models</a:t>
            </a:r>
          </a:p>
          <a:p>
            <a:pPr marL="804672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sz="1600" dirty="0" smtClean="0">
                <a:latin typeface="Calibri (body)"/>
                <a:cs typeface="Calibri (body)"/>
              </a:rPr>
              <a:t>Use MIIC </a:t>
            </a:r>
            <a:r>
              <a:rPr lang="en-US" sz="1600" dirty="0" err="1" smtClean="0">
                <a:latin typeface="Calibri (body)"/>
                <a:cs typeface="Calibri (body)"/>
              </a:rPr>
              <a:t>OPeNDAP</a:t>
            </a:r>
            <a:r>
              <a:rPr lang="en-US" sz="1600" dirty="0" smtClean="0">
                <a:latin typeface="Calibri (body)"/>
                <a:cs typeface="Calibri (body)"/>
              </a:rPr>
              <a:t> server-side functions to acquire, filter, and grid L1 or L2 data</a:t>
            </a:r>
          </a:p>
          <a:p>
            <a:pPr marL="804672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sz="1600" dirty="0" smtClean="0">
                <a:latin typeface="Calibri (body)"/>
                <a:cs typeface="Calibri (body)"/>
              </a:rPr>
              <a:t>Demonstrated capabilities with SCIAMACHY, MODIS, VIIRS, and CERES data</a:t>
            </a:r>
          </a:p>
          <a:p>
            <a:pPr marL="518922">
              <a:buClr>
                <a:schemeClr val="accent2"/>
              </a:buClr>
            </a:pPr>
            <a:endParaRPr lang="en-US" sz="2000" dirty="0" smtClean="0">
              <a:latin typeface="Times New Roman"/>
              <a:cs typeface="Times New Roman"/>
            </a:endParaRPr>
          </a:p>
          <a:p>
            <a:pPr marL="342900" indent="-342900">
              <a:spcAft>
                <a:spcPts val="500"/>
              </a:spcAft>
              <a:buClr>
                <a:schemeClr val="bg2">
                  <a:lumMod val="75000"/>
                </a:schemeClr>
              </a:buClr>
              <a:buFont typeface="Arial"/>
              <a:buChar char="•"/>
            </a:pPr>
            <a:r>
              <a:rPr lang="en-US" sz="2000" dirty="0" err="1" smtClean="0">
                <a:latin typeface="Calibri (body)"/>
                <a:cs typeface="Calibri (body)"/>
              </a:rPr>
              <a:t>Intercomparison</a:t>
            </a:r>
            <a:r>
              <a:rPr lang="en-US" sz="2000" dirty="0" smtClean="0">
                <a:latin typeface="Calibri (body)"/>
                <a:cs typeface="Calibri (body)"/>
              </a:rPr>
              <a:t> (</a:t>
            </a:r>
            <a:r>
              <a:rPr lang="en-US" sz="2000" i="1" dirty="0" smtClean="0">
                <a:latin typeface="Calibri (body)"/>
                <a:cs typeface="Calibri (body)"/>
              </a:rPr>
              <a:t>support NPP </a:t>
            </a:r>
            <a:r>
              <a:rPr lang="en-US" sz="2000" i="1" dirty="0" err="1" smtClean="0">
                <a:latin typeface="Calibri (body)"/>
                <a:cs typeface="Calibri (body)"/>
              </a:rPr>
              <a:t>CriMSS</a:t>
            </a:r>
            <a:r>
              <a:rPr lang="en-US" sz="2000" i="1" dirty="0" smtClean="0">
                <a:latin typeface="Calibri (body)"/>
                <a:cs typeface="Calibri (body)"/>
              </a:rPr>
              <a:t> Validation study</a:t>
            </a:r>
            <a:r>
              <a:rPr lang="en-US" sz="2000" dirty="0" smtClean="0">
                <a:latin typeface="Calibri (body)"/>
                <a:cs typeface="Calibri (body)"/>
              </a:rPr>
              <a:t>)</a:t>
            </a:r>
          </a:p>
          <a:p>
            <a:pPr marL="800100" lvl="1" indent="-342900">
              <a:buClr>
                <a:schemeClr val="accent2"/>
              </a:buClr>
              <a:buFont typeface="Wingdings" charset="2"/>
              <a:buChar char="§"/>
            </a:pPr>
            <a:r>
              <a:rPr lang="en-US" sz="1600" dirty="0">
                <a:latin typeface="Calibri (body)"/>
                <a:cs typeface="Calibri (body)"/>
              </a:rPr>
              <a:t>Acquire </a:t>
            </a:r>
            <a:r>
              <a:rPr lang="en-US" sz="1600" dirty="0" smtClean="0">
                <a:latin typeface="Calibri (body)"/>
                <a:cs typeface="Calibri (body)"/>
              </a:rPr>
              <a:t>matched NPP and CALIPSO data </a:t>
            </a:r>
          </a:p>
          <a:p>
            <a:pPr marL="800100" lvl="1" indent="-342900">
              <a:buClr>
                <a:schemeClr val="accent2"/>
              </a:buClr>
              <a:buFont typeface="Wingdings" charset="2"/>
              <a:buChar char="§"/>
            </a:pPr>
            <a:r>
              <a:rPr lang="en-US" sz="1600" dirty="0">
                <a:latin typeface="Calibri (body)"/>
                <a:cs typeface="Calibri (body)"/>
              </a:rPr>
              <a:t>D</a:t>
            </a:r>
            <a:r>
              <a:rPr lang="en-US" sz="1600" dirty="0" smtClean="0">
                <a:latin typeface="Calibri (body)"/>
                <a:cs typeface="Calibri (body)"/>
              </a:rPr>
              <a:t>ata used for offline validation of </a:t>
            </a:r>
            <a:r>
              <a:rPr lang="en-US" sz="1600" dirty="0" err="1" smtClean="0">
                <a:latin typeface="Calibri (body)"/>
                <a:cs typeface="Calibri (body)"/>
              </a:rPr>
              <a:t>CriMSS</a:t>
            </a:r>
            <a:r>
              <a:rPr lang="en-US" sz="1600" dirty="0" smtClean="0">
                <a:latin typeface="Calibri (body)"/>
                <a:cs typeface="Calibri (body)"/>
              </a:rPr>
              <a:t> </a:t>
            </a:r>
            <a:r>
              <a:rPr lang="en-US" sz="1600" dirty="0" smtClean="0">
                <a:latin typeface="Calibri (body)"/>
                <a:cs typeface="Calibri (body)"/>
              </a:rPr>
              <a:t>(profile T</a:t>
            </a:r>
            <a:r>
              <a:rPr lang="en-US" sz="1600" dirty="0">
                <a:latin typeface="Calibri (body)"/>
                <a:cs typeface="Calibri (body)"/>
              </a:rPr>
              <a:t>, H</a:t>
            </a:r>
            <a:r>
              <a:rPr lang="en-US" sz="1600" baseline="-25000" dirty="0">
                <a:latin typeface="Calibri (body)"/>
                <a:cs typeface="Calibri (body)"/>
              </a:rPr>
              <a:t>2</a:t>
            </a:r>
            <a:r>
              <a:rPr lang="en-US" sz="1600" dirty="0">
                <a:latin typeface="Calibri (body)"/>
                <a:cs typeface="Calibri (body)"/>
              </a:rPr>
              <a:t>O</a:t>
            </a:r>
            <a:r>
              <a:rPr lang="en-US" sz="1600" dirty="0" smtClean="0">
                <a:latin typeface="Calibri (body)"/>
                <a:cs typeface="Calibri (body)"/>
              </a:rPr>
              <a:t>) using RTM (</a:t>
            </a:r>
            <a:r>
              <a:rPr lang="en-US" sz="1600" i="1" dirty="0" smtClean="0">
                <a:latin typeface="Calibri (body)"/>
                <a:cs typeface="Calibri (body)"/>
              </a:rPr>
              <a:t>X. Liu</a:t>
            </a:r>
            <a:r>
              <a:rPr lang="en-US" sz="1600" dirty="0" smtClean="0">
                <a:latin typeface="Calibri (body)"/>
                <a:cs typeface="Calibri (body)"/>
              </a:rPr>
              <a:t>)</a:t>
            </a:r>
          </a:p>
          <a:p>
            <a:pPr marL="800100" lvl="1" indent="-342900">
              <a:buClr>
                <a:schemeClr val="accent2"/>
              </a:buClr>
              <a:buFont typeface="Wingdings" charset="2"/>
              <a:buChar char="§"/>
            </a:pPr>
            <a:r>
              <a:rPr lang="en-US" sz="1600" dirty="0" smtClean="0">
                <a:latin typeface="Calibri (body)"/>
                <a:cs typeface="Calibri (body)"/>
              </a:rPr>
              <a:t>Acquire </a:t>
            </a:r>
            <a:r>
              <a:rPr lang="en-US" sz="1600" b="1" dirty="0" smtClean="0">
                <a:latin typeface="Calibri (body)"/>
                <a:cs typeface="Calibri (body)"/>
              </a:rPr>
              <a:t>NPP</a:t>
            </a:r>
            <a:r>
              <a:rPr lang="en-US" sz="1600" dirty="0" smtClean="0">
                <a:latin typeface="Calibri (body)"/>
                <a:cs typeface="Calibri (body)"/>
              </a:rPr>
              <a:t> </a:t>
            </a:r>
            <a:r>
              <a:rPr lang="en-US" sz="1600" dirty="0" err="1" smtClean="0">
                <a:latin typeface="Calibri (body)"/>
                <a:cs typeface="Calibri (body)"/>
              </a:rPr>
              <a:t>CrIS</a:t>
            </a:r>
            <a:r>
              <a:rPr lang="en-US" sz="1600" dirty="0" smtClean="0">
                <a:latin typeface="Calibri (body)"/>
                <a:cs typeface="Calibri (body)"/>
              </a:rPr>
              <a:t> </a:t>
            </a:r>
            <a:r>
              <a:rPr lang="en-US" sz="1600" dirty="0" smtClean="0">
                <a:latin typeface="Calibri (body)"/>
                <a:cs typeface="Calibri (body)"/>
              </a:rPr>
              <a:t>SDR, ATMS SDR, VIIRS SDR, VIIRS EDR, </a:t>
            </a:r>
            <a:r>
              <a:rPr lang="en-US" sz="1600" dirty="0" err="1" smtClean="0">
                <a:latin typeface="Calibri (body)"/>
                <a:cs typeface="Calibri (body)"/>
              </a:rPr>
              <a:t>CriMSS</a:t>
            </a:r>
            <a:r>
              <a:rPr lang="en-US" sz="1600" dirty="0" smtClean="0">
                <a:latin typeface="Calibri (body)"/>
                <a:cs typeface="Calibri (body)"/>
              </a:rPr>
              <a:t> EDR, </a:t>
            </a:r>
            <a:r>
              <a:rPr lang="en-US" sz="1600" dirty="0" smtClean="0">
                <a:latin typeface="Calibri (body)"/>
                <a:cs typeface="Calibri (body)"/>
              </a:rPr>
              <a:t>and </a:t>
            </a:r>
            <a:r>
              <a:rPr lang="en-US" sz="1600" b="1" dirty="0" smtClean="0">
                <a:latin typeface="Calibri (body)"/>
                <a:cs typeface="Calibri (body)"/>
              </a:rPr>
              <a:t>CALIPSO</a:t>
            </a:r>
            <a:r>
              <a:rPr lang="en-US" sz="1600" dirty="0" smtClean="0">
                <a:latin typeface="Calibri (body)"/>
                <a:cs typeface="Calibri (body)"/>
              </a:rPr>
              <a:t> </a:t>
            </a:r>
            <a:r>
              <a:rPr lang="en-US" sz="1600" dirty="0" smtClean="0">
                <a:latin typeface="Calibri (body)"/>
                <a:cs typeface="Calibri (body)"/>
              </a:rPr>
              <a:t>L1 &amp; L2 data for matched events</a:t>
            </a:r>
          </a:p>
          <a:p>
            <a:pPr lvl="1">
              <a:buClr>
                <a:schemeClr val="accent2"/>
              </a:buClr>
            </a:pPr>
            <a:endParaRPr lang="en-US" sz="1600" dirty="0">
              <a:latin typeface="Calibri (body)"/>
              <a:cs typeface="Calibri (body)"/>
            </a:endParaRPr>
          </a:p>
          <a:p>
            <a:pPr marL="342900" indent="-342900">
              <a:spcAft>
                <a:spcPts val="500"/>
              </a:spcAft>
              <a:buClr>
                <a:schemeClr val="bg2">
                  <a:lumMod val="75000"/>
                </a:schemeClr>
              </a:buClr>
              <a:buFont typeface="Arial"/>
              <a:buChar char="•"/>
            </a:pPr>
            <a:r>
              <a:rPr lang="en-US" sz="2000" dirty="0" smtClean="0">
                <a:latin typeface="Calibri (body)"/>
                <a:cs typeface="Calibri (body)"/>
              </a:rPr>
              <a:t>Surface Site Data Mining </a:t>
            </a:r>
          </a:p>
          <a:p>
            <a:pPr marL="800100" lvl="1" indent="-342900">
              <a:buClr>
                <a:schemeClr val="accent2"/>
              </a:buClr>
              <a:buFont typeface="Wingdings" charset="2"/>
              <a:buChar char="§"/>
            </a:pPr>
            <a:r>
              <a:rPr lang="en-US" sz="1600" dirty="0" smtClean="0">
                <a:latin typeface="Calibri (body)"/>
                <a:cs typeface="Calibri (body)"/>
              </a:rPr>
              <a:t>Acquire data </a:t>
            </a:r>
            <a:r>
              <a:rPr lang="en-US" sz="1600" dirty="0">
                <a:latin typeface="Calibri (body)"/>
                <a:cs typeface="Calibri (body)"/>
              </a:rPr>
              <a:t>over geographic surface sites </a:t>
            </a:r>
            <a:r>
              <a:rPr lang="en-US" sz="1600" dirty="0" smtClean="0">
                <a:latin typeface="Calibri (body)"/>
                <a:cs typeface="Calibri (body)"/>
              </a:rPr>
              <a:t>(</a:t>
            </a:r>
            <a:r>
              <a:rPr lang="en-US" sz="1600" dirty="0" err="1" smtClean="0">
                <a:latin typeface="Calibri (body)"/>
                <a:cs typeface="Calibri (body)"/>
              </a:rPr>
              <a:t>eg</a:t>
            </a:r>
            <a:r>
              <a:rPr lang="en-US" sz="1600" dirty="0" smtClean="0">
                <a:latin typeface="Calibri (body)"/>
                <a:cs typeface="Calibri (body)"/>
              </a:rPr>
              <a:t>., Libya</a:t>
            </a:r>
            <a:r>
              <a:rPr lang="en-US" sz="1600" dirty="0">
                <a:latin typeface="Calibri (body)"/>
                <a:cs typeface="Calibri (body)"/>
              </a:rPr>
              <a:t>-4, Dome C</a:t>
            </a:r>
            <a:r>
              <a:rPr lang="en-US" sz="1600" dirty="0" smtClean="0">
                <a:latin typeface="Calibri (body)"/>
                <a:cs typeface="Calibri (body)"/>
              </a:rPr>
              <a:t>)</a:t>
            </a:r>
          </a:p>
          <a:p>
            <a:pPr marL="804672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sz="1600" dirty="0">
                <a:latin typeface="Calibri (body)"/>
                <a:cs typeface="Calibri (body)"/>
              </a:rPr>
              <a:t>Use MIIC </a:t>
            </a:r>
            <a:r>
              <a:rPr lang="en-US" sz="1600" dirty="0" err="1">
                <a:latin typeface="Calibri (body)"/>
                <a:cs typeface="Calibri (body)"/>
              </a:rPr>
              <a:t>OPeNDAP</a:t>
            </a:r>
            <a:r>
              <a:rPr lang="en-US" sz="1600" dirty="0">
                <a:latin typeface="Calibri (body)"/>
                <a:cs typeface="Calibri (body)"/>
              </a:rPr>
              <a:t> server-side functions to acquire, filter, and grid L1 or L2 data</a:t>
            </a:r>
          </a:p>
          <a:p>
            <a:pPr marL="800100" lvl="1" indent="-342900">
              <a:buClr>
                <a:schemeClr val="accent2"/>
              </a:buClr>
              <a:buFont typeface="Wingdings" charset="2"/>
              <a:buChar char="§"/>
            </a:pPr>
            <a:r>
              <a:rPr lang="en-US" sz="1600" dirty="0" smtClean="0">
                <a:latin typeface="Calibri (body)"/>
                <a:cs typeface="Calibri (body)"/>
              </a:rPr>
              <a:t>For ASDC products (CERES, CALIPSO) use </a:t>
            </a:r>
            <a:r>
              <a:rPr lang="en-US" sz="1600" dirty="0" err="1" smtClean="0">
                <a:latin typeface="Calibri (body)"/>
                <a:cs typeface="Calibri (body)"/>
              </a:rPr>
              <a:t>PostGIS</a:t>
            </a:r>
            <a:r>
              <a:rPr lang="en-US" sz="1600" dirty="0" smtClean="0">
                <a:latin typeface="Calibri (body)"/>
                <a:cs typeface="Calibri (body)"/>
              </a:rPr>
              <a:t> to speed up predictions </a:t>
            </a:r>
            <a:endParaRPr lang="en-US" sz="1600" i="1" dirty="0" smtClean="0">
              <a:latin typeface="Calibri (body)"/>
              <a:cs typeface="Calibri (body)"/>
            </a:endParaRPr>
          </a:p>
          <a:p>
            <a:pPr lvl="1">
              <a:buClr>
                <a:schemeClr val="accent2"/>
              </a:buClr>
            </a:pPr>
            <a:endParaRPr lang="en-US" sz="1600" dirty="0">
              <a:latin typeface="Calibri (body)"/>
              <a:cs typeface="Calibri (body)"/>
            </a:endParaRPr>
          </a:p>
          <a:p>
            <a:pPr marL="342900" indent="-342900">
              <a:spcAft>
                <a:spcPts val="500"/>
              </a:spcAft>
              <a:buClr>
                <a:schemeClr val="bg2">
                  <a:lumMod val="75000"/>
                </a:schemeClr>
              </a:buClr>
              <a:buFont typeface="Arial"/>
              <a:buChar char="•"/>
            </a:pPr>
            <a:r>
              <a:rPr lang="en-US" sz="2000" dirty="0" smtClean="0">
                <a:latin typeface="Calibri (body)"/>
                <a:cs typeface="Calibri (body)"/>
              </a:rPr>
              <a:t>OSSE</a:t>
            </a:r>
            <a:r>
              <a:rPr lang="en-US" sz="2000" dirty="0">
                <a:latin typeface="Calibri (body)"/>
                <a:cs typeface="Calibri (body)"/>
              </a:rPr>
              <a:t> </a:t>
            </a:r>
            <a:r>
              <a:rPr lang="en-US" sz="2000" dirty="0" smtClean="0">
                <a:latin typeface="Calibri (body)"/>
                <a:cs typeface="Calibri (body)"/>
              </a:rPr>
              <a:t>Data Access (</a:t>
            </a:r>
            <a:r>
              <a:rPr lang="en-US" sz="2000" i="1" dirty="0" smtClean="0">
                <a:latin typeface="Calibri (body)"/>
                <a:cs typeface="Calibri (body)"/>
              </a:rPr>
              <a:t>support OSSE vs. SCIAMACHY analysis</a:t>
            </a:r>
            <a:r>
              <a:rPr lang="en-US" sz="2000" dirty="0" smtClean="0">
                <a:latin typeface="Calibri (body)"/>
                <a:cs typeface="Calibri (body)"/>
              </a:rPr>
              <a:t>)</a:t>
            </a:r>
            <a:r>
              <a:rPr lang="en-US" sz="1600" dirty="0" smtClean="0">
                <a:latin typeface="Calibri (body)"/>
                <a:cs typeface="Calibri (body)"/>
              </a:rPr>
              <a:t> </a:t>
            </a:r>
          </a:p>
          <a:p>
            <a:pPr marL="800100" lvl="1" indent="-342900">
              <a:buClr>
                <a:schemeClr val="accent2"/>
              </a:buClr>
              <a:buFont typeface="Wingdings" charset="2"/>
              <a:buChar char="§"/>
            </a:pPr>
            <a:r>
              <a:rPr lang="en-US" sz="1600" dirty="0">
                <a:latin typeface="Calibri (body)"/>
                <a:cs typeface="Calibri (body)"/>
              </a:rPr>
              <a:t>Demonstrate efficient access to </a:t>
            </a:r>
            <a:r>
              <a:rPr lang="en-US" sz="1600" dirty="0" smtClean="0">
                <a:latin typeface="Calibri (body)"/>
                <a:cs typeface="Calibri (body)"/>
              </a:rPr>
              <a:t>large computed </a:t>
            </a:r>
            <a:r>
              <a:rPr lang="en-US" sz="1600" dirty="0" err="1">
                <a:latin typeface="Calibri (body)"/>
                <a:cs typeface="Calibri (body)"/>
              </a:rPr>
              <a:t>hyperspectral</a:t>
            </a:r>
            <a:r>
              <a:rPr lang="en-US" sz="1600" dirty="0">
                <a:latin typeface="Calibri (body)"/>
                <a:cs typeface="Calibri (body)"/>
              </a:rPr>
              <a:t> multi-year OSSE datasets </a:t>
            </a:r>
            <a:endParaRPr lang="en-US" sz="1600" dirty="0" smtClean="0">
              <a:latin typeface="Calibri (body)"/>
              <a:cs typeface="Calibri (body)"/>
            </a:endParaRPr>
          </a:p>
          <a:p>
            <a:pPr marL="800100" lvl="1" indent="-342900">
              <a:buClr>
                <a:schemeClr val="accent2"/>
              </a:buClr>
              <a:buFont typeface="Wingdings" charset="2"/>
              <a:buChar char="§"/>
            </a:pPr>
            <a:r>
              <a:rPr lang="en-US" sz="1600" dirty="0" smtClean="0">
                <a:latin typeface="Calibri (body)"/>
                <a:cs typeface="Calibri (body)"/>
              </a:rPr>
              <a:t>Develop spectral resample and </a:t>
            </a:r>
            <a:r>
              <a:rPr lang="en-US" sz="1600" dirty="0">
                <a:latin typeface="Calibri (body)"/>
                <a:cs typeface="Calibri (body)"/>
              </a:rPr>
              <a:t>spatial </a:t>
            </a:r>
            <a:r>
              <a:rPr lang="en-US" sz="1600" dirty="0" smtClean="0">
                <a:latin typeface="Calibri (body)"/>
                <a:cs typeface="Calibri (body)"/>
              </a:rPr>
              <a:t>average server</a:t>
            </a:r>
            <a:r>
              <a:rPr lang="en-US" sz="1600" dirty="0">
                <a:latin typeface="Calibri (body)"/>
                <a:cs typeface="Calibri (body)"/>
              </a:rPr>
              <a:t>-side </a:t>
            </a:r>
            <a:r>
              <a:rPr lang="en-US" sz="1600" dirty="0" smtClean="0">
                <a:latin typeface="Calibri (body)"/>
                <a:cs typeface="Calibri (body)"/>
              </a:rPr>
              <a:t>functions </a:t>
            </a:r>
          </a:p>
          <a:p>
            <a:pPr marL="800100" lvl="1" indent="-342900">
              <a:spcAft>
                <a:spcPts val="20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US" sz="1600" dirty="0" smtClean="0">
                <a:latin typeface="Calibri (body)"/>
                <a:cs typeface="Calibri (body)"/>
              </a:rPr>
              <a:t>OSSE vs. SCIAMACHY offline analysis </a:t>
            </a:r>
            <a:r>
              <a:rPr lang="en-US" sz="1600" dirty="0">
                <a:latin typeface="Calibri (body)"/>
                <a:cs typeface="Calibri (body)"/>
              </a:rPr>
              <a:t>(</a:t>
            </a:r>
            <a:r>
              <a:rPr lang="en-US" sz="1600" i="1" dirty="0" smtClean="0">
                <a:latin typeface="Calibri (body)"/>
                <a:cs typeface="Calibri (body)"/>
              </a:rPr>
              <a:t>Y</a:t>
            </a:r>
            <a:r>
              <a:rPr lang="en-US" sz="1600" i="1" dirty="0">
                <a:latin typeface="Calibri (body)"/>
                <a:cs typeface="Calibri (body)"/>
              </a:rPr>
              <a:t>. </a:t>
            </a:r>
            <a:r>
              <a:rPr lang="en-US" sz="1600" i="1" dirty="0" smtClean="0">
                <a:latin typeface="Calibri (body)"/>
                <a:cs typeface="Calibri (body)"/>
              </a:rPr>
              <a:t>Roberts)</a:t>
            </a:r>
            <a:endParaRPr lang="en-US" sz="1400" b="1" i="1" dirty="0" smtClean="0">
              <a:latin typeface="Calibri (body)"/>
              <a:cs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73600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MIIC Selection Pages</a:t>
            </a:r>
            <a:endParaRPr lang="en-US" dirty="0"/>
          </a:p>
        </p:txBody>
      </p:sp>
      <p:pic>
        <p:nvPicPr>
          <p:cNvPr id="3" name="Picture 2" descr="Screen Shot 2015-03-11 at 11.05.4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7"/>
          <a:stretch/>
        </p:blipFill>
        <p:spPr>
          <a:xfrm>
            <a:off x="-1" y="1532720"/>
            <a:ext cx="4828081" cy="5326569"/>
          </a:xfrm>
          <a:prstGeom prst="rect">
            <a:avLst/>
          </a:prstGeom>
        </p:spPr>
      </p:pic>
      <p:pic>
        <p:nvPicPr>
          <p:cNvPr id="4" name="Picture 3" descr="Screen Shot 2015-03-11 at 11.05.47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4"/>
          <a:stretch/>
        </p:blipFill>
        <p:spPr>
          <a:xfrm>
            <a:off x="4828080" y="1532721"/>
            <a:ext cx="3858720" cy="53477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7052" y="1653469"/>
            <a:ext cx="285400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Pick satellite and time frame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77014" y="1532721"/>
            <a:ext cx="1609786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Pick SNO filters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864020" y="1417638"/>
            <a:ext cx="0" cy="5440362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30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MIIC Selection Pages</a:t>
            </a:r>
            <a:endParaRPr lang="en-US" dirty="0"/>
          </a:p>
        </p:txBody>
      </p:sp>
      <p:pic>
        <p:nvPicPr>
          <p:cNvPr id="5" name="Picture 4" descr="Screen Shot 2015-03-11 at 11.05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4902"/>
            <a:ext cx="8384296" cy="4765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4383" y="1417638"/>
            <a:ext cx="516165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Pick parameters, all parameters on HDF file are listed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870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IC_UI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70"/>
          <a:stretch/>
        </p:blipFill>
        <p:spPr>
          <a:xfrm>
            <a:off x="0" y="-1"/>
            <a:ext cx="9144000" cy="5424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871762"/>
            <a:ext cx="8202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User can submit </a:t>
            </a:r>
            <a:r>
              <a:rPr lang="en-US" dirty="0" err="1" smtClean="0"/>
              <a:t>ICPlans</a:t>
            </a:r>
            <a:r>
              <a:rPr lang="en-US" dirty="0" smtClean="0"/>
              <a:t> to through web page to predict, acquire, and analyze data,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Or REST API for program interface; need to insure fair resource utilization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20029" y="1786970"/>
            <a:ext cx="388542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User inter-comparison events are listed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6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3-11 at 11.03.2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4"/>
          <a:stretch/>
        </p:blipFill>
        <p:spPr>
          <a:xfrm>
            <a:off x="0" y="107834"/>
            <a:ext cx="9144000" cy="4025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857"/>
            <a:ext cx="8229600" cy="7438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 event prediction </a:t>
            </a:r>
            <a:endParaRPr lang="en-US" dirty="0"/>
          </a:p>
        </p:txBody>
      </p:sp>
      <p:pic>
        <p:nvPicPr>
          <p:cNvPr id="4" name="Picture 3" descr="Screen Shot 2015-03-11 at 11.03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1880"/>
            <a:ext cx="9144000" cy="2868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9131" y="3702332"/>
            <a:ext cx="6276077" cy="369332"/>
          </a:xfrm>
          <a:prstGeom prst="rect">
            <a:avLst/>
          </a:prstGeom>
          <a:solidFill>
            <a:srgbClr val="DDD9C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Google maps interface, to show even location and satellite orbits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4383" y="874661"/>
            <a:ext cx="639065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Event prediction based on TLEs, many satellite pairs to chose from</a:t>
            </a:r>
          </a:p>
        </p:txBody>
      </p:sp>
    </p:spTree>
    <p:extLst>
      <p:ext uri="{BB962C8B-B14F-4D97-AF65-F5344CB8AC3E}">
        <p14:creationId xmlns:p14="http://schemas.microsoft.com/office/powerpoint/2010/main" val="1406926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" y="681391"/>
            <a:ext cx="5486400" cy="359092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67" y="880919"/>
            <a:ext cx="3797935" cy="37979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69242" y="5056279"/>
            <a:ext cx="44534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Jan</a:t>
            </a:r>
            <a:r>
              <a:rPr lang="en-US" sz="1200" dirty="0"/>
              <a:t>. 1, 2013 NPP VIIRS-GOES13 </a:t>
            </a:r>
            <a:r>
              <a:rPr lang="en-US" sz="1200" dirty="0" smtClean="0"/>
              <a:t>MIIC IC Event,</a:t>
            </a:r>
          </a:p>
          <a:p>
            <a:r>
              <a:rPr lang="en-US" sz="1200" dirty="0" smtClean="0"/>
              <a:t>46.4 </a:t>
            </a:r>
            <a:r>
              <a:rPr lang="en-US" sz="1200" dirty="0"/>
              <a:t>N, -51.2 S, </a:t>
            </a:r>
            <a:r>
              <a:rPr lang="en-US" sz="1200" dirty="0" smtClean="0"/>
              <a:t>-</a:t>
            </a:r>
            <a:r>
              <a:rPr lang="en-US" sz="1200" dirty="0"/>
              <a:t>114.7 W, -53.2 </a:t>
            </a:r>
            <a:r>
              <a:rPr lang="en-US" sz="1200" dirty="0" smtClean="0"/>
              <a:t>W, time 2013</a:t>
            </a:r>
            <a:r>
              <a:rPr lang="en-US" sz="1200" dirty="0"/>
              <a:t>-01-01T18:49:</a:t>
            </a:r>
            <a:r>
              <a:rPr lang="en-US" sz="1200" dirty="0" smtClean="0"/>
              <a:t>40Z</a:t>
            </a:r>
            <a:r>
              <a:rPr lang="en-US" sz="1200" dirty="0"/>
              <a:t> </a:t>
            </a:r>
            <a:r>
              <a:rPr lang="en-US" sz="1200" dirty="0" smtClean="0"/>
              <a:t>through </a:t>
            </a:r>
            <a:r>
              <a:rPr lang="en-US" sz="1200" dirty="0"/>
              <a:t>2013-01-01T19:17:00Z; </a:t>
            </a:r>
            <a:r>
              <a:rPr lang="en-US" sz="1200" dirty="0" smtClean="0"/>
              <a:t>  </a:t>
            </a:r>
            <a:r>
              <a:rPr lang="en-US" sz="1200" b="1" dirty="0" smtClean="0"/>
              <a:t>a</a:t>
            </a:r>
            <a:r>
              <a:rPr lang="en-US" sz="1200" dirty="0" smtClean="0"/>
              <a:t>. 1 km </a:t>
            </a:r>
            <a:r>
              <a:rPr lang="en-US" sz="1200" dirty="0"/>
              <a:t>GOES13 </a:t>
            </a:r>
            <a:r>
              <a:rPr lang="en-US" sz="1200" dirty="0" smtClean="0"/>
              <a:t>band 0 data </a:t>
            </a:r>
            <a:r>
              <a:rPr lang="en-US" sz="1200" dirty="0"/>
              <a:t>from </a:t>
            </a:r>
            <a:r>
              <a:rPr lang="en-US" sz="1200" dirty="0" smtClean="0"/>
              <a:t>CLASS,   </a:t>
            </a:r>
            <a:r>
              <a:rPr lang="en-US" sz="1200" b="1" dirty="0" smtClean="0"/>
              <a:t>b</a:t>
            </a:r>
            <a:r>
              <a:rPr lang="en-US" sz="1200" dirty="0" smtClean="0"/>
              <a:t>. Matched 2 km VIIRS SDR Radiance_I3_Avg data,  </a:t>
            </a:r>
            <a:r>
              <a:rPr lang="en-US" sz="1200" b="1" dirty="0" smtClean="0"/>
              <a:t>c</a:t>
            </a:r>
            <a:r>
              <a:rPr lang="en-US" sz="1200" dirty="0" smtClean="0"/>
              <a:t>. one VIIRS granule (of 7) that make up matched LEO-GEO event scene, note artifact in data from “bow-tie” effect at scan angles greater than 31.7° and 56.3°; extremely large amount of data for 1 event!</a:t>
            </a:r>
            <a:endParaRPr lang="en-US" sz="1200" dirty="0"/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9" y="4272316"/>
            <a:ext cx="3907366" cy="25856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022" y="1121833"/>
            <a:ext cx="11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07000" y="1404056"/>
            <a:ext cx="358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022" y="4748390"/>
            <a:ext cx="378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6761"/>
            <a:ext cx="9022708" cy="572823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LEO-GEO Full </a:t>
            </a:r>
            <a:r>
              <a:rPr lang="en-US" sz="2400" dirty="0" smtClean="0"/>
              <a:t>Pixel Level Resolution </a:t>
            </a:r>
            <a:r>
              <a:rPr lang="en-US" sz="2400" dirty="0" smtClean="0"/>
              <a:t>Matched Event for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VIIRS </a:t>
            </a:r>
            <a:r>
              <a:rPr lang="en-US" sz="2400" dirty="0" smtClean="0"/>
              <a:t>vs. </a:t>
            </a:r>
            <a:r>
              <a:rPr lang="en-US" sz="2400" dirty="0" smtClean="0"/>
              <a:t>GOES13 ;  Jan</a:t>
            </a:r>
            <a:r>
              <a:rPr lang="en-US" sz="2400" dirty="0" smtClean="0"/>
              <a:t>. 1,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8617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5405</TotalTime>
  <Words>1545</Words>
  <Application>Microsoft Macintosh PowerPoint</Application>
  <PresentationFormat>On-screen Show (4:3)</PresentationFormat>
  <Paragraphs>246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Multi-Instrument Intercalibration (MIIC) Status</vt:lpstr>
      <vt:lpstr>What is MIIC?</vt:lpstr>
      <vt:lpstr>MIIC Objectives</vt:lpstr>
      <vt:lpstr>MIIC Use Cases  </vt:lpstr>
      <vt:lpstr>MIIC Selection Pages</vt:lpstr>
      <vt:lpstr>MIIC Selection Pages</vt:lpstr>
      <vt:lpstr>PowerPoint Presentation</vt:lpstr>
      <vt:lpstr>SNO event prediction </vt:lpstr>
      <vt:lpstr>LEO-GEO Full Pixel Level Resolution Matched Event for  VIIRS vs. GOES13 ;  Jan. 1, 2013</vt:lpstr>
      <vt:lpstr>LEO-GEO Gridded Matched Event for VIIRS vs. GOES13  Jan. 1, 2013</vt:lpstr>
      <vt:lpstr>NPP/CALIPSO (LEO/LEO) Intercomparison for CrIMSS Validation Study (X. Liu) MIIC pixel-level function to acquire CALIPSO, CrIS, ATMS, VIIRS, and CriMSS Data  IC Event Aug. 12, 2014 </vt:lpstr>
      <vt:lpstr>VIIRS and CALIPSO Data for MIIC IC Event August 12, 2014 </vt:lpstr>
      <vt:lpstr>Surface Site Filtering with MIIC FullRes Server-side Function CERES SSF, Jan. 2, 2011 </vt:lpstr>
      <vt:lpstr>Summary</vt:lpstr>
      <vt:lpstr>Discussion</vt:lpstr>
      <vt:lpstr>BACK UP SLIDES</vt:lpstr>
      <vt:lpstr>What can you do with MIIC?</vt:lpstr>
      <vt:lpstr>MIIC Architecture</vt:lpstr>
      <vt:lpstr>NOAA NASA Collaborative Deployment Progress</vt:lpstr>
      <vt:lpstr>MIIC UI</vt:lpstr>
      <vt:lpstr>S-NPP 90 Day Cache</vt:lpstr>
      <vt:lpstr>TLEs Available for MIIC Event Prediction (red implemented)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Currey</dc:creator>
  <cp:lastModifiedBy>Doelling, David Robert (LARC-E302)</cp:lastModifiedBy>
  <cp:revision>354</cp:revision>
  <cp:lastPrinted>2015-01-28T18:21:56Z</cp:lastPrinted>
  <dcterms:created xsi:type="dcterms:W3CDTF">2015-01-20T20:11:14Z</dcterms:created>
  <dcterms:modified xsi:type="dcterms:W3CDTF">2015-03-15T14:15:30Z</dcterms:modified>
</cp:coreProperties>
</file>