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9"/>
  </p:notesMasterIdLst>
  <p:handoutMasterIdLst>
    <p:handoutMasterId r:id="rId20"/>
  </p:handoutMasterIdLst>
  <p:sldIdLst>
    <p:sldId id="256" r:id="rId2"/>
    <p:sldId id="564" r:id="rId3"/>
    <p:sldId id="568" r:id="rId4"/>
    <p:sldId id="569" r:id="rId5"/>
    <p:sldId id="570" r:id="rId6"/>
    <p:sldId id="571" r:id="rId7"/>
    <p:sldId id="572" r:id="rId8"/>
    <p:sldId id="573" r:id="rId9"/>
    <p:sldId id="574" r:id="rId10"/>
    <p:sldId id="576" r:id="rId11"/>
    <p:sldId id="575" r:id="rId12"/>
    <p:sldId id="524" r:id="rId13"/>
    <p:sldId id="577" r:id="rId14"/>
    <p:sldId id="560" r:id="rId15"/>
    <p:sldId id="561" r:id="rId16"/>
    <p:sldId id="566" r:id="rId17"/>
    <p:sldId id="538" r:id="rId18"/>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9900"/>
    <a:srgbClr val="3333FF"/>
    <a:srgbClr val="EE2D24"/>
    <a:srgbClr val="009900"/>
    <a:srgbClr val="A2DADE"/>
    <a:srgbClr val="4E0B55"/>
    <a:srgbClr val="C7A775"/>
    <a:srgbClr val="00B5EF"/>
    <a:srgbClr val="CDE3A0"/>
    <a:srgbClr val="EFC8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2" autoAdjust="0"/>
    <p:restoredTop sz="90110" autoAdjust="0"/>
  </p:normalViewPr>
  <p:slideViewPr>
    <p:cSldViewPr snapToGrid="0">
      <p:cViewPr varScale="1">
        <p:scale>
          <a:sx n="100" d="100"/>
          <a:sy n="100" d="100"/>
        </p:scale>
        <p:origin x="-132" y="-96"/>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13 March 2015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13 March 2015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13 March 2015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looking over old presentations on GSICS products, </a:t>
            </a:r>
            <a:r>
              <a:rPr lang="en-US" b="0" dirty="0" err="1" smtClean="0"/>
              <a:t>Manik</a:t>
            </a:r>
            <a:r>
              <a:rPr lang="en-US" b="0" dirty="0" smtClean="0"/>
              <a:t> provided me with a couple on the GSICS Information Services and Products Roster (GISPR). I'm attaching one to show that we are just following a natural evolution. I do want to make it clear that I am not proposing that most of these all go through the GPPA or other reviews or become named, blessed, hosted GSICS products.</a:t>
            </a:r>
          </a:p>
          <a:p>
            <a:r>
              <a:rPr lang="en-US" dirty="0" smtClean="0"/>
              <a:t>http://www.star.nesdis.noaa.gov/smcd/GCC/documents/GRWG/200901/DAY1_1445_Iacovazzi_GCC_GISPR.pdf</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16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Some ECVs are homogenized L1 products. For some L2 ECV creation efforts, e.g., ozone, ocean color, aerosols, MW precipitation, the approach to homogenization flows back to L1 adjustments. That said, I primarily view ECV creators as users of GSICS re-analysis correction products. One part of the MW discussion inverts this view, should GSICS review the L1 adjustments used to create ECVs and make the adjustments GSCICS products?  </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16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There are two classes of potential GSICS MW products - retrospective and forward looking/near-real time.  The primary users are mostly those who develop them and their organizations, although other GSICS members might find the methods useful to extend to their own sensors.  For the former, GSICS could consider simply developing tables of slopes/offsets for MW imagers and sounders.  However, the group would have to agree on a common standard; since there is really no true SI traceable sensor we could use, we would have to determine for each time period, which sensor would be a reference.  Plenty of work done in this regard by NOAA's CDR program and SCOPE-CM, so if we want, the MW sub group could come to some consensus on this, then we could develop these correction tables and call this a product (note, these would not qualify as a CDR because it might not directly include all of the adjustments needed).</a:t>
            </a:r>
            <a:br>
              <a:rPr lang="en-GB" sz="1200" dirty="0" smtClean="0"/>
            </a:br>
            <a:r>
              <a:rPr lang="en-GB" sz="1200" dirty="0" smtClean="0"/>
              <a:t>Now, for the current monitoring type of product, we could develop some sort of standard to then reference the operational sensors.  For instance, NOAA is doing this for many sensors through comparisons with CRTM.  So, an action for the MW sub group would be to determine what methods/references we should use and then we could move ahead with a proposed GSICS product.</a:t>
            </a:r>
            <a:br>
              <a:rPr lang="en-GB" sz="1200" dirty="0" smtClean="0"/>
            </a:br>
            <a:r>
              <a:rPr lang="en-GB" sz="1200" dirty="0" err="1" smtClean="0"/>
              <a:t>Manik</a:t>
            </a:r>
            <a:r>
              <a:rPr lang="en-GB" sz="1200" dirty="0" smtClean="0"/>
              <a:t> has developed, based on both of these options, proposed Meta-data file structures.  We thought that perhaps, with agreement from all on this email, that he could work those prototype formats (say using Cheng-</a:t>
            </a:r>
            <a:r>
              <a:rPr lang="en-GB" sz="1200" dirty="0" err="1" smtClean="0"/>
              <a:t>Zhi's</a:t>
            </a:r>
            <a:r>
              <a:rPr lang="en-GB" sz="1200" dirty="0" smtClean="0"/>
              <a:t> MSU and </a:t>
            </a:r>
            <a:r>
              <a:rPr lang="en-GB" sz="1200" dirty="0" err="1" smtClean="0"/>
              <a:t>Karsten's</a:t>
            </a:r>
            <a:r>
              <a:rPr lang="en-GB" sz="1200" dirty="0" smtClean="0"/>
              <a:t> SSMI) in parallel with the other activities just so we would have something defined in that regard.</a:t>
            </a:r>
            <a:br>
              <a:rPr lang="en-GB" sz="1200" dirty="0" smtClean="0"/>
            </a:br>
            <a:r>
              <a:rPr lang="en-GB" sz="1200" dirty="0" smtClean="0"/>
              <a:t>So if everyone agrees, we could then dive more into this at the next MW Sub-group meeting which I think I would like to have in April.</a:t>
            </a:r>
            <a:br>
              <a:rPr lang="en-GB" sz="1200" dirty="0" smtClean="0"/>
            </a:br>
            <a:r>
              <a:rPr lang="en-GB" sz="1200" dirty="0" smtClean="0"/>
              <a:t>Ralph</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16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11</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13 March 2015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12</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smtClean="0"/>
              <a:t> </a:t>
            </a:r>
            <a:endParaRPr lang="en-US"/>
          </a:p>
        </p:txBody>
      </p:sp>
      <p:sp>
        <p:nvSpPr>
          <p:cNvPr id="4" name="Slide Number Placeholder 3"/>
          <p:cNvSpPr>
            <a:spLocks noGrp="1"/>
          </p:cNvSpPr>
          <p:nvPr>
            <p:ph type="sldNum" sz="quarter" idx="10"/>
          </p:nvPr>
        </p:nvSpPr>
        <p:spPr/>
        <p:txBody>
          <a:bodyPr/>
          <a:lstStyle/>
          <a:p>
            <a:fld id="{1E49A495-A3FC-4063-AA86-672EAEFF6489}"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dirty="0" smtClean="0"/>
              <a:t>http://www.star.nesdis.noaa.gov/smcd/GCC/ProductCatalog.php</a:t>
            </a:r>
            <a:endParaRPr lang="en-US" dirty="0"/>
          </a:p>
        </p:txBody>
      </p:sp>
      <p:sp>
        <p:nvSpPr>
          <p:cNvPr id="4" name="Slide Number Placeholder 3"/>
          <p:cNvSpPr>
            <a:spLocks noGrp="1"/>
          </p:cNvSpPr>
          <p:nvPr>
            <p:ph type="sldNum" sz="quarter" idx="10"/>
          </p:nvPr>
        </p:nvSpPr>
        <p:spPr/>
        <p:txBody>
          <a:bodyPr/>
          <a:lstStyle/>
          <a:p>
            <a:fld id="{1E49A495-A3FC-4063-AA86-672EAEFF648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http://www.star.nesdis.noaa.gov/smcd/GCC/ProductCatalog.php</a:t>
            </a:r>
          </a:p>
          <a:p>
            <a:endParaRPr lang="en-US" dirty="0"/>
          </a:p>
        </p:txBody>
      </p:sp>
      <p:sp>
        <p:nvSpPr>
          <p:cNvPr id="4" name="Slide Number Placeholder 3"/>
          <p:cNvSpPr>
            <a:spLocks noGrp="1"/>
          </p:cNvSpPr>
          <p:nvPr>
            <p:ph type="sldNum" sz="quarter" idx="10"/>
          </p:nvPr>
        </p:nvSpPr>
        <p:spPr/>
        <p:txBody>
          <a:bodyPr/>
          <a:lstStyle/>
          <a:p>
            <a:fld id="{1E49A495-A3FC-4063-AA86-672EAEFF648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230832"/>
          </a:xfrm>
          <a:prstGeom prst="rect">
            <a:avLst/>
          </a:prstGeom>
          <a:noFill/>
        </p:spPr>
        <p:txBody>
          <a:bodyPr>
            <a:spAutoFit/>
          </a:bodyPr>
          <a:lstStyle/>
          <a:p>
            <a:pPr>
              <a:defRPr/>
            </a:pPr>
            <a:r>
              <a:rPr lang="en-GB" dirty="0" smtClean="0">
                <a:solidFill>
                  <a:schemeClr val="tx1"/>
                </a:solidFill>
              </a:rPr>
              <a:t>16-2</a:t>
            </a:r>
            <a:r>
              <a:rPr lang="en-GB" baseline="0" dirty="0" smtClean="0">
                <a:solidFill>
                  <a:schemeClr val="tx1"/>
                </a:solidFill>
              </a:rPr>
              <a:t>0 March, 2015</a:t>
            </a:r>
            <a:r>
              <a:rPr lang="en-GB" dirty="0" smtClean="0">
                <a:solidFill>
                  <a:schemeClr val="tx1"/>
                </a:solidFill>
              </a:rPr>
              <a:t> </a:t>
            </a:r>
            <a:fld id="{ED0F9CEB-5A3B-41CC-A276-34566D4505EC}" type="slidenum">
              <a:rPr lang="en-GB" smtClean="0">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www.star.nesdis.noaa.gov/smcd/GCC/ProductCatalog.php"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ar.nesdis.noaa.gov/smcd/GCC/index.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gsics.nesdis.noaa.gov/wiki/GPRC/LeoLeo" TargetMode="External"/><Relationship Id="rId7" Type="http://schemas.openxmlformats.org/officeDocument/2006/relationships/image" Target="../media/image17.jpeg"/><Relationship Id="rId2" Type="http://schemas.openxmlformats.org/officeDocument/2006/relationships/hyperlink" Target="http://www.star.nesdis.noaa.gov/smcd/GCC/"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s://gsics.nesdis.noaa.gov/pub/Development/GppaWorkflow/GSICS_GCC_GPAF_V01.2.doc" TargetMode="External"/><Relationship Id="rId4" Type="http://schemas.openxmlformats.org/officeDocument/2006/relationships/hyperlink" Target="http://gsics.nesdis.noaa.gov/wiki/Development/20140324" TargetMode="External"/><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p:txBody>
          <a:bodyPr/>
          <a:lstStyle/>
          <a:p>
            <a:pPr eaLnBrk="1" hangingPunct="1"/>
            <a:r>
              <a:rPr lang="en-GB" sz="3600" b="1" dirty="0" smtClean="0"/>
              <a:t>What is a GSICS Product?</a:t>
            </a:r>
            <a:endParaRPr lang="en-GB" sz="3600" b="1" dirty="0" smtClean="0"/>
          </a:p>
        </p:txBody>
      </p:sp>
      <p:sp>
        <p:nvSpPr>
          <p:cNvPr id="5" name="Rectangle 43"/>
          <p:cNvSpPr>
            <a:spLocks noGrp="1" noChangeArrowheads="1"/>
          </p:cNvSpPr>
          <p:nvPr>
            <p:ph type="subTitle" idx="1"/>
          </p:nvPr>
        </p:nvSpPr>
        <p:spPr/>
        <p:txBody>
          <a:bodyPr/>
          <a:lstStyle/>
          <a:p>
            <a:pPr eaLnBrk="1" hangingPunct="1">
              <a:defRPr/>
            </a:pPr>
            <a:r>
              <a:rPr lang="en-US" sz="2400" b="1" dirty="0" smtClean="0">
                <a:solidFill>
                  <a:srgbClr val="002060"/>
                </a:solidFill>
              </a:rPr>
              <a:t>Larry Flynn and </a:t>
            </a:r>
            <a:r>
              <a:rPr lang="en-US" sz="2400" b="1" dirty="0" err="1" smtClean="0">
                <a:solidFill>
                  <a:srgbClr val="002060"/>
                </a:solidFill>
              </a:rPr>
              <a:t>Manik</a:t>
            </a:r>
            <a:r>
              <a:rPr lang="en-US" sz="2400" b="1" dirty="0" smtClean="0">
                <a:solidFill>
                  <a:srgbClr val="002060"/>
                </a:solidFill>
              </a:rPr>
              <a:t> Bali</a:t>
            </a:r>
          </a:p>
          <a:p>
            <a:pPr eaLnBrk="1" hangingPunct="1">
              <a:buFont typeface="Arial" pitchFamily="34" charset="0"/>
              <a:buNone/>
              <a:defRPr/>
            </a:pPr>
            <a:endParaRPr lang="en-US" sz="2400" dirty="0" smtClean="0">
              <a:solidFill>
                <a:srgbClr val="002060"/>
              </a:solidFill>
            </a:endParaRPr>
          </a:p>
          <a:p>
            <a:pPr eaLnBrk="1" hangingPunct="1">
              <a:buFont typeface="Arial" pitchFamily="34" charset="0"/>
              <a:buNone/>
              <a:defRPr/>
            </a:pPr>
            <a:r>
              <a:rPr lang="en-US" sz="1600" dirty="0" smtClean="0">
                <a:solidFill>
                  <a:srgbClr val="002060"/>
                </a:solidFill>
              </a:rPr>
              <a:t>2015 GSICS Annual Meeting </a:t>
            </a:r>
          </a:p>
          <a:p>
            <a:pPr eaLnBrk="1" hangingPunct="1">
              <a:buFont typeface="Arial" pitchFamily="34" charset="0"/>
              <a:buNone/>
              <a:defRPr/>
            </a:pPr>
            <a:r>
              <a:rPr lang="en-US" sz="1600" dirty="0" smtClean="0">
                <a:solidFill>
                  <a:srgbClr val="002060"/>
                </a:solidFill>
              </a:rPr>
              <a:t>New Delhi, India</a:t>
            </a:r>
          </a:p>
          <a:p>
            <a:pPr eaLnBrk="1" hangingPunct="1">
              <a:buFont typeface="Arial" pitchFamily="34" charset="0"/>
              <a:buNone/>
              <a:defRPr/>
            </a:pPr>
            <a:r>
              <a:rPr lang="en-US" sz="1600" dirty="0" smtClean="0">
                <a:solidFill>
                  <a:srgbClr val="002060"/>
                </a:solidFill>
              </a:rPr>
              <a:t>March 16-20, 2015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z="3200" dirty="0" smtClean="0">
                <a:latin typeface="Arial" charset="0"/>
              </a:rPr>
              <a:t>What is a GSICS MW Product?</a:t>
            </a:r>
          </a:p>
        </p:txBody>
      </p:sp>
      <p:sp>
        <p:nvSpPr>
          <p:cNvPr id="23555" name="Content Placeholder 2"/>
          <p:cNvSpPr>
            <a:spLocks noGrp="1"/>
          </p:cNvSpPr>
          <p:nvPr>
            <p:ph idx="1"/>
          </p:nvPr>
        </p:nvSpPr>
        <p:spPr>
          <a:xfrm>
            <a:off x="227475" y="1268760"/>
            <a:ext cx="9496055" cy="5265585"/>
          </a:xfrm>
        </p:spPr>
        <p:txBody>
          <a:bodyPr/>
          <a:lstStyle/>
          <a:p>
            <a:r>
              <a:rPr lang="en-US" sz="1800" dirty="0" smtClean="0"/>
              <a:t>MW products differ from those from VIS or IR because there are not potential SI standards to </a:t>
            </a:r>
            <a:r>
              <a:rPr lang="en-US" sz="1800" dirty="0" smtClean="0"/>
              <a:t>consider</a:t>
            </a:r>
            <a:endParaRPr lang="en-US" sz="1800" dirty="0" smtClean="0"/>
          </a:p>
          <a:p>
            <a:r>
              <a:rPr lang="en-US" sz="1800" dirty="0" smtClean="0"/>
              <a:t>MW products can come in two classes:</a:t>
            </a:r>
          </a:p>
          <a:p>
            <a:pPr lvl="1"/>
            <a:r>
              <a:rPr lang="en-US" sz="1400" dirty="0" smtClean="0"/>
              <a:t>Retrospective type products (FCDR “components” – geolocation, scan biases, intersatellite corrections, etc.)</a:t>
            </a:r>
          </a:p>
          <a:p>
            <a:pPr lvl="1"/>
            <a:r>
              <a:rPr lang="en-US" sz="1400" dirty="0" smtClean="0"/>
              <a:t>Forward looking (quasi-real time</a:t>
            </a:r>
            <a:r>
              <a:rPr lang="en-US" sz="1400" dirty="0" smtClean="0"/>
              <a:t>)</a:t>
            </a:r>
            <a:endParaRPr lang="en-US" sz="1400" dirty="0" smtClean="0"/>
          </a:p>
          <a:p>
            <a:r>
              <a:rPr lang="en-US" sz="1800" dirty="0" smtClean="0"/>
              <a:t>A possible path forward:</a:t>
            </a:r>
          </a:p>
          <a:p>
            <a:pPr lvl="1"/>
            <a:r>
              <a:rPr lang="en-US" sz="1400" dirty="0" smtClean="0"/>
              <a:t>Determine from users what specific MW products they would like to see from GSICS</a:t>
            </a:r>
          </a:p>
          <a:p>
            <a:pPr lvl="1"/>
            <a:r>
              <a:rPr lang="en-US" sz="1400" dirty="0" smtClean="0"/>
              <a:t>Define a MW primary reference</a:t>
            </a:r>
          </a:p>
          <a:p>
            <a:pPr lvl="2"/>
            <a:r>
              <a:rPr lang="en-US" sz="1000" dirty="0" err="1" smtClean="0"/>
              <a:t>WindSat</a:t>
            </a:r>
            <a:r>
              <a:rPr lang="en-US" sz="1000" dirty="0" smtClean="0"/>
              <a:t> or GMI for MW imagers?</a:t>
            </a:r>
          </a:p>
          <a:p>
            <a:pPr lvl="2"/>
            <a:r>
              <a:rPr lang="en-US" sz="1000" dirty="0" smtClean="0"/>
              <a:t>ATMS for MW sounders?</a:t>
            </a:r>
          </a:p>
          <a:p>
            <a:pPr lvl="2"/>
            <a:r>
              <a:rPr lang="en-US" sz="1000" dirty="0" smtClean="0"/>
              <a:t>A radiative transfer model like RTTOVS or CRTM?</a:t>
            </a:r>
            <a:endParaRPr lang="en-US" sz="1000" dirty="0"/>
          </a:p>
          <a:p>
            <a:pPr lvl="1"/>
            <a:r>
              <a:rPr lang="en-US" sz="1400" dirty="0" smtClean="0"/>
              <a:t>Work with GDWG to define:</a:t>
            </a:r>
          </a:p>
          <a:p>
            <a:pPr lvl="2"/>
            <a:r>
              <a:rPr lang="en-US" sz="1000" dirty="0" smtClean="0"/>
              <a:t>Data formats</a:t>
            </a:r>
          </a:p>
          <a:p>
            <a:pPr lvl="2"/>
            <a:r>
              <a:rPr lang="en-US" sz="1000" dirty="0" smtClean="0"/>
              <a:t>Meta-data standards</a:t>
            </a:r>
          </a:p>
          <a:p>
            <a:pPr lvl="2"/>
            <a:r>
              <a:rPr lang="en-US" sz="1000" dirty="0" smtClean="0"/>
              <a:t>Distribution mechanism</a:t>
            </a:r>
          </a:p>
          <a:p>
            <a:pPr lvl="1"/>
            <a:r>
              <a:rPr lang="en-US" sz="1400" dirty="0" smtClean="0"/>
              <a:t>Work with the GCC to see how the products could be reviewed through the </a:t>
            </a:r>
            <a:r>
              <a:rPr lang="en-US" sz="1400" dirty="0" smtClean="0"/>
              <a:t>GPPA</a:t>
            </a:r>
            <a:endParaRPr lang="en-US" sz="1400" dirty="0" smtClean="0"/>
          </a:p>
          <a:p>
            <a:r>
              <a:rPr lang="en-US" sz="1800" dirty="0" smtClean="0"/>
              <a:t>Two potential products?</a:t>
            </a:r>
          </a:p>
          <a:p>
            <a:pPr lvl="1"/>
            <a:r>
              <a:rPr lang="en-US" sz="1400" dirty="0" smtClean="0"/>
              <a:t>AMSU-MSU (C-Z. Zou)</a:t>
            </a:r>
          </a:p>
          <a:p>
            <a:pPr lvl="1"/>
            <a:r>
              <a:rPr lang="en-US" sz="1400" dirty="0" smtClean="0"/>
              <a:t>SSM/I (K. </a:t>
            </a:r>
            <a:r>
              <a:rPr lang="en-US" sz="1400" dirty="0" err="1" smtClean="0"/>
              <a:t>Fennig</a:t>
            </a:r>
            <a:r>
              <a:rPr lang="en-US" sz="1400" dirty="0" smtClean="0"/>
              <a:t>)</a:t>
            </a:r>
            <a:endParaRPr lang="en-US" sz="1800" dirty="0"/>
          </a:p>
        </p:txBody>
      </p:sp>
    </p:spTree>
    <p:extLst>
      <p:ext uri="{BB962C8B-B14F-4D97-AF65-F5344CB8AC3E}">
        <p14:creationId xmlns="" xmlns:p14="http://schemas.microsoft.com/office/powerpoint/2010/main" val="329945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514"/>
            <a:ext cx="8915400" cy="475375"/>
          </a:xfrm>
        </p:spPr>
        <p:txBody>
          <a:bodyPr/>
          <a:lstStyle/>
          <a:p>
            <a:r>
              <a:rPr lang="en-US" dirty="0" smtClean="0"/>
              <a:t>GSICS-Product status</a:t>
            </a:r>
            <a:endParaRPr lang="en-US" dirty="0"/>
          </a:p>
        </p:txBody>
      </p:sp>
      <p:sp>
        <p:nvSpPr>
          <p:cNvPr id="9" name="TextBox 8"/>
          <p:cNvSpPr txBox="1"/>
          <p:nvPr/>
        </p:nvSpPr>
        <p:spPr>
          <a:xfrm>
            <a:off x="654678" y="1342358"/>
            <a:ext cx="8564450" cy="338554"/>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wrap="square" rtlCol="0">
            <a:spAutoFit/>
          </a:bodyPr>
          <a:lstStyle/>
          <a:p>
            <a:r>
              <a:rPr lang="en-US" sz="1600" u="sng" dirty="0" smtClean="0">
                <a:solidFill>
                  <a:srgbClr val="C00000"/>
                </a:solidFill>
              </a:rPr>
              <a:t>Demo </a:t>
            </a:r>
            <a:r>
              <a:rPr lang="en-US" sz="1600" u="sng" dirty="0" smtClean="0">
                <a:solidFill>
                  <a:srgbClr val="C00000"/>
                </a:solidFill>
              </a:rPr>
              <a:t>product </a:t>
            </a:r>
            <a:r>
              <a:rPr lang="en-US" sz="1600" u="sng" dirty="0" smtClean="0">
                <a:solidFill>
                  <a:srgbClr val="C00000"/>
                </a:solidFill>
              </a:rPr>
              <a:t>example ^ </a:t>
            </a:r>
          </a:p>
        </p:txBody>
      </p:sp>
      <p:pic>
        <p:nvPicPr>
          <p:cNvPr id="31747" name="Picture 3"/>
          <p:cNvPicPr>
            <a:picLocks noChangeAspect="1" noChangeArrowheads="1"/>
          </p:cNvPicPr>
          <p:nvPr/>
        </p:nvPicPr>
        <p:blipFill>
          <a:blip r:embed="rId3" cstate="print"/>
          <a:srcRect b="19200"/>
          <a:stretch>
            <a:fillRect/>
          </a:stretch>
        </p:blipFill>
        <p:spPr bwMode="auto">
          <a:xfrm>
            <a:off x="643005" y="2217213"/>
            <a:ext cx="3797551" cy="1232299"/>
          </a:xfrm>
          <a:prstGeom prst="rect">
            <a:avLst/>
          </a:prstGeom>
          <a:noFill/>
          <a:ln w="9525">
            <a:noFill/>
            <a:miter lim="800000"/>
            <a:headEnd/>
            <a:tailEnd/>
          </a:ln>
        </p:spPr>
      </p:pic>
      <p:sp>
        <p:nvSpPr>
          <p:cNvPr id="13" name="TextBox 12"/>
          <p:cNvSpPr txBox="1"/>
          <p:nvPr/>
        </p:nvSpPr>
        <p:spPr>
          <a:xfrm>
            <a:off x="668380" y="1846867"/>
            <a:ext cx="4098829" cy="307777"/>
          </a:xfrm>
          <a:prstGeom prst="rect">
            <a:avLst/>
          </a:prstGeom>
          <a:noFill/>
        </p:spPr>
        <p:txBody>
          <a:bodyPr wrap="square" rtlCol="0">
            <a:spAutoFit/>
          </a:bodyPr>
          <a:lstStyle/>
          <a:p>
            <a:r>
              <a:rPr lang="en-US" sz="1400" u="sng" dirty="0" smtClean="0">
                <a:solidFill>
                  <a:schemeClr val="tx1"/>
                </a:solidFill>
              </a:rPr>
              <a:t>Where are we in the process (EUMETSAT)? </a:t>
            </a:r>
            <a:endParaRPr lang="en-US" sz="1400" u="sng" dirty="0">
              <a:solidFill>
                <a:schemeClr val="tx1"/>
              </a:solidFill>
            </a:endParaRPr>
          </a:p>
        </p:txBody>
      </p:sp>
      <p:sp>
        <p:nvSpPr>
          <p:cNvPr id="14" name="TextBox 13"/>
          <p:cNvSpPr txBox="1"/>
          <p:nvPr/>
        </p:nvSpPr>
        <p:spPr>
          <a:xfrm>
            <a:off x="4847195" y="1840766"/>
            <a:ext cx="4789965" cy="307777"/>
          </a:xfrm>
          <a:prstGeom prst="rect">
            <a:avLst/>
          </a:prstGeom>
          <a:noFill/>
        </p:spPr>
        <p:txBody>
          <a:bodyPr wrap="square" rtlCol="0">
            <a:spAutoFit/>
          </a:bodyPr>
          <a:lstStyle/>
          <a:p>
            <a:r>
              <a:rPr lang="en-US" sz="1400" u="sng" dirty="0" smtClean="0">
                <a:solidFill>
                  <a:schemeClr val="tx1"/>
                </a:solidFill>
              </a:rPr>
              <a:t>What do we need to advance the product to </a:t>
            </a:r>
            <a:r>
              <a:rPr lang="en-US" sz="1400" u="sng" dirty="0" err="1" smtClean="0">
                <a:solidFill>
                  <a:schemeClr val="tx1"/>
                </a:solidFill>
              </a:rPr>
              <a:t>PreOp</a:t>
            </a:r>
            <a:r>
              <a:rPr lang="en-US" sz="1400" u="sng" dirty="0" smtClean="0">
                <a:solidFill>
                  <a:schemeClr val="tx1"/>
                </a:solidFill>
              </a:rPr>
              <a:t> </a:t>
            </a:r>
            <a:endParaRPr lang="en-US" sz="1400" u="sng" dirty="0">
              <a:solidFill>
                <a:schemeClr val="tx1"/>
              </a:solidFill>
            </a:endParaRPr>
          </a:p>
        </p:txBody>
      </p:sp>
      <p:sp>
        <p:nvSpPr>
          <p:cNvPr id="17" name="TextBox 16"/>
          <p:cNvSpPr txBox="1"/>
          <p:nvPr/>
        </p:nvSpPr>
        <p:spPr>
          <a:xfrm>
            <a:off x="4971245" y="2245350"/>
            <a:ext cx="3876542" cy="1077218"/>
          </a:xfrm>
          <a:prstGeom prst="rect">
            <a:avLst/>
          </a:prstGeom>
          <a:noFill/>
        </p:spPr>
        <p:txBody>
          <a:bodyPr wrap="square" rtlCol="0">
            <a:spAutoFit/>
          </a:bodyPr>
          <a:lstStyle/>
          <a:p>
            <a:r>
              <a:rPr lang="en-US" sz="1600" dirty="0" smtClean="0">
                <a:solidFill>
                  <a:schemeClr val="tx1"/>
                </a:solidFill>
              </a:rPr>
              <a:t>GRWG /GDWG assessment of the product quality/maturity.</a:t>
            </a:r>
          </a:p>
          <a:p>
            <a:r>
              <a:rPr lang="en-US" sz="1600" dirty="0" smtClean="0">
                <a:solidFill>
                  <a:schemeClr val="tx1"/>
                </a:solidFill>
              </a:rPr>
              <a:t>User Feedback</a:t>
            </a:r>
          </a:p>
          <a:p>
            <a:endParaRPr lang="en-US" sz="1600" dirty="0">
              <a:solidFill>
                <a:schemeClr val="tx1"/>
              </a:solidFill>
            </a:endParaRPr>
          </a:p>
        </p:txBody>
      </p:sp>
      <p:sp>
        <p:nvSpPr>
          <p:cNvPr id="18" name="TextBox 17"/>
          <p:cNvSpPr txBox="1"/>
          <p:nvPr/>
        </p:nvSpPr>
        <p:spPr>
          <a:xfrm>
            <a:off x="626774" y="3756341"/>
            <a:ext cx="8564450" cy="338554"/>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wrap="square" rtlCol="0">
            <a:spAutoFit/>
          </a:bodyPr>
          <a:lstStyle/>
          <a:p>
            <a:r>
              <a:rPr lang="en-US" sz="1600" u="sng" dirty="0" smtClean="0">
                <a:solidFill>
                  <a:srgbClr val="C00000"/>
                </a:solidFill>
              </a:rPr>
              <a:t>Preoperational product example ^ </a:t>
            </a:r>
          </a:p>
        </p:txBody>
      </p:sp>
      <p:pic>
        <p:nvPicPr>
          <p:cNvPr id="31748" name="Picture 4"/>
          <p:cNvPicPr>
            <a:picLocks noChangeAspect="1" noChangeArrowheads="1"/>
          </p:cNvPicPr>
          <p:nvPr/>
        </p:nvPicPr>
        <p:blipFill>
          <a:blip r:embed="rId4" cstate="print"/>
          <a:srcRect/>
          <a:stretch>
            <a:fillRect/>
          </a:stretch>
        </p:blipFill>
        <p:spPr bwMode="auto">
          <a:xfrm>
            <a:off x="684728" y="4607988"/>
            <a:ext cx="4054698" cy="1085510"/>
          </a:xfrm>
          <a:prstGeom prst="rect">
            <a:avLst/>
          </a:prstGeom>
          <a:noFill/>
          <a:ln w="9525">
            <a:noFill/>
            <a:miter lim="800000"/>
            <a:headEnd/>
            <a:tailEnd/>
          </a:ln>
        </p:spPr>
      </p:pic>
      <p:sp>
        <p:nvSpPr>
          <p:cNvPr id="20" name="TextBox 19"/>
          <p:cNvSpPr txBox="1"/>
          <p:nvPr/>
        </p:nvSpPr>
        <p:spPr>
          <a:xfrm>
            <a:off x="627595" y="4231740"/>
            <a:ext cx="3594531" cy="307777"/>
          </a:xfrm>
          <a:prstGeom prst="rect">
            <a:avLst/>
          </a:prstGeom>
          <a:noFill/>
        </p:spPr>
        <p:txBody>
          <a:bodyPr wrap="square" rtlCol="0">
            <a:spAutoFit/>
          </a:bodyPr>
          <a:lstStyle/>
          <a:p>
            <a:r>
              <a:rPr lang="en-US" sz="1400" u="sng" dirty="0" smtClean="0">
                <a:solidFill>
                  <a:schemeClr val="tx1"/>
                </a:solidFill>
              </a:rPr>
              <a:t>Where are we in the process (NOAA)?</a:t>
            </a:r>
            <a:endParaRPr lang="en-US" sz="1400" u="sng" dirty="0">
              <a:solidFill>
                <a:schemeClr val="tx1"/>
              </a:solidFill>
            </a:endParaRPr>
          </a:p>
        </p:txBody>
      </p:sp>
      <p:sp>
        <p:nvSpPr>
          <p:cNvPr id="21" name="TextBox 20"/>
          <p:cNvSpPr txBox="1"/>
          <p:nvPr/>
        </p:nvSpPr>
        <p:spPr>
          <a:xfrm>
            <a:off x="4960958" y="4202698"/>
            <a:ext cx="4665927" cy="307777"/>
          </a:xfrm>
          <a:prstGeom prst="rect">
            <a:avLst/>
          </a:prstGeom>
          <a:noFill/>
        </p:spPr>
        <p:txBody>
          <a:bodyPr wrap="square" rtlCol="0">
            <a:spAutoFit/>
          </a:bodyPr>
          <a:lstStyle/>
          <a:p>
            <a:r>
              <a:rPr lang="en-US" sz="1400" u="sng" dirty="0" smtClean="0">
                <a:solidFill>
                  <a:schemeClr val="tx1"/>
                </a:solidFill>
              </a:rPr>
              <a:t>What do we need to advance the product to Op </a:t>
            </a:r>
            <a:endParaRPr lang="en-US" sz="1400" u="sng" dirty="0">
              <a:solidFill>
                <a:schemeClr val="tx1"/>
              </a:solidFill>
            </a:endParaRPr>
          </a:p>
        </p:txBody>
      </p:sp>
      <p:sp>
        <p:nvSpPr>
          <p:cNvPr id="22" name="TextBox 21"/>
          <p:cNvSpPr txBox="1"/>
          <p:nvPr/>
        </p:nvSpPr>
        <p:spPr>
          <a:xfrm>
            <a:off x="5085008" y="4591049"/>
            <a:ext cx="3876542" cy="1323439"/>
          </a:xfrm>
          <a:prstGeom prst="rect">
            <a:avLst/>
          </a:prstGeom>
          <a:noFill/>
        </p:spPr>
        <p:txBody>
          <a:bodyPr wrap="square" rtlCol="0">
            <a:spAutoFit/>
          </a:bodyPr>
          <a:lstStyle/>
          <a:p>
            <a:r>
              <a:rPr lang="en-US" sz="1600" dirty="0" smtClean="0">
                <a:solidFill>
                  <a:schemeClr val="tx1"/>
                </a:solidFill>
              </a:rPr>
              <a:t>Diurnal uncertainties </a:t>
            </a:r>
            <a:r>
              <a:rPr lang="en-US" sz="1600" dirty="0" smtClean="0">
                <a:solidFill>
                  <a:srgbClr val="00B050"/>
                </a:solidFill>
              </a:rPr>
              <a:t>*</a:t>
            </a:r>
          </a:p>
          <a:p>
            <a:endParaRPr lang="en-US" sz="1600" dirty="0" smtClean="0">
              <a:solidFill>
                <a:schemeClr val="tx1"/>
              </a:solidFill>
            </a:endParaRPr>
          </a:p>
          <a:p>
            <a:r>
              <a:rPr lang="en-US" sz="1600" dirty="0" smtClean="0">
                <a:solidFill>
                  <a:schemeClr val="tx1"/>
                </a:solidFill>
              </a:rPr>
              <a:t> </a:t>
            </a:r>
          </a:p>
          <a:p>
            <a:endParaRPr lang="en-US" sz="1600" dirty="0" smtClean="0">
              <a:solidFill>
                <a:schemeClr val="tx1"/>
              </a:solidFill>
            </a:endParaRPr>
          </a:p>
          <a:p>
            <a:endParaRPr lang="en-US" sz="1600" dirty="0">
              <a:solidFill>
                <a:schemeClr val="tx1"/>
              </a:solidFill>
            </a:endParaRPr>
          </a:p>
        </p:txBody>
      </p:sp>
      <p:sp>
        <p:nvSpPr>
          <p:cNvPr id="23" name="TextBox 22"/>
          <p:cNvSpPr txBox="1"/>
          <p:nvPr/>
        </p:nvSpPr>
        <p:spPr>
          <a:xfrm>
            <a:off x="1500027" y="5808372"/>
            <a:ext cx="6750121" cy="1015663"/>
          </a:xfrm>
          <a:prstGeom prst="rect">
            <a:avLst/>
          </a:prstGeom>
          <a:noFill/>
        </p:spPr>
        <p:txBody>
          <a:bodyPr wrap="square" rtlCol="0">
            <a:spAutoFit/>
          </a:bodyPr>
          <a:lstStyle/>
          <a:p>
            <a:r>
              <a:rPr lang="en-US" sz="2000" dirty="0" smtClean="0">
                <a:solidFill>
                  <a:srgbClr val="C00000"/>
                </a:solidFill>
              </a:rPr>
              <a:t>^ Agencies need to commit resources to complete the transition</a:t>
            </a:r>
          </a:p>
          <a:p>
            <a:r>
              <a:rPr lang="en-US" sz="2000" dirty="0" smtClean="0">
                <a:solidFill>
                  <a:srgbClr val="00B050"/>
                </a:solidFill>
              </a:rPr>
              <a:t>* Not requested by users.</a:t>
            </a:r>
            <a:endParaRPr lang="en-US" sz="2000" dirty="0">
              <a:solidFill>
                <a:srgbClr val="00B050"/>
              </a:solidFill>
            </a:endParaRPr>
          </a:p>
        </p:txBody>
      </p:sp>
      <p:sp>
        <p:nvSpPr>
          <p:cNvPr id="15" name="TextBox 14"/>
          <p:cNvSpPr txBox="1"/>
          <p:nvPr/>
        </p:nvSpPr>
        <p:spPr>
          <a:xfrm>
            <a:off x="304800" y="434683"/>
            <a:ext cx="9410700" cy="707886"/>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wrap="square" rtlCol="0">
            <a:spAutoFit/>
          </a:bodyPr>
          <a:lstStyle/>
          <a:p>
            <a:r>
              <a:rPr lang="en-US" sz="2000" dirty="0" smtClean="0">
                <a:solidFill>
                  <a:schemeClr val="tx1"/>
                </a:solidFill>
              </a:rPr>
              <a:t>Preoperational   8 products [4 EUMETSAT, 4 NOAA]</a:t>
            </a:r>
          </a:p>
          <a:p>
            <a:r>
              <a:rPr lang="en-US" sz="2000" dirty="0" smtClean="0">
                <a:solidFill>
                  <a:schemeClr val="tx1"/>
                </a:solidFill>
              </a:rPr>
              <a:t>Demonstration 27 products [4 EUMETSAT, 13 NOAA, 6 </a:t>
            </a:r>
            <a:r>
              <a:rPr lang="en-US" sz="2000" dirty="0" smtClean="0">
                <a:solidFill>
                  <a:schemeClr val="tx1"/>
                </a:solidFill>
              </a:rPr>
              <a:t>JMA, 4 Ended]</a:t>
            </a: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upload.wikimedia.org/wikipedia/commons/9/92/Aqua_NASA_satellite.jpg"/>
          <p:cNvPicPr/>
          <p:nvPr/>
        </p:nvPicPr>
        <p:blipFill>
          <a:blip r:embed="rId3" cstate="print"/>
          <a:srcRect/>
          <a:stretch>
            <a:fillRect/>
          </a:stretch>
        </p:blipFill>
        <p:spPr bwMode="auto">
          <a:xfrm>
            <a:off x="7232816" y="2530536"/>
            <a:ext cx="714375" cy="707540"/>
          </a:xfrm>
          <a:prstGeom prst="rect">
            <a:avLst/>
          </a:prstGeom>
          <a:noFill/>
          <a:ln w="9525">
            <a:noFill/>
            <a:miter lim="800000"/>
            <a:headEnd/>
            <a:tailEnd/>
          </a:ln>
        </p:spPr>
      </p:pic>
      <p:sp>
        <p:nvSpPr>
          <p:cNvPr id="31" name="Text Box 2"/>
          <p:cNvSpPr txBox="1">
            <a:spLocks noChangeArrowheads="1"/>
          </p:cNvSpPr>
          <p:nvPr/>
        </p:nvSpPr>
        <p:spPr bwMode="auto">
          <a:xfrm>
            <a:off x="6321537" y="3739073"/>
            <a:ext cx="2921940" cy="27940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GSICS Family of Monitored  Instruments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240"/>
          <p:cNvGrpSpPr>
            <a:grpSpLocks/>
          </p:cNvGrpSpPr>
          <p:nvPr/>
        </p:nvGrpSpPr>
        <p:grpSpPr bwMode="auto">
          <a:xfrm>
            <a:off x="5965658" y="4121591"/>
            <a:ext cx="3857793" cy="930275"/>
            <a:chOff x="0" y="0"/>
            <a:chExt cx="35140" cy="9302"/>
          </a:xfrm>
        </p:grpSpPr>
        <p:pic>
          <p:nvPicPr>
            <p:cNvPr id="232" name="Picture 232" descr="http://www.space-airbusds.com/media/image/msg-v2.JPG"/>
            <p:cNvPicPr>
              <a:picLocks noChangeAspect="1"/>
            </p:cNvPicPr>
            <p:nvPr/>
          </p:nvPicPr>
          <p:blipFill>
            <a:blip r:embed="rId4" cstate="print"/>
            <a:srcRect r="35208"/>
            <a:stretch>
              <a:fillRect/>
            </a:stretch>
          </p:blipFill>
          <p:spPr bwMode="auto">
            <a:xfrm>
              <a:off x="625" y="0"/>
              <a:ext cx="6953" cy="6762"/>
            </a:xfrm>
            <a:prstGeom prst="rect">
              <a:avLst/>
            </a:prstGeom>
            <a:noFill/>
          </p:spPr>
        </p:pic>
        <p:pic>
          <p:nvPicPr>
            <p:cNvPr id="235" name="Picture 235" descr="http://upload.wikimedia.org/wikipedia/commons/d/dd/MTSAT-1.jpg"/>
            <p:cNvPicPr>
              <a:picLocks noChangeAspect="1"/>
            </p:cNvPicPr>
            <p:nvPr/>
          </p:nvPicPr>
          <p:blipFill>
            <a:blip r:embed="rId5" cstate="print"/>
            <a:srcRect/>
            <a:stretch>
              <a:fillRect/>
            </a:stretch>
          </p:blipFill>
          <p:spPr bwMode="auto">
            <a:xfrm>
              <a:off x="8382" y="0"/>
              <a:ext cx="8183" cy="6762"/>
            </a:xfrm>
            <a:prstGeom prst="rect">
              <a:avLst/>
            </a:prstGeom>
            <a:noFill/>
          </p:spPr>
        </p:pic>
        <p:pic>
          <p:nvPicPr>
            <p:cNvPr id="238" name="Picture 238" descr="http://space.skyrocket.de/img_sat/goes-nopq__1.jpg"/>
            <p:cNvPicPr>
              <a:picLocks noChangeAspect="1"/>
            </p:cNvPicPr>
            <p:nvPr/>
          </p:nvPicPr>
          <p:blipFill>
            <a:blip r:embed="rId6" cstate="print"/>
            <a:srcRect/>
            <a:stretch>
              <a:fillRect/>
            </a:stretch>
          </p:blipFill>
          <p:spPr bwMode="auto">
            <a:xfrm>
              <a:off x="17049" y="0"/>
              <a:ext cx="8554" cy="6762"/>
            </a:xfrm>
            <a:prstGeom prst="rect">
              <a:avLst/>
            </a:prstGeom>
            <a:noFill/>
          </p:spPr>
        </p:pic>
        <p:pic>
          <p:nvPicPr>
            <p:cNvPr id="241" name="Picture 241" descr="Logo AVHRR"/>
            <p:cNvPicPr>
              <a:picLocks noChangeAspect="1"/>
            </p:cNvPicPr>
            <p:nvPr/>
          </p:nvPicPr>
          <p:blipFill>
            <a:blip r:embed="rId7" cstate="print"/>
            <a:srcRect/>
            <a:stretch>
              <a:fillRect/>
            </a:stretch>
          </p:blipFill>
          <p:spPr bwMode="auto">
            <a:xfrm>
              <a:off x="25837" y="0"/>
              <a:ext cx="8572" cy="6762"/>
            </a:xfrm>
            <a:prstGeom prst="rect">
              <a:avLst/>
            </a:prstGeom>
            <a:noFill/>
          </p:spPr>
        </p:pic>
        <p:sp>
          <p:nvSpPr>
            <p:cNvPr id="30" name="Text Box 427"/>
            <p:cNvSpPr txBox="1">
              <a:spLocks noChangeArrowheads="1"/>
            </p:cNvSpPr>
            <p:nvPr/>
          </p:nvSpPr>
          <p:spPr bwMode="auto">
            <a:xfrm>
              <a:off x="0" y="6572"/>
              <a:ext cx="35140" cy="273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r>
                <a:rPr lang="en-US" sz="1100" b="0" u="sng" dirty="0" smtClean="0">
                  <a:solidFill>
                    <a:schemeClr val="tx1"/>
                  </a:solidFill>
                  <a:latin typeface="Calibri" pitchFamily="34" charset="0"/>
                  <a:cs typeface="Arial" pitchFamily="34" charset="0"/>
                </a:rPr>
                <a:t>SEVIRI</a:t>
              </a:r>
              <a:r>
                <a:rPr kumimoji="0" lang="en-US" sz="1100" b="0" i="0" u="sng" strike="noStrike" cap="none" normalizeH="0" baseline="0" dirty="0" smtClean="0">
                  <a:ln>
                    <a:noFill/>
                  </a:ln>
                  <a:solidFill>
                    <a:schemeClr val="tx1"/>
                  </a:solidFill>
                  <a:effectLst/>
                  <a:latin typeface="Calibri" pitchFamily="34" charset="0"/>
                  <a:cs typeface="Arial" pitchFamily="34" charset="0"/>
                </a:rPr>
                <a:t>                  MTSAT                GOES                 AVHRR</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33" name="Text Box 422"/>
          <p:cNvSpPr txBox="1">
            <a:spLocks noChangeArrowheads="1"/>
          </p:cNvSpPr>
          <p:nvPr/>
        </p:nvSpPr>
        <p:spPr bwMode="auto">
          <a:xfrm>
            <a:off x="6452844" y="2162002"/>
            <a:ext cx="2244583" cy="309562"/>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 GSICS </a:t>
            </a:r>
            <a:r>
              <a:rPr kumimoji="0" lang="en-US" sz="1100" b="0" i="0" u="sng" strike="noStrike" cap="none" normalizeH="0" baseline="0" dirty="0" smtClean="0">
                <a:ln>
                  <a:noFill/>
                </a:ln>
                <a:solidFill>
                  <a:schemeClr val="tx1"/>
                </a:solidFill>
                <a:effectLst/>
                <a:latin typeface="Calibri" pitchFamily="34" charset="0"/>
                <a:cs typeface="Arial" pitchFamily="34" charset="0"/>
              </a:rPr>
              <a:t>Reference   Instruments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26"/>
          <p:cNvSpPr txBox="1">
            <a:spLocks noChangeArrowheads="1"/>
          </p:cNvSpPr>
          <p:nvPr/>
        </p:nvSpPr>
        <p:spPr bwMode="auto">
          <a:xfrm>
            <a:off x="6546460" y="3233214"/>
            <a:ext cx="1971675" cy="33337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AIRS             MODIS        IASI</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5890031" y="1223786"/>
            <a:ext cx="4015969" cy="923330"/>
          </a:xfrm>
          <a:prstGeom prst="rect">
            <a:avLst/>
          </a:prstGeom>
          <a:noFill/>
        </p:spPr>
        <p:txBody>
          <a:bodyPr wrap="square" rtlCol="0">
            <a:spAutoFit/>
          </a:bodyPr>
          <a:lstStyle/>
          <a:p>
            <a:pPr>
              <a:lnSpc>
                <a:spcPct val="150000"/>
              </a:lnSpc>
              <a:buFont typeface="Wingdings" pitchFamily="2" charset="2"/>
              <a:buChar char="§"/>
            </a:pPr>
            <a:r>
              <a:rPr lang="en-US" sz="1800" dirty="0" smtClean="0">
                <a:solidFill>
                  <a:schemeClr val="tx1"/>
                </a:solidFill>
                <a:latin typeface="Times New Roman" pitchFamily="18" charset="0"/>
                <a:cs typeface="Times New Roman" pitchFamily="18" charset="0"/>
              </a:rPr>
              <a:t>Near Real Time Correction Product</a:t>
            </a:r>
          </a:p>
          <a:p>
            <a:pPr>
              <a:lnSpc>
                <a:spcPct val="150000"/>
              </a:lnSpc>
              <a:buFont typeface="Wingdings" pitchFamily="2" charset="2"/>
              <a:buChar char="§"/>
            </a:pPr>
            <a:r>
              <a:rPr lang="en-US" sz="1800" dirty="0" smtClean="0">
                <a:solidFill>
                  <a:schemeClr val="tx1"/>
                </a:solidFill>
                <a:latin typeface="Times New Roman" pitchFamily="18" charset="0"/>
                <a:cs typeface="Times New Roman" pitchFamily="18" charset="0"/>
              </a:rPr>
              <a:t>Re-Analysis Correction Product</a:t>
            </a:r>
            <a:endParaRPr lang="en-US" sz="1800" dirty="0">
              <a:solidFill>
                <a:schemeClr val="tx1"/>
              </a:solidFill>
              <a:latin typeface="Times New Roman" pitchFamily="18" charset="0"/>
              <a:cs typeface="Times New Roman" pitchFamily="18" charset="0"/>
            </a:endParaRPr>
          </a:p>
        </p:txBody>
      </p:sp>
      <p:sp>
        <p:nvSpPr>
          <p:cNvPr id="18" name="TextBox 17"/>
          <p:cNvSpPr txBox="1"/>
          <p:nvPr/>
        </p:nvSpPr>
        <p:spPr>
          <a:xfrm>
            <a:off x="241033" y="6267182"/>
            <a:ext cx="4075045" cy="338554"/>
          </a:xfrm>
          <a:prstGeom prst="rect">
            <a:avLst/>
          </a:prstGeom>
          <a:noFill/>
        </p:spPr>
        <p:txBody>
          <a:bodyPr wrap="square" rtlCol="0">
            <a:spAutoFit/>
          </a:bodyPr>
          <a:lstStyle/>
          <a:p>
            <a:r>
              <a:rPr lang="en-US" sz="1600" dirty="0" smtClean="0">
                <a:solidFill>
                  <a:schemeClr val="tx1"/>
                </a:solidFill>
              </a:rPr>
              <a:t>Products span VIS  and IR bands</a:t>
            </a:r>
            <a:endParaRPr lang="en-US" sz="1600" dirty="0">
              <a:solidFill>
                <a:schemeClr val="tx1"/>
              </a:solidFill>
            </a:endParaRPr>
          </a:p>
        </p:txBody>
      </p:sp>
      <p:sp>
        <p:nvSpPr>
          <p:cNvPr id="22" name="TextBox 21"/>
          <p:cNvSpPr txBox="1"/>
          <p:nvPr/>
        </p:nvSpPr>
        <p:spPr>
          <a:xfrm>
            <a:off x="6201145" y="5192981"/>
            <a:ext cx="3354373" cy="461665"/>
          </a:xfrm>
          <a:prstGeom prst="rect">
            <a:avLst/>
          </a:prstGeom>
          <a:noFill/>
        </p:spPr>
        <p:txBody>
          <a:bodyPr wrap="square" rtlCol="0">
            <a:spAutoFit/>
          </a:bodyPr>
          <a:lstStyle/>
          <a:p>
            <a:pPr algn="ctr"/>
            <a:r>
              <a:rPr lang="en-US" sz="1200" b="1" dirty="0" smtClean="0">
                <a:solidFill>
                  <a:schemeClr val="tx1"/>
                </a:solidFill>
              </a:rPr>
              <a:t>GSICS also  identifies best  practices  and principals</a:t>
            </a:r>
            <a:endParaRPr lang="en-US" sz="1200" b="1" dirty="0">
              <a:solidFill>
                <a:schemeClr val="tx1"/>
              </a:solidFill>
            </a:endParaRPr>
          </a:p>
        </p:txBody>
      </p:sp>
      <p:sp>
        <p:nvSpPr>
          <p:cNvPr id="19" name="TextBox 18">
            <a:hlinkClick r:id="rId8"/>
          </p:cNvPr>
          <p:cNvSpPr txBox="1"/>
          <p:nvPr/>
        </p:nvSpPr>
        <p:spPr>
          <a:xfrm>
            <a:off x="3991235" y="6267183"/>
            <a:ext cx="1914677" cy="338554"/>
          </a:xfrm>
          <a:prstGeom prst="rect">
            <a:avLst/>
          </a:prstGeom>
          <a:noFill/>
        </p:spPr>
        <p:txBody>
          <a:bodyPr wrap="square" rtlCol="0">
            <a:spAutoFit/>
          </a:bodyPr>
          <a:lstStyle/>
          <a:p>
            <a:r>
              <a:rPr lang="en-US" sz="1600" dirty="0" smtClean="0">
                <a:hlinkClick r:id="rId8"/>
              </a:rPr>
              <a:t>Product Catalog</a:t>
            </a:r>
            <a:endParaRPr lang="en-US" sz="1600" dirty="0"/>
          </a:p>
        </p:txBody>
      </p:sp>
      <p:sp>
        <p:nvSpPr>
          <p:cNvPr id="3" name="TextBox 2"/>
          <p:cNvSpPr txBox="1"/>
          <p:nvPr/>
        </p:nvSpPr>
        <p:spPr>
          <a:xfrm>
            <a:off x="12" y="4882209"/>
            <a:ext cx="4021055" cy="1323439"/>
          </a:xfrm>
          <a:prstGeom prst="rect">
            <a:avLst/>
          </a:prstGeom>
          <a:solidFill>
            <a:schemeClr val="accent3">
              <a:lumMod val="75000"/>
            </a:schemeClr>
          </a:solidFill>
        </p:spPr>
        <p:txBody>
          <a:bodyPr wrap="square" rtlCol="0">
            <a:spAutoFit/>
          </a:bodyPr>
          <a:lstStyle/>
          <a:p>
            <a:r>
              <a:rPr lang="en-US" sz="1600" b="1" u="sng" dirty="0" smtClean="0">
                <a:solidFill>
                  <a:srgbClr val="FF9900"/>
                </a:solidFill>
              </a:rPr>
              <a:t>GSICS Product application </a:t>
            </a:r>
          </a:p>
          <a:p>
            <a:pPr lvl="1"/>
            <a:r>
              <a:rPr lang="en-US" sz="1600" dirty="0" smtClean="0"/>
              <a:t>Bias correction</a:t>
            </a:r>
          </a:p>
          <a:p>
            <a:pPr lvl="1"/>
            <a:r>
              <a:rPr lang="en-US" sz="1600" dirty="0" smtClean="0"/>
              <a:t>SRF retrieval </a:t>
            </a:r>
          </a:p>
          <a:p>
            <a:pPr lvl="1"/>
            <a:r>
              <a:rPr lang="en-US" sz="1600" dirty="0" smtClean="0"/>
              <a:t>Better SST Retrieval ,Cloud Height, Aerosol retrieval </a:t>
            </a:r>
            <a:endParaRPr lang="en-US" sz="1600" dirty="0"/>
          </a:p>
        </p:txBody>
      </p:sp>
      <p:sp>
        <p:nvSpPr>
          <p:cNvPr id="5" name="TextBox 4"/>
          <p:cNvSpPr txBox="1"/>
          <p:nvPr/>
        </p:nvSpPr>
        <p:spPr>
          <a:xfrm>
            <a:off x="26973" y="6205626"/>
            <a:ext cx="8280400" cy="400110"/>
          </a:xfrm>
          <a:prstGeom prst="rect">
            <a:avLst/>
          </a:prstGeom>
          <a:solidFill>
            <a:srgbClr val="002060"/>
          </a:solidFill>
        </p:spPr>
        <p:txBody>
          <a:bodyPr wrap="square" rtlCol="0">
            <a:spAutoFit/>
          </a:bodyPr>
          <a:lstStyle/>
          <a:p>
            <a:r>
              <a:rPr lang="en-US" sz="2000" dirty="0" smtClean="0">
                <a:solidFill>
                  <a:schemeClr val="bg1"/>
                </a:solidFill>
              </a:rPr>
              <a:t>Critical  need to evaluate  and assign maturity to the product</a:t>
            </a:r>
            <a:endParaRPr lang="en-US" sz="2000" dirty="0">
              <a:solidFill>
                <a:schemeClr val="bg1"/>
              </a:solidFill>
            </a:endParaRPr>
          </a:p>
        </p:txBody>
      </p:sp>
      <p:pic>
        <p:nvPicPr>
          <p:cNvPr id="24" name="table"/>
          <p:cNvPicPr>
            <a:picLocks noChangeAspect="1"/>
          </p:cNvPicPr>
          <p:nvPr/>
        </p:nvPicPr>
        <p:blipFill>
          <a:blip r:embed="rId9" cstate="print"/>
          <a:stretch>
            <a:fillRect/>
          </a:stretch>
        </p:blipFill>
        <p:spPr>
          <a:xfrm>
            <a:off x="9687" y="949611"/>
            <a:ext cx="5162231" cy="3932576"/>
          </a:xfrm>
          <a:prstGeom prst="rect">
            <a:avLst/>
          </a:prstGeom>
        </p:spPr>
      </p:pic>
      <p:pic>
        <p:nvPicPr>
          <p:cNvPr id="23" name="Content Placeholder 3" descr="http://nrc.noaa.gov/sites/nrc/Images/5YRD/SatelliteComposite450px.jpg"/>
          <p:cNvPicPr>
            <a:picLocks noGrp="1"/>
          </p:cNvPicPr>
          <p:nvPr>
            <p:ph idx="1"/>
          </p:nvPr>
        </p:nvPicPr>
        <p:blipFill>
          <a:blip r:embed="rId10" cstate="print"/>
          <a:srcRect/>
          <a:stretch>
            <a:fillRect/>
          </a:stretch>
        </p:blipFill>
        <p:spPr bwMode="auto">
          <a:xfrm>
            <a:off x="0" y="665255"/>
            <a:ext cx="5943600" cy="4216932"/>
          </a:xfrm>
          <a:prstGeom prst="rect">
            <a:avLst/>
          </a:prstGeom>
          <a:ln w="9525">
            <a:noFill/>
            <a:miter lim="800000"/>
            <a:headEnd/>
            <a:tailEnd/>
          </a:ln>
        </p:spPr>
      </p:pic>
      <p:sp>
        <p:nvSpPr>
          <p:cNvPr id="25" name="Title 1"/>
          <p:cNvSpPr txBox="1">
            <a:spLocks/>
          </p:cNvSpPr>
          <p:nvPr/>
        </p:nvSpPr>
        <p:spPr>
          <a:xfrm>
            <a:off x="33193" y="152400"/>
            <a:ext cx="4341957" cy="64440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Products (1)</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13" descr="Artist's rendition of the Aqua satellite."/>
          <p:cNvPicPr/>
          <p:nvPr/>
        </p:nvPicPr>
        <p:blipFill>
          <a:blip r:embed="rId11" cstate="print"/>
          <a:srcRect/>
          <a:stretch>
            <a:fillRect/>
          </a:stretch>
        </p:blipFill>
        <p:spPr bwMode="auto">
          <a:xfrm>
            <a:off x="6553114" y="2518992"/>
            <a:ext cx="666751" cy="685800"/>
          </a:xfrm>
          <a:prstGeom prst="rect">
            <a:avLst/>
          </a:prstGeom>
          <a:noFill/>
          <a:ln w="9525">
            <a:noFill/>
            <a:miter lim="800000"/>
            <a:headEnd/>
            <a:tailEnd/>
          </a:ln>
        </p:spPr>
      </p:pic>
      <p:pic>
        <p:nvPicPr>
          <p:cNvPr id="16" name="Picture 15" descr="IASI, embarqué sur le satellite MetOp. Crédits Esa"/>
          <p:cNvPicPr/>
          <p:nvPr/>
        </p:nvPicPr>
        <p:blipFill>
          <a:blip r:embed="rId12" cstate="print"/>
          <a:srcRect/>
          <a:stretch>
            <a:fillRect/>
          </a:stretch>
        </p:blipFill>
        <p:spPr bwMode="auto">
          <a:xfrm>
            <a:off x="7964020" y="2541204"/>
            <a:ext cx="600075" cy="685800"/>
          </a:xfrm>
          <a:prstGeom prst="rect">
            <a:avLst/>
          </a:prstGeom>
          <a:noFill/>
          <a:ln w="9525">
            <a:noFill/>
            <a:miter lim="800000"/>
            <a:headEnd/>
            <a:tailEnd/>
          </a:ln>
        </p:spPr>
      </p:pic>
    </p:spTree>
    <p:extLst>
      <p:ext uri="{BB962C8B-B14F-4D97-AF65-F5344CB8AC3E}">
        <p14:creationId xmlns:p14="http://schemas.microsoft.com/office/powerpoint/2010/main" xmlns="" val="29531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33400"/>
          </a:xfrm>
        </p:spPr>
        <p:txBody>
          <a:bodyPr>
            <a:normAutofit fontScale="90000"/>
          </a:bodyPr>
          <a:lstStyle/>
          <a:p>
            <a:r>
              <a:rPr lang="en-US" sz="4000" dirty="0" smtClean="0"/>
              <a:t>GSICS Products (2)</a:t>
            </a:r>
            <a:endParaRPr lang="en-US" dirty="0"/>
          </a:p>
        </p:txBody>
      </p:sp>
      <p:pic>
        <p:nvPicPr>
          <p:cNvPr id="4099" name="Picture 3"/>
          <p:cNvPicPr>
            <a:picLocks noChangeAspect="1" noChangeArrowheads="1"/>
          </p:cNvPicPr>
          <p:nvPr/>
        </p:nvPicPr>
        <p:blipFill>
          <a:blip r:embed="rId3" cstate="print"/>
          <a:srcRect l="63333" t="10370" r="10444" b="27408"/>
          <a:stretch>
            <a:fillRect/>
          </a:stretch>
        </p:blipFill>
        <p:spPr bwMode="auto">
          <a:xfrm>
            <a:off x="82550" y="457200"/>
            <a:ext cx="9740900" cy="640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63334" t="20000" r="10444" b="17778"/>
          <a:stretch>
            <a:fillRect/>
          </a:stretch>
        </p:blipFill>
        <p:spPr bwMode="auto">
          <a:xfrm>
            <a:off x="82550" y="457200"/>
            <a:ext cx="9740900" cy="6400800"/>
          </a:xfrm>
          <a:prstGeom prst="rect">
            <a:avLst/>
          </a:prstGeom>
          <a:noFill/>
          <a:ln w="9525">
            <a:noFill/>
            <a:miter lim="800000"/>
            <a:headEnd/>
            <a:tailEnd/>
          </a:ln>
        </p:spPr>
      </p:pic>
      <p:sp>
        <p:nvSpPr>
          <p:cNvPr id="5" name="Title 1"/>
          <p:cNvSpPr txBox="1">
            <a:spLocks/>
          </p:cNvSpPr>
          <p:nvPr/>
        </p:nvSpPr>
        <p:spPr>
          <a:xfrm>
            <a:off x="495300" y="76200"/>
            <a:ext cx="8915400" cy="5334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0" i="0" u="none" strike="noStrike" kern="1200" cap="none" spc="0" normalizeH="0" baseline="0" noProof="0" dirty="0" smtClean="0">
                <a:ln>
                  <a:noFill/>
                </a:ln>
                <a:solidFill>
                  <a:schemeClr val="tx1"/>
                </a:solidFill>
                <a:effectLst/>
                <a:uLnTx/>
                <a:uFillTx/>
                <a:latin typeface="+mj-lt"/>
                <a:ea typeface="+mj-ea"/>
                <a:cs typeface="+mj-cs"/>
              </a:rPr>
              <a:t>GSICS Products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14400"/>
          </a:xfrm>
        </p:spPr>
        <p:txBody>
          <a:bodyPr>
            <a:normAutofit fontScale="90000"/>
          </a:bodyPr>
          <a:lstStyle/>
          <a:p>
            <a:r>
              <a:rPr lang="en-US" dirty="0" smtClean="0"/>
              <a:t>GCC Roles (1)</a:t>
            </a:r>
            <a:br>
              <a:rPr lang="en-US" dirty="0" smtClean="0"/>
            </a:br>
            <a:r>
              <a:rPr lang="en-US" sz="3100" dirty="0" smtClean="0">
                <a:hlinkClick r:id="rId2"/>
              </a:rPr>
              <a:t>http://www.star.nesdis.noaa.gov/smcd/GCC/index.php</a:t>
            </a:r>
            <a:endParaRPr lang="en-US" dirty="0"/>
          </a:p>
        </p:txBody>
      </p:sp>
      <p:sp>
        <p:nvSpPr>
          <p:cNvPr id="3" name="Content Placeholder 2"/>
          <p:cNvSpPr>
            <a:spLocks noGrp="1"/>
          </p:cNvSpPr>
          <p:nvPr>
            <p:ph idx="1"/>
          </p:nvPr>
        </p:nvSpPr>
        <p:spPr>
          <a:xfrm>
            <a:off x="463781" y="1092048"/>
            <a:ext cx="8781819" cy="5613552"/>
          </a:xfrm>
        </p:spPr>
        <p:txBody>
          <a:bodyPr>
            <a:normAutofit/>
          </a:bodyPr>
          <a:lstStyle/>
          <a:p>
            <a:pPr marL="0">
              <a:spcBef>
                <a:spcPts val="0"/>
              </a:spcBef>
            </a:pPr>
            <a:r>
              <a:rPr lang="en-US" sz="2400" b="0" dirty="0" smtClean="0">
                <a:latin typeface="Times New Roman" pitchFamily="18" charset="0"/>
              </a:rPr>
              <a:t>Support the establishment of GSICS product and services definitions and product evaluation processes, including product theoretical basis, quality assurance, data protocols, and associated documentation;</a:t>
            </a:r>
          </a:p>
          <a:p>
            <a:pPr marL="0">
              <a:spcBef>
                <a:spcPts val="0"/>
              </a:spcBef>
            </a:pPr>
            <a:r>
              <a:rPr lang="en-US" sz="2400" b="0" dirty="0" smtClean="0">
                <a:latin typeface="Times New Roman" pitchFamily="18" charset="0"/>
              </a:rPr>
              <a:t>Make recommendations to, and facilitate communication between, GRWG and GDWG during their efforts to develop, implement, organize, and direct GSICS research and data management projects;</a:t>
            </a:r>
          </a:p>
          <a:p>
            <a:pPr marL="0">
              <a:spcBef>
                <a:spcPts val="0"/>
              </a:spcBef>
            </a:pPr>
            <a:r>
              <a:rPr lang="en-US" sz="2400" b="0" dirty="0" smtClean="0">
                <a:latin typeface="Times New Roman" pitchFamily="18" charset="0"/>
              </a:rPr>
              <a:t>Support GSICS end-to-end demonstration activities;</a:t>
            </a:r>
          </a:p>
          <a:p>
            <a:pPr marL="0">
              <a:spcBef>
                <a:spcPts val="0"/>
              </a:spcBef>
            </a:pPr>
            <a:r>
              <a:rPr lang="en-US" sz="2400" b="0" dirty="0" smtClean="0">
                <a:latin typeface="Times New Roman" pitchFamily="18" charset="0"/>
              </a:rPr>
              <a:t>Track and make updates to GSICS Operations Plan;</a:t>
            </a:r>
          </a:p>
          <a:p>
            <a:pPr marL="0">
              <a:spcBef>
                <a:spcPts val="0"/>
              </a:spcBef>
            </a:pPr>
            <a:r>
              <a:rPr lang="en-US" sz="2400" b="0" dirty="0" smtClean="0">
                <a:latin typeface="Times New Roman" pitchFamily="18" charset="0"/>
              </a:rPr>
              <a:t>Design and maintain GCC web sites;</a:t>
            </a:r>
          </a:p>
          <a:p>
            <a:pPr marL="0">
              <a:spcBef>
                <a:spcPts val="0"/>
              </a:spcBef>
            </a:pPr>
            <a:r>
              <a:rPr lang="en-US" sz="2400" b="0" dirty="0" smtClean="0">
                <a:latin typeface="Times New Roman" pitchFamily="18" charset="0"/>
              </a:rPr>
              <a:t>Publish the </a:t>
            </a:r>
            <a:r>
              <a:rPr lang="en-US" sz="2400" i="1" dirty="0" smtClean="0">
                <a:latin typeface="Times New Roman" pitchFamily="18" charset="0"/>
              </a:rPr>
              <a:t>GSICS Quarterly</a:t>
            </a:r>
            <a:r>
              <a:rPr lang="en-US" sz="2400" b="0" dirty="0" smtClean="0">
                <a:latin typeface="Times New Roman" pitchFamily="18" charset="0"/>
              </a:rPr>
              <a:t> newsletter, and support development of other GSICS publications;</a:t>
            </a:r>
          </a:p>
          <a:p>
            <a:pPr marL="0">
              <a:spcBef>
                <a:spcPts val="0"/>
              </a:spcBef>
            </a:pPr>
            <a:r>
              <a:rPr lang="en-US" sz="2400" b="0" dirty="0" smtClean="0">
                <a:latin typeface="Times New Roman" pitchFamily="18" charset="0"/>
              </a:rPr>
              <a:t>Support Executive Panel in finding GSICS data and information users and reviewers, and recruiting new GSICS Member.</a:t>
            </a:r>
          </a:p>
          <a:p>
            <a:pPr marL="0">
              <a:spcBef>
                <a:spcPts val="0"/>
              </a:spcBef>
            </a:pPr>
            <a:endParaRPr lang="en-US" dirty="0" smtClean="0"/>
          </a:p>
          <a:p>
            <a:pPr marL="0">
              <a:spcBef>
                <a:spcPts val="0"/>
              </a:spcBef>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0" y="152400"/>
            <a:ext cx="7101440" cy="734144"/>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defTabSz="914088" eaLnBrk="0" hangingPunct="0">
              <a:defRPr/>
            </a:pPr>
            <a:r>
              <a:rPr lang="en-US" sz="2800" dirty="0" smtClean="0">
                <a:solidFill>
                  <a:schemeClr val="tx1"/>
                </a:solidFill>
                <a:latin typeface="+mj-lt"/>
                <a:ea typeface="+mj-ea"/>
                <a:cs typeface="+mj-cs"/>
              </a:rPr>
              <a:t>GSICS Coordination Center Roles (2) </a:t>
            </a:r>
            <a:endParaRPr lang="en-US" sz="2800" dirty="0">
              <a:solidFill>
                <a:schemeClr val="tx1"/>
              </a:solidFill>
              <a:latin typeface="+mj-lt"/>
              <a:ea typeface="+mj-ea"/>
              <a:cs typeface="+mj-cs"/>
            </a:endParaRPr>
          </a:p>
        </p:txBody>
      </p:sp>
      <p:sp>
        <p:nvSpPr>
          <p:cNvPr id="17" name="Title 1"/>
          <p:cNvSpPr txBox="1">
            <a:spLocks/>
          </p:cNvSpPr>
          <p:nvPr/>
        </p:nvSpPr>
        <p:spPr>
          <a:xfrm>
            <a:off x="2534735" y="862360"/>
            <a:ext cx="7345879" cy="406400"/>
          </a:xfrm>
          <a:prstGeom prst="rect">
            <a:avLst/>
          </a:prstGeom>
        </p:spPr>
        <p:txBody>
          <a:bodyPr lIns="91408" tIns="45704" rIns="91408" bIns="45704">
            <a:noAutofit/>
          </a:bodyPr>
          <a:lstStyle/>
          <a:p>
            <a:pPr lvl="2" algn="r" defTabSz="914088" fontAlgn="auto">
              <a:spcAft>
                <a:spcPts val="0"/>
              </a:spcAft>
              <a:defRPr/>
            </a:pPr>
            <a:r>
              <a:rPr lang="en-US" sz="2000" dirty="0" smtClean="0">
                <a:solidFill>
                  <a:schemeClr val="tx2"/>
                </a:solidFill>
                <a:latin typeface="+mj-lt"/>
                <a:ea typeface="+mj-ea"/>
                <a:cs typeface="+mj-cs"/>
              </a:rPr>
              <a:t>GSICS Procedure for Product Acceptance</a:t>
            </a:r>
            <a:endParaRPr lang="en-US" sz="2000" dirty="0">
              <a:solidFill>
                <a:schemeClr val="tx2"/>
              </a:solidFill>
              <a:latin typeface="+mj-lt"/>
              <a:ea typeface="+mj-ea"/>
              <a:cs typeface="+mj-cs"/>
            </a:endParaRPr>
          </a:p>
        </p:txBody>
      </p:sp>
      <p:sp>
        <p:nvSpPr>
          <p:cNvPr id="30" name="Rectangle 2"/>
          <p:cNvSpPr/>
          <p:nvPr/>
        </p:nvSpPr>
        <p:spPr>
          <a:xfrm>
            <a:off x="495300" y="5242570"/>
            <a:ext cx="7128782" cy="1138773"/>
          </a:xfrm>
          <a:prstGeom prst="rect">
            <a:avLst/>
          </a:prstGeom>
        </p:spPr>
        <p:txBody>
          <a:bodyPr wrap="square">
            <a:spAutoFit/>
          </a:bodyPr>
          <a:lstStyle/>
          <a:p>
            <a:r>
              <a:rPr lang="en-US" sz="2000" b="1" dirty="0" smtClean="0">
                <a:solidFill>
                  <a:schemeClr val="tx1"/>
                </a:solidFill>
              </a:rPr>
              <a:t>Introduction to GSICS/GCC</a:t>
            </a:r>
          </a:p>
          <a:p>
            <a:pPr lvl="1"/>
            <a:r>
              <a:rPr lang="en-US" sz="1600" dirty="0" smtClean="0">
                <a:solidFill>
                  <a:schemeClr val="tx1"/>
                </a:solidFill>
                <a:hlinkClick r:id="rId2"/>
              </a:rPr>
              <a:t>www.star.nesdis.noaa.gov/smcd/GCC/</a:t>
            </a:r>
            <a:endParaRPr lang="en-US" sz="1600" dirty="0" smtClean="0">
              <a:solidFill>
                <a:schemeClr val="tx1"/>
              </a:solidFill>
            </a:endParaRPr>
          </a:p>
          <a:p>
            <a:pPr lvl="1"/>
            <a:r>
              <a:rPr lang="en-US" sz="1600" dirty="0" smtClean="0">
                <a:solidFill>
                  <a:schemeClr val="tx1"/>
                </a:solidFill>
                <a:hlinkClick r:id="rId3"/>
              </a:rPr>
              <a:t>gsics.nesdis.noaa.gov/wiki/GPRC/</a:t>
            </a:r>
            <a:r>
              <a:rPr lang="en-US" sz="1600" dirty="0" err="1" smtClean="0">
                <a:solidFill>
                  <a:schemeClr val="tx1"/>
                </a:solidFill>
                <a:hlinkClick r:id="rId3"/>
              </a:rPr>
              <a:t>LeoLeo</a:t>
            </a:r>
            <a:endParaRPr lang="en-US" sz="1600" dirty="0" smtClean="0">
              <a:solidFill>
                <a:schemeClr val="tx1"/>
              </a:solidFill>
            </a:endParaRPr>
          </a:p>
          <a:p>
            <a:pPr lvl="1"/>
            <a:r>
              <a:rPr lang="en-US" sz="1600" dirty="0" smtClean="0">
                <a:solidFill>
                  <a:schemeClr val="tx1"/>
                </a:solidFill>
                <a:hlinkClick r:id="rId4"/>
              </a:rPr>
              <a:t>gsics.nesdis.noaa.gov/wiki/Development/20140324</a:t>
            </a:r>
            <a:endParaRPr lang="en-US" sz="1600" dirty="0" smtClean="0">
              <a:solidFill>
                <a:schemeClr val="tx1"/>
              </a:solidFill>
            </a:endParaRPr>
          </a:p>
        </p:txBody>
      </p:sp>
      <p:sp>
        <p:nvSpPr>
          <p:cNvPr id="32" name="Rectangle 2"/>
          <p:cNvSpPr/>
          <p:nvPr/>
        </p:nvSpPr>
        <p:spPr>
          <a:xfrm>
            <a:off x="506506" y="4365119"/>
            <a:ext cx="7128782" cy="646331"/>
          </a:xfrm>
          <a:prstGeom prst="rect">
            <a:avLst/>
          </a:prstGeom>
        </p:spPr>
        <p:txBody>
          <a:bodyPr wrap="square">
            <a:spAutoFit/>
          </a:bodyPr>
          <a:lstStyle/>
          <a:p>
            <a:r>
              <a:rPr lang="en-US" sz="2000" b="1" dirty="0" smtClean="0">
                <a:solidFill>
                  <a:schemeClr val="tx1"/>
                </a:solidFill>
              </a:rPr>
              <a:t>Introduction to GSICS/GCC</a:t>
            </a:r>
          </a:p>
          <a:p>
            <a:pPr lvl="1"/>
            <a:r>
              <a:rPr lang="en-US" sz="1600" dirty="0" smtClean="0">
                <a:solidFill>
                  <a:schemeClr val="tx1"/>
                </a:solidFill>
                <a:hlinkClick r:id="rId4"/>
              </a:rPr>
              <a:t>http://gsics.wmo.int</a:t>
            </a:r>
            <a:endParaRPr lang="en-US" sz="1600" dirty="0" smtClean="0">
              <a:solidFill>
                <a:schemeClr val="tx1"/>
              </a:solidFill>
            </a:endParaRPr>
          </a:p>
        </p:txBody>
      </p:sp>
      <p:sp>
        <p:nvSpPr>
          <p:cNvPr id="46" name="Rectangle 4"/>
          <p:cNvSpPr/>
          <p:nvPr/>
        </p:nvSpPr>
        <p:spPr>
          <a:xfrm>
            <a:off x="3143083" y="2129490"/>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r>
              <a:rPr lang="en-US" sz="1100" b="1" dirty="0">
                <a:solidFill>
                  <a:prstClr val="black"/>
                </a:solidFill>
              </a:rPr>
              <a:t>       </a:t>
            </a:r>
            <a:r>
              <a:rPr lang="en-US" sz="1100" b="1" dirty="0" smtClean="0">
                <a:solidFill>
                  <a:prstClr val="black"/>
                </a:solidFill>
              </a:rPr>
              <a:t>   Product version Control                         Data released with disclaimer</a:t>
            </a:r>
            <a:endParaRPr lang="en-US" sz="1100" b="1" dirty="0">
              <a:solidFill>
                <a:prstClr val="black"/>
              </a:solidFill>
            </a:endParaRPr>
          </a:p>
          <a:p>
            <a:r>
              <a:rPr lang="en-US" sz="1100" b="1" dirty="0">
                <a:solidFill>
                  <a:prstClr val="black"/>
                </a:solidFill>
              </a:rPr>
              <a:t>C        </a:t>
            </a:r>
            <a:r>
              <a:rPr lang="en-US" sz="1100" b="1" dirty="0" smtClean="0">
                <a:solidFill>
                  <a:prstClr val="black"/>
                </a:solidFill>
              </a:rPr>
              <a:t>Operations and distribution plan         Data user’s guide    T=180 days</a:t>
            </a:r>
            <a:endParaRPr lang="en-US" sz="1100" b="1" dirty="0">
              <a:solidFill>
                <a:prstClr val="black"/>
              </a:solidFill>
            </a:endParaRPr>
          </a:p>
        </p:txBody>
      </p:sp>
      <p:sp>
        <p:nvSpPr>
          <p:cNvPr id="47" name="Rectangle 5"/>
          <p:cNvSpPr/>
          <p:nvPr/>
        </p:nvSpPr>
        <p:spPr>
          <a:xfrm>
            <a:off x="3665411" y="2788574"/>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r>
              <a:rPr lang="en-US" sz="1100" b="1" dirty="0">
                <a:solidFill>
                  <a:prstClr val="black"/>
                </a:solidFill>
              </a:rPr>
              <a:t> </a:t>
            </a:r>
            <a:r>
              <a:rPr lang="en-US" sz="1100" b="1" dirty="0" smtClean="0">
                <a:solidFill>
                  <a:prstClr val="black"/>
                </a:solidFill>
              </a:rPr>
              <a:t>Founding concepts Supporting models    Data </a:t>
            </a:r>
            <a:r>
              <a:rPr lang="en-US" sz="1100" b="1" dirty="0">
                <a:solidFill>
                  <a:prstClr val="black"/>
                </a:solidFill>
              </a:rPr>
              <a:t>Archived and Free Access</a:t>
            </a:r>
          </a:p>
          <a:p>
            <a:r>
              <a:rPr lang="en-US" sz="1100" b="1" dirty="0">
                <a:solidFill>
                  <a:prstClr val="black"/>
                </a:solidFill>
              </a:rPr>
              <a:t>    </a:t>
            </a:r>
            <a:r>
              <a:rPr lang="en-US" sz="1100" b="1" dirty="0" smtClean="0">
                <a:solidFill>
                  <a:prstClr val="black"/>
                </a:solidFill>
              </a:rPr>
              <a:t>ATBD </a:t>
            </a:r>
            <a:r>
              <a:rPr lang="en-US" sz="1100" b="1" dirty="0" smtClean="0">
                <a:solidFill>
                  <a:prstClr val="black"/>
                </a:solidFill>
              </a:rPr>
              <a:t>Peer-Publications              </a:t>
            </a:r>
            <a:r>
              <a:rPr lang="en-US" sz="1100" b="1" dirty="0" smtClean="0">
                <a:solidFill>
                  <a:prstClr val="black"/>
                </a:solidFill>
              </a:rPr>
              <a:t>    </a:t>
            </a:r>
            <a:r>
              <a:rPr lang="en-US" sz="1100" b="1" dirty="0" smtClean="0">
                <a:solidFill>
                  <a:prstClr val="black"/>
                </a:solidFill>
              </a:rPr>
              <a:t>Product quality indicator description</a:t>
            </a:r>
            <a:endParaRPr lang="en-US" sz="1100" b="1" dirty="0">
              <a:solidFill>
                <a:prstClr val="black"/>
              </a:solidFill>
            </a:endParaRPr>
          </a:p>
          <a:p>
            <a:r>
              <a:rPr lang="en-US" sz="1100" b="1" dirty="0">
                <a:solidFill>
                  <a:prstClr val="black"/>
                </a:solidFill>
              </a:rPr>
              <a:t>            </a:t>
            </a:r>
            <a:r>
              <a:rPr lang="en-US" sz="1100" b="1" dirty="0" smtClean="0">
                <a:solidFill>
                  <a:prstClr val="black"/>
                </a:solidFill>
              </a:rPr>
              <a:t>Traceability document                         T=365 days</a:t>
            </a:r>
            <a:endParaRPr lang="en-US" sz="1100" b="1" dirty="0">
              <a:solidFill>
                <a:prstClr val="black"/>
              </a:solidFill>
            </a:endParaRPr>
          </a:p>
        </p:txBody>
      </p:sp>
      <p:sp>
        <p:nvSpPr>
          <p:cNvPr id="48" name="Rectangle 13"/>
          <p:cNvSpPr/>
          <p:nvPr/>
        </p:nvSpPr>
        <p:spPr>
          <a:xfrm>
            <a:off x="1913464" y="2136682"/>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900" b="1" dirty="0" smtClean="0">
                <a:solidFill>
                  <a:prstClr val="white"/>
                </a:solidFill>
              </a:rPr>
              <a:t>Preoperational</a:t>
            </a:r>
          </a:p>
          <a:p>
            <a:pPr algn="ctr"/>
            <a:r>
              <a:rPr lang="en-US" sz="900" b="1" dirty="0" smtClean="0">
                <a:solidFill>
                  <a:prstClr val="white"/>
                </a:solidFill>
              </a:rPr>
              <a:t>Phase</a:t>
            </a:r>
            <a:endParaRPr lang="en-US" sz="900" b="1" dirty="0">
              <a:solidFill>
                <a:prstClr val="white"/>
              </a:solidFill>
            </a:endParaRPr>
          </a:p>
        </p:txBody>
      </p:sp>
      <p:sp>
        <p:nvSpPr>
          <p:cNvPr id="49" name="Rectangle 14"/>
          <p:cNvSpPr/>
          <p:nvPr/>
        </p:nvSpPr>
        <p:spPr>
          <a:xfrm>
            <a:off x="1544587" y="2852582"/>
            <a:ext cx="2430513"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900" b="1" dirty="0" smtClean="0">
                <a:solidFill>
                  <a:prstClr val="white"/>
                </a:solidFill>
              </a:rPr>
              <a:t>Demonstration Phase</a:t>
            </a:r>
            <a:endParaRPr lang="en-US" sz="900" b="1" dirty="0">
              <a:solidFill>
                <a:prstClr val="white"/>
              </a:solidFill>
            </a:endParaRPr>
          </a:p>
        </p:txBody>
      </p:sp>
      <p:sp>
        <p:nvSpPr>
          <p:cNvPr id="50" name="Rectangle 9"/>
          <p:cNvSpPr/>
          <p:nvPr/>
        </p:nvSpPr>
        <p:spPr>
          <a:xfrm>
            <a:off x="4028128" y="3457532"/>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r>
              <a:rPr lang="en-US" sz="1100" b="1" dirty="0">
                <a:solidFill>
                  <a:prstClr val="black"/>
                </a:solidFill>
              </a:rPr>
              <a:t>            </a:t>
            </a:r>
            <a:r>
              <a:rPr lang="en-US" sz="1100" b="1" dirty="0" smtClean="0">
                <a:solidFill>
                  <a:prstClr val="black"/>
                </a:solidFill>
              </a:rPr>
              <a:t>Fill out </a:t>
            </a:r>
            <a:r>
              <a:rPr lang="en-US" sz="1100" b="1" dirty="0">
                <a:solidFill>
                  <a:prstClr val="black"/>
                </a:solidFill>
              </a:rPr>
              <a:t>GSICS Product Acceptance Form  ( </a:t>
            </a:r>
            <a:r>
              <a:rPr lang="en-US" sz="1100" b="1" dirty="0">
                <a:solidFill>
                  <a:prstClr val="black"/>
                </a:solidFill>
                <a:hlinkClick r:id="rId5"/>
              </a:rPr>
              <a:t>GPAF</a:t>
            </a:r>
            <a:r>
              <a:rPr lang="en-US" sz="1100" b="1" dirty="0">
                <a:solidFill>
                  <a:prstClr val="black"/>
                </a:solidFill>
              </a:rPr>
              <a:t> </a:t>
            </a:r>
            <a:r>
              <a:rPr lang="en-US" sz="1100" b="1" dirty="0" smtClean="0">
                <a:solidFill>
                  <a:prstClr val="black"/>
                </a:solidFill>
              </a:rPr>
              <a:t>)  </a:t>
            </a:r>
            <a:endParaRPr lang="en-US" sz="1100" b="1" dirty="0">
              <a:solidFill>
                <a:prstClr val="black"/>
              </a:solidFill>
            </a:endParaRPr>
          </a:p>
        </p:txBody>
      </p:sp>
      <p:sp>
        <p:nvSpPr>
          <p:cNvPr id="51" name="Rectangle 16"/>
          <p:cNvSpPr/>
          <p:nvPr/>
        </p:nvSpPr>
        <p:spPr>
          <a:xfrm>
            <a:off x="1156870" y="3508332"/>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900" b="1" dirty="0" smtClean="0">
                <a:solidFill>
                  <a:prstClr val="white"/>
                </a:solidFill>
              </a:rPr>
              <a:t>Submission  Phase</a:t>
            </a:r>
            <a:endParaRPr lang="en-US" sz="900" b="1" dirty="0">
              <a:solidFill>
                <a:prstClr val="white"/>
              </a:solidFill>
            </a:endParaRPr>
          </a:p>
        </p:txBody>
      </p:sp>
      <p:pic>
        <p:nvPicPr>
          <p:cNvPr id="52" name="Picture 11" descr="463px-Apollo_17_Pre-Launch_-_GPN-2000-000636.jpg"/>
          <p:cNvPicPr>
            <a:picLocks noChangeAspect="1"/>
          </p:cNvPicPr>
          <p:nvPr/>
        </p:nvPicPr>
        <p:blipFill>
          <a:blip r:embed="rId6" cstate="print"/>
          <a:stretch>
            <a:fillRect/>
          </a:stretch>
        </p:blipFill>
        <p:spPr>
          <a:xfrm>
            <a:off x="8204200" y="3436729"/>
            <a:ext cx="596900" cy="630349"/>
          </a:xfrm>
          <a:prstGeom prst="rect">
            <a:avLst/>
          </a:prstGeom>
        </p:spPr>
      </p:pic>
      <p:pic>
        <p:nvPicPr>
          <p:cNvPr id="53" name="Picture 12" descr="750px-Apollo_16_Launch_-_GPN-2000-000638.jpg"/>
          <p:cNvPicPr>
            <a:picLocks noChangeAspect="1"/>
          </p:cNvPicPr>
          <p:nvPr/>
        </p:nvPicPr>
        <p:blipFill>
          <a:blip r:embed="rId7" cstate="print"/>
          <a:stretch>
            <a:fillRect/>
          </a:stretch>
        </p:blipFill>
        <p:spPr>
          <a:xfrm flipH="1">
            <a:off x="8216900" y="2742650"/>
            <a:ext cx="584201" cy="651371"/>
          </a:xfrm>
          <a:prstGeom prst="rect">
            <a:avLst/>
          </a:prstGeom>
        </p:spPr>
      </p:pic>
      <p:pic>
        <p:nvPicPr>
          <p:cNvPr id="54" name="Picture 13" descr="546px-Apollo_16_Command_and_Service_Module_Over_the_Moon_-_GPN-2002-000069.jpg"/>
          <p:cNvPicPr>
            <a:picLocks noChangeAspect="1"/>
          </p:cNvPicPr>
          <p:nvPr/>
        </p:nvPicPr>
        <p:blipFill>
          <a:blip r:embed="rId8" cstate="print"/>
          <a:srcRect t="17647" r="12928"/>
          <a:stretch>
            <a:fillRect/>
          </a:stretch>
        </p:blipFill>
        <p:spPr>
          <a:xfrm>
            <a:off x="8216900" y="2113778"/>
            <a:ext cx="578663" cy="607504"/>
          </a:xfrm>
          <a:prstGeom prst="rect">
            <a:avLst/>
          </a:prstGeom>
        </p:spPr>
      </p:pic>
      <p:sp>
        <p:nvSpPr>
          <p:cNvPr id="55" name="Rectangle 14"/>
          <p:cNvSpPr/>
          <p:nvPr/>
        </p:nvSpPr>
        <p:spPr>
          <a:xfrm>
            <a:off x="2804360" y="1516722"/>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r>
              <a:rPr lang="en-US" sz="1100" b="1" dirty="0" smtClean="0">
                <a:solidFill>
                  <a:srgbClr val="000000"/>
                </a:solidFill>
                <a:cs typeface="Arial"/>
              </a:rPr>
              <a:t>     Product </a:t>
            </a:r>
            <a:r>
              <a:rPr lang="en-US" sz="1100" b="1" dirty="0">
                <a:solidFill>
                  <a:srgbClr val="000000"/>
                </a:solidFill>
                <a:cs typeface="Arial"/>
              </a:rPr>
              <a:t>is fully accepted by GSICS Executive Panel (EP) and maintained within GSICS </a:t>
            </a:r>
            <a:endParaRPr lang="en-US" sz="1100" b="1" dirty="0" smtClean="0">
              <a:solidFill>
                <a:srgbClr val="000000"/>
              </a:solidFill>
              <a:cs typeface="Arial"/>
            </a:endParaRPr>
          </a:p>
          <a:p>
            <a:r>
              <a:rPr lang="en-US" sz="1100" b="1" dirty="0">
                <a:solidFill>
                  <a:srgbClr val="000000"/>
                </a:solidFill>
                <a:cs typeface="Arial"/>
              </a:rPr>
              <a:t> </a:t>
            </a:r>
            <a:r>
              <a:rPr lang="en-US" sz="1100" b="1" dirty="0" smtClean="0">
                <a:solidFill>
                  <a:srgbClr val="000000"/>
                </a:solidFill>
                <a:cs typeface="Arial"/>
              </a:rPr>
              <a:t>     </a:t>
            </a:r>
            <a:r>
              <a:rPr lang="en-US" sz="1100" b="1" dirty="0" smtClean="0">
                <a:solidFill>
                  <a:srgbClr val="000000"/>
                </a:solidFill>
                <a:cs typeface="Arial"/>
              </a:rPr>
              <a:t>and distributed </a:t>
            </a:r>
            <a:r>
              <a:rPr lang="en-US" sz="1100" b="1" dirty="0">
                <a:solidFill>
                  <a:srgbClr val="000000"/>
                </a:solidFill>
                <a:cs typeface="Arial"/>
              </a:rPr>
              <a:t>to the </a:t>
            </a:r>
            <a:r>
              <a:rPr lang="en-US" sz="1100" b="1" dirty="0" smtClean="0">
                <a:solidFill>
                  <a:srgbClr val="000000"/>
                </a:solidFill>
                <a:cs typeface="Arial"/>
              </a:rPr>
              <a:t>public.</a:t>
            </a:r>
          </a:p>
          <a:p>
            <a:r>
              <a:rPr lang="en-US" sz="1100" b="1" dirty="0">
                <a:solidFill>
                  <a:srgbClr val="000000"/>
                </a:solidFill>
                <a:cs typeface="Arial"/>
              </a:rPr>
              <a:t> </a:t>
            </a:r>
            <a:r>
              <a:rPr lang="en-US" sz="1100" b="1" dirty="0" smtClean="0">
                <a:solidFill>
                  <a:srgbClr val="000000"/>
                </a:solidFill>
                <a:cs typeface="Arial"/>
              </a:rPr>
              <a:t>        Product Logs, Data </a:t>
            </a:r>
            <a:r>
              <a:rPr lang="en-US" sz="1100" b="1" dirty="0" smtClean="0">
                <a:solidFill>
                  <a:srgbClr val="000000"/>
                </a:solidFill>
                <a:cs typeface="Arial"/>
              </a:rPr>
              <a:t>Usage</a:t>
            </a:r>
            <a:endParaRPr lang="en-US" sz="1100" b="1" dirty="0" smtClean="0">
              <a:solidFill>
                <a:srgbClr val="000000"/>
              </a:solidFill>
              <a:cs typeface="Arial"/>
            </a:endParaRPr>
          </a:p>
        </p:txBody>
      </p:sp>
      <p:sp>
        <p:nvSpPr>
          <p:cNvPr id="56" name="Rectangle 12"/>
          <p:cNvSpPr/>
          <p:nvPr/>
        </p:nvSpPr>
        <p:spPr>
          <a:xfrm>
            <a:off x="2336800" y="141278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900" b="1" dirty="0" smtClean="0">
                <a:solidFill>
                  <a:prstClr val="white"/>
                </a:solidFill>
              </a:rPr>
              <a:t>    </a:t>
            </a:r>
          </a:p>
          <a:p>
            <a:pPr algn="ctr"/>
            <a:endParaRPr lang="en-US" sz="900" b="1" dirty="0">
              <a:solidFill>
                <a:prstClr val="white"/>
              </a:solidFill>
            </a:endParaRPr>
          </a:p>
          <a:p>
            <a:pPr algn="ctr"/>
            <a:r>
              <a:rPr lang="en-US" sz="900" b="1" dirty="0" smtClean="0">
                <a:solidFill>
                  <a:prstClr val="white"/>
                </a:solidFill>
              </a:rPr>
              <a:t>Operational</a:t>
            </a:r>
          </a:p>
          <a:p>
            <a:pPr algn="ctr"/>
            <a:r>
              <a:rPr lang="en-US" sz="900" b="1" dirty="0" smtClean="0">
                <a:solidFill>
                  <a:prstClr val="white"/>
                </a:solidFill>
              </a:rPr>
              <a:t>Phase</a:t>
            </a:r>
            <a:endParaRPr lang="en-US" sz="900" b="1" dirty="0">
              <a:solidFill>
                <a:prstClr val="white"/>
              </a:solidFill>
            </a:endParaRPr>
          </a:p>
        </p:txBody>
      </p:sp>
      <p:pic>
        <p:nvPicPr>
          <p:cNvPr id="57" name="Picture 20" descr="MoonLanding.jpg"/>
          <p:cNvPicPr>
            <a:picLocks noChangeAspect="1"/>
          </p:cNvPicPr>
          <p:nvPr/>
        </p:nvPicPr>
        <p:blipFill>
          <a:blip r:embed="rId9" cstate="print"/>
          <a:stretch>
            <a:fillRect/>
          </a:stretch>
        </p:blipFill>
        <p:spPr>
          <a:xfrm>
            <a:off x="8216900" y="1516722"/>
            <a:ext cx="584201" cy="554347"/>
          </a:xfrm>
          <a:prstGeom prst="rect">
            <a:avLst/>
          </a:prstGeom>
        </p:spPr>
      </p:pic>
    </p:spTree>
    <p:extLst>
      <p:ext uri="{BB962C8B-B14F-4D97-AF65-F5344CB8AC3E}">
        <p14:creationId xmlns:p14="http://schemas.microsoft.com/office/powerpoint/2010/main" xmlns="" val="119351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 What </a:t>
            </a:r>
            <a:r>
              <a:rPr lang="en-US" sz="3600" dirty="0" smtClean="0"/>
              <a:t>is a GSICS Product?</a:t>
            </a:r>
            <a:endParaRPr lang="en-US" sz="3600" dirty="0"/>
          </a:p>
        </p:txBody>
      </p:sp>
      <p:sp>
        <p:nvSpPr>
          <p:cNvPr id="3" name="Content Placeholder 2"/>
          <p:cNvSpPr>
            <a:spLocks noGrp="1"/>
          </p:cNvSpPr>
          <p:nvPr>
            <p:ph idx="1"/>
          </p:nvPr>
        </p:nvSpPr>
        <p:spPr>
          <a:xfrm>
            <a:off x="495300" y="1366463"/>
            <a:ext cx="8936376" cy="5072437"/>
          </a:xfrm>
        </p:spPr>
        <p:txBody>
          <a:bodyPr>
            <a:normAutofit fontScale="62500" lnSpcReduction="20000"/>
          </a:bodyPr>
          <a:lstStyle/>
          <a:p>
            <a:r>
              <a:rPr lang="en-US" sz="2600" dirty="0" smtClean="0"/>
              <a:t>Level 1 adjustments and corrections</a:t>
            </a:r>
          </a:p>
          <a:p>
            <a:pPr lvl="1"/>
            <a:r>
              <a:rPr lang="en-US" sz="2200" dirty="0" smtClean="0"/>
              <a:t>Methods (e.g., SNO or double difference)</a:t>
            </a:r>
          </a:p>
          <a:p>
            <a:pPr lvl="1"/>
            <a:r>
              <a:rPr lang="en-US" sz="2200" dirty="0" smtClean="0"/>
              <a:t>Transfer, stability, </a:t>
            </a:r>
          </a:p>
          <a:p>
            <a:pPr lvl="1"/>
            <a:r>
              <a:rPr lang="en-US" sz="2200" dirty="0" smtClean="0"/>
              <a:t>Spectral region idiosyncrasies</a:t>
            </a:r>
          </a:p>
          <a:p>
            <a:r>
              <a:rPr lang="en-US" sz="2600" dirty="0" smtClean="0"/>
              <a:t>Satellite and Instrument Data Bases</a:t>
            </a:r>
          </a:p>
          <a:p>
            <a:pPr lvl="1"/>
            <a:r>
              <a:rPr lang="en-US" sz="2200" dirty="0" smtClean="0"/>
              <a:t>OSCAR (SRF -&gt; product, etc.)</a:t>
            </a:r>
          </a:p>
          <a:p>
            <a:pPr lvl="1"/>
            <a:r>
              <a:rPr lang="en-US" sz="2200" dirty="0" err="1" smtClean="0"/>
              <a:t>Geolocation</a:t>
            </a:r>
            <a:r>
              <a:rPr lang="en-US" sz="2200" dirty="0" smtClean="0"/>
              <a:t> and FOVs</a:t>
            </a:r>
          </a:p>
          <a:p>
            <a:pPr lvl="1"/>
            <a:r>
              <a:rPr lang="en-US" sz="2200" dirty="0" smtClean="0"/>
              <a:t>Anomalies and period of coverage </a:t>
            </a:r>
          </a:p>
          <a:p>
            <a:r>
              <a:rPr lang="en-US" sz="2600" dirty="0" smtClean="0"/>
              <a:t>F</a:t>
            </a:r>
            <a:r>
              <a:rPr lang="en-US" sz="2600" dirty="0" smtClean="0"/>
              <a:t>CDRs and ECVs</a:t>
            </a:r>
            <a:endParaRPr lang="en-US" sz="2600" dirty="0" smtClean="0"/>
          </a:p>
          <a:p>
            <a:pPr lvl="1"/>
            <a:r>
              <a:rPr lang="en-US" sz="2200" dirty="0" smtClean="0"/>
              <a:t>Users for reanalysis versus real time</a:t>
            </a:r>
          </a:p>
          <a:p>
            <a:pPr lvl="1"/>
            <a:r>
              <a:rPr lang="en-US" sz="2200" dirty="0" smtClean="0"/>
              <a:t>Components</a:t>
            </a:r>
            <a:r>
              <a:rPr lang="en-US" sz="2200" dirty="0" smtClean="0"/>
              <a:t>, homogenization </a:t>
            </a:r>
            <a:r>
              <a:rPr lang="en-US" sz="2200" dirty="0" smtClean="0"/>
              <a:t>approach (algorithms?)</a:t>
            </a:r>
            <a:endParaRPr lang="en-US" sz="2200" dirty="0" smtClean="0"/>
          </a:p>
          <a:p>
            <a:pPr lvl="1"/>
            <a:r>
              <a:rPr lang="en-US" sz="2200" dirty="0" smtClean="0"/>
              <a:t>MW </a:t>
            </a:r>
            <a:r>
              <a:rPr lang="en-US" sz="2200" dirty="0" smtClean="0"/>
              <a:t>FCDR</a:t>
            </a:r>
            <a:r>
              <a:rPr lang="en-US" sz="2200" dirty="0" smtClean="0"/>
              <a:t> </a:t>
            </a:r>
            <a:r>
              <a:rPr lang="en-US" sz="2200" dirty="0" smtClean="0"/>
              <a:t>to GSICS Product </a:t>
            </a:r>
            <a:r>
              <a:rPr lang="en-US" sz="2200" dirty="0" smtClean="0"/>
              <a:t>example for discussion</a:t>
            </a:r>
            <a:endParaRPr lang="en-US" sz="2200" dirty="0" smtClean="0"/>
          </a:p>
          <a:p>
            <a:r>
              <a:rPr lang="en-US" sz="2600" dirty="0" smtClean="0"/>
              <a:t>References</a:t>
            </a:r>
          </a:p>
          <a:p>
            <a:pPr lvl="1"/>
            <a:r>
              <a:rPr lang="en-US" sz="2200" dirty="0" smtClean="0"/>
              <a:t>Solar</a:t>
            </a:r>
          </a:p>
          <a:p>
            <a:pPr lvl="1"/>
            <a:r>
              <a:rPr lang="en-US" sz="2200" dirty="0" smtClean="0"/>
              <a:t>Lunar </a:t>
            </a:r>
            <a:r>
              <a:rPr lang="en-US" sz="2200" dirty="0" smtClean="0"/>
              <a:t>(ROLO and GIRO)</a:t>
            </a:r>
            <a:endParaRPr lang="en-US" sz="2200" dirty="0" smtClean="0"/>
          </a:p>
          <a:p>
            <a:pPr lvl="1"/>
            <a:r>
              <a:rPr lang="en-US" sz="2200" dirty="0" smtClean="0"/>
              <a:t>DCC (radiance levels, frequencies?)</a:t>
            </a:r>
            <a:endParaRPr lang="en-US" sz="2200" dirty="0" smtClean="0"/>
          </a:p>
          <a:p>
            <a:pPr lvl="1"/>
            <a:r>
              <a:rPr lang="en-US" sz="2200" dirty="0" smtClean="0"/>
              <a:t>Targets (Surfaces emissions and </a:t>
            </a:r>
            <a:r>
              <a:rPr lang="en-US" sz="2200" dirty="0" err="1" smtClean="0"/>
              <a:t>rel</a:t>
            </a:r>
            <a:r>
              <a:rPr lang="en-US" sz="2200" dirty="0" err="1" smtClean="0"/>
              <a:t>flectivities</a:t>
            </a:r>
            <a:r>
              <a:rPr lang="en-US" sz="2200" dirty="0" smtClean="0"/>
              <a:t>?)</a:t>
            </a:r>
            <a:endParaRPr lang="en-US" sz="2200" dirty="0" smtClean="0"/>
          </a:p>
          <a:p>
            <a:r>
              <a:rPr lang="en-US" sz="2600" dirty="0" smtClean="0"/>
              <a:t>Tools (SNO identifier, Display Graphics, Communication, Notification …)</a:t>
            </a:r>
          </a:p>
          <a:p>
            <a:r>
              <a:rPr lang="en-US" sz="2600" dirty="0" smtClean="0"/>
              <a:t>Documents (Journal articles, ATBDs, Users’ manuals)</a:t>
            </a:r>
          </a:p>
          <a:p>
            <a:r>
              <a:rPr lang="en-US" sz="2600" dirty="0" smtClean="0"/>
              <a:t>RTMs (Error </a:t>
            </a:r>
            <a:r>
              <a:rPr lang="en-US" sz="2600" dirty="0" smtClean="0"/>
              <a:t>analysis and comparisons</a:t>
            </a:r>
            <a:r>
              <a:rPr lang="en-US" sz="2600" dirty="0" smtClean="0"/>
              <a:t> </a:t>
            </a:r>
            <a:r>
              <a:rPr lang="en-US" sz="2600" dirty="0" smtClean="0"/>
              <a:t>studies</a:t>
            </a:r>
            <a:r>
              <a:rPr lang="en-US" sz="2600" dirty="0" smtClean="0"/>
              <a:t>)</a:t>
            </a:r>
            <a:endParaRPr lang="en-US" sz="2600" dirty="0" smtClean="0"/>
          </a:p>
          <a:p>
            <a:r>
              <a:rPr lang="en-US" sz="2600" dirty="0" smtClean="0"/>
              <a:t>Stability versus Traceability</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a:t>
            </a:r>
            <a:r>
              <a:rPr lang="en-US" dirty="0" smtClean="0"/>
              <a:t>Adjustments </a:t>
            </a:r>
            <a:r>
              <a:rPr lang="en-US" dirty="0" smtClean="0"/>
              <a:t>and C</a:t>
            </a:r>
            <a:r>
              <a:rPr lang="en-US" dirty="0" smtClean="0"/>
              <a:t>orrections</a:t>
            </a:r>
            <a:endParaRPr lang="en-US" dirty="0"/>
          </a:p>
        </p:txBody>
      </p:sp>
      <p:sp>
        <p:nvSpPr>
          <p:cNvPr id="3" name="Content Placeholder 2"/>
          <p:cNvSpPr>
            <a:spLocks noGrp="1"/>
          </p:cNvSpPr>
          <p:nvPr>
            <p:ph idx="1"/>
          </p:nvPr>
        </p:nvSpPr>
        <p:spPr>
          <a:xfrm>
            <a:off x="438150" y="1181100"/>
            <a:ext cx="8972550" cy="4659317"/>
          </a:xfrm>
        </p:spPr>
        <p:txBody>
          <a:bodyPr/>
          <a:lstStyle/>
          <a:p>
            <a:r>
              <a:rPr lang="en-US" sz="2000" b="0" dirty="0" smtClean="0"/>
              <a:t>These are what we think of when we first think of GSICS products and users.</a:t>
            </a:r>
          </a:p>
          <a:p>
            <a:r>
              <a:rPr lang="en-US" sz="2000" b="0" dirty="0" smtClean="0"/>
              <a:t>They are subject to the GSICS Procedure for Product Acceptance (GPPA) and to WMO naming conventions.</a:t>
            </a:r>
          </a:p>
          <a:p>
            <a:r>
              <a:rPr lang="en-US" sz="2000" b="0" dirty="0" smtClean="0"/>
              <a:t>They are associated with well-defined, well-reviewed algorithms for their creation and evaluation of errors.</a:t>
            </a:r>
          </a:p>
          <a:p>
            <a:r>
              <a:rPr lang="en-US" sz="2000" b="0" dirty="0" smtClean="0"/>
              <a:t>There are important considerations for designating reference instruments and transfer instruments.</a:t>
            </a:r>
          </a:p>
          <a:p>
            <a:r>
              <a:rPr lang="en-US" sz="2000" b="0" dirty="0" smtClean="0"/>
              <a:t>The instruments and methods used for different spectral regions require flexibility in application of standards.</a:t>
            </a:r>
          </a:p>
          <a:p>
            <a:r>
              <a:rPr lang="en-US" sz="2000" b="0" dirty="0" smtClean="0"/>
              <a:t>As the program progresses, we need to address how the reference instrument concept is expanded temporally.</a:t>
            </a:r>
          </a:p>
          <a:p>
            <a:r>
              <a:rPr lang="en-US" dirty="0" smtClean="0"/>
              <a:t>Request guidance from GRWG subgroups on the following: reference instruments, prime corrections, metadata contents, new products, and adjustments used for long-term dataset creation.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and Instrument Data </a:t>
            </a:r>
            <a:r>
              <a:rPr lang="en-US" dirty="0" smtClean="0"/>
              <a:t>Bases</a:t>
            </a:r>
            <a:endParaRPr lang="en-US" dirty="0"/>
          </a:p>
        </p:txBody>
      </p:sp>
      <p:sp>
        <p:nvSpPr>
          <p:cNvPr id="3" name="Content Placeholder 2"/>
          <p:cNvSpPr>
            <a:spLocks noGrp="1"/>
          </p:cNvSpPr>
          <p:nvPr>
            <p:ph idx="1"/>
          </p:nvPr>
        </p:nvSpPr>
        <p:spPr>
          <a:xfrm>
            <a:off x="495300" y="1295404"/>
            <a:ext cx="8915400" cy="4800596"/>
          </a:xfrm>
        </p:spPr>
        <p:txBody>
          <a:bodyPr/>
          <a:lstStyle/>
          <a:p>
            <a:r>
              <a:rPr lang="en-US" sz="2000" b="0" dirty="0" smtClean="0"/>
              <a:t>The goal is to have complete, accurate data bases for instruments used in GSICS products at WMO OSCAR. </a:t>
            </a:r>
          </a:p>
          <a:p>
            <a:r>
              <a:rPr lang="en-US" sz="2000" b="0" dirty="0" smtClean="0"/>
              <a:t>We need accurate histories of instrument and satellite anomalies and performance issues.</a:t>
            </a:r>
          </a:p>
          <a:p>
            <a:r>
              <a:rPr lang="en-US" sz="2000" b="0" dirty="0" smtClean="0"/>
              <a:t>We need accurate spectral response functions (SRFs) and wavelengths. These are derived directly from measurements for some wavelength regions. </a:t>
            </a:r>
            <a:endParaRPr lang="en-US" sz="2000" b="0" dirty="0" smtClean="0"/>
          </a:p>
          <a:p>
            <a:r>
              <a:rPr lang="en-US" sz="2000" b="0" dirty="0" smtClean="0"/>
              <a:t>We need to ensure that the data includes information to establish the Fields-of-View. Most Level 1 products contain </a:t>
            </a:r>
            <a:r>
              <a:rPr lang="en-US" sz="2000" b="0" dirty="0" err="1" smtClean="0"/>
              <a:t>geolocation</a:t>
            </a:r>
            <a:r>
              <a:rPr lang="en-US" sz="2000" b="0" dirty="0" smtClean="0"/>
              <a:t> data as part of the product.</a:t>
            </a:r>
          </a:p>
          <a:p>
            <a:r>
              <a:rPr lang="en-US" sz="2000" b="0" dirty="0" smtClean="0"/>
              <a:t>Many UV/Vis products contain a measured solar irradiance spectrum to go with their Earth-view radiance spectrum. Their fundamental measurements are radiance/irradiance ratios.</a:t>
            </a:r>
          </a:p>
          <a:p>
            <a:r>
              <a:rPr lang="en-US" dirty="0" smtClean="0"/>
              <a:t>Are we adequately storing detailed instrument histories</a:t>
            </a:r>
            <a:r>
              <a:rPr lang="en-US" dirty="0" smtClean="0"/>
              <a:t>? Are there other calibration datasets we should add?</a:t>
            </a:r>
            <a:endParaRPr lang="en-US" dirty="0" smtClean="0"/>
          </a:p>
          <a:p>
            <a:r>
              <a:rPr lang="en-US" dirty="0" smtClean="0"/>
              <a:t>Are </a:t>
            </a:r>
            <a:r>
              <a:rPr lang="en-US" dirty="0" smtClean="0"/>
              <a:t>corrections or adjustments to </a:t>
            </a:r>
            <a:r>
              <a:rPr lang="en-US" dirty="0" smtClean="0"/>
              <a:t>the SRFs, wavelength scales, and </a:t>
            </a:r>
            <a:r>
              <a:rPr lang="en-US" dirty="0" err="1" smtClean="0"/>
              <a:t>geolocation</a:t>
            </a:r>
            <a:r>
              <a:rPr lang="en-US" dirty="0" smtClean="0"/>
              <a:t>/pointing </a:t>
            </a:r>
            <a:r>
              <a:rPr lang="en-US" dirty="0" smtClean="0"/>
              <a:t>GSICS products</a:t>
            </a:r>
            <a:r>
              <a:rPr lang="en-U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Calibration to Create Long-term Records</a:t>
            </a:r>
            <a:endParaRPr lang="en-US" dirty="0"/>
          </a:p>
        </p:txBody>
      </p:sp>
      <p:sp>
        <p:nvSpPr>
          <p:cNvPr id="3" name="Content Placeholder 2"/>
          <p:cNvSpPr>
            <a:spLocks noGrp="1"/>
          </p:cNvSpPr>
          <p:nvPr>
            <p:ph idx="1"/>
          </p:nvPr>
        </p:nvSpPr>
        <p:spPr>
          <a:xfrm>
            <a:off x="495300" y="1381126"/>
            <a:ext cx="8915400" cy="4745042"/>
          </a:xfrm>
        </p:spPr>
        <p:txBody>
          <a:bodyPr/>
          <a:lstStyle/>
          <a:p>
            <a:r>
              <a:rPr lang="en-US" sz="2000" b="0" dirty="0" smtClean="0"/>
              <a:t>Products are often generated from re-analysis of past records.</a:t>
            </a:r>
          </a:p>
          <a:p>
            <a:r>
              <a:rPr lang="en-US" sz="2000" b="0" dirty="0" smtClean="0"/>
              <a:t>Long-term stability may be more important than traceability.</a:t>
            </a:r>
          </a:p>
          <a:p>
            <a:r>
              <a:rPr lang="en-US" sz="2000" b="0" dirty="0" smtClean="0"/>
              <a:t>Level 2 ECVs may depend strongly upon the Level 1 consistency.</a:t>
            </a:r>
            <a:endParaRPr lang="en-US" sz="2000" dirty="0" smtClean="0"/>
          </a:p>
          <a:p>
            <a:r>
              <a:rPr lang="en-US" dirty="0" smtClean="0"/>
              <a:t>Should the inter-instrument adjustments for FCDRs become GSICS Products?</a:t>
            </a:r>
          </a:p>
          <a:p>
            <a:r>
              <a:rPr lang="en-US" dirty="0" smtClean="0"/>
              <a:t>Should the algorithms to produce the inter-calibration adjustments be GSICS Products? </a:t>
            </a:r>
          </a:p>
          <a:p>
            <a:r>
              <a:rPr lang="en-US" dirty="0" smtClean="0"/>
              <a:t>Should GSICS review the L1 adjustments used to create ECVs</a:t>
            </a:r>
            <a:r>
              <a:rPr lang="en-US" dirty="0" smtClean="0"/>
              <a:t>?</a:t>
            </a:r>
          </a:p>
          <a:p>
            <a:r>
              <a:rPr lang="en-US" dirty="0" smtClean="0"/>
              <a:t>What benefits does putting their adjustments/</a:t>
            </a:r>
            <a:r>
              <a:rPr lang="en-US" dirty="0" err="1" smtClean="0"/>
              <a:t>algorithsm</a:t>
            </a:r>
            <a:r>
              <a:rPr lang="en-US" dirty="0" smtClean="0"/>
              <a:t> through the GSICS review process provide to FCDR developers and who are the users of the adjustments?</a:t>
            </a:r>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Reference Datasets</a:t>
            </a:r>
            <a:endParaRPr lang="en-US" dirty="0"/>
          </a:p>
        </p:txBody>
      </p:sp>
      <p:sp>
        <p:nvSpPr>
          <p:cNvPr id="3" name="Content Placeholder 2"/>
          <p:cNvSpPr>
            <a:spLocks noGrp="1"/>
          </p:cNvSpPr>
          <p:nvPr>
            <p:ph idx="1"/>
          </p:nvPr>
        </p:nvSpPr>
        <p:spPr/>
        <p:txBody>
          <a:bodyPr/>
          <a:lstStyle/>
          <a:p>
            <a:r>
              <a:rPr lang="en-US" sz="2000" b="0" dirty="0" smtClean="0"/>
              <a:t>Reference datasets are used in comparisons to check on-orbit performance.</a:t>
            </a:r>
          </a:p>
          <a:p>
            <a:r>
              <a:rPr lang="en-US" sz="2000" b="0" dirty="0" smtClean="0"/>
              <a:t>Models of Moon radiances have been developed to allow its use as a target.</a:t>
            </a:r>
          </a:p>
          <a:p>
            <a:r>
              <a:rPr lang="en-US" sz="2000" b="0" dirty="0" smtClean="0"/>
              <a:t>Earth sites (deserts and ice) and Deep Convective Clouds have been identified as calibration targets.</a:t>
            </a:r>
          </a:p>
          <a:p>
            <a:r>
              <a:rPr lang="en-US" dirty="0" smtClean="0"/>
              <a:t>Should GSICS create a high-resolution reference Solar spectrum? How should Solar activity be handled?</a:t>
            </a:r>
          </a:p>
          <a:p>
            <a:r>
              <a:rPr lang="en-US" dirty="0" smtClean="0"/>
              <a:t>Should the GIRO model become a GSICS product? Or is it already one?</a:t>
            </a:r>
            <a:endParaRPr lang="en-US" dirty="0" smtClean="0"/>
          </a:p>
          <a:p>
            <a:r>
              <a:rPr lang="en-US" dirty="0" smtClean="0"/>
              <a:t>Should databases of target characteristics (BRDF, emissions, distributions) become GSICS products? How will their stability be independently modeled? Are the targets primarily transfer resources?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Tools</a:t>
            </a:r>
            <a:endParaRPr lang="en-US" dirty="0"/>
          </a:p>
        </p:txBody>
      </p:sp>
      <p:sp>
        <p:nvSpPr>
          <p:cNvPr id="3" name="Content Placeholder 2"/>
          <p:cNvSpPr>
            <a:spLocks noGrp="1"/>
          </p:cNvSpPr>
          <p:nvPr>
            <p:ph idx="1"/>
          </p:nvPr>
        </p:nvSpPr>
        <p:spPr/>
        <p:txBody>
          <a:bodyPr/>
          <a:lstStyle/>
          <a:p>
            <a:r>
              <a:rPr lang="en-US" sz="2000" b="0" dirty="0" smtClean="0"/>
              <a:t>GSICS members have developed many useful tools including SNO prediction and interactive graphics capabilities.</a:t>
            </a:r>
          </a:p>
          <a:p>
            <a:r>
              <a:rPr lang="en-US" sz="2000" b="0" dirty="0" smtClean="0"/>
              <a:t>The collaborative aspects of GSICS depend upon tools to provide good communication and notification of progress and processes.</a:t>
            </a:r>
          </a:p>
          <a:p>
            <a:r>
              <a:rPr lang="en-US" sz="2000" b="0" dirty="0" smtClean="0"/>
              <a:t>Some of these tools are </a:t>
            </a:r>
            <a:r>
              <a:rPr lang="en-US" sz="2000" b="0" dirty="0" smtClean="0"/>
              <a:t>already components </a:t>
            </a:r>
            <a:r>
              <a:rPr lang="en-US" sz="2000" b="0" dirty="0" smtClean="0"/>
              <a:t>of the basic GSICS functionality.</a:t>
            </a:r>
          </a:p>
          <a:p>
            <a:r>
              <a:rPr lang="en-US" dirty="0" smtClean="0"/>
              <a:t>Should GSICS create a library of tools to share? How are tools selected for this library?</a:t>
            </a:r>
          </a:p>
          <a:p>
            <a:r>
              <a:rPr lang="en-US" dirty="0" smtClean="0"/>
              <a:t>Are there adequate tools for searching for documents, products and instruments?</a:t>
            </a:r>
          </a:p>
          <a:p>
            <a:r>
              <a:rPr lang="en-US" dirty="0" smtClean="0"/>
              <a:t>Are meeting, action, and review notices being distributed as needed?</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Documents</a:t>
            </a:r>
            <a:endParaRPr lang="en-US" dirty="0"/>
          </a:p>
        </p:txBody>
      </p:sp>
      <p:sp>
        <p:nvSpPr>
          <p:cNvPr id="3" name="Content Placeholder 2"/>
          <p:cNvSpPr>
            <a:spLocks noGrp="1"/>
          </p:cNvSpPr>
          <p:nvPr>
            <p:ph idx="1"/>
          </p:nvPr>
        </p:nvSpPr>
        <p:spPr/>
        <p:txBody>
          <a:bodyPr/>
          <a:lstStyle/>
          <a:p>
            <a:r>
              <a:rPr lang="en-US" sz="2000" b="0" dirty="0" smtClean="0"/>
              <a:t>Documents are generated as part of the GSICS product review process.</a:t>
            </a:r>
          </a:p>
          <a:p>
            <a:r>
              <a:rPr lang="en-US" sz="2000" b="0" dirty="0" smtClean="0"/>
              <a:t>GSICS has a set of documents defining its mission.</a:t>
            </a:r>
          </a:p>
          <a:p>
            <a:r>
              <a:rPr lang="en-US" sz="2000" b="0" dirty="0" smtClean="0"/>
              <a:t>The GSICS Quarterly is used as a vehicle to publicize methods, results and meetings.</a:t>
            </a:r>
          </a:p>
          <a:p>
            <a:r>
              <a:rPr lang="en-US" sz="2000" b="0" dirty="0" smtClean="0"/>
              <a:t>Records of GSICS meetings (presentations, minutes and actions) are collected.</a:t>
            </a:r>
          </a:p>
          <a:p>
            <a:r>
              <a:rPr lang="en-US" dirty="0" smtClean="0"/>
              <a:t>Are the current document libraries and organization working well?</a:t>
            </a:r>
          </a:p>
          <a:p>
            <a:r>
              <a:rPr lang="en-US" dirty="0" smtClean="0"/>
              <a:t>Are the ATBDs and Users’ Manuals fulfilling their roles?</a:t>
            </a:r>
          </a:p>
          <a:p>
            <a:r>
              <a:rPr lang="en-US" dirty="0" smtClean="0"/>
              <a:t>Should we create better citation indices for product and method articles?</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Radiative</a:t>
            </a:r>
            <a:r>
              <a:rPr lang="en-US" dirty="0" smtClean="0"/>
              <a:t> Transfer Models (RTMs)</a:t>
            </a:r>
            <a:endParaRPr lang="en-US" dirty="0"/>
          </a:p>
        </p:txBody>
      </p:sp>
      <p:sp>
        <p:nvSpPr>
          <p:cNvPr id="3" name="Content Placeholder 2"/>
          <p:cNvSpPr>
            <a:spLocks noGrp="1"/>
          </p:cNvSpPr>
          <p:nvPr>
            <p:ph idx="1"/>
          </p:nvPr>
        </p:nvSpPr>
        <p:spPr/>
        <p:txBody>
          <a:bodyPr/>
          <a:lstStyle/>
          <a:p>
            <a:r>
              <a:rPr lang="en-US" sz="2000" b="0" dirty="0" smtClean="0"/>
              <a:t>RTMs are used with vicarious calibration applications.</a:t>
            </a:r>
          </a:p>
          <a:p>
            <a:r>
              <a:rPr lang="en-US" sz="2000" b="0" dirty="0" smtClean="0"/>
              <a:t>RTMs are often used in weather applications and thus become part of the Observed-Forecast differences and in creating </a:t>
            </a:r>
            <a:r>
              <a:rPr lang="en-US" sz="2000" b="0" dirty="0" err="1" smtClean="0"/>
              <a:t>Jacobians</a:t>
            </a:r>
            <a:r>
              <a:rPr lang="en-US" sz="2000" b="0" dirty="0" smtClean="0"/>
              <a:t> for assimilation.</a:t>
            </a:r>
          </a:p>
          <a:p>
            <a:r>
              <a:rPr lang="en-US" sz="2000" b="0" dirty="0" smtClean="0"/>
              <a:t>RTMs are used to compute measurement residuals with respect to climatology or other observations.</a:t>
            </a:r>
          </a:p>
          <a:p>
            <a:r>
              <a:rPr lang="en-US" sz="2000" b="0" dirty="0" smtClean="0"/>
              <a:t>RTMs are used to transfer viewing conditions.</a:t>
            </a:r>
          </a:p>
          <a:p>
            <a:r>
              <a:rPr lang="en-US" dirty="0" smtClean="0"/>
              <a:t>Should we identify standard RTMs for different spectral regions and provide error estimates for their use?</a:t>
            </a:r>
          </a:p>
          <a:p>
            <a:r>
              <a:rPr lang="en-US" dirty="0" smtClean="0"/>
              <a:t>Should we support emission and absorption databases similarly? Should they be GSICS products?</a:t>
            </a:r>
          </a:p>
          <a:p>
            <a:r>
              <a:rPr lang="en-US" dirty="0" smtClean="0"/>
              <a:t>Do we need to set up comparison and validation studies for candidate RTMs?</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55955</TotalTime>
  <Words>1661</Words>
  <Application>Microsoft Office PowerPoint</Application>
  <PresentationFormat>A4 Paper (210x297 mm)</PresentationFormat>
  <Paragraphs>197</Paragraphs>
  <Slides>17</Slides>
  <Notes>8</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What is a GSICS Product?</vt:lpstr>
      <vt:lpstr>Outline: What is a GSICS Product?</vt:lpstr>
      <vt:lpstr>Level 1 Adjustments and Corrections</vt:lpstr>
      <vt:lpstr>Satellite and Instrument Data Bases</vt:lpstr>
      <vt:lpstr>Uniform Calibration to Create Long-term Records</vt:lpstr>
      <vt:lpstr>GSICS Reference Datasets</vt:lpstr>
      <vt:lpstr>GSICS Tools</vt:lpstr>
      <vt:lpstr>GSICS Documents</vt:lpstr>
      <vt:lpstr>Radiative Transfer Models (RTMs)</vt:lpstr>
      <vt:lpstr>Background</vt:lpstr>
      <vt:lpstr>What is a GSICS MW Product?</vt:lpstr>
      <vt:lpstr>GSICS-Product status</vt:lpstr>
      <vt:lpstr>Slide 13</vt:lpstr>
      <vt:lpstr>GSICS Products (2)</vt:lpstr>
      <vt:lpstr>Slide 15</vt:lpstr>
      <vt:lpstr>GCC Roles (1) http://www.star.nesdis.noaa.gov/smcd/GCC/index.php</vt:lpstr>
      <vt:lpstr>Slide 17</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lflynn</cp:lastModifiedBy>
  <cp:revision>2213</cp:revision>
  <cp:lastPrinted>2006-03-06T14:11:17Z</cp:lastPrinted>
  <dcterms:created xsi:type="dcterms:W3CDTF">2010-09-10T00:53:07Z</dcterms:created>
  <dcterms:modified xsi:type="dcterms:W3CDTF">2015-03-16T20:25:10Z</dcterms:modified>
</cp:coreProperties>
</file>