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9" r:id="rId2"/>
    <p:sldId id="305" r:id="rId3"/>
    <p:sldId id="286" r:id="rId4"/>
    <p:sldId id="298" r:id="rId5"/>
    <p:sldId id="292" r:id="rId6"/>
    <p:sldId id="291" r:id="rId7"/>
    <p:sldId id="293" r:id="rId8"/>
    <p:sldId id="294" r:id="rId9"/>
    <p:sldId id="288" r:id="rId10"/>
    <p:sldId id="260" r:id="rId11"/>
    <p:sldId id="261" r:id="rId12"/>
    <p:sldId id="285" r:id="rId13"/>
    <p:sldId id="262" r:id="rId14"/>
    <p:sldId id="263" r:id="rId15"/>
    <p:sldId id="290" r:id="rId16"/>
    <p:sldId id="265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7" autoAdjust="0"/>
  </p:normalViewPr>
  <p:slideViewPr>
    <p:cSldViewPr snapToGrid="0" snapToObjects="1">
      <p:cViewPr varScale="1">
        <p:scale>
          <a:sx n="97" d="100"/>
          <a:sy n="97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209D-1A47-BC44-9EC7-C5015D203BAA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EA5FA-A98B-F446-BEDC-3BEFC7AF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EA5FA-A98B-F446-BEDC-3BEFC7AF1A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E7D2-ED7F-944A-A83E-650EDCF1B97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7A83-034B-7943-903C-A27C95D1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to VIS/NIR, SBAF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Doelling and input from many others</a:t>
            </a:r>
          </a:p>
          <a:p>
            <a:r>
              <a:rPr lang="en-US" dirty="0" smtClean="0"/>
              <a:t>March 18,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0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6 at 12.35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3" y="888432"/>
            <a:ext cx="7955715" cy="5969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354" y="118991"/>
            <a:ext cx="5616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SCIAMACHY SBAF TOOL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330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6 at 12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20" y="0"/>
            <a:ext cx="6943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SBAF tool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10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SCIAMACHY provided by </a:t>
            </a:r>
            <a:r>
              <a:rPr lang="en-US" dirty="0" err="1" smtClean="0"/>
              <a:t>Costy</a:t>
            </a:r>
            <a:r>
              <a:rPr lang="en-US" dirty="0" smtClean="0"/>
              <a:t> does not contain the last two bands (1950-2380nm)</a:t>
            </a:r>
          </a:p>
          <a:p>
            <a:pPr lvl="1"/>
            <a:r>
              <a:rPr lang="en-US" dirty="0" smtClean="0"/>
              <a:t>Too much effort to reprocess all 10 years again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reflectances</a:t>
            </a:r>
            <a:r>
              <a:rPr lang="en-US" dirty="0" smtClean="0"/>
              <a:t> are very noisy in the last two bands</a:t>
            </a:r>
          </a:p>
          <a:p>
            <a:r>
              <a:rPr lang="en-US" dirty="0" smtClean="0"/>
              <a:t>Outlier filter in place to remove noisy spectra</a:t>
            </a:r>
          </a:p>
          <a:p>
            <a:r>
              <a:rPr lang="en-US" dirty="0" smtClean="0"/>
              <a:t>SBAF paper has been submitted</a:t>
            </a:r>
          </a:p>
          <a:p>
            <a:r>
              <a:rPr lang="en-US" dirty="0" smtClean="0"/>
              <a:t>We are working with USGS to obtain the entire record of Hyperion data</a:t>
            </a:r>
          </a:p>
          <a:p>
            <a:pPr lvl="1"/>
            <a:r>
              <a:rPr lang="en-US" dirty="0" smtClean="0"/>
              <a:t>19 TB, 10nm intervals, between 400 to 2500 nm </a:t>
            </a:r>
          </a:p>
          <a:p>
            <a:pPr lvl="1"/>
            <a:r>
              <a:rPr lang="en-US" dirty="0" smtClean="0"/>
              <a:t>Dataset #1: Aggregate into 7.7x7.5 km spatial footprints</a:t>
            </a:r>
          </a:p>
          <a:p>
            <a:pPr lvl="1"/>
            <a:r>
              <a:rPr lang="en-US" dirty="0" smtClean="0"/>
              <a:t>Dataset #2 Aggregate in steps of 10% reflectance bins</a:t>
            </a:r>
            <a:endParaRPr lang="en-US" dirty="0"/>
          </a:p>
          <a:p>
            <a:pPr lvl="2"/>
            <a:r>
              <a:rPr lang="en-US" dirty="0" smtClean="0"/>
              <a:t>To isolate according to surface and cloud types</a:t>
            </a:r>
          </a:p>
          <a:p>
            <a:pPr lvl="2"/>
            <a:r>
              <a:rPr lang="en-US" dirty="0" smtClean="0"/>
              <a:t>Perform hyper-spectral cloud mask</a:t>
            </a:r>
            <a:endParaRPr lang="en-US" dirty="0"/>
          </a:p>
          <a:p>
            <a:pPr lvl="1"/>
            <a:r>
              <a:rPr lang="en-US" dirty="0" smtClean="0"/>
              <a:t>Also possible to rely on hourly GEO cloud retrievals and atmosphere, CERES is processing 15 year 5 GEO satellite record</a:t>
            </a:r>
          </a:p>
          <a:p>
            <a:pPr lvl="2"/>
            <a:r>
              <a:rPr lang="en-US" dirty="0" smtClean="0"/>
              <a:t>Would also do the same for SCIAMACHY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9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6 at 12.3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737"/>
            <a:ext cx="9144000" cy="422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9214" y="131263"/>
            <a:ext cx="7797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Solar Constant Comparison TOOL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43209" y="5309991"/>
            <a:ext cx="440310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Able to put in any solar spectra into web tool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209" y="5759039"/>
            <a:ext cx="821544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CEOS WGCV recommends the standard spectrum at the highest resolution (Dec. 2006)</a:t>
            </a:r>
            <a:endParaRPr lang="en-US" dirty="0"/>
          </a:p>
        </p:txBody>
      </p:sp>
      <p:pic>
        <p:nvPicPr>
          <p:cNvPr id="6" name="Picture 5" descr="Screen Shot 2015-03-15 at 2.4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66" y="6191640"/>
            <a:ext cx="574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5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6 at 12.3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3" y="0"/>
            <a:ext cx="67762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6912" y="5065841"/>
            <a:ext cx="374974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Thuillier</a:t>
            </a:r>
            <a:r>
              <a:rPr lang="en-US" dirty="0" smtClean="0"/>
              <a:t> and </a:t>
            </a:r>
            <a:r>
              <a:rPr lang="en-US" dirty="0" err="1" smtClean="0"/>
              <a:t>Kurucz</a:t>
            </a:r>
            <a:r>
              <a:rPr lang="en-US" dirty="0" smtClean="0"/>
              <a:t> difference is 1.6%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0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SORCE Total </a:t>
            </a:r>
            <a:r>
              <a:rPr lang="en-US" dirty="0"/>
              <a:t>S</a:t>
            </a:r>
            <a:r>
              <a:rPr lang="en-US" dirty="0" smtClean="0"/>
              <a:t>olar Irradiance (TSI)</a:t>
            </a:r>
            <a:endParaRPr lang="en-US" dirty="0"/>
          </a:p>
        </p:txBody>
      </p:sp>
      <p:pic>
        <p:nvPicPr>
          <p:cNvPr id="3" name="Picture 2" descr="Screen Shot 2015-03-16 at 4.56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116080" cy="3304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6537" y="5050605"/>
            <a:ext cx="721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11-year sunspot cycle is 0.1%, but daily events have exceeded 0.3%</a:t>
            </a:r>
          </a:p>
          <a:p>
            <a:endParaRPr lang="en-US" dirty="0"/>
          </a:p>
          <a:p>
            <a:r>
              <a:rPr lang="en-US" dirty="0" smtClean="0"/>
              <a:t>This then indicates that the largest difference between TSI datasets is the absolute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1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6 at 12.4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03" y="892434"/>
            <a:ext cx="7238458" cy="5965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723" y="131263"/>
            <a:ext cx="8643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Spectral Response Comparison TOOL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075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discontinuity detection</a:t>
            </a:r>
            <a:endParaRPr lang="en-US" dirty="0"/>
          </a:p>
        </p:txBody>
      </p:sp>
      <p:pic>
        <p:nvPicPr>
          <p:cNvPr id="4" name="Picture 3" descr="Screen Shot 2015-03-16 at 5.3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787"/>
            <a:ext cx="9144000" cy="2306502"/>
          </a:xfrm>
          <a:prstGeom prst="rect">
            <a:avLst/>
          </a:prstGeom>
        </p:spPr>
      </p:pic>
      <p:pic>
        <p:nvPicPr>
          <p:cNvPr id="5" name="Picture 4" descr="Screen Shot 2015-03-16 at 5.3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337"/>
            <a:ext cx="9144000" cy="2273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7729" y="1308005"/>
            <a:ext cx="526376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Terra-MODIS Collection 5monthly global optical depth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61288" y="3919529"/>
            <a:ext cx="525159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Aqua-MODIS Collection 5monthly global optical depth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5943" y="3412164"/>
            <a:ext cx="52603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Solar diffuser door open, 1% drop in visible calibration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0960" y="1839941"/>
            <a:ext cx="260107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Solar diffuser adjustment 1.5% drop in calibration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38047" y="2154596"/>
            <a:ext cx="52913" cy="410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36308" y="3135464"/>
            <a:ext cx="110429" cy="27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5820" y="6220957"/>
            <a:ext cx="30767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large known discontinuities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0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 and Aqua-MODIS </a:t>
            </a:r>
            <a:r>
              <a:rPr lang="en-US" dirty="0" smtClean="0"/>
              <a:t>C5 0.65µm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9095" y="2100398"/>
            <a:ext cx="8686801" cy="2360072"/>
            <a:chOff x="457199" y="2100398"/>
            <a:chExt cx="8686801" cy="2360072"/>
          </a:xfrm>
        </p:grpSpPr>
        <p:pic>
          <p:nvPicPr>
            <p:cNvPr id="3" name="Picture 2" descr="Screen Shot 2015-03-17 at 1.11.49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2100398"/>
              <a:ext cx="8453937" cy="1670096"/>
            </a:xfrm>
            <a:prstGeom prst="rect">
              <a:avLst/>
            </a:prstGeom>
          </p:spPr>
        </p:pic>
        <p:pic>
          <p:nvPicPr>
            <p:cNvPr id="4" name="Picture 3" descr="Screen Shot 2015-03-17 at 1.15.3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96" y="3770493"/>
              <a:ext cx="8514604" cy="689977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>
            <a:off x="7341656" y="2100398"/>
            <a:ext cx="0" cy="1670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40402" y="2173418"/>
            <a:ext cx="0" cy="1670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604523"/>
            <a:ext cx="8555367" cy="1477328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Discontinuities can be discovered if they exceed the temporal noise of the measurements</a:t>
            </a:r>
          </a:p>
          <a:p>
            <a:r>
              <a:rPr lang="en-US" dirty="0" smtClean="0"/>
              <a:t>Each data point that does not recover increases the confidence of the discontinuity</a:t>
            </a:r>
          </a:p>
          <a:p>
            <a:endParaRPr lang="en-US" dirty="0"/>
          </a:p>
          <a:p>
            <a:r>
              <a:rPr lang="en-US" dirty="0" smtClean="0"/>
              <a:t>The detection of discontinuities is a function of standard deviation, auto-correlation, and number of measurements.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4920" y="1676036"/>
            <a:ext cx="1623086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DCC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7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discontinuity detection</a:t>
            </a:r>
            <a:endParaRPr lang="en-US" dirty="0"/>
          </a:p>
        </p:txBody>
      </p:sp>
      <p:pic>
        <p:nvPicPr>
          <p:cNvPr id="3" name="Picture 2" descr="Screen Shot 2015-03-16 at 7.5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8801"/>
            <a:ext cx="4146295" cy="4915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3495" y="2293965"/>
            <a:ext cx="4540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increase the detection of discontinuities, measurement time intervals need to be reduced.</a:t>
            </a:r>
          </a:p>
          <a:p>
            <a:endParaRPr lang="en-US" dirty="0"/>
          </a:p>
          <a:p>
            <a:r>
              <a:rPr lang="en-US" dirty="0" smtClean="0"/>
              <a:t>Here is an example of daily DCC GEO/MODIS ray-matching. </a:t>
            </a:r>
          </a:p>
          <a:p>
            <a:endParaRPr lang="en-US" dirty="0"/>
          </a:p>
          <a:p>
            <a:r>
              <a:rPr lang="en-US" dirty="0" smtClean="0"/>
              <a:t>If a daily point exceeds 2x standard deviation for several days a discontinuity is then realized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4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VIS/NIR sub-group goals</a:t>
            </a:r>
          </a:p>
          <a:p>
            <a:pPr lvl="1"/>
            <a:r>
              <a:rPr lang="en-US" dirty="0" smtClean="0"/>
              <a:t>DCC method</a:t>
            </a:r>
          </a:p>
          <a:p>
            <a:pPr lvl="1"/>
            <a:r>
              <a:rPr lang="en-US" dirty="0" smtClean="0"/>
              <a:t>Referencing DCC and lunar to Aqua-MODIS</a:t>
            </a:r>
          </a:p>
          <a:p>
            <a:pPr lvl="1"/>
            <a:r>
              <a:rPr lang="en-US" dirty="0" smtClean="0"/>
              <a:t>combining methods, </a:t>
            </a:r>
          </a:p>
          <a:p>
            <a:pPr lvl="1"/>
            <a:r>
              <a:rPr lang="en-US" dirty="0" smtClean="0"/>
              <a:t>DCC demo products, </a:t>
            </a:r>
          </a:p>
          <a:p>
            <a:pPr lvl="1"/>
            <a:r>
              <a:rPr lang="en-US" dirty="0" smtClean="0"/>
              <a:t>reference instrument and calibration tracing </a:t>
            </a:r>
          </a:p>
          <a:p>
            <a:r>
              <a:rPr lang="en-US" dirty="0" smtClean="0"/>
              <a:t>SBAF</a:t>
            </a:r>
          </a:p>
          <a:p>
            <a:r>
              <a:rPr lang="en-US" dirty="0" smtClean="0"/>
              <a:t>Solar irradiance</a:t>
            </a:r>
          </a:p>
          <a:p>
            <a:r>
              <a:rPr lang="en-US" dirty="0" smtClean="0"/>
              <a:t>Detecting discontinuities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5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Levels of visible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Characterized hyper-spectrally an invariant target traceable to an absolute calibration reference</a:t>
            </a:r>
          </a:p>
          <a:p>
            <a:pPr lvl="1"/>
            <a:r>
              <a:rPr lang="en-US" dirty="0" smtClean="0"/>
              <a:t>Suggested by Nigel Fox at the 2014 GSICS annual meeting</a:t>
            </a:r>
          </a:p>
          <a:p>
            <a:pPr lvl="1"/>
            <a:r>
              <a:rPr lang="en-US" dirty="0" smtClean="0"/>
              <a:t>The moon is best suited, since it has no reflectance natural variability</a:t>
            </a:r>
          </a:p>
          <a:p>
            <a:pPr lvl="1"/>
            <a:r>
              <a:rPr lang="en-US" dirty="0" smtClean="0"/>
              <a:t>All visible invariant targets rely on the sun for stability, the 11-year sun-spot variability is 0.1%</a:t>
            </a:r>
          </a:p>
          <a:p>
            <a:r>
              <a:rPr lang="en-US" dirty="0" smtClean="0"/>
              <a:t>Transfer the (on-orbit) traceable calibration of a hyper-spectral sensor using ray-matching</a:t>
            </a:r>
          </a:p>
          <a:p>
            <a:pPr lvl="1"/>
            <a:r>
              <a:rPr lang="en-US" dirty="0" smtClean="0"/>
              <a:t>For example, the GSICS IASI based calibration</a:t>
            </a:r>
          </a:p>
          <a:p>
            <a:pPr lvl="1"/>
            <a:r>
              <a:rPr lang="en-US" dirty="0" smtClean="0"/>
              <a:t>Future CLARREO mission visible </a:t>
            </a:r>
            <a:r>
              <a:rPr lang="en-US" dirty="0" smtClean="0"/>
              <a:t>sensor, SCIAMACHY</a:t>
            </a:r>
            <a:endParaRPr lang="en-US" dirty="0" smtClean="0"/>
          </a:p>
          <a:p>
            <a:r>
              <a:rPr lang="en-US" dirty="0" smtClean="0"/>
              <a:t>Transfer the traceable calibration of successive nearly identical temporal stable reference imagers</a:t>
            </a:r>
          </a:p>
          <a:p>
            <a:pPr lvl="1"/>
            <a:r>
              <a:rPr lang="en-US" dirty="0" smtClean="0"/>
              <a:t>Aqua-MODIS, NPP-VIIRS, JPSS-1 VIIRS sequence</a:t>
            </a:r>
          </a:p>
          <a:p>
            <a:pPr lvl="1"/>
            <a:r>
              <a:rPr lang="en-US" dirty="0" smtClean="0"/>
              <a:t>Relies on SBAF to account for the spectral differences between sensors</a:t>
            </a:r>
          </a:p>
          <a:p>
            <a:pPr lvl="1"/>
            <a:r>
              <a:rPr lang="en-US" dirty="0" smtClean="0"/>
              <a:t> Use ray-matching or </a:t>
            </a:r>
            <a:r>
              <a:rPr lang="en-US" dirty="0" smtClean="0"/>
              <a:t>invariant </a:t>
            </a:r>
            <a:r>
              <a:rPr lang="en-US" dirty="0" smtClean="0"/>
              <a:t>targets characterized by the reference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8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00"/>
          </a:xfrm>
        </p:spPr>
        <p:txBody>
          <a:bodyPr/>
          <a:lstStyle/>
          <a:p>
            <a:r>
              <a:rPr lang="en-US" dirty="0" smtClean="0"/>
              <a:t>DCC calibration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915"/>
            <a:ext cx="8229600" cy="544036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DCC is a large ensemble statistical calibration technique requires sufficient sampling dependent on IR threshold</a:t>
            </a:r>
          </a:p>
          <a:p>
            <a:pPr lvl="1"/>
            <a:r>
              <a:rPr lang="en-US" sz="2900" dirty="0" smtClean="0"/>
              <a:t>A simple IR threshold (&lt;205K) still contains convective anvils – use spatial homogeneity test to remove</a:t>
            </a:r>
          </a:p>
          <a:p>
            <a:pPr lvl="1"/>
            <a:r>
              <a:rPr lang="en-US" sz="2900" dirty="0" smtClean="0"/>
              <a:t>Since anvil conditions are not completely removed a statistical PDF mode, or median must be employed</a:t>
            </a:r>
          </a:p>
          <a:p>
            <a:r>
              <a:rPr lang="en-US" sz="3600" dirty="0" smtClean="0"/>
              <a:t>DCC provide the most </a:t>
            </a:r>
            <a:r>
              <a:rPr lang="en-US" sz="3600" dirty="0" err="1" smtClean="0"/>
              <a:t>Lambertian</a:t>
            </a:r>
            <a:r>
              <a:rPr lang="en-US" sz="3600" dirty="0" smtClean="0"/>
              <a:t> earth views</a:t>
            </a:r>
          </a:p>
          <a:p>
            <a:pPr lvl="1"/>
            <a:r>
              <a:rPr lang="en-US" sz="2900" dirty="0" smtClean="0"/>
              <a:t>Still requires a BRDF, Hu, CERES, POLDER, KMA models </a:t>
            </a:r>
          </a:p>
          <a:p>
            <a:pPr lvl="1"/>
            <a:r>
              <a:rPr lang="en-US" sz="2900" dirty="0" smtClean="0"/>
              <a:t>BRDF deficiencies are removed by limiting the angle space, currently VZA&lt;40° and SZA&lt;40°</a:t>
            </a:r>
          </a:p>
          <a:p>
            <a:r>
              <a:rPr lang="en-US" sz="3600" dirty="0" smtClean="0"/>
              <a:t>DCC monthly </a:t>
            </a:r>
            <a:r>
              <a:rPr lang="en-US" sz="3600" dirty="0" err="1" smtClean="0"/>
              <a:t>reflectances</a:t>
            </a:r>
            <a:r>
              <a:rPr lang="en-US" sz="3600" dirty="0" smtClean="0"/>
              <a:t> have a residual seasonal cycle</a:t>
            </a:r>
          </a:p>
          <a:p>
            <a:pPr lvl="1"/>
            <a:r>
              <a:rPr lang="en-US" sz="2900" dirty="0" smtClean="0"/>
              <a:t>DCC migrate with the sun, land and ocean differences, and variations in the convective microphysics</a:t>
            </a:r>
          </a:p>
          <a:p>
            <a:pPr lvl="1"/>
            <a:r>
              <a:rPr lang="en-US" sz="2900" dirty="0" smtClean="0"/>
              <a:t>However the seasonal cycle should be constant from year to year</a:t>
            </a:r>
          </a:p>
          <a:p>
            <a:pPr lvl="1"/>
            <a:r>
              <a:rPr lang="en-US" sz="2900" dirty="0" smtClean="0"/>
              <a:t>Remove through </a:t>
            </a:r>
            <a:r>
              <a:rPr lang="en-US" sz="2900" dirty="0" err="1" smtClean="0"/>
              <a:t>deseasonalization</a:t>
            </a:r>
            <a:r>
              <a:rPr lang="en-US" sz="2900" dirty="0" smtClean="0"/>
              <a:t> or through fitting a trend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3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Referencing GEO sensor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DCC absolute calibration is referenced to the Aqua-</a:t>
            </a:r>
            <a:r>
              <a:rPr lang="en-US" sz="3600" dirty="0" smtClean="0"/>
              <a:t>MODIS/VIIRS </a:t>
            </a:r>
            <a:r>
              <a:rPr lang="en-US" sz="3600" dirty="0"/>
              <a:t>band 1 calibration</a:t>
            </a:r>
          </a:p>
          <a:p>
            <a:pPr lvl="1"/>
            <a:r>
              <a:rPr lang="en-US" sz="2900" dirty="0"/>
              <a:t>Assume that Aqua-MODIS and GEO observe the same DCC mode reflectance using the same methodology during MODIS overpass times and should be valid for historical GEO application</a:t>
            </a:r>
          </a:p>
          <a:p>
            <a:pPr lvl="1"/>
            <a:r>
              <a:rPr lang="en-US" sz="2900" dirty="0"/>
              <a:t>Validate by using GEO/MODIS ray-matching, preferably DCC </a:t>
            </a:r>
            <a:r>
              <a:rPr lang="en-US" sz="2900" dirty="0" err="1"/>
              <a:t>raymatching</a:t>
            </a:r>
            <a:r>
              <a:rPr lang="en-US" sz="2900" dirty="0"/>
              <a:t> to reduce SBAF uncertainty</a:t>
            </a:r>
          </a:p>
          <a:p>
            <a:r>
              <a:rPr lang="en-US" dirty="0" smtClean="0"/>
              <a:t>Reference the ROLO model to the Aqua-MODIS band 1 calibration in order to combine methods</a:t>
            </a:r>
          </a:p>
          <a:p>
            <a:pPr lvl="1"/>
            <a:r>
              <a:rPr lang="en-US" dirty="0"/>
              <a:t>The GSICS lunar members have been extremely successful in implementing USGS ROLO lunar calibration under the leadership of </a:t>
            </a:r>
            <a:r>
              <a:rPr lang="en-US" dirty="0" err="1"/>
              <a:t>Sebastien</a:t>
            </a:r>
            <a:r>
              <a:rPr lang="en-US" dirty="0"/>
              <a:t> Wagner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of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Consistent multi-calibration method gains then validate all methods</a:t>
            </a:r>
          </a:p>
          <a:p>
            <a:pPr lvl="1"/>
            <a:r>
              <a:rPr lang="en-US" dirty="0" smtClean="0"/>
              <a:t>Methods are noted for stability or absolute calibration</a:t>
            </a:r>
          </a:p>
          <a:p>
            <a:pPr lvl="1"/>
            <a:r>
              <a:rPr lang="en-US" dirty="0" smtClean="0"/>
              <a:t>If methods are referenced to the same reference then approaches can be evaluated for stability (target and method) </a:t>
            </a:r>
          </a:p>
          <a:p>
            <a:r>
              <a:rPr lang="en-US" dirty="0" smtClean="0"/>
              <a:t>NOAA method</a:t>
            </a:r>
          </a:p>
          <a:p>
            <a:pPr lvl="1"/>
            <a:r>
              <a:rPr lang="en-US" dirty="0" err="1" smtClean="0"/>
              <a:t>Radiometrically</a:t>
            </a:r>
            <a:r>
              <a:rPr lang="en-US" dirty="0" smtClean="0"/>
              <a:t> scale all method temporal gains by regressing individual methods to first day of satellite operation</a:t>
            </a:r>
          </a:p>
          <a:p>
            <a:pPr lvl="1"/>
            <a:r>
              <a:rPr lang="en-US" dirty="0" smtClean="0"/>
              <a:t>Utilize recursive temporal filtering to remove measurement outliers</a:t>
            </a:r>
          </a:p>
          <a:p>
            <a:r>
              <a:rPr lang="en-US" dirty="0" smtClean="0"/>
              <a:t>CNES method</a:t>
            </a:r>
          </a:p>
          <a:p>
            <a:pPr lvl="1"/>
            <a:r>
              <a:rPr lang="en-US" dirty="0" smtClean="0"/>
              <a:t>Evaluate methods by uncertainty and application</a:t>
            </a:r>
          </a:p>
          <a:p>
            <a:r>
              <a:rPr lang="en-US" dirty="0" smtClean="0"/>
              <a:t>Absolute calibration dependent on SBAF, solar spectra, on orbit and pre-launch calibration, and systematic biases dependent on methods</a:t>
            </a:r>
          </a:p>
        </p:txBody>
      </p:sp>
    </p:spTree>
    <p:extLst>
      <p:ext uri="{BB962C8B-B14F-4D97-AF65-F5344CB8AC3E}">
        <p14:creationId xmlns:p14="http://schemas.microsoft.com/office/powerpoint/2010/main" val="329643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VIS/NIR calibration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53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Forward processing mode</a:t>
            </a:r>
          </a:p>
          <a:p>
            <a:pPr lvl="1"/>
            <a:r>
              <a:rPr lang="en-US" dirty="0" smtClean="0"/>
              <a:t>Use last observation to update calibration, since degradation is unknown and on orbit calibration discontinuities are </a:t>
            </a:r>
            <a:r>
              <a:rPr lang="en-US" dirty="0" smtClean="0"/>
              <a:t>unpredictable but includes method noise</a:t>
            </a:r>
            <a:endParaRPr lang="en-US" dirty="0" smtClean="0"/>
          </a:p>
          <a:p>
            <a:pPr lvl="1"/>
            <a:r>
              <a:rPr lang="en-US" dirty="0" smtClean="0"/>
              <a:t>Use similar instruments to predict </a:t>
            </a:r>
            <a:r>
              <a:rPr lang="en-US" dirty="0" smtClean="0"/>
              <a:t>trend or </a:t>
            </a:r>
            <a:r>
              <a:rPr lang="en-US" dirty="0" err="1" smtClean="0"/>
              <a:t>deseasonalization</a:t>
            </a:r>
            <a:r>
              <a:rPr lang="en-US" dirty="0" smtClean="0"/>
              <a:t>, </a:t>
            </a:r>
            <a:r>
              <a:rPr lang="en-US" dirty="0" smtClean="0"/>
              <a:t>however each instrument is unique and may have contaminations</a:t>
            </a:r>
          </a:p>
          <a:p>
            <a:pPr lvl="1"/>
            <a:r>
              <a:rPr lang="en-US" dirty="0" smtClean="0"/>
              <a:t>Use running mean to smooth </a:t>
            </a:r>
            <a:r>
              <a:rPr lang="en-US" dirty="0" smtClean="0"/>
              <a:t>noisy measurements </a:t>
            </a:r>
            <a:r>
              <a:rPr lang="en-US" dirty="0" smtClean="0"/>
              <a:t>rather than rely on trend</a:t>
            </a:r>
          </a:p>
          <a:p>
            <a:pPr lvl="1"/>
            <a:r>
              <a:rPr lang="en-US" dirty="0" smtClean="0"/>
              <a:t>How often should calibration updates occur</a:t>
            </a:r>
          </a:p>
          <a:p>
            <a:r>
              <a:rPr lang="en-US" dirty="0" smtClean="0"/>
              <a:t>For reanalysis mode</a:t>
            </a:r>
          </a:p>
          <a:p>
            <a:pPr lvl="1"/>
            <a:r>
              <a:rPr lang="en-US" dirty="0" smtClean="0"/>
              <a:t>Entire record available to analyze and derive </a:t>
            </a:r>
            <a:r>
              <a:rPr lang="en-US" dirty="0" smtClean="0"/>
              <a:t>trend, is this the same thing as </a:t>
            </a:r>
            <a:r>
              <a:rPr lang="en-US" dirty="0" err="1" smtClean="0"/>
              <a:t>deseasonalization</a:t>
            </a:r>
            <a:r>
              <a:rPr lang="en-US" dirty="0" smtClean="0"/>
              <a:t>, given a long enough record</a:t>
            </a:r>
            <a:endParaRPr lang="en-US" dirty="0" smtClean="0"/>
          </a:p>
          <a:p>
            <a:pPr lvl="1"/>
            <a:r>
              <a:rPr lang="en-US" dirty="0" smtClean="0"/>
              <a:t>Assume variability about trend to method noise not instrument calibration noise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5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729"/>
            <a:ext cx="8229600" cy="4913022"/>
          </a:xfrm>
        </p:spPr>
        <p:txBody>
          <a:bodyPr>
            <a:noAutofit/>
          </a:bodyPr>
          <a:lstStyle/>
          <a:p>
            <a:r>
              <a:rPr lang="en-US" sz="2000" dirty="0" smtClean="0"/>
              <a:t>Successive well-calibrated </a:t>
            </a:r>
            <a:r>
              <a:rPr lang="en-US" sz="2000" dirty="0" smtClean="0"/>
              <a:t>(well </a:t>
            </a:r>
            <a:r>
              <a:rPr lang="en-US" sz="2000" dirty="0" smtClean="0"/>
              <a:t>documented and publicly available) </a:t>
            </a:r>
            <a:r>
              <a:rPr lang="en-US" sz="2000" dirty="0" smtClean="0"/>
              <a:t>nearly </a:t>
            </a:r>
            <a:r>
              <a:rPr lang="en-US" sz="2000" dirty="0" smtClean="0"/>
              <a:t>identical imagers are best suited as reference sensors</a:t>
            </a:r>
          </a:p>
          <a:p>
            <a:pPr lvl="1"/>
            <a:r>
              <a:rPr lang="en-US" sz="2000" dirty="0" smtClean="0"/>
              <a:t>Similar orbits, spectral response, instrument design</a:t>
            </a:r>
          </a:p>
          <a:p>
            <a:r>
              <a:rPr lang="en-US" sz="2000" dirty="0" smtClean="0"/>
              <a:t>Validate the reference sensor stability over time</a:t>
            </a:r>
          </a:p>
          <a:p>
            <a:pPr lvl="1"/>
            <a:r>
              <a:rPr lang="en-US" sz="2000" dirty="0" smtClean="0"/>
              <a:t>Rely on invariant targets</a:t>
            </a:r>
          </a:p>
          <a:p>
            <a:r>
              <a:rPr lang="en-US" sz="2000" dirty="0" smtClean="0"/>
              <a:t>A future absolute calibration reference (CLARREO) can be transferred </a:t>
            </a:r>
            <a:r>
              <a:rPr lang="en-US" sz="2000" dirty="0" smtClean="0"/>
              <a:t>back in time across </a:t>
            </a:r>
            <a:r>
              <a:rPr lang="en-US" sz="2000" dirty="0" smtClean="0"/>
              <a:t>successive sensors</a:t>
            </a:r>
          </a:p>
          <a:p>
            <a:pPr lvl="1"/>
            <a:r>
              <a:rPr lang="en-US" sz="2000" dirty="0" smtClean="0"/>
              <a:t>Use invariant targets (moon, DCC) and SNO to transfer calibration</a:t>
            </a:r>
          </a:p>
          <a:p>
            <a:pPr lvl="1"/>
            <a:r>
              <a:rPr lang="en-US" sz="2000" dirty="0" smtClean="0"/>
              <a:t>Investigate if double differencing can be used to transfer calibration</a:t>
            </a:r>
          </a:p>
          <a:p>
            <a:r>
              <a:rPr lang="en-US" sz="2000" dirty="0" smtClean="0"/>
              <a:t>If the reference sensors include mirrors for scanning then the scan angle dependency must be validated over time</a:t>
            </a:r>
          </a:p>
          <a:p>
            <a:pPr lvl="1"/>
            <a:r>
              <a:rPr lang="en-US" sz="2000" dirty="0" smtClean="0"/>
              <a:t>Can deserts and DCC calibration monitor the scan angle dependence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9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39"/>
            <a:ext cx="8229600" cy="956202"/>
          </a:xfrm>
        </p:spPr>
        <p:txBody>
          <a:bodyPr/>
          <a:lstStyle/>
          <a:p>
            <a:r>
              <a:rPr lang="en-US" dirty="0" smtClean="0"/>
              <a:t>GSICS invariant target poll rankings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1046029"/>
            <a:ext cx="9144000" cy="5076620"/>
            <a:chOff x="0" y="1399567"/>
            <a:chExt cx="9144000" cy="50766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4717" t="27309" r="45184" b="21752"/>
            <a:stretch/>
          </p:blipFill>
          <p:spPr bwMode="auto">
            <a:xfrm>
              <a:off x="148622" y="1660216"/>
              <a:ext cx="4850677" cy="4815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Screen Shot 2015-03-15 at 2.21.0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796" y="1769808"/>
              <a:ext cx="3829204" cy="47063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40257" y="1399567"/>
              <a:ext cx="1441420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Agency Goals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823" y="1400476"/>
              <a:ext cx="1569660" cy="369332"/>
            </a:xfrm>
            <a:prstGeom prst="rect">
              <a:avLst/>
            </a:prstGeom>
            <a:solidFill>
              <a:srgbClr val="DCE6F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Personal Goals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494" y="1774280"/>
              <a:ext cx="716119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Lunar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494" y="2241972"/>
              <a:ext cx="716119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DCC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669134"/>
              <a:ext cx="1066613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MODIS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622" y="3103966"/>
              <a:ext cx="917991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GOME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477" y="3988880"/>
              <a:ext cx="1066613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Rayleigh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209" y="3540959"/>
              <a:ext cx="812858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Desert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948" y="4425762"/>
              <a:ext cx="716119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RTM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9948" y="4860594"/>
              <a:ext cx="716119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Snow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9948" y="5297939"/>
              <a:ext cx="716119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Glint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228" y="5740641"/>
              <a:ext cx="716119" cy="369332"/>
            </a:xfrm>
            <a:prstGeom prst="rect">
              <a:avLst/>
            </a:prstGeom>
            <a:solidFill>
              <a:srgbClr val="EEECE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Star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14796" y="1832110"/>
              <a:ext cx="71611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Lunar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14796" y="2299802"/>
              <a:ext cx="71611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DCC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4302" y="2726964"/>
              <a:ext cx="106661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GOME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2924" y="3161796"/>
              <a:ext cx="917991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RTM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71036" y="3619548"/>
              <a:ext cx="106661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Rayleigh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07511" y="4490226"/>
              <a:ext cx="812858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Desert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2924" y="4056430"/>
              <a:ext cx="90744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MODIS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4250" y="4918424"/>
              <a:ext cx="71611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Glint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04250" y="5355769"/>
              <a:ext cx="71611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Snow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21530" y="5798471"/>
              <a:ext cx="716119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Star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6122649"/>
            <a:ext cx="86013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Poll ranking for sensor calibration</a:t>
            </a:r>
          </a:p>
          <a:p>
            <a:r>
              <a:rPr lang="en-US" dirty="0" smtClean="0"/>
              <a:t>Prepare for future GEO sensors, Current GEO sensor, Historical GEO sensors, Apply to LEO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6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5752</TotalTime>
  <Words>1164</Words>
  <Application>Microsoft Macintosh PowerPoint</Application>
  <PresentationFormat>On-screen Show (4:3)</PresentationFormat>
  <Paragraphs>139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 to VIS/NIR, SBAF</vt:lpstr>
      <vt:lpstr>Overview</vt:lpstr>
      <vt:lpstr>3 Levels of visible calibration</vt:lpstr>
      <vt:lpstr>DCC calibration approach</vt:lpstr>
      <vt:lpstr>Referencing GEO sensor calibration</vt:lpstr>
      <vt:lpstr>Combining of methods</vt:lpstr>
      <vt:lpstr>VIS/NIR calibration updates</vt:lpstr>
      <vt:lpstr>Reference Sensors</vt:lpstr>
      <vt:lpstr>GSICS invariant target poll rankings</vt:lpstr>
      <vt:lpstr>PowerPoint Presentation</vt:lpstr>
      <vt:lpstr>PowerPoint Presentation</vt:lpstr>
      <vt:lpstr>SBAF tool update</vt:lpstr>
      <vt:lpstr>PowerPoint Presentation</vt:lpstr>
      <vt:lpstr>PowerPoint Presentation</vt:lpstr>
      <vt:lpstr>Daily SORCE Total Solar Irradiance (TSI)</vt:lpstr>
      <vt:lpstr>PowerPoint Presentation</vt:lpstr>
      <vt:lpstr>Calibration discontinuity detection</vt:lpstr>
      <vt:lpstr>Terra and Aqua-MODIS C5 0.65µm</vt:lpstr>
      <vt:lpstr>Visible discontinuity detection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meeting outline</dc:title>
  <dc:creator>David Doelling</dc:creator>
  <cp:lastModifiedBy>Doelling, David Robert (LARC-E302)</cp:lastModifiedBy>
  <cp:revision>85</cp:revision>
  <dcterms:created xsi:type="dcterms:W3CDTF">2015-03-06T16:54:31Z</dcterms:created>
  <dcterms:modified xsi:type="dcterms:W3CDTF">2015-03-17T21:00:15Z</dcterms:modified>
</cp:coreProperties>
</file>