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8" r:id="rId2"/>
    <p:sldId id="307" r:id="rId3"/>
    <p:sldId id="274" r:id="rId4"/>
    <p:sldId id="272" r:id="rId5"/>
    <p:sldId id="273" r:id="rId6"/>
    <p:sldId id="270" r:id="rId7"/>
    <p:sldId id="271" r:id="rId8"/>
    <p:sldId id="275" r:id="rId9"/>
    <p:sldId id="282" r:id="rId10"/>
    <p:sldId id="276" r:id="rId11"/>
    <p:sldId id="277" r:id="rId12"/>
    <p:sldId id="279" r:id="rId13"/>
    <p:sldId id="281" r:id="rId14"/>
    <p:sldId id="308" r:id="rId15"/>
    <p:sldId id="302" r:id="rId16"/>
    <p:sldId id="300" r:id="rId17"/>
    <p:sldId id="301" r:id="rId18"/>
    <p:sldId id="303" r:id="rId19"/>
    <p:sldId id="304" r:id="rId20"/>
    <p:sldId id="299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27" autoAdjust="0"/>
  </p:normalViewPr>
  <p:slideViewPr>
    <p:cSldViewPr snapToGrid="0" snapToObjects="1">
      <p:cViewPr varScale="1">
        <p:scale>
          <a:sx n="97" d="100"/>
          <a:sy n="97" d="100"/>
        </p:scale>
        <p:origin x="-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D209D-1A47-BC44-9EC7-C5015D203BAA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EA5FA-A98B-F446-BEDC-3BEFC7AF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0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4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9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9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6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8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4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Extending DCC to other bands and </a:t>
            </a:r>
            <a:r>
              <a:rPr lang="en-US" dirty="0" smtClean="0"/>
              <a:t>DCC ray</a:t>
            </a:r>
            <a:r>
              <a:rPr lang="en-US" dirty="0"/>
              <a:t>-matching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Doelling and input from many others, March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4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RVS calibration using DCC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MODIS uses a mirror to scan the earth. </a:t>
            </a:r>
          </a:p>
          <a:p>
            <a:r>
              <a:rPr lang="en-US" dirty="0" smtClean="0"/>
              <a:t>The mirror will have differences in reflectivity that change over time</a:t>
            </a:r>
          </a:p>
          <a:p>
            <a:r>
              <a:rPr lang="en-US" dirty="0" smtClean="0"/>
              <a:t>The response versus scan angle (RVS) was characterized at prior to launch and changes over time on orbit</a:t>
            </a:r>
          </a:p>
          <a:p>
            <a:r>
              <a:rPr lang="en-US" dirty="0" smtClean="0"/>
              <a:t>Currently the MODIS team uses deserts trends referenced at launch over time to detect trends in various RVS positions</a:t>
            </a:r>
          </a:p>
          <a:p>
            <a:r>
              <a:rPr lang="en-US" dirty="0" smtClean="0"/>
              <a:t>Can DCC be used to track RVS dependencies?</a:t>
            </a:r>
          </a:p>
          <a:p>
            <a:r>
              <a:rPr lang="en-US" dirty="0" smtClean="0"/>
              <a:t>Every band will have a different RVS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6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scan mirror schematic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31765" y="4012477"/>
            <a:ext cx="4293643" cy="255740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Solar Diffuser (SD) and Lunar scan angles can be perfectly calibrated, however, other scan angles may not be. </a:t>
            </a:r>
          </a:p>
          <a:p>
            <a:r>
              <a:rPr lang="en-US" dirty="0" smtClean="0"/>
              <a:t>Apply DCC algorithm in segments of 100 frame numbers</a:t>
            </a:r>
          </a:p>
          <a:p>
            <a:r>
              <a:rPr lang="en-US" dirty="0" smtClean="0"/>
              <a:t>Currently Aqua-MODIS Band 1 (0.65µm) shows a 1.53% degradation</a:t>
            </a:r>
          </a:p>
        </p:txBody>
      </p:sp>
      <p:pic>
        <p:nvPicPr>
          <p:cNvPr id="27" name="Picture 26" descr="Screen Shot 2015-03-10 at 3.2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913798"/>
            <a:ext cx="4241264" cy="17737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26" y="1417638"/>
            <a:ext cx="4037576" cy="5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5763"/>
            <a:ext cx="3000143" cy="3801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15" y="2055763"/>
            <a:ext cx="2994828" cy="38431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927" y="3859036"/>
            <a:ext cx="2300630" cy="307777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RVS trends may not be linear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043" y="2055763"/>
            <a:ext cx="2946175" cy="3801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781" y="1409432"/>
            <a:ext cx="1556586" cy="646331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FRAMES 1-150</a:t>
            </a:r>
          </a:p>
          <a:p>
            <a:r>
              <a:rPr lang="en-US" dirty="0" smtClean="0"/>
              <a:t>With lunar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6440" y="1409432"/>
            <a:ext cx="1556586" cy="646331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FRAMES 1-150</a:t>
            </a:r>
          </a:p>
          <a:p>
            <a:r>
              <a:rPr lang="en-US" dirty="0" smtClean="0"/>
              <a:t>With SD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Aqua-MODIS C6 </a:t>
            </a:r>
            <a:r>
              <a:rPr lang="en-US" dirty="0" smtClean="0"/>
              <a:t>0.65µm DCC calibration by frame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7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0 at 3.2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67" y="877435"/>
            <a:ext cx="5161801" cy="329434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12450"/>
              </p:ext>
            </p:extLst>
          </p:nvPr>
        </p:nvGraphicFramePr>
        <p:xfrm>
          <a:off x="316691" y="4314965"/>
          <a:ext cx="8424546" cy="1514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826"/>
                <a:gridCol w="562258"/>
                <a:gridCol w="648042"/>
                <a:gridCol w="648042"/>
                <a:gridCol w="648042"/>
                <a:gridCol w="648042"/>
                <a:gridCol w="648042"/>
                <a:gridCol w="648042"/>
                <a:gridCol w="648042"/>
                <a:gridCol w="648042"/>
                <a:gridCol w="648042"/>
                <a:gridCol w="648042"/>
                <a:gridCol w="648042"/>
              </a:tblGrid>
              <a:tr h="504929">
                <a:tc>
                  <a:txBody>
                    <a:bodyPr/>
                    <a:lstStyle/>
                    <a:p>
                      <a:r>
                        <a:rPr lang="en-US" dirty="0" smtClean="0"/>
                        <a:t>F#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75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1000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</a:tr>
              <a:tr h="504929">
                <a:tc>
                  <a:txBody>
                    <a:bodyPr/>
                    <a:lstStyle/>
                    <a:p>
                      <a:r>
                        <a:rPr lang="en-US" dirty="0" smtClean="0"/>
                        <a:t>trend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-1.9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-0.9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-0.7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-0.9</a:t>
                      </a:r>
                      <a:endParaRPr lang="en-US" dirty="0"/>
                    </a:p>
                  </a:txBody>
                  <a:tcPr/>
                </a:tc>
              </a:tr>
              <a:tr h="5049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1.0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16691" y="274638"/>
            <a:ext cx="8370109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Aqua-MODIS 0.65µm frame number DCC trends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6691" y="5829752"/>
            <a:ext cx="6712094" cy="923330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• The SD frame numbers have the lowest trends</a:t>
            </a:r>
          </a:p>
          <a:p>
            <a:r>
              <a:rPr lang="en-US" dirty="0" smtClean="0"/>
              <a:t>• Working with MODIS group to remove the scan angle dependencies</a:t>
            </a:r>
          </a:p>
          <a:p>
            <a:r>
              <a:rPr lang="en-US" dirty="0" smtClean="0"/>
              <a:t>• DCC have the potential to derive scan mirror dependencies</a:t>
            </a:r>
            <a:endParaRPr lang="en-US" dirty="0"/>
          </a:p>
        </p:txBody>
      </p:sp>
      <p:pic>
        <p:nvPicPr>
          <p:cNvPr id="6" name="Picture 5" descr="Screen Shot 2015-03-17 at 1.02.2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7250"/>
          <a:stretch/>
        </p:blipFill>
        <p:spPr>
          <a:xfrm>
            <a:off x="92598" y="877434"/>
            <a:ext cx="3847932" cy="317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81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DCC ray-matching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Verify the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Aqua-MODIS BRDF corrected DCC </a:t>
            </a:r>
            <a:r>
              <a:rPr lang="en-US" sz="2400" u="sng" dirty="0">
                <a:latin typeface="Arial" charset="0"/>
                <a:ea typeface="ＭＳ Ｐゴシック" charset="0"/>
                <a:cs typeface="ＭＳ Ｐゴシック" charset="0"/>
              </a:rPr>
              <a:t>multi-year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mode radiance over the GEO domain 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Assume the same DCC are captured by both Aqua-MODIS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during 1:30 PM overpass time and </a:t>
            </a:r>
            <a:r>
              <a:rPr lang="en-US" sz="2000" dirty="0">
                <a:latin typeface="Arial" charset="0"/>
                <a:ea typeface="ＭＳ Ｐゴシック" charset="0"/>
              </a:rPr>
              <a:t>GEO, although not exactly coincident and by the same viewing conditions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Rely on DCC BRDF model to remove sampling dependencies</a:t>
            </a:r>
          </a:p>
          <a:p>
            <a:r>
              <a:rPr lang="en-US" sz="2400" dirty="0" smtClean="0"/>
              <a:t>DCC ray-matching </a:t>
            </a:r>
            <a:r>
              <a:rPr lang="en-US" sz="2400" dirty="0" err="1" smtClean="0"/>
              <a:t>vs</a:t>
            </a:r>
            <a:r>
              <a:rPr lang="en-US" sz="2400" dirty="0" smtClean="0"/>
              <a:t> gridded ray-matching</a:t>
            </a:r>
          </a:p>
          <a:p>
            <a:pPr lvl="1"/>
            <a:r>
              <a:rPr lang="en-US" sz="2000" dirty="0" smtClean="0"/>
              <a:t>DCC has lowest SBAF uncertainty, less stringent angle, temperature matching, but are DCC available over the matching domain</a:t>
            </a:r>
          </a:p>
          <a:p>
            <a:pPr lvl="1"/>
            <a:r>
              <a:rPr lang="en-US" sz="2000" dirty="0" smtClean="0"/>
              <a:t>Gridded has large SBAF uncertainty, stringent angle matching, and use all scenes</a:t>
            </a:r>
          </a:p>
          <a:p>
            <a:pPr lvl="1"/>
            <a:r>
              <a:rPr lang="en-US" sz="2000" dirty="0" smtClean="0"/>
              <a:t>Both should provide the consistent calibration</a:t>
            </a:r>
          </a:p>
          <a:p>
            <a:r>
              <a:rPr lang="en-US" sz="2400" dirty="0" smtClean="0"/>
              <a:t>This calibration can then be used to validate the DCC mode reflectance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21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23 at 5.1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4" y="371580"/>
            <a:ext cx="3661030" cy="3120475"/>
          </a:xfrm>
          <a:prstGeom prst="rect">
            <a:avLst/>
          </a:prstGeom>
        </p:spPr>
      </p:pic>
      <p:pic>
        <p:nvPicPr>
          <p:cNvPr id="3" name="Picture 2" descr="Screen Shot 2014-12-23 at 5.1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54" y="3615647"/>
            <a:ext cx="3833421" cy="3238063"/>
          </a:xfrm>
          <a:prstGeom prst="rect">
            <a:avLst/>
          </a:prstGeom>
        </p:spPr>
      </p:pic>
      <p:pic>
        <p:nvPicPr>
          <p:cNvPr id="4" name="Picture 3" descr="Screen Shot 2014-12-23 at 5.19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27" y="371580"/>
            <a:ext cx="3707378" cy="3152532"/>
          </a:xfrm>
          <a:prstGeom prst="rect">
            <a:avLst/>
          </a:prstGeom>
        </p:spPr>
      </p:pic>
      <p:pic>
        <p:nvPicPr>
          <p:cNvPr id="5" name="Picture 4" descr="Screen Shot 2014-12-23 at 5.18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9" y="3615647"/>
            <a:ext cx="3788640" cy="3222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9506" y="31140"/>
            <a:ext cx="2125777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Jan 1, 2011, MTSAT2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2546" y="585138"/>
            <a:ext cx="877163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Grid VS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4623" y="552872"/>
            <a:ext cx="825867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Grid IR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33674" y="3797785"/>
            <a:ext cx="1175735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DCC </a:t>
            </a:r>
            <a:r>
              <a:rPr lang="en-US" dirty="0" err="1" smtClean="0"/>
              <a:t>az</a:t>
            </a:r>
            <a:r>
              <a:rPr lang="en-US" dirty="0" smtClean="0"/>
              <a:t>&lt;15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79740" y="3797785"/>
            <a:ext cx="1175735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DCC </a:t>
            </a:r>
            <a:r>
              <a:rPr lang="en-US" dirty="0" err="1" smtClean="0"/>
              <a:t>az</a:t>
            </a:r>
            <a:r>
              <a:rPr lang="en-US" dirty="0" smtClean="0"/>
              <a:t>&lt;30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53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MTSAT-2/Aqua-MODIS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raymatching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using all 0.5°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lat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lon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regions</a:t>
            </a:r>
          </a:p>
        </p:txBody>
      </p:sp>
      <p:pic>
        <p:nvPicPr>
          <p:cNvPr id="12290" name="Picture 2" descr="MTS2_AQUA_2012_04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7375" r="10786" b="25111"/>
          <a:stretch>
            <a:fillRect/>
          </a:stretch>
        </p:blipFill>
        <p:spPr bwMode="auto">
          <a:xfrm>
            <a:off x="131763" y="1347788"/>
            <a:ext cx="4338637" cy="4630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MTS2_AQUA_ch1_SLPfo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8081" r="8357" b="18181"/>
          <a:stretch>
            <a:fillRect/>
          </a:stretch>
        </p:blipFill>
        <p:spPr bwMode="auto">
          <a:xfrm>
            <a:off x="4514850" y="1373188"/>
            <a:ext cx="4445000" cy="5057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31800" y="6221413"/>
            <a:ext cx="3559175" cy="369887"/>
          </a:xfrm>
          <a:prstGeom prst="rect">
            <a:avLst/>
          </a:prstGeom>
          <a:solidFill>
            <a:srgbClr val="D2DA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SBAF based on radiance applied</a:t>
            </a:r>
          </a:p>
        </p:txBody>
      </p:sp>
    </p:spTree>
    <p:extLst>
      <p:ext uri="{BB962C8B-B14F-4D97-AF65-F5344CB8AC3E}">
        <p14:creationId xmlns:p14="http://schemas.microsoft.com/office/powerpoint/2010/main" val="26809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67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DCC Ray-matching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2" descr="Screen Shot 2014-03-24 at 10.33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106488"/>
            <a:ext cx="3735388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Screen Shot 2014-03-24 at 10.31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116013"/>
            <a:ext cx="3656012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991668" y="942740"/>
            <a:ext cx="6859588" cy="461962"/>
          </a:xfrm>
          <a:prstGeom prst="rect">
            <a:avLst/>
          </a:prstGeom>
          <a:solidFill>
            <a:srgbClr val="E1E8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1° lat/lon grid, MTSAT-2, July 20, 2011 2:32 GMT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4759325" y="5168900"/>
            <a:ext cx="982663" cy="461963"/>
          </a:xfrm>
          <a:prstGeom prst="rect">
            <a:avLst/>
          </a:prstGeom>
          <a:solidFill>
            <a:srgbClr val="D2DA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9</a:t>
            </a:r>
            <a:r>
              <a:rPr lang="en-US" baseline="30000"/>
              <a:t>2</a:t>
            </a:r>
            <a:r>
              <a:rPr lang="en-US"/>
              <a:t>-km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896938" y="5218113"/>
            <a:ext cx="1154112" cy="461962"/>
          </a:xfrm>
          <a:prstGeom prst="rect">
            <a:avLst/>
          </a:prstGeom>
          <a:solidFill>
            <a:srgbClr val="D2DA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30</a:t>
            </a:r>
            <a:r>
              <a:rPr lang="en-US" baseline="30000"/>
              <a:t>2</a:t>
            </a:r>
            <a:r>
              <a:rPr lang="en-US"/>
              <a:t>-km</a:t>
            </a:r>
          </a:p>
        </p:txBody>
      </p:sp>
    </p:spTree>
    <p:extLst>
      <p:ext uri="{BB962C8B-B14F-4D97-AF65-F5344CB8AC3E}">
        <p14:creationId xmlns:p14="http://schemas.microsoft.com/office/powerpoint/2010/main" val="72489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MTSAT-2 10-km DCC ray-matching</a:t>
            </a:r>
            <a:endParaRPr lang="en-US" dirty="0"/>
          </a:p>
        </p:txBody>
      </p:sp>
      <p:pic>
        <p:nvPicPr>
          <p:cNvPr id="3" name="Picture 2" descr="Screen Shot 2015-03-16 at 7.5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68" y="1795324"/>
            <a:ext cx="3665178" cy="4345253"/>
          </a:xfrm>
          <a:prstGeom prst="rect">
            <a:avLst/>
          </a:prstGeom>
        </p:spPr>
      </p:pic>
      <p:pic>
        <p:nvPicPr>
          <p:cNvPr id="4" name="Picture 3" descr="Screen Shot 2014-12-05 at 11.18.4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t="12698" b="3704"/>
          <a:stretch/>
        </p:blipFill>
        <p:spPr>
          <a:xfrm>
            <a:off x="568813" y="2172648"/>
            <a:ext cx="3545160" cy="3535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7626" y="1526318"/>
            <a:ext cx="2639314" cy="646331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Monthly regression 10-km DCC ray matching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6330" y="1834667"/>
            <a:ext cx="3743583" cy="369332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Daily gains 10-km DCC ray matching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060681"/>
            <a:ext cx="751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Adding DCC BRDF to remove angular matching differences increased the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5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Gridded and DCC ray-matching</a:t>
            </a:r>
            <a:endParaRPr lang="en-US" dirty="0"/>
          </a:p>
        </p:txBody>
      </p:sp>
      <p:pic>
        <p:nvPicPr>
          <p:cNvPr id="7" name="Picture 6" descr="Screen Shot 2015-02-06 at 5.24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5"/>
          <a:stretch/>
        </p:blipFill>
        <p:spPr>
          <a:xfrm>
            <a:off x="651488" y="1629315"/>
            <a:ext cx="3949839" cy="4535774"/>
          </a:xfrm>
          <a:prstGeom prst="rect">
            <a:avLst/>
          </a:prstGeom>
        </p:spPr>
      </p:pic>
      <p:pic>
        <p:nvPicPr>
          <p:cNvPr id="9" name="Picture 8" descr="Screen Shot 2015-02-06 at 5.34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1"/>
          <a:stretch/>
        </p:blipFill>
        <p:spPr>
          <a:xfrm>
            <a:off x="4822073" y="1629315"/>
            <a:ext cx="3864727" cy="45841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488" y="6144665"/>
            <a:ext cx="81835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Investigating very carefully, SBAF, angular difference impact, sensor linearity, and Met-7 sub-satellite point. MODIS scan angle dependency unresolved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DCC application to other visible bands</a:t>
            </a:r>
          </a:p>
          <a:p>
            <a:r>
              <a:rPr lang="en-US" dirty="0" smtClean="0"/>
              <a:t>Applicability of DCC to derive scan angle dependency</a:t>
            </a:r>
          </a:p>
          <a:p>
            <a:r>
              <a:rPr lang="en-US" dirty="0" smtClean="0"/>
              <a:t>DCC ray-matching to validate the DCC mode reflectance or absolute 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67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Gridded and DCC ray-matching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67533"/>
              </p:ext>
            </p:extLst>
          </p:nvPr>
        </p:nvGraphicFramePr>
        <p:xfrm>
          <a:off x="1065698" y="1680931"/>
          <a:ext cx="679389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474"/>
                <a:gridCol w="1698474"/>
                <a:gridCol w="1698474"/>
                <a:gridCol w="16984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 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30-km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MET-9 </a:t>
                      </a:r>
                      <a:r>
                        <a:rPr lang="en-US" sz="1400" dirty="0" smtClean="0"/>
                        <a:t>(0.75 lunar)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MTSAT-2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477456"/>
              </p:ext>
            </p:extLst>
          </p:nvPr>
        </p:nvGraphicFramePr>
        <p:xfrm>
          <a:off x="1065698" y="4118908"/>
          <a:ext cx="679389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474"/>
                <a:gridCol w="1698474"/>
                <a:gridCol w="1698474"/>
                <a:gridCol w="16984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 </a:t>
                      </a:r>
                      <a:r>
                        <a:rPr lang="en-US" dirty="0" smtClean="0">
                          <a:latin typeface="+mn-lt"/>
                          <a:cs typeface="Symbol" charset="2"/>
                        </a:rPr>
                        <a:t>bias</a:t>
                      </a:r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30-km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MTSAT-2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679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DCC ray-matching and DCC absolute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issue with gridded and DCC ray-matching</a:t>
            </a:r>
          </a:p>
          <a:p>
            <a:r>
              <a:rPr lang="en-US" dirty="0" smtClean="0"/>
              <a:t>Compare the DCC ray-matched calibration with the DCC mode reflectance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8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Extending DCC calibration to other bands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Apply the MODIS 0.65µm DCC calibration to other bands</a:t>
            </a:r>
          </a:p>
          <a:p>
            <a:pPr lvl="1"/>
            <a:r>
              <a:rPr lang="en-US" dirty="0" smtClean="0"/>
              <a:t>0.47µm, 0.55µm, 1.24µm, 1.37µm, 2.12µm bands</a:t>
            </a:r>
          </a:p>
          <a:p>
            <a:pPr lvl="1"/>
            <a:r>
              <a:rPr lang="en-US" dirty="0" smtClean="0"/>
              <a:t>Terra and Aqua MODIS Collection 6</a:t>
            </a:r>
          </a:p>
          <a:p>
            <a:pPr lvl="1"/>
            <a:r>
              <a:rPr lang="en-US" dirty="0" smtClean="0"/>
              <a:t>Plots in Terra to Aqua scaling paper (Doelling et al. 2015)</a:t>
            </a:r>
          </a:p>
          <a:p>
            <a:r>
              <a:rPr lang="en-US" dirty="0" smtClean="0"/>
              <a:t>Apply the MODIS 0.65µm DCC calibration to VIIRS</a:t>
            </a:r>
          </a:p>
          <a:p>
            <a:pPr lvl="1"/>
            <a:r>
              <a:rPr lang="en-US" dirty="0" err="1" smtClean="0"/>
              <a:t>Mbands</a:t>
            </a:r>
            <a:r>
              <a:rPr lang="en-US" dirty="0" smtClean="0"/>
              <a:t>, 0.48µm, 0.55µm, 0.65µm, 0.86µm, 1.6µm, 2.25µm</a:t>
            </a:r>
          </a:p>
          <a:p>
            <a:pPr lvl="1"/>
            <a:r>
              <a:rPr lang="en-US" dirty="0" smtClean="0"/>
              <a:t>I bands, 0.65µm, 1.6µm</a:t>
            </a:r>
          </a:p>
          <a:p>
            <a:pPr lvl="1"/>
            <a:r>
              <a:rPr lang="en-US" dirty="0" smtClean="0"/>
              <a:t>VIIRS NASA </a:t>
            </a:r>
            <a:r>
              <a:rPr lang="en-US" dirty="0" err="1" smtClean="0"/>
              <a:t>LandPeate</a:t>
            </a:r>
            <a:r>
              <a:rPr lang="en-US" dirty="0" smtClean="0"/>
              <a:t> calibration applied</a:t>
            </a:r>
          </a:p>
          <a:p>
            <a:pPr lvl="1"/>
            <a:r>
              <a:rPr lang="en-US" dirty="0" smtClean="0"/>
              <a:t>Extend timeline to end of 2014 (Bhatt et al. 2014)</a:t>
            </a:r>
          </a:p>
          <a:p>
            <a:r>
              <a:rPr lang="en-US" dirty="0" smtClean="0"/>
              <a:t>Apply to Met-9 0.86µm and 1.6µm bands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5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and Aqua MODIS C6 DCC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2320" y="1246552"/>
            <a:ext cx="8229600" cy="5017570"/>
            <a:chOff x="457200" y="1520952"/>
            <a:chExt cx="8229600" cy="5017570"/>
          </a:xfrm>
        </p:grpSpPr>
        <p:pic>
          <p:nvPicPr>
            <p:cNvPr id="3" name="Picture 2" descr="terraVSaquaNormMode_lin_ch0.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00" b="54601"/>
            <a:stretch/>
          </p:blipFill>
          <p:spPr>
            <a:xfrm>
              <a:off x="457200" y="1520952"/>
              <a:ext cx="8229600" cy="4483674"/>
            </a:xfrm>
            <a:prstGeom prst="rect">
              <a:avLst/>
            </a:prstGeom>
          </p:spPr>
        </p:pic>
        <p:pic>
          <p:nvPicPr>
            <p:cNvPr id="4" name="Picture 3" descr="Screen Shot 2015-03-09 at 6.21.3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11" y="5947214"/>
              <a:ext cx="7271488" cy="591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62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and Aqua MODIS C6 DCC </a:t>
            </a:r>
            <a:endParaRPr lang="en-US" dirty="0"/>
          </a:p>
        </p:txBody>
      </p:sp>
      <p:pic>
        <p:nvPicPr>
          <p:cNvPr id="3" name="Picture 2" descr="terraVSaquaNormMode_lin_ch0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3" b="7974"/>
          <a:stretch/>
        </p:blipFill>
        <p:spPr>
          <a:xfrm>
            <a:off x="407800" y="1379829"/>
            <a:ext cx="8074737" cy="48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2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202"/>
          </a:xfrm>
        </p:spPr>
        <p:txBody>
          <a:bodyPr/>
          <a:lstStyle/>
          <a:p>
            <a:r>
              <a:rPr lang="en-US" dirty="0" smtClean="0"/>
              <a:t>NPP-VIIRS DCC and Libya-4</a:t>
            </a:r>
            <a:endParaRPr lang="en-US" dirty="0"/>
          </a:p>
        </p:txBody>
      </p:sp>
      <p:pic>
        <p:nvPicPr>
          <p:cNvPr id="3" name="Picture 2" descr="Screen Shot 2015-03-09 at 6.1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8840"/>
            <a:ext cx="8229600" cy="4772556"/>
          </a:xfrm>
          <a:prstGeom prst="rect">
            <a:avLst/>
          </a:prstGeom>
        </p:spPr>
      </p:pic>
      <p:pic>
        <p:nvPicPr>
          <p:cNvPr id="4" name="Picture 3" descr="Screen Shot 2015-03-09 at 6.14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0" y="5877901"/>
            <a:ext cx="8229600" cy="9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0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995"/>
          </a:xfrm>
        </p:spPr>
        <p:txBody>
          <a:bodyPr/>
          <a:lstStyle/>
          <a:p>
            <a:r>
              <a:rPr lang="en-US" dirty="0"/>
              <a:t>NPP-VIIRS DCC and Libya-4</a:t>
            </a:r>
          </a:p>
        </p:txBody>
      </p:sp>
      <p:pic>
        <p:nvPicPr>
          <p:cNvPr id="4" name="Picture 3" descr="Screen Shot 2015-03-09 at 6.1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9669"/>
            <a:ext cx="8231658" cy="55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3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DCC calibration standard errors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49081"/>
              </p:ext>
            </p:extLst>
          </p:nvPr>
        </p:nvGraphicFramePr>
        <p:xfrm>
          <a:off x="1233932" y="1270807"/>
          <a:ext cx="679389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779"/>
                <a:gridCol w="1358779"/>
                <a:gridCol w="1358779"/>
                <a:gridCol w="1358779"/>
                <a:gridCol w="13587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Aqua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NPP-M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NPP-I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0.47 µm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0.55 µm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0.65 µm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0.86µm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1.24 µm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1.37 µm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r>
                        <a:rPr lang="en-US" baseline="0" dirty="0" smtClean="0"/>
                        <a:t> µm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2.2 µm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5394" y="4719653"/>
            <a:ext cx="75814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 DCC has a standard error about the fit of &lt; 0.7%, this includes instrument noise for wavelengths &lt; 1.2 µm</a:t>
            </a:r>
          </a:p>
          <a:p>
            <a:r>
              <a:rPr lang="en-US" dirty="0" smtClean="0"/>
              <a:t>• For wavelengths &gt; 1.1 it is band specific</a:t>
            </a:r>
          </a:p>
          <a:p>
            <a:r>
              <a:rPr lang="en-US" dirty="0" smtClean="0"/>
              <a:t>• Number of years needed to detect a trend the magnitude of 2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at 95% confidence at 50% probability is ~10 years</a:t>
            </a:r>
          </a:p>
          <a:p>
            <a:r>
              <a:rPr lang="en-US" dirty="0" smtClean="0"/>
              <a:t>• For DCC the number year to detect a trend </a:t>
            </a:r>
            <a:r>
              <a:rPr lang="en-US" dirty="0"/>
              <a:t>&gt;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is ~5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5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 examples</a:t>
            </a:r>
            <a:endParaRPr lang="en-US" dirty="0"/>
          </a:p>
        </p:txBody>
      </p:sp>
      <p:pic>
        <p:nvPicPr>
          <p:cNvPr id="4" name="Picture 3" descr="Met9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2" y="1593185"/>
            <a:ext cx="2883752" cy="3782780"/>
          </a:xfrm>
          <a:prstGeom prst="rect">
            <a:avLst/>
          </a:prstGeom>
        </p:spPr>
      </p:pic>
      <p:pic>
        <p:nvPicPr>
          <p:cNvPr id="5" name="Picture 4" descr="Met9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12" y="1646104"/>
            <a:ext cx="2758832" cy="3698737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8"/>
          <a:stretch/>
        </p:blipFill>
        <p:spPr>
          <a:xfrm>
            <a:off x="3114714" y="1603288"/>
            <a:ext cx="2864437" cy="3834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6365" y="2157009"/>
            <a:ext cx="905228" cy="646331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0.65µm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=0.9%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3146" y="2124743"/>
            <a:ext cx="905228" cy="646331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0.86µm</a:t>
            </a:r>
          </a:p>
          <a:p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/>
              <a:t>=</a:t>
            </a:r>
            <a:r>
              <a:rPr lang="en-US" dirty="0" smtClean="0"/>
              <a:t>0.6%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1503" y="2124743"/>
            <a:ext cx="902811" cy="646331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1.6µm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=4.7%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95" y="5571784"/>
            <a:ext cx="8151449" cy="92333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 seems that DCC works best for the 0.86µm band, verified by both Met-9 and VIIRS</a:t>
            </a:r>
          </a:p>
          <a:p>
            <a:r>
              <a:rPr lang="en-US" dirty="0" smtClean="0"/>
              <a:t>Based on conversation with </a:t>
            </a:r>
            <a:r>
              <a:rPr lang="en-US" dirty="0" err="1" smtClean="0"/>
              <a:t>Sebastien</a:t>
            </a:r>
            <a:r>
              <a:rPr lang="en-US" dirty="0" smtClean="0"/>
              <a:t>, you can identify in the 0.65µm and 1.6µm the calibration discontinuity in late 2011.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98999" y="2931714"/>
            <a:ext cx="177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~2% 2007-2011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9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885</Words>
  <Application>Microsoft Macintosh PowerPoint</Application>
  <PresentationFormat>On-screen Show (4:3)</PresentationFormat>
  <Paragraphs>202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Extending DCC to other bands and DCC ray-matching </vt:lpstr>
      <vt:lpstr>Overview</vt:lpstr>
      <vt:lpstr>Extending DCC calibration to other bands</vt:lpstr>
      <vt:lpstr>Terra and Aqua MODIS C6 DCC </vt:lpstr>
      <vt:lpstr>Terra and Aqua MODIS C6 DCC </vt:lpstr>
      <vt:lpstr>NPP-VIIRS DCC and Libya-4</vt:lpstr>
      <vt:lpstr>NPP-VIIRS DCC and Libya-4</vt:lpstr>
      <vt:lpstr>DCC calibration standard errors</vt:lpstr>
      <vt:lpstr>GEO examples</vt:lpstr>
      <vt:lpstr>MODIS RVS calibration using DCC</vt:lpstr>
      <vt:lpstr>MODIS scan mirror schematic</vt:lpstr>
      <vt:lpstr>Aqua-MODIS C6 0.65µm DCC calibration by frame number</vt:lpstr>
      <vt:lpstr>PowerPoint Presentation</vt:lpstr>
      <vt:lpstr>DCC ray-matching</vt:lpstr>
      <vt:lpstr>PowerPoint Presentation</vt:lpstr>
      <vt:lpstr>MTSAT-2/Aqua-MODIS raymatching using all 0.5° lat/lon regions</vt:lpstr>
      <vt:lpstr>DCC Ray-matching</vt:lpstr>
      <vt:lpstr>MTSAT-2 10-km DCC ray-matching</vt:lpstr>
      <vt:lpstr>Gridded and DCC ray-matching</vt:lpstr>
      <vt:lpstr>Gridded and DCC ray-matching</vt:lpstr>
      <vt:lpstr>Future DCC ray-matching and DCC absolute calibration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meeting outline</dc:title>
  <dc:creator>David Doelling</dc:creator>
  <cp:lastModifiedBy>Doelling, David Robert (LARC-E302)</cp:lastModifiedBy>
  <cp:revision>86</cp:revision>
  <dcterms:created xsi:type="dcterms:W3CDTF">2015-03-06T16:54:31Z</dcterms:created>
  <dcterms:modified xsi:type="dcterms:W3CDTF">2015-03-17T21:16:29Z</dcterms:modified>
</cp:coreProperties>
</file>