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521" r:id="rId2"/>
    <p:sldId id="522" r:id="rId3"/>
    <p:sldId id="543" r:id="rId4"/>
    <p:sldId id="544" r:id="rId5"/>
    <p:sldId id="542" r:id="rId6"/>
    <p:sldId id="541" r:id="rId7"/>
    <p:sldId id="545" r:id="rId8"/>
    <p:sldId id="524" r:id="rId9"/>
    <p:sldId id="527" r:id="rId10"/>
    <p:sldId id="528" r:id="rId11"/>
    <p:sldId id="529" r:id="rId12"/>
    <p:sldId id="530" r:id="rId13"/>
    <p:sldId id="549" r:id="rId14"/>
    <p:sldId id="525" r:id="rId15"/>
    <p:sldId id="526" r:id="rId16"/>
    <p:sldId id="531" r:id="rId17"/>
    <p:sldId id="532" r:id="rId18"/>
    <p:sldId id="533" r:id="rId19"/>
    <p:sldId id="534" r:id="rId20"/>
    <p:sldId id="546" r:id="rId21"/>
    <p:sldId id="535" r:id="rId22"/>
    <p:sldId id="536" r:id="rId23"/>
    <p:sldId id="537" r:id="rId24"/>
    <p:sldId id="547" r:id="rId25"/>
    <p:sldId id="538" r:id="rId26"/>
    <p:sldId id="539" r:id="rId27"/>
    <p:sldId id="548" r:id="rId28"/>
    <p:sldId id="54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44" autoAdjust="0"/>
    <p:restoredTop sz="88554" autoAdjust="0"/>
  </p:normalViewPr>
  <p:slideViewPr>
    <p:cSldViewPr snapToGrid="0">
      <p:cViewPr varScale="1">
        <p:scale>
          <a:sx n="42" d="100"/>
          <a:sy n="42" d="100"/>
        </p:scale>
        <p:origin x="-1493" y="-82"/>
      </p:cViewPr>
      <p:guideLst>
        <p:guide orient="horz" pos="2160"/>
        <p:guide pos="2880"/>
      </p:guideLst>
    </p:cSldViewPr>
  </p:slideViewPr>
  <p:notesTextViewPr>
    <p:cViewPr>
      <p:scale>
        <a:sx n="100" d="100"/>
        <a:sy n="100" d="100"/>
      </p:scale>
      <p:origin x="0" y="0"/>
    </p:cViewPr>
  </p:notesText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F83196-91C6-455D-8476-A4E7D2571E8D}" type="datetimeFigureOut">
              <a:rPr lang="en-US" smtClean="0"/>
              <a:pPr/>
              <a:t>3/17/2015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FE2D2A-A77E-4C4C-BF93-2C1AB56A4A5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ja-JP"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5DFE2D2A-A77E-4C4C-BF93-2C1AB56A4A53}"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CD2D96-0413-4C8A-86A9-A02A96BFE23C}" type="slidenum">
              <a:rPr lang="en-US" smtClean="0"/>
              <a:pPr/>
              <a:t>19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iteration</a:t>
            </a:r>
            <a:r>
              <a:rPr lang="en-US" baseline="0" dirty="0" smtClean="0"/>
              <a:t> would break after 4</a:t>
            </a:r>
            <a:r>
              <a:rPr lang="en-US" baseline="30000" dirty="0" smtClean="0"/>
              <a:t>th</a:t>
            </a:r>
            <a:r>
              <a:rPr lang="en-US" baseline="0" dirty="0" smtClean="0"/>
              <a:t> loop when the number of outliers is less than 3%. When the iteration is forced to continue in the sensitivity test, Fig a shows that the fitting residuals is nearly symmetrically distributed (</a:t>
            </a:r>
            <a:r>
              <a:rPr lang="en-US" baseline="0" dirty="0" err="1" smtClean="0"/>
              <a:t>skewness</a:t>
            </a:r>
            <a:r>
              <a:rPr lang="en-US" baseline="0" dirty="0" smtClean="0"/>
              <a:t> close to 0),  the standard deviation of the fitting residual (STDV) becomes stable, and fewer outliers were found after the 4</a:t>
            </a:r>
            <a:r>
              <a:rPr lang="en-US" baseline="30000" dirty="0" smtClean="0"/>
              <a:t>th</a:t>
            </a:r>
            <a:r>
              <a:rPr lang="en-US" baseline="0" dirty="0" smtClean="0"/>
              <a:t> iteration (none after the 10</a:t>
            </a:r>
            <a:r>
              <a:rPr lang="en-US" baseline="30000" dirty="0" smtClean="0"/>
              <a:t>th</a:t>
            </a:r>
            <a:r>
              <a:rPr lang="en-US" baseline="0" dirty="0" smtClean="0"/>
              <a:t>).</a:t>
            </a:r>
          </a:p>
          <a:p>
            <a:r>
              <a:rPr lang="en-US" baseline="0" dirty="0" smtClean="0"/>
              <a:t>Fig b shows that the fitting functions are very similar for all the 14 loops.</a:t>
            </a:r>
          </a:p>
          <a:p>
            <a:r>
              <a:rPr lang="en-US" baseline="0" dirty="0" smtClean="0"/>
              <a:t>Figure c: M4 stands for the recursive filtering results from the four methods (Desert + </a:t>
            </a:r>
            <a:r>
              <a:rPr lang="en-US" baseline="0" dirty="0" err="1" smtClean="0"/>
              <a:t>Raymatching</a:t>
            </a:r>
            <a:r>
              <a:rPr lang="en-US" baseline="0" dirty="0" smtClean="0"/>
              <a:t> + DCC + Moon). The iteration breaks at 4</a:t>
            </a:r>
            <a:r>
              <a:rPr lang="en-US" baseline="30000" dirty="0" smtClean="0"/>
              <a:t>th</a:t>
            </a:r>
            <a:r>
              <a:rPr lang="en-US" baseline="0" dirty="0" smtClean="0"/>
              <a:t> loop as shown in Figure 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Figure d: solid lines are the trending of each individual method, referred to the primary y-axis.  The dash lines are the trending difference between each individual method to the integrated method (M4), referred to the second y-axis. </a:t>
            </a:r>
            <a:r>
              <a:rPr lang="en-US" sz="1200" dirty="0" smtClean="0"/>
              <a:t>Trending of the integrated method is generally the closest to that of DCC, followed by that of Ray-matching, moon and then desert method</a:t>
            </a:r>
          </a:p>
        </p:txBody>
      </p:sp>
      <p:sp>
        <p:nvSpPr>
          <p:cNvPr id="4" name="Slide Number Placeholder 3"/>
          <p:cNvSpPr>
            <a:spLocks noGrp="1"/>
          </p:cNvSpPr>
          <p:nvPr>
            <p:ph type="sldNum" sz="quarter" idx="10"/>
          </p:nvPr>
        </p:nvSpPr>
        <p:spPr/>
        <p:txBody>
          <a:bodyPr/>
          <a:lstStyle/>
          <a:p>
            <a:fld id="{1DCD2D96-0413-4C8A-86A9-A02A96BFE23C}" type="slidenum">
              <a:rPr lang="en-US" smtClean="0"/>
              <a:pPr/>
              <a:t>21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Time-series of trending coefficients and the error budgets of integrated method for the ‘near real-time’ data. The coefficients are calculated with the fitting functions (Equation 2) in which the unit of time </a:t>
            </a:r>
            <a:r>
              <a:rPr lang="en-US" sz="1200" i="1" kern="1200" dirty="0" smtClean="0">
                <a:solidFill>
                  <a:schemeClr val="tx1"/>
                </a:solidFill>
                <a:latin typeface="+mn-lt"/>
                <a:ea typeface="+mn-ea"/>
                <a:cs typeface="+mn-cs"/>
              </a:rPr>
              <a:t>t</a:t>
            </a:r>
            <a:r>
              <a:rPr lang="en-US" sz="1200" kern="1200" dirty="0" smtClean="0">
                <a:solidFill>
                  <a:schemeClr val="tx1"/>
                </a:solidFill>
                <a:latin typeface="+mn-lt"/>
                <a:ea typeface="+mn-ea"/>
                <a:cs typeface="+mn-cs"/>
              </a:rPr>
              <a:t> is year after operation. The time on x-axis starts with the GOES-12 operational date on April 1, 2003.  No integrated method results are available in the first three months. </a:t>
            </a:r>
          </a:p>
          <a:p>
            <a:endParaRPr lang="en-US" dirty="0"/>
          </a:p>
        </p:txBody>
      </p:sp>
      <p:sp>
        <p:nvSpPr>
          <p:cNvPr id="4" name="Slide Number Placeholder 3"/>
          <p:cNvSpPr>
            <a:spLocks noGrp="1"/>
          </p:cNvSpPr>
          <p:nvPr>
            <p:ph type="sldNum" sz="quarter" idx="10"/>
          </p:nvPr>
        </p:nvSpPr>
        <p:spPr/>
        <p:txBody>
          <a:bodyPr/>
          <a:lstStyle/>
          <a:p>
            <a:fld id="{1DCD2D96-0413-4C8A-86A9-A02A96BFE23C}" type="slidenum">
              <a:rPr lang="en-US" smtClean="0"/>
              <a:pPr/>
              <a:t>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71F7F9-8C1C-4804-BA31-0D482FF5DA84}"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3/18/15</a:t>
            </a:r>
            <a:endParaRPr lang="en-US" dirty="0"/>
          </a:p>
        </p:txBody>
      </p:sp>
      <p:sp>
        <p:nvSpPr>
          <p:cNvPr id="5" name="Footer Placeholder 4"/>
          <p:cNvSpPr>
            <a:spLocks noGrp="1"/>
          </p:cNvSpPr>
          <p:nvPr>
            <p:ph type="ftr" sz="quarter" idx="11"/>
          </p:nvPr>
        </p:nvSpPr>
        <p:spPr/>
        <p:txBody>
          <a:bodyPr/>
          <a:lstStyle/>
          <a:p>
            <a:r>
              <a:rPr lang="en-US" dirty="0" smtClean="0"/>
              <a:t>2015 GSICS WG Meeting, New Delhi, India</a:t>
            </a:r>
            <a:endParaRPr lang="en-US" dirty="0"/>
          </a:p>
        </p:txBody>
      </p:sp>
      <p:sp>
        <p:nvSpPr>
          <p:cNvPr id="6" name="Slide Number Placeholder 5"/>
          <p:cNvSpPr>
            <a:spLocks noGrp="1"/>
          </p:cNvSpPr>
          <p:nvPr>
            <p:ph type="sldNum" sz="quarter" idx="12"/>
          </p:nvPr>
        </p:nvSpPr>
        <p:spPr/>
        <p:txBody>
          <a:bodyPr/>
          <a:lstStyle/>
          <a:p>
            <a:fld id="{7F91D324-F2BC-49F8-BC67-0932207C5B0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65138" indent="-465138">
              <a:defRPr/>
            </a:lvl1pPr>
            <a:lvl2pPr marL="852488" indent="-395288">
              <a:defRPr/>
            </a:lvl2pPr>
            <a:lvl3pPr marL="1193800" indent="-341313">
              <a:defRPr/>
            </a:lvl3pPr>
            <a:lvl4pPr marL="1487488" indent="-293688">
              <a:defRPr/>
            </a:lvl4pPr>
            <a:lvl5pPr marL="1720850" indent="-233363">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3/18/15</a:t>
            </a:r>
            <a:endParaRPr lang="en-US" dirty="0"/>
          </a:p>
        </p:txBody>
      </p:sp>
      <p:sp>
        <p:nvSpPr>
          <p:cNvPr id="5" name="Footer Placeholder 4"/>
          <p:cNvSpPr>
            <a:spLocks noGrp="1"/>
          </p:cNvSpPr>
          <p:nvPr>
            <p:ph type="ftr" sz="quarter" idx="11"/>
          </p:nvPr>
        </p:nvSpPr>
        <p:spPr/>
        <p:txBody>
          <a:bodyPr/>
          <a:lstStyle/>
          <a:p>
            <a:r>
              <a:rPr lang="en-US" dirty="0" smtClean="0"/>
              <a:t>2015 GSICS WG Meeting, New Delhi, India</a:t>
            </a:r>
            <a:endParaRPr lang="en-US" dirty="0"/>
          </a:p>
        </p:txBody>
      </p:sp>
      <p:sp>
        <p:nvSpPr>
          <p:cNvPr id="6" name="Slide Number Placeholder 5"/>
          <p:cNvSpPr>
            <a:spLocks noGrp="1"/>
          </p:cNvSpPr>
          <p:nvPr>
            <p:ph type="sldNum" sz="quarter" idx="12"/>
          </p:nvPr>
        </p:nvSpPr>
        <p:spPr/>
        <p:txBody>
          <a:bodyPr/>
          <a:lstStyle/>
          <a:p>
            <a:fld id="{7F91D324-F2BC-49F8-BC67-0932207C5B0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3/18/15</a:t>
            </a:r>
            <a:endParaRPr lang="en-US" dirty="0"/>
          </a:p>
        </p:txBody>
      </p:sp>
      <p:sp>
        <p:nvSpPr>
          <p:cNvPr id="5" name="Footer Placeholder 4"/>
          <p:cNvSpPr>
            <a:spLocks noGrp="1"/>
          </p:cNvSpPr>
          <p:nvPr>
            <p:ph type="ftr" sz="quarter" idx="11"/>
          </p:nvPr>
        </p:nvSpPr>
        <p:spPr/>
        <p:txBody>
          <a:bodyPr/>
          <a:lstStyle/>
          <a:p>
            <a:r>
              <a:rPr lang="en-US" dirty="0" smtClean="0"/>
              <a:t>2015 GSICS WG Meeting, New Delhi, India</a:t>
            </a:r>
            <a:endParaRPr lang="en-US" dirty="0"/>
          </a:p>
        </p:txBody>
      </p:sp>
      <p:sp>
        <p:nvSpPr>
          <p:cNvPr id="6" name="Slide Number Placeholder 5"/>
          <p:cNvSpPr>
            <a:spLocks noGrp="1"/>
          </p:cNvSpPr>
          <p:nvPr>
            <p:ph type="sldNum" sz="quarter" idx="12"/>
          </p:nvPr>
        </p:nvSpPr>
        <p:spPr/>
        <p:txBody>
          <a:bodyPr/>
          <a:lstStyle/>
          <a:p>
            <a:fld id="{7F91D324-F2BC-49F8-BC67-0932207C5B0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3/18/15</a:t>
            </a:r>
            <a:endParaRPr lang="en-US" dirty="0"/>
          </a:p>
        </p:txBody>
      </p:sp>
      <p:sp>
        <p:nvSpPr>
          <p:cNvPr id="6" name="Footer Placeholder 5"/>
          <p:cNvSpPr>
            <a:spLocks noGrp="1"/>
          </p:cNvSpPr>
          <p:nvPr>
            <p:ph type="ftr" sz="quarter" idx="11"/>
          </p:nvPr>
        </p:nvSpPr>
        <p:spPr/>
        <p:txBody>
          <a:bodyPr/>
          <a:lstStyle/>
          <a:p>
            <a:r>
              <a:rPr lang="en-US" dirty="0" smtClean="0"/>
              <a:t>2015 GSICS WG Meeting, New Delhi, India</a:t>
            </a:r>
            <a:endParaRPr lang="en-US" dirty="0"/>
          </a:p>
        </p:txBody>
      </p:sp>
      <p:sp>
        <p:nvSpPr>
          <p:cNvPr id="7" name="Slide Number Placeholder 6"/>
          <p:cNvSpPr>
            <a:spLocks noGrp="1"/>
          </p:cNvSpPr>
          <p:nvPr>
            <p:ph type="sldNum" sz="quarter" idx="12"/>
          </p:nvPr>
        </p:nvSpPr>
        <p:spPr/>
        <p:txBody>
          <a:bodyPr/>
          <a:lstStyle/>
          <a:p>
            <a:fld id="{7F91D324-F2BC-49F8-BC67-0932207C5B0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3/18/15</a:t>
            </a:r>
            <a:endParaRPr lang="en-US" dirty="0"/>
          </a:p>
        </p:txBody>
      </p:sp>
      <p:sp>
        <p:nvSpPr>
          <p:cNvPr id="4" name="Footer Placeholder 3"/>
          <p:cNvSpPr>
            <a:spLocks noGrp="1"/>
          </p:cNvSpPr>
          <p:nvPr>
            <p:ph type="ftr" sz="quarter" idx="11"/>
          </p:nvPr>
        </p:nvSpPr>
        <p:spPr/>
        <p:txBody>
          <a:bodyPr/>
          <a:lstStyle/>
          <a:p>
            <a:r>
              <a:rPr lang="en-US" dirty="0" smtClean="0"/>
              <a:t>2015 GSICS WG Meeting, New Delhi, India</a:t>
            </a:r>
            <a:endParaRPr lang="en-US" dirty="0"/>
          </a:p>
        </p:txBody>
      </p:sp>
      <p:sp>
        <p:nvSpPr>
          <p:cNvPr id="5" name="Slide Number Placeholder 4"/>
          <p:cNvSpPr>
            <a:spLocks noGrp="1"/>
          </p:cNvSpPr>
          <p:nvPr>
            <p:ph type="sldNum" sz="quarter" idx="12"/>
          </p:nvPr>
        </p:nvSpPr>
        <p:spPr/>
        <p:txBody>
          <a:bodyPr/>
          <a:lstStyle/>
          <a:p>
            <a:fld id="{7F91D324-F2BC-49F8-BC67-0932207C5B0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3/18/15</a:t>
            </a:r>
            <a:endParaRPr lang="en-US" dirty="0"/>
          </a:p>
        </p:txBody>
      </p:sp>
      <p:sp>
        <p:nvSpPr>
          <p:cNvPr id="3" name="Footer Placeholder 2"/>
          <p:cNvSpPr>
            <a:spLocks noGrp="1"/>
          </p:cNvSpPr>
          <p:nvPr>
            <p:ph type="ftr" sz="quarter" idx="11"/>
          </p:nvPr>
        </p:nvSpPr>
        <p:spPr/>
        <p:txBody>
          <a:bodyPr/>
          <a:lstStyle/>
          <a:p>
            <a:r>
              <a:rPr lang="en-US" dirty="0" smtClean="0"/>
              <a:t>2015 GSICS WG Meeting, New Delhi, India</a:t>
            </a:r>
            <a:endParaRPr lang="en-US" dirty="0"/>
          </a:p>
        </p:txBody>
      </p:sp>
      <p:sp>
        <p:nvSpPr>
          <p:cNvPr id="4" name="Slide Number Placeholder 3"/>
          <p:cNvSpPr>
            <a:spLocks noGrp="1"/>
          </p:cNvSpPr>
          <p:nvPr>
            <p:ph type="sldNum" sz="quarter" idx="12"/>
          </p:nvPr>
        </p:nvSpPr>
        <p:spPr/>
        <p:txBody>
          <a:bodyPr/>
          <a:lstStyle/>
          <a:p>
            <a:fld id="{7F91D324-F2BC-49F8-BC67-0932207C5B0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228600"/>
            <a:ext cx="60198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3/18/15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2015 GSICS WG Meeting, New Delhi, India</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1D324-F2BC-49F8-BC67-0932207C5B06}" type="slidenum">
              <a:rPr lang="en-US" smtClean="0"/>
              <a:pPr/>
              <a:t>‹#›</a:t>
            </a:fld>
            <a:endParaRPr lang="en-US" dirty="0"/>
          </a:p>
        </p:txBody>
      </p:sp>
      <p:pic>
        <p:nvPicPr>
          <p:cNvPr id="7" name="Picture 14" descr="GSICS300px.png"/>
          <p:cNvPicPr>
            <a:picLocks noChangeAspect="1"/>
          </p:cNvPicPr>
          <p:nvPr userDrawn="1"/>
        </p:nvPicPr>
        <p:blipFill>
          <a:blip r:embed="rId8" cstate="print"/>
          <a:srcRect/>
          <a:stretch>
            <a:fillRect/>
          </a:stretch>
        </p:blipFill>
        <p:spPr bwMode="auto">
          <a:xfrm>
            <a:off x="228600" y="228600"/>
            <a:ext cx="1685925" cy="685800"/>
          </a:xfrm>
          <a:prstGeom prst="rect">
            <a:avLst/>
          </a:prstGeom>
          <a:noFill/>
          <a:ln w="9525">
            <a:noFill/>
            <a:miter lim="800000"/>
            <a:headEnd/>
            <a:tailEnd/>
          </a:ln>
        </p:spPr>
      </p:pic>
      <p:pic>
        <p:nvPicPr>
          <p:cNvPr id="8" name="Picture 11" descr="468px-NOAA_logo.svg.png"/>
          <p:cNvPicPr>
            <a:picLocks noChangeAspect="1"/>
          </p:cNvPicPr>
          <p:nvPr userDrawn="1"/>
        </p:nvPicPr>
        <p:blipFill>
          <a:blip r:embed="rId9" cstate="print"/>
          <a:srcRect/>
          <a:stretch>
            <a:fillRect/>
          </a:stretch>
        </p:blipFill>
        <p:spPr bwMode="auto">
          <a:xfrm>
            <a:off x="8001000" y="228600"/>
            <a:ext cx="933450" cy="933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v"/>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Ø"/>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q"/>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1"/>
            <a:ext cx="7772400" cy="2076450"/>
          </a:xfrm>
        </p:spPr>
        <p:txBody>
          <a:bodyPr>
            <a:normAutofit/>
          </a:bodyPr>
          <a:lstStyle/>
          <a:p>
            <a:r>
              <a:rPr lang="en-US" dirty="0" smtClean="0"/>
              <a:t>Combining Vicarious Calibrations</a:t>
            </a:r>
            <a:endParaRPr lang="en-US" dirty="0"/>
          </a:p>
        </p:txBody>
      </p:sp>
      <p:sp>
        <p:nvSpPr>
          <p:cNvPr id="3" name="Subtitle 2"/>
          <p:cNvSpPr>
            <a:spLocks noGrp="1"/>
          </p:cNvSpPr>
          <p:nvPr>
            <p:ph type="subTitle" idx="1"/>
          </p:nvPr>
        </p:nvSpPr>
        <p:spPr/>
        <p:txBody>
          <a:bodyPr/>
          <a:lstStyle/>
          <a:p>
            <a:r>
              <a:rPr lang="en-US" dirty="0" smtClean="0"/>
              <a:t>F. Yu and X. Wu</a:t>
            </a:r>
          </a:p>
          <a:p>
            <a:r>
              <a:rPr lang="en-US" dirty="0" smtClean="0"/>
              <a:t>NOAA GPRC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019800" cy="685800"/>
          </a:xfrm>
        </p:spPr>
        <p:txBody>
          <a:bodyPr>
            <a:normAutofit/>
          </a:bodyPr>
          <a:lstStyle/>
          <a:p>
            <a:r>
              <a:rPr lang="en-US" dirty="0" smtClean="0"/>
              <a:t>GOES/MODIS Ray-Matching</a:t>
            </a:r>
            <a:endParaRPr lang="en-US" dirty="0"/>
          </a:p>
        </p:txBody>
      </p:sp>
      <p:pic>
        <p:nvPicPr>
          <p:cNvPr id="6" name="Content Placeholder 5" descr="g12_raymatching_degradation.png"/>
          <p:cNvPicPr>
            <a:picLocks noGrp="1" noChangeAspect="1"/>
          </p:cNvPicPr>
          <p:nvPr>
            <p:ph idx="1"/>
          </p:nvPr>
        </p:nvPicPr>
        <p:blipFill>
          <a:blip r:embed="rId2" cstate="print"/>
          <a:stretch>
            <a:fillRect/>
          </a:stretch>
        </p:blipFill>
        <p:spPr>
          <a:xfrm>
            <a:off x="0" y="1151626"/>
            <a:ext cx="5341620" cy="3048000"/>
          </a:xfrm>
        </p:spPr>
      </p:pic>
      <p:sp>
        <p:nvSpPr>
          <p:cNvPr id="4" name="Date Placeholder 3"/>
          <p:cNvSpPr>
            <a:spLocks noGrp="1"/>
          </p:cNvSpPr>
          <p:nvPr>
            <p:ph type="dt" sz="half" idx="10"/>
          </p:nvPr>
        </p:nvSpPr>
        <p:spPr/>
        <p:txBody>
          <a:bodyPr/>
          <a:lstStyle/>
          <a:p>
            <a:r>
              <a:rPr lang="en-US" smtClean="0"/>
              <a:t>3/18/15</a:t>
            </a:r>
            <a:endParaRPr lang="en-US"/>
          </a:p>
        </p:txBody>
      </p:sp>
      <p:sp>
        <p:nvSpPr>
          <p:cNvPr id="5" name="Slide Number Placeholder 4"/>
          <p:cNvSpPr>
            <a:spLocks noGrp="1"/>
          </p:cNvSpPr>
          <p:nvPr>
            <p:ph type="sldNum" sz="quarter" idx="12"/>
          </p:nvPr>
        </p:nvSpPr>
        <p:spPr/>
        <p:txBody>
          <a:bodyPr/>
          <a:lstStyle/>
          <a:p>
            <a:fld id="{EB98C0CC-62EE-4DFE-A7F9-92A4F77DFB5D}" type="slidenum">
              <a:rPr lang="en-US" smtClean="0"/>
              <a:pPr/>
              <a:t>10</a:t>
            </a:fld>
            <a:endParaRPr lang="en-US"/>
          </a:p>
        </p:txBody>
      </p:sp>
      <p:pic>
        <p:nvPicPr>
          <p:cNvPr id="8" name="Picture 7" descr="g12.mod.SRF.airTrans.veg.water.cloud.png"/>
          <p:cNvPicPr/>
          <p:nvPr/>
        </p:nvPicPr>
        <p:blipFill>
          <a:blip r:embed="rId3" cstate="print"/>
          <a:stretch>
            <a:fillRect/>
          </a:stretch>
        </p:blipFill>
        <p:spPr>
          <a:xfrm>
            <a:off x="0" y="4495800"/>
            <a:ext cx="3048000" cy="1729141"/>
          </a:xfrm>
          <a:prstGeom prst="rect">
            <a:avLst/>
          </a:prstGeom>
        </p:spPr>
      </p:pic>
      <p:pic>
        <p:nvPicPr>
          <p:cNvPr id="9" name="Picture 8" descr="g12.raymatchingRefl2pixelNum.Fig3.png"/>
          <p:cNvPicPr/>
          <p:nvPr/>
        </p:nvPicPr>
        <p:blipFill>
          <a:blip r:embed="rId4" cstate="print"/>
          <a:stretch>
            <a:fillRect/>
          </a:stretch>
        </p:blipFill>
        <p:spPr>
          <a:xfrm>
            <a:off x="3048000" y="4495800"/>
            <a:ext cx="2218944" cy="1283208"/>
          </a:xfrm>
          <a:prstGeom prst="rect">
            <a:avLst/>
          </a:prstGeom>
        </p:spPr>
      </p:pic>
      <p:sp>
        <p:nvSpPr>
          <p:cNvPr id="10" name="Footer Placeholder 9"/>
          <p:cNvSpPr>
            <a:spLocks noGrp="1"/>
          </p:cNvSpPr>
          <p:nvPr>
            <p:ph type="ftr" sz="quarter" idx="11"/>
          </p:nvPr>
        </p:nvSpPr>
        <p:spPr/>
        <p:txBody>
          <a:bodyPr/>
          <a:lstStyle/>
          <a:p>
            <a:r>
              <a:rPr lang="en-US" smtClean="0"/>
              <a:t>2015 GSICS WG Meeting, New Delhi, India</a:t>
            </a:r>
            <a:endParaRPr lang="en-US" dirty="0"/>
          </a:p>
        </p:txBody>
      </p:sp>
      <p:sp>
        <p:nvSpPr>
          <p:cNvPr id="11" name="Content Placeholder 2"/>
          <p:cNvSpPr txBox="1">
            <a:spLocks/>
          </p:cNvSpPr>
          <p:nvPr/>
        </p:nvSpPr>
        <p:spPr>
          <a:xfrm>
            <a:off x="5279366" y="1134373"/>
            <a:ext cx="3648974" cy="5284715"/>
          </a:xfrm>
          <a:prstGeom prst="rect">
            <a:avLst/>
          </a:prstGeom>
        </p:spPr>
        <p:txBody>
          <a:bodyPr vert="horz" lIns="91440" tIns="45720" rIns="91440" bIns="45720" rtlCol="0">
            <a:normAutofit fontScale="77500" lnSpcReduction="20000"/>
          </a:bodyPr>
          <a:lstStyle/>
          <a:p>
            <a:pPr marL="223838" lvl="0" indent="-223838">
              <a:spcBef>
                <a:spcPct val="20000"/>
              </a:spcBef>
              <a:buFont typeface="Arial" pitchFamily="34" charset="0"/>
              <a:buChar char="•"/>
              <a:defRPr/>
            </a:pPr>
            <a:r>
              <a:rPr lang="en-US" sz="2400" dirty="0" smtClean="0"/>
              <a:t>Ratio of ray-matched GOES and Aqua/MODIS </a:t>
            </a:r>
            <a:r>
              <a:rPr lang="en-US" sz="2400" dirty="0" err="1" smtClean="0"/>
              <a:t>reflectances</a:t>
            </a:r>
            <a:endParaRPr lang="en-US" sz="2400" dirty="0" smtClean="0"/>
          </a:p>
          <a:p>
            <a:pPr marL="396875" lvl="1" indent="-163513">
              <a:spcBef>
                <a:spcPct val="20000"/>
              </a:spcBef>
              <a:buFont typeface="Arial" pitchFamily="34" charset="0"/>
              <a:buChar char="•"/>
            </a:pPr>
            <a:r>
              <a:rPr lang="en-US" sz="2400" dirty="0" smtClean="0"/>
              <a:t>&lt; 10 degree from GEO nadir</a:t>
            </a:r>
          </a:p>
          <a:p>
            <a:pPr marL="396875" lvl="1" indent="-163513">
              <a:spcBef>
                <a:spcPct val="20000"/>
              </a:spcBef>
              <a:buFont typeface="Arial" pitchFamily="34" charset="0"/>
              <a:buChar char="•"/>
            </a:pPr>
            <a:r>
              <a:rPr lang="en-US" sz="2400" dirty="0" smtClean="0"/>
              <a:t>&lt; 1% difference in viewing angles</a:t>
            </a:r>
          </a:p>
          <a:p>
            <a:pPr marL="396875" lvl="1" indent="-163513">
              <a:spcBef>
                <a:spcPct val="20000"/>
              </a:spcBef>
              <a:buFont typeface="Arial" pitchFamily="34" charset="0"/>
              <a:buChar char="•"/>
            </a:pPr>
            <a:r>
              <a:rPr lang="en-US" sz="2400" dirty="0" smtClean="0"/>
              <a:t>&lt; 10 minutes in viewing times</a:t>
            </a:r>
          </a:p>
          <a:p>
            <a:pPr marL="396875" lvl="1" indent="-163513">
              <a:spcBef>
                <a:spcPct val="20000"/>
              </a:spcBef>
              <a:buFont typeface="Arial" pitchFamily="34" charset="0"/>
              <a:buChar char="•"/>
            </a:pPr>
            <a:r>
              <a:rPr lang="en-US" sz="2400" dirty="0" smtClean="0"/>
              <a:t>&lt; 1km in central pixels</a:t>
            </a:r>
          </a:p>
          <a:p>
            <a:pPr marL="223838" lvl="0" indent="-223838">
              <a:spcBef>
                <a:spcPct val="20000"/>
              </a:spcBef>
              <a:buFont typeface="Arial" pitchFamily="34" charset="0"/>
              <a:buChar char="•"/>
              <a:defRPr/>
            </a:pPr>
            <a:endParaRPr lang="en-US" sz="2400" dirty="0" smtClean="0"/>
          </a:p>
          <a:p>
            <a:pPr marL="223838" lvl="0" indent="-223838">
              <a:spcBef>
                <a:spcPct val="20000"/>
              </a:spcBef>
              <a:buFont typeface="Arial" pitchFamily="34" charset="0"/>
              <a:buChar char="•"/>
              <a:defRPr/>
            </a:pPr>
            <a:r>
              <a:rPr lang="en-US" sz="2400" dirty="0" smtClean="0"/>
              <a:t>Select </a:t>
            </a:r>
            <a:r>
              <a:rPr lang="en-US" sz="2400" dirty="0" smtClean="0"/>
              <a:t>uniform cloudy scenes</a:t>
            </a:r>
          </a:p>
          <a:p>
            <a:pPr marL="396875" lvl="1" indent="-173038">
              <a:spcBef>
                <a:spcPct val="20000"/>
              </a:spcBef>
              <a:buFont typeface="Arial" pitchFamily="34" charset="0"/>
              <a:buChar char="•"/>
            </a:pPr>
            <a:r>
              <a:rPr lang="en-US" sz="2400" dirty="0" smtClean="0"/>
              <a:t>MODIS reflectance &gt; 50%</a:t>
            </a:r>
          </a:p>
          <a:p>
            <a:pPr marL="396875" lvl="1" indent="-173038">
              <a:spcBef>
                <a:spcPct val="20000"/>
              </a:spcBef>
              <a:buFont typeface="Arial" pitchFamily="34" charset="0"/>
              <a:buChar char="•"/>
            </a:pPr>
            <a:r>
              <a:rPr lang="en-US" sz="2400" dirty="0" smtClean="0"/>
              <a:t>GOES reflectance &gt; 25%</a:t>
            </a:r>
          </a:p>
          <a:p>
            <a:pPr marL="396875" lvl="1" indent="-173038">
              <a:spcBef>
                <a:spcPct val="20000"/>
              </a:spcBef>
              <a:buFont typeface="Arial" pitchFamily="34" charset="0"/>
              <a:buChar char="•"/>
            </a:pPr>
            <a:r>
              <a:rPr lang="en-US" sz="2400" dirty="0" err="1" smtClean="0"/>
              <a:t>CoV</a:t>
            </a:r>
            <a:r>
              <a:rPr lang="en-US" sz="2400" dirty="0" smtClean="0"/>
              <a:t> &lt; 3% within the 3x3 array</a:t>
            </a:r>
          </a:p>
          <a:p>
            <a:pPr marL="223838" lvl="1" indent="-223838">
              <a:spcBef>
                <a:spcPct val="20000"/>
              </a:spcBef>
              <a:buFont typeface="Arial" pitchFamily="34" charset="0"/>
              <a:buChar char="•"/>
            </a:pPr>
            <a:endParaRPr lang="en-US" sz="2400" dirty="0" smtClean="0"/>
          </a:p>
          <a:p>
            <a:pPr marL="223838" lvl="1" indent="-223838">
              <a:spcBef>
                <a:spcPct val="20000"/>
              </a:spcBef>
              <a:buFont typeface="Arial" pitchFamily="34" charset="0"/>
              <a:buChar char="•"/>
            </a:pPr>
            <a:r>
              <a:rPr lang="en-US" sz="2400" dirty="0" smtClean="0"/>
              <a:t>Monthly sample size &gt; 5000 to ensure robust statistics.</a:t>
            </a:r>
          </a:p>
          <a:p>
            <a:pPr marL="223838" lvl="1" indent="-223838">
              <a:spcBef>
                <a:spcPct val="20000"/>
              </a:spcBef>
              <a:buFont typeface="Arial" pitchFamily="34" charset="0"/>
              <a:buChar char="•"/>
            </a:pPr>
            <a:endParaRPr lang="en-US" sz="2400" dirty="0" smtClean="0"/>
          </a:p>
          <a:p>
            <a:pPr marL="223838" lvl="1" indent="-223838">
              <a:spcBef>
                <a:spcPct val="20000"/>
              </a:spcBef>
              <a:buFont typeface="Arial" pitchFamily="34" charset="0"/>
              <a:buChar char="•"/>
            </a:pPr>
            <a:r>
              <a:rPr lang="en-US" sz="2400" dirty="0" smtClean="0"/>
              <a:t>Analyze the time-series </a:t>
            </a:r>
            <a:r>
              <a:rPr lang="en-US" sz="2400" dirty="0" smtClean="0"/>
              <a:t>of </a:t>
            </a:r>
            <a:r>
              <a:rPr lang="en-US" sz="2400" dirty="0" smtClean="0"/>
              <a:t>monthly mean reflectance ratios.</a:t>
            </a:r>
            <a:endParaRPr lang="en-U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019800" cy="703053"/>
          </a:xfrm>
        </p:spPr>
        <p:txBody>
          <a:bodyPr/>
          <a:lstStyle/>
          <a:p>
            <a:r>
              <a:rPr lang="en-US" dirty="0" smtClean="0"/>
              <a:t>DCC Reflectance</a:t>
            </a:r>
            <a:endParaRPr lang="en-US" dirty="0"/>
          </a:p>
        </p:txBody>
      </p:sp>
      <p:sp>
        <p:nvSpPr>
          <p:cNvPr id="3" name="Content Placeholder 2"/>
          <p:cNvSpPr>
            <a:spLocks noGrp="1"/>
          </p:cNvSpPr>
          <p:nvPr>
            <p:ph idx="1"/>
          </p:nvPr>
        </p:nvSpPr>
        <p:spPr>
          <a:xfrm>
            <a:off x="5287991" y="1181818"/>
            <a:ext cx="3631721" cy="5262114"/>
          </a:xfrm>
        </p:spPr>
        <p:txBody>
          <a:bodyPr>
            <a:normAutofit fontScale="92500" lnSpcReduction="20000"/>
          </a:bodyPr>
          <a:lstStyle/>
          <a:p>
            <a:pPr marL="293688" indent="-293688"/>
            <a:r>
              <a:rPr lang="en-US" dirty="0" smtClean="0"/>
              <a:t>Followed the </a:t>
            </a:r>
            <a:r>
              <a:rPr lang="en-US" dirty="0" smtClean="0"/>
              <a:t>GSICS DCC ATBD</a:t>
            </a:r>
          </a:p>
          <a:p>
            <a:pPr marL="293688" indent="-293688"/>
            <a:endParaRPr lang="en-US" dirty="0" smtClean="0"/>
          </a:p>
          <a:p>
            <a:pPr marL="293688" indent="-293688"/>
            <a:r>
              <a:rPr lang="en-US" dirty="0" smtClean="0"/>
              <a:t>Monthly </a:t>
            </a:r>
            <a:r>
              <a:rPr lang="en-US" dirty="0" smtClean="0"/>
              <a:t>sample size &gt; </a:t>
            </a:r>
            <a:r>
              <a:rPr lang="en-US" dirty="0" smtClean="0"/>
              <a:t>2000 to ensure robust </a:t>
            </a:r>
            <a:r>
              <a:rPr lang="en-US" dirty="0" smtClean="0"/>
              <a:t>statistics</a:t>
            </a:r>
            <a:endParaRPr lang="en-US" dirty="0" smtClean="0"/>
          </a:p>
          <a:p>
            <a:pPr marL="293688" indent="-293688"/>
            <a:endParaRPr lang="en-US" dirty="0" smtClean="0"/>
          </a:p>
          <a:p>
            <a:pPr marL="293688" indent="-293688"/>
            <a:r>
              <a:rPr lang="en-US" dirty="0" smtClean="0"/>
              <a:t>Used the </a:t>
            </a:r>
            <a:r>
              <a:rPr lang="en-US" dirty="0" smtClean="0"/>
              <a:t>median value of monthly DCC </a:t>
            </a:r>
            <a:r>
              <a:rPr lang="en-US" dirty="0" smtClean="0"/>
              <a:t>reflectance. (Mode and mean were considered.)</a:t>
            </a:r>
            <a:endParaRPr lang="en-US" dirty="0" smtClean="0"/>
          </a:p>
        </p:txBody>
      </p:sp>
      <p:sp>
        <p:nvSpPr>
          <p:cNvPr id="4" name="Date Placeholder 3"/>
          <p:cNvSpPr>
            <a:spLocks noGrp="1"/>
          </p:cNvSpPr>
          <p:nvPr>
            <p:ph type="dt" sz="half" idx="10"/>
          </p:nvPr>
        </p:nvSpPr>
        <p:spPr/>
        <p:txBody>
          <a:bodyPr/>
          <a:lstStyle/>
          <a:p>
            <a:r>
              <a:rPr lang="en-US" smtClean="0"/>
              <a:t>3/18/15</a:t>
            </a:r>
            <a:endParaRPr lang="en-US"/>
          </a:p>
        </p:txBody>
      </p:sp>
      <p:sp>
        <p:nvSpPr>
          <p:cNvPr id="5" name="Slide Number Placeholder 4"/>
          <p:cNvSpPr>
            <a:spLocks noGrp="1"/>
          </p:cNvSpPr>
          <p:nvPr>
            <p:ph type="sldNum" sz="quarter" idx="12"/>
          </p:nvPr>
        </p:nvSpPr>
        <p:spPr/>
        <p:txBody>
          <a:bodyPr/>
          <a:lstStyle/>
          <a:p>
            <a:fld id="{EB98C0CC-62EE-4DFE-A7F9-92A4F77DFB5D}" type="slidenum">
              <a:rPr lang="en-US" smtClean="0"/>
              <a:pPr/>
              <a:t>11</a:t>
            </a:fld>
            <a:endParaRPr lang="en-US"/>
          </a:p>
        </p:txBody>
      </p:sp>
      <p:pic>
        <p:nvPicPr>
          <p:cNvPr id="6" name="Picture 5" descr="g12_DCC_degradation_ps2png_Figure6.png"/>
          <p:cNvPicPr/>
          <p:nvPr/>
        </p:nvPicPr>
        <p:blipFill>
          <a:blip r:embed="rId2" cstate="print"/>
          <a:stretch>
            <a:fillRect/>
          </a:stretch>
        </p:blipFill>
        <p:spPr>
          <a:xfrm>
            <a:off x="0" y="1143000"/>
            <a:ext cx="5429250" cy="3098037"/>
          </a:xfrm>
          <a:prstGeom prst="rect">
            <a:avLst/>
          </a:prstGeom>
        </p:spPr>
      </p:pic>
      <p:pic>
        <p:nvPicPr>
          <p:cNvPr id="7" name="Picture 6" descr="g12_medianDCCRefl2pixelNum_Figure5.png"/>
          <p:cNvPicPr/>
          <p:nvPr/>
        </p:nvPicPr>
        <p:blipFill>
          <a:blip r:embed="rId3" cstate="print"/>
          <a:stretch>
            <a:fillRect/>
          </a:stretch>
        </p:blipFill>
        <p:spPr>
          <a:xfrm>
            <a:off x="914400" y="4724400"/>
            <a:ext cx="3048000" cy="1676400"/>
          </a:xfrm>
          <a:prstGeom prst="rect">
            <a:avLst/>
          </a:prstGeom>
        </p:spPr>
      </p:pic>
      <p:sp>
        <p:nvSpPr>
          <p:cNvPr id="8" name="Footer Placeholder 7"/>
          <p:cNvSpPr>
            <a:spLocks noGrp="1"/>
          </p:cNvSpPr>
          <p:nvPr>
            <p:ph type="ftr" sz="quarter" idx="11"/>
          </p:nvPr>
        </p:nvSpPr>
        <p:spPr/>
        <p:txBody>
          <a:bodyPr/>
          <a:lstStyle/>
          <a:p>
            <a:r>
              <a:rPr lang="en-US" smtClean="0"/>
              <a:t>2015 GSICS WG Meeting, New Delhi, India</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019800" cy="685800"/>
          </a:xfrm>
        </p:spPr>
        <p:txBody>
          <a:bodyPr>
            <a:normAutofit/>
          </a:bodyPr>
          <a:lstStyle/>
          <a:p>
            <a:r>
              <a:rPr lang="en-US" dirty="0" smtClean="0"/>
              <a:t>Lunar Irradiance Ratio</a:t>
            </a:r>
            <a:endParaRPr lang="en-US" dirty="0"/>
          </a:p>
        </p:txBody>
      </p:sp>
      <p:pic>
        <p:nvPicPr>
          <p:cNvPr id="6" name="Content Placeholder 5" descr="g12_degration_moon.png"/>
          <p:cNvPicPr>
            <a:picLocks noGrp="1" noChangeAspect="1"/>
          </p:cNvPicPr>
          <p:nvPr>
            <p:ph idx="1"/>
          </p:nvPr>
        </p:nvPicPr>
        <p:blipFill>
          <a:blip r:embed="rId2" cstate="print"/>
          <a:stretch>
            <a:fillRect/>
          </a:stretch>
        </p:blipFill>
        <p:spPr>
          <a:xfrm>
            <a:off x="1" y="1066800"/>
            <a:ext cx="5867400" cy="3505200"/>
          </a:xfrm>
        </p:spPr>
      </p:pic>
      <p:sp>
        <p:nvSpPr>
          <p:cNvPr id="4" name="Date Placeholder 3"/>
          <p:cNvSpPr>
            <a:spLocks noGrp="1"/>
          </p:cNvSpPr>
          <p:nvPr>
            <p:ph type="dt" sz="half" idx="10"/>
          </p:nvPr>
        </p:nvSpPr>
        <p:spPr/>
        <p:txBody>
          <a:bodyPr/>
          <a:lstStyle/>
          <a:p>
            <a:r>
              <a:rPr lang="en-US" smtClean="0"/>
              <a:t>3/18/15</a:t>
            </a:r>
            <a:endParaRPr lang="en-US"/>
          </a:p>
        </p:txBody>
      </p:sp>
      <p:sp>
        <p:nvSpPr>
          <p:cNvPr id="5" name="Slide Number Placeholder 4"/>
          <p:cNvSpPr>
            <a:spLocks noGrp="1"/>
          </p:cNvSpPr>
          <p:nvPr>
            <p:ph type="sldNum" sz="quarter" idx="12"/>
          </p:nvPr>
        </p:nvSpPr>
        <p:spPr/>
        <p:txBody>
          <a:bodyPr/>
          <a:lstStyle/>
          <a:p>
            <a:fld id="{EB98C0CC-62EE-4DFE-A7F9-92A4F77DFB5D}" type="slidenum">
              <a:rPr lang="en-US" smtClean="0"/>
              <a:pPr/>
              <a:t>12</a:t>
            </a:fld>
            <a:endParaRPr lang="en-US" dirty="0"/>
          </a:p>
        </p:txBody>
      </p:sp>
      <p:pic>
        <p:nvPicPr>
          <p:cNvPr id="7" name="Picture 6" descr="g12_MoonPhase2RelativeAccuracy.png"/>
          <p:cNvPicPr>
            <a:picLocks noChangeAspect="1"/>
          </p:cNvPicPr>
          <p:nvPr/>
        </p:nvPicPr>
        <p:blipFill>
          <a:blip r:embed="rId3" cstate="print"/>
          <a:stretch>
            <a:fillRect/>
          </a:stretch>
        </p:blipFill>
        <p:spPr>
          <a:xfrm>
            <a:off x="76201" y="4572001"/>
            <a:ext cx="3253596" cy="1859198"/>
          </a:xfrm>
          <a:prstGeom prst="rect">
            <a:avLst/>
          </a:prstGeom>
        </p:spPr>
      </p:pic>
      <p:pic>
        <p:nvPicPr>
          <p:cNvPr id="8" name="Content Placeholder 9" descr="g15_moon.png"/>
          <p:cNvPicPr>
            <a:picLocks noChangeAspect="1"/>
          </p:cNvPicPr>
          <p:nvPr/>
        </p:nvPicPr>
        <p:blipFill>
          <a:blip r:embed="rId4" cstate="print"/>
          <a:stretch>
            <a:fillRect/>
          </a:stretch>
        </p:blipFill>
        <p:spPr>
          <a:xfrm>
            <a:off x="3297881" y="4848045"/>
            <a:ext cx="2318709" cy="1350185"/>
          </a:xfrm>
          <a:prstGeom prst="rect">
            <a:avLst/>
          </a:prstGeom>
        </p:spPr>
      </p:pic>
      <p:sp>
        <p:nvSpPr>
          <p:cNvPr id="9" name="Content Placeholder 2"/>
          <p:cNvSpPr txBox="1">
            <a:spLocks/>
          </p:cNvSpPr>
          <p:nvPr/>
        </p:nvSpPr>
        <p:spPr>
          <a:xfrm>
            <a:off x="5796951" y="1371600"/>
            <a:ext cx="2889848" cy="5047488"/>
          </a:xfrm>
          <a:prstGeom prst="rect">
            <a:avLst/>
          </a:prstGeom>
        </p:spPr>
        <p:txBody>
          <a:bodyPr vert="horz" lIns="91440" tIns="45720" rIns="91440" bIns="45720" rtlCol="0">
            <a:normAutofit lnSpcReduction="10000"/>
          </a:bodyPr>
          <a:lstStyle/>
          <a:p>
            <a:pPr marL="223838" marR="0" lvl="0" indent="-223838"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t>Time-series of </a:t>
            </a:r>
            <a:r>
              <a:rPr lang="en-US" sz="2400" dirty="0" smtClean="0"/>
              <a:t>GOES/ROLO lunar </a:t>
            </a:r>
            <a:r>
              <a:rPr lang="en-US" sz="2400" dirty="0" smtClean="0"/>
              <a:t>irradiance </a:t>
            </a:r>
            <a:r>
              <a:rPr lang="en-US" sz="2400" dirty="0" smtClean="0"/>
              <a:t>ratio.</a:t>
            </a:r>
          </a:p>
          <a:p>
            <a:pPr marL="223838" marR="0" lvl="0" indent="-223838"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dirty="0" smtClean="0"/>
          </a:p>
          <a:p>
            <a:pPr marL="223838" marR="0" lvl="0" indent="-223838"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t>Almost symmetric distribution of lunar phase angles during GOES-12 mission life</a:t>
            </a:r>
          </a:p>
          <a:p>
            <a:pPr marL="223838" marR="0" lvl="0" indent="-223838"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dirty="0" smtClean="0"/>
          </a:p>
          <a:p>
            <a:pPr marL="223838" marR="0" lvl="0" indent="-223838"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t>More observations since </a:t>
            </a:r>
            <a:r>
              <a:rPr lang="en-US" sz="2400" dirty="0" smtClean="0"/>
              <a:t>Nov 2005 when lunar obs. were scheduled.</a:t>
            </a:r>
            <a:endParaRPr kumimoji="0" lang="en-US" sz="240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Footer Placeholder 9"/>
          <p:cNvSpPr>
            <a:spLocks noGrp="1"/>
          </p:cNvSpPr>
          <p:nvPr>
            <p:ph type="ftr" sz="quarter" idx="11"/>
          </p:nvPr>
        </p:nvSpPr>
        <p:spPr/>
        <p:txBody>
          <a:bodyPr/>
          <a:lstStyle/>
          <a:p>
            <a:r>
              <a:rPr lang="en-US" smtClean="0"/>
              <a:t>2015 GSICS WG Meeting, New Delhi, India</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214653" cy="1362075"/>
          </a:xfrm>
        </p:spPr>
        <p:txBody>
          <a:bodyPr/>
          <a:lstStyle/>
          <a:p>
            <a:r>
              <a:rPr lang="en-US" dirty="0" smtClean="0"/>
              <a:t>COMBINED VICARIOUS CALIBRATION</a:t>
            </a:r>
            <a:endParaRPr lang="en-US" dirty="0"/>
          </a:p>
        </p:txBody>
      </p:sp>
      <p:sp>
        <p:nvSpPr>
          <p:cNvPr id="3" name="Text Placeholder 2"/>
          <p:cNvSpPr>
            <a:spLocks noGrp="1"/>
          </p:cNvSpPr>
          <p:nvPr>
            <p:ph type="body" idx="1"/>
          </p:nvPr>
        </p:nvSpPr>
        <p:spPr/>
        <p:txBody>
          <a:bodyPr/>
          <a:lstStyle/>
          <a:p>
            <a:r>
              <a:rPr lang="en-US" dirty="0" smtClean="0"/>
              <a:t>Combined Vicarious Calibration</a:t>
            </a:r>
            <a:endParaRPr lang="en-US" dirty="0"/>
          </a:p>
        </p:txBody>
      </p:sp>
      <p:sp>
        <p:nvSpPr>
          <p:cNvPr id="4" name="Date Placeholder 3"/>
          <p:cNvSpPr>
            <a:spLocks noGrp="1"/>
          </p:cNvSpPr>
          <p:nvPr>
            <p:ph type="dt" sz="half" idx="10"/>
          </p:nvPr>
        </p:nvSpPr>
        <p:spPr/>
        <p:txBody>
          <a:bodyPr/>
          <a:lstStyle/>
          <a:p>
            <a:r>
              <a:rPr lang="en-US" smtClean="0"/>
              <a:t>3/18/15</a:t>
            </a:r>
            <a:endParaRPr lang="en-US" dirty="0"/>
          </a:p>
        </p:txBody>
      </p:sp>
      <p:sp>
        <p:nvSpPr>
          <p:cNvPr id="5" name="Footer Placeholder 4"/>
          <p:cNvSpPr>
            <a:spLocks noGrp="1"/>
          </p:cNvSpPr>
          <p:nvPr>
            <p:ph type="ftr" sz="quarter" idx="11"/>
          </p:nvPr>
        </p:nvSpPr>
        <p:spPr/>
        <p:txBody>
          <a:bodyPr/>
          <a:lstStyle/>
          <a:p>
            <a:r>
              <a:rPr lang="en-US" smtClean="0"/>
              <a:t>2015 GSICS WG Meeting, New Delhi, India</a:t>
            </a:r>
            <a:endParaRPr lang="en-US" dirty="0"/>
          </a:p>
        </p:txBody>
      </p:sp>
      <p:sp>
        <p:nvSpPr>
          <p:cNvPr id="6" name="Slide Number Placeholder 5"/>
          <p:cNvSpPr>
            <a:spLocks noGrp="1"/>
          </p:cNvSpPr>
          <p:nvPr>
            <p:ph type="sldNum" sz="quarter" idx="12"/>
          </p:nvPr>
        </p:nvSpPr>
        <p:spPr/>
        <p:txBody>
          <a:bodyPr/>
          <a:lstStyle/>
          <a:p>
            <a:fld id="{7F91D324-F2BC-49F8-BC67-0932207C5B06}"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019800" cy="685800"/>
          </a:xfrm>
        </p:spPr>
        <p:txBody>
          <a:bodyPr>
            <a:noAutofit/>
          </a:bodyPr>
          <a:lstStyle/>
          <a:p>
            <a:r>
              <a:rPr lang="en-US" sz="2400" b="1" dirty="0" smtClean="0"/>
              <a:t>Theory</a:t>
            </a:r>
            <a:endParaRPr lang="en-US" sz="2400" b="1" dirty="0"/>
          </a:p>
        </p:txBody>
      </p:sp>
      <p:sp>
        <p:nvSpPr>
          <p:cNvPr id="3" name="Content Placeholder 2"/>
          <p:cNvSpPr>
            <a:spLocks noGrp="1"/>
          </p:cNvSpPr>
          <p:nvPr>
            <p:ph idx="1"/>
          </p:nvPr>
        </p:nvSpPr>
        <p:spPr>
          <a:xfrm>
            <a:off x="457200" y="1143000"/>
            <a:ext cx="8229600" cy="5181600"/>
          </a:xfrm>
        </p:spPr>
        <p:txBody>
          <a:bodyPr>
            <a:normAutofit fontScale="85000" lnSpcReduction="20000"/>
          </a:bodyPr>
          <a:lstStyle/>
          <a:p>
            <a:r>
              <a:rPr lang="en-US" dirty="0" smtClean="0"/>
              <a:t>Why does target measurements vary in time?</a:t>
            </a:r>
            <a:endParaRPr lang="en-US" dirty="0" smtClean="0"/>
          </a:p>
          <a:p>
            <a:pPr marL="862013" lvl="1" indent="-404813">
              <a:buFont typeface="+mj-lt"/>
              <a:buAutoNum type="arabicPeriod"/>
            </a:pPr>
            <a:r>
              <a:rPr lang="en-US" dirty="0" smtClean="0"/>
              <a:t>Degradation/Anomaly of the instrument</a:t>
            </a:r>
          </a:p>
          <a:p>
            <a:pPr marL="862013" lvl="1" indent="-404813">
              <a:buFont typeface="+mj-lt"/>
              <a:buAutoNum type="arabicPeriod"/>
            </a:pPr>
            <a:r>
              <a:rPr lang="en-US" dirty="0" smtClean="0"/>
              <a:t>Natural variability of the target</a:t>
            </a:r>
          </a:p>
          <a:p>
            <a:pPr marL="862013" lvl="1" indent="-404813">
              <a:buFont typeface="+mj-lt"/>
              <a:buAutoNum type="arabicPeriod"/>
            </a:pPr>
            <a:r>
              <a:rPr lang="en-US" dirty="0" smtClean="0"/>
              <a:t>Inherent uncertainty of vicarious calibration</a:t>
            </a:r>
          </a:p>
          <a:p>
            <a:r>
              <a:rPr lang="en-US" dirty="0" smtClean="0"/>
              <a:t>Combining multiple vicarious calibrations</a:t>
            </a:r>
          </a:p>
          <a:p>
            <a:pPr marL="862013" lvl="1" indent="-404813">
              <a:buFont typeface="+mj-lt"/>
              <a:buAutoNum type="arabicPeriod"/>
            </a:pPr>
            <a:r>
              <a:rPr lang="en-US" dirty="0" smtClean="0"/>
              <a:t>Active: Experts assigns </a:t>
            </a:r>
            <a:r>
              <a:rPr lang="en-US" dirty="0" smtClean="0"/>
              <a:t>weight </a:t>
            </a:r>
            <a:r>
              <a:rPr lang="en-US" dirty="0" smtClean="0"/>
              <a:t>(can be binary) </a:t>
            </a:r>
            <a:r>
              <a:rPr lang="en-US" dirty="0" smtClean="0"/>
              <a:t>to each method / data based on </a:t>
            </a:r>
            <a:r>
              <a:rPr lang="en-US" i="1" dirty="0" smtClean="0"/>
              <a:t>a priori </a:t>
            </a:r>
            <a:r>
              <a:rPr lang="en-US" dirty="0" smtClean="0"/>
              <a:t>knowledge, e.g., B. </a:t>
            </a:r>
            <a:r>
              <a:rPr lang="en-US" dirty="0" err="1" smtClean="0"/>
              <a:t>Fougnie</a:t>
            </a:r>
            <a:r>
              <a:rPr lang="en-US" dirty="0" smtClean="0"/>
              <a:t>, GSICS </a:t>
            </a:r>
            <a:r>
              <a:rPr lang="en-US" dirty="0" smtClean="0"/>
              <a:t>web </a:t>
            </a:r>
            <a:r>
              <a:rPr lang="en-US" dirty="0" smtClean="0"/>
              <a:t>meeting, Oct. 22, 2014.</a:t>
            </a:r>
          </a:p>
          <a:p>
            <a:pPr marL="862013" lvl="1" indent="-404813">
              <a:buFont typeface="+mj-lt"/>
              <a:buAutoNum type="arabicPeriod"/>
            </a:pPr>
            <a:r>
              <a:rPr lang="en-US" dirty="0" smtClean="0"/>
              <a:t>Passive: </a:t>
            </a:r>
            <a:r>
              <a:rPr lang="en-US" dirty="0" smtClean="0"/>
              <a:t>“1” is common to all methods. “2” &amp; “3” vary among methods but tend to be </a:t>
            </a:r>
            <a:r>
              <a:rPr lang="en-US" b="1" dirty="0" smtClean="0">
                <a:solidFill>
                  <a:srgbClr val="FF0000"/>
                </a:solidFill>
              </a:rPr>
              <a:t>mutually independent</a:t>
            </a:r>
            <a:r>
              <a:rPr lang="en-US" dirty="0" smtClean="0"/>
              <a:t> (this </a:t>
            </a:r>
            <a:r>
              <a:rPr lang="en-US" dirty="0" smtClean="0"/>
              <a:t>leads to </a:t>
            </a:r>
            <a:r>
              <a:rPr lang="en-US" dirty="0" err="1" smtClean="0"/>
              <a:t>iid</a:t>
            </a:r>
            <a:r>
              <a:rPr lang="en-US" dirty="0" smtClean="0"/>
              <a:t>).</a:t>
            </a:r>
            <a:endParaRPr lang="en-US" b="1" dirty="0" smtClean="0">
              <a:solidFill>
                <a:srgbClr val="FF0000"/>
              </a:solidFill>
            </a:endParaRPr>
          </a:p>
          <a:p>
            <a:pPr marL="1138238" lvl="2">
              <a:buFont typeface="+mj-lt"/>
              <a:buAutoNum type="arabicPeriod"/>
            </a:pPr>
            <a:r>
              <a:rPr lang="en-US" dirty="0" smtClean="0"/>
              <a:t>Weighted by STDV.</a:t>
            </a:r>
          </a:p>
          <a:p>
            <a:pPr marL="1138238" lvl="2">
              <a:buFont typeface="+mj-lt"/>
              <a:buAutoNum type="arabicPeriod"/>
            </a:pPr>
            <a:r>
              <a:rPr lang="en-US" dirty="0" smtClean="0"/>
              <a:t>Recursive filter</a:t>
            </a:r>
          </a:p>
          <a:p>
            <a:pPr marL="409576"/>
            <a:r>
              <a:rPr lang="en-US" dirty="0" smtClean="0"/>
              <a:t>Use any / all where appropriate.</a:t>
            </a:r>
          </a:p>
        </p:txBody>
      </p:sp>
      <p:sp>
        <p:nvSpPr>
          <p:cNvPr id="4" name="Date Placeholder 3"/>
          <p:cNvSpPr>
            <a:spLocks noGrp="1"/>
          </p:cNvSpPr>
          <p:nvPr>
            <p:ph type="dt" sz="half" idx="10"/>
          </p:nvPr>
        </p:nvSpPr>
        <p:spPr/>
        <p:txBody>
          <a:bodyPr/>
          <a:lstStyle/>
          <a:p>
            <a:r>
              <a:rPr lang="en-US" smtClean="0"/>
              <a:t>3/18/15</a:t>
            </a:r>
            <a:endParaRPr lang="en-US" dirty="0"/>
          </a:p>
        </p:txBody>
      </p:sp>
      <p:sp>
        <p:nvSpPr>
          <p:cNvPr id="5" name="Slide Number Placeholder 4"/>
          <p:cNvSpPr>
            <a:spLocks noGrp="1"/>
          </p:cNvSpPr>
          <p:nvPr>
            <p:ph type="sldNum" sz="quarter" idx="12"/>
          </p:nvPr>
        </p:nvSpPr>
        <p:spPr/>
        <p:txBody>
          <a:bodyPr/>
          <a:lstStyle/>
          <a:p>
            <a:fld id="{EB98C0CC-62EE-4DFE-A7F9-92A4F77DFB5D}" type="slidenum">
              <a:rPr lang="en-US" smtClean="0"/>
              <a:pPr/>
              <a:t>14</a:t>
            </a:fld>
            <a:endParaRPr lang="en-US"/>
          </a:p>
        </p:txBody>
      </p:sp>
      <p:sp>
        <p:nvSpPr>
          <p:cNvPr id="6" name="Footer Placeholder 5"/>
          <p:cNvSpPr>
            <a:spLocks noGrp="1"/>
          </p:cNvSpPr>
          <p:nvPr>
            <p:ph type="ftr" sz="quarter" idx="11"/>
          </p:nvPr>
        </p:nvSpPr>
        <p:spPr/>
        <p:txBody>
          <a:bodyPr/>
          <a:lstStyle/>
          <a:p>
            <a:r>
              <a:rPr lang="en-US" smtClean="0"/>
              <a:t>2015 GSICS WG Meeting, New Delhi, India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5943600" cy="868362"/>
          </a:xfrm>
        </p:spPr>
        <p:txBody>
          <a:bodyPr>
            <a:normAutofit/>
          </a:bodyPr>
          <a:lstStyle/>
          <a:p>
            <a:r>
              <a:rPr lang="en-US" dirty="0" smtClean="0"/>
              <a:t>NOAA Implementation</a:t>
            </a:r>
            <a:endParaRPr lang="en-US" dirty="0"/>
          </a:p>
        </p:txBody>
      </p:sp>
      <p:sp>
        <p:nvSpPr>
          <p:cNvPr id="6" name="Content Placeholder 2"/>
          <p:cNvSpPr txBox="1">
            <a:spLocks/>
          </p:cNvSpPr>
          <p:nvPr/>
        </p:nvSpPr>
        <p:spPr>
          <a:xfrm>
            <a:off x="1828800" y="3657600"/>
            <a:ext cx="5486399" cy="457200"/>
          </a:xfrm>
          <a:prstGeom prst="rect">
            <a:avLst/>
          </a:prstGeom>
          <a:ln w="19050">
            <a:solidFill>
              <a:srgbClr val="FF0000"/>
            </a:solidFill>
          </a:ln>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Normalized to a</a:t>
            </a:r>
            <a:r>
              <a:rPr kumimoji="0" lang="en-US" sz="2000" b="1" i="0" u="none" strike="noStrike" kern="1200" cap="none" spc="0" normalizeH="0" noProof="0" dirty="0" smtClean="0">
                <a:ln>
                  <a:noFill/>
                </a:ln>
                <a:solidFill>
                  <a:schemeClr val="tx1"/>
                </a:solidFill>
                <a:effectLst/>
                <a:uLnTx/>
                <a:uFillTx/>
                <a:latin typeface="+mn-lt"/>
                <a:ea typeface="+mn-ea"/>
                <a:cs typeface="+mn-cs"/>
              </a:rPr>
              <a:t> common </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Day1 reflectance</a:t>
            </a: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cxnSp>
        <p:nvCxnSpPr>
          <p:cNvPr id="11" name="Straight Arrow Connector 10"/>
          <p:cNvCxnSpPr>
            <a:stCxn id="14" idx="2"/>
            <a:endCxn id="12" idx="0"/>
          </p:cNvCxnSpPr>
          <p:nvPr/>
        </p:nvCxnSpPr>
        <p:spPr>
          <a:xfrm>
            <a:off x="4560941" y="1349016"/>
            <a:ext cx="2612" cy="108938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57600" y="2438400"/>
            <a:ext cx="1811906" cy="400110"/>
          </a:xfrm>
          <a:prstGeom prst="rect">
            <a:avLst/>
          </a:prstGeom>
          <a:noFill/>
          <a:ln w="28575">
            <a:solidFill>
              <a:srgbClr val="FF0000"/>
            </a:solidFill>
          </a:ln>
        </p:spPr>
        <p:txBody>
          <a:bodyPr wrap="none" rtlCol="0">
            <a:spAutoFit/>
          </a:bodyPr>
          <a:lstStyle/>
          <a:p>
            <a:r>
              <a:rPr lang="en-US" sz="2000" b="1" dirty="0" smtClean="0"/>
              <a:t>Trending fitting</a:t>
            </a:r>
            <a:endParaRPr lang="en-US" sz="2000" b="1" dirty="0"/>
          </a:p>
        </p:txBody>
      </p:sp>
      <p:sp>
        <p:nvSpPr>
          <p:cNvPr id="14" name="TextBox 13"/>
          <p:cNvSpPr txBox="1"/>
          <p:nvPr/>
        </p:nvSpPr>
        <p:spPr>
          <a:xfrm>
            <a:off x="2718758" y="948906"/>
            <a:ext cx="3684365" cy="400110"/>
          </a:xfrm>
          <a:prstGeom prst="rect">
            <a:avLst/>
          </a:prstGeom>
          <a:noFill/>
          <a:ln w="19050">
            <a:solidFill>
              <a:srgbClr val="FF0000"/>
            </a:solidFill>
          </a:ln>
        </p:spPr>
        <p:txBody>
          <a:bodyPr wrap="square" rtlCol="0">
            <a:spAutoFit/>
          </a:bodyPr>
          <a:lstStyle/>
          <a:p>
            <a:pPr algn="ctr"/>
            <a:r>
              <a:rPr lang="en-US" sz="2000" b="1" dirty="0" smtClean="0"/>
              <a:t>Monthly Statistics</a:t>
            </a:r>
            <a:endParaRPr lang="en-US" sz="2000" b="1" dirty="0"/>
          </a:p>
        </p:txBody>
      </p:sp>
      <p:graphicFrame>
        <p:nvGraphicFramePr>
          <p:cNvPr id="113668" name="Object 4"/>
          <p:cNvGraphicFramePr>
            <a:graphicFrameLocks noChangeAspect="1"/>
          </p:cNvGraphicFramePr>
          <p:nvPr/>
        </p:nvGraphicFramePr>
        <p:xfrm>
          <a:off x="6096000" y="2971800"/>
          <a:ext cx="2133600" cy="384422"/>
        </p:xfrm>
        <a:graphic>
          <a:graphicData uri="http://schemas.openxmlformats.org/presentationml/2006/ole">
            <p:oleObj spid="_x0000_s4099" name="Equation" r:id="rId3" imgW="1409400" imgH="253800" progId="Equation.3">
              <p:embed/>
            </p:oleObj>
          </a:graphicData>
        </a:graphic>
      </p:graphicFrame>
      <p:sp>
        <p:nvSpPr>
          <p:cNvPr id="11367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367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36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36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3675" name="Object 11"/>
          <p:cNvGraphicFramePr>
            <a:graphicFrameLocks noChangeAspect="1"/>
          </p:cNvGraphicFramePr>
          <p:nvPr/>
        </p:nvGraphicFramePr>
        <p:xfrm>
          <a:off x="5181600" y="5029200"/>
          <a:ext cx="2638778" cy="381000"/>
        </p:xfrm>
        <a:graphic>
          <a:graphicData uri="http://schemas.openxmlformats.org/presentationml/2006/ole">
            <p:oleObj spid="_x0000_s4100" name="Equation" r:id="rId4" imgW="1777229" imgH="253890" progId="Equation.3">
              <p:embed/>
            </p:oleObj>
          </a:graphicData>
        </a:graphic>
      </p:graphicFrame>
      <p:sp>
        <p:nvSpPr>
          <p:cNvPr id="11367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3677" name="Object 13"/>
          <p:cNvGraphicFramePr>
            <a:graphicFrameLocks noChangeAspect="1"/>
          </p:cNvGraphicFramePr>
          <p:nvPr/>
        </p:nvGraphicFramePr>
        <p:xfrm>
          <a:off x="5207000" y="4351338"/>
          <a:ext cx="3640138" cy="617537"/>
        </p:xfrm>
        <a:graphic>
          <a:graphicData uri="http://schemas.openxmlformats.org/presentationml/2006/ole">
            <p:oleObj spid="_x0000_s4101" name="Equation" r:id="rId5" imgW="2679480" imgH="457200" progId="Equation.3">
              <p:embed/>
            </p:oleObj>
          </a:graphicData>
        </a:graphic>
      </p:graphicFrame>
      <p:cxnSp>
        <p:nvCxnSpPr>
          <p:cNvPr id="23" name="Straight Arrow Connector 22"/>
          <p:cNvCxnSpPr>
            <a:endCxn id="6" idx="0"/>
          </p:cNvCxnSpPr>
          <p:nvPr/>
        </p:nvCxnSpPr>
        <p:spPr>
          <a:xfrm>
            <a:off x="4572000" y="2819400"/>
            <a:ext cx="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6" idx="2"/>
            <a:endCxn id="26" idx="0"/>
          </p:cNvCxnSpPr>
          <p:nvPr/>
        </p:nvCxnSpPr>
        <p:spPr>
          <a:xfrm>
            <a:off x="4572000" y="4114800"/>
            <a:ext cx="36512" cy="1371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819400" y="5486400"/>
            <a:ext cx="3578224" cy="400110"/>
          </a:xfrm>
          <a:prstGeom prst="rect">
            <a:avLst/>
          </a:prstGeom>
          <a:noFill/>
        </p:spPr>
        <p:txBody>
          <a:bodyPr wrap="square" rtlCol="0">
            <a:spAutoFit/>
          </a:bodyPr>
          <a:lstStyle/>
          <a:p>
            <a:pPr algn="ctr"/>
            <a:r>
              <a:rPr lang="en-US" sz="2000" b="1" dirty="0" smtClean="0"/>
              <a:t>Combining the Normalized Data</a:t>
            </a:r>
            <a:endParaRPr lang="en-US" sz="2000" b="1" dirty="0"/>
          </a:p>
        </p:txBody>
      </p:sp>
      <p:sp>
        <p:nvSpPr>
          <p:cNvPr id="21" name="Slide Number Placeholder 20"/>
          <p:cNvSpPr>
            <a:spLocks noGrp="1"/>
          </p:cNvSpPr>
          <p:nvPr>
            <p:ph type="sldNum" sz="quarter" idx="12"/>
          </p:nvPr>
        </p:nvSpPr>
        <p:spPr/>
        <p:txBody>
          <a:bodyPr/>
          <a:lstStyle/>
          <a:p>
            <a:fld id="{F59584B2-ED2A-4EFC-8F4F-74D665706D6B}" type="slidenum">
              <a:rPr lang="en-US" smtClean="0"/>
              <a:pPr/>
              <a:t>15</a:t>
            </a:fld>
            <a:endParaRPr lang="en-US"/>
          </a:p>
        </p:txBody>
      </p:sp>
      <p:cxnSp>
        <p:nvCxnSpPr>
          <p:cNvPr id="29" name="Straight Arrow Connector 28"/>
          <p:cNvCxnSpPr>
            <a:stCxn id="31" idx="1"/>
          </p:cNvCxnSpPr>
          <p:nvPr/>
        </p:nvCxnSpPr>
        <p:spPr>
          <a:xfrm flipH="1" flipV="1">
            <a:off x="4899804" y="1949570"/>
            <a:ext cx="891396" cy="4573"/>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791200" y="1600200"/>
            <a:ext cx="2667000" cy="707886"/>
          </a:xfrm>
          <a:prstGeom prst="rect">
            <a:avLst/>
          </a:prstGeom>
          <a:noFill/>
          <a:ln w="19050">
            <a:solidFill>
              <a:srgbClr val="FF0000"/>
            </a:solidFill>
            <a:prstDash val="solid"/>
          </a:ln>
        </p:spPr>
        <p:txBody>
          <a:bodyPr wrap="square" rtlCol="0">
            <a:spAutoFit/>
          </a:bodyPr>
          <a:lstStyle/>
          <a:p>
            <a:pPr algn="ctr"/>
            <a:r>
              <a:rPr lang="en-US" sz="2000" b="1" dirty="0" smtClean="0"/>
              <a:t>Removal of predictable oscillations</a:t>
            </a:r>
            <a:endParaRPr lang="en-US" sz="2000" b="1" dirty="0"/>
          </a:p>
        </p:txBody>
      </p:sp>
      <p:sp>
        <p:nvSpPr>
          <p:cNvPr id="22" name="Date Placeholder 21"/>
          <p:cNvSpPr>
            <a:spLocks noGrp="1"/>
          </p:cNvSpPr>
          <p:nvPr>
            <p:ph type="dt" sz="half" idx="10"/>
          </p:nvPr>
        </p:nvSpPr>
        <p:spPr/>
        <p:txBody>
          <a:bodyPr/>
          <a:lstStyle/>
          <a:p>
            <a:r>
              <a:rPr lang="en-US" smtClean="0"/>
              <a:t>3/18/15</a:t>
            </a:r>
            <a:endParaRPr lang="en-US" dirty="0"/>
          </a:p>
        </p:txBody>
      </p:sp>
      <p:sp>
        <p:nvSpPr>
          <p:cNvPr id="24" name="Footer Placeholder 23"/>
          <p:cNvSpPr>
            <a:spLocks noGrp="1"/>
          </p:cNvSpPr>
          <p:nvPr>
            <p:ph type="ftr" sz="quarter" idx="11"/>
          </p:nvPr>
        </p:nvSpPr>
        <p:spPr/>
        <p:txBody>
          <a:bodyPr/>
          <a:lstStyle/>
          <a:p>
            <a:r>
              <a:rPr lang="en-US" smtClean="0"/>
              <a:t>2015 GSICS WG Meeting, New Delhi, India</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019800" cy="685800"/>
          </a:xfrm>
        </p:spPr>
        <p:txBody>
          <a:bodyPr>
            <a:normAutofit/>
          </a:bodyPr>
          <a:lstStyle/>
          <a:p>
            <a:r>
              <a:rPr lang="en-US" sz="2800" dirty="0" smtClean="0"/>
              <a:t>Multiple Vicarious Calibrations</a:t>
            </a:r>
            <a:endParaRPr lang="en-US" sz="2800" dirty="0"/>
          </a:p>
        </p:txBody>
      </p:sp>
      <p:pic>
        <p:nvPicPr>
          <p:cNvPr id="15" name="Content Placeholder 14" descr="g12_relative_calibration_M4Combined.png"/>
          <p:cNvPicPr>
            <a:picLocks noGrp="1" noChangeAspect="1"/>
          </p:cNvPicPr>
          <p:nvPr>
            <p:ph idx="1"/>
          </p:nvPr>
        </p:nvPicPr>
        <p:blipFill>
          <a:blip r:embed="rId2" cstate="print"/>
          <a:stretch>
            <a:fillRect/>
          </a:stretch>
        </p:blipFill>
        <p:spPr>
          <a:xfrm>
            <a:off x="241539" y="1150189"/>
            <a:ext cx="4807458" cy="2743200"/>
          </a:xfrm>
        </p:spPr>
      </p:pic>
      <p:pic>
        <p:nvPicPr>
          <p:cNvPr id="6" name="Picture 5" descr="g12_M4Trendings.png"/>
          <p:cNvPicPr>
            <a:picLocks noChangeAspect="1"/>
          </p:cNvPicPr>
          <p:nvPr/>
        </p:nvPicPr>
        <p:blipFill>
          <a:blip r:embed="rId3" cstate="print"/>
          <a:stretch>
            <a:fillRect/>
          </a:stretch>
        </p:blipFill>
        <p:spPr>
          <a:xfrm>
            <a:off x="241538" y="3907766"/>
            <a:ext cx="4796287" cy="2743200"/>
          </a:xfrm>
          <a:prstGeom prst="rect">
            <a:avLst/>
          </a:prstGeom>
        </p:spPr>
      </p:pic>
      <p:sp>
        <p:nvSpPr>
          <p:cNvPr id="7" name="TextBox 6"/>
          <p:cNvSpPr txBox="1"/>
          <p:nvPr/>
        </p:nvSpPr>
        <p:spPr>
          <a:xfrm>
            <a:off x="718868" y="3824377"/>
            <a:ext cx="4053289" cy="307777"/>
          </a:xfrm>
          <a:prstGeom prst="rect">
            <a:avLst/>
          </a:prstGeom>
          <a:noFill/>
        </p:spPr>
        <p:txBody>
          <a:bodyPr wrap="none" rtlCol="0">
            <a:spAutoFit/>
          </a:bodyPr>
          <a:lstStyle/>
          <a:p>
            <a:r>
              <a:rPr lang="en-US" sz="1400" b="1" dirty="0" smtClean="0"/>
              <a:t>Trending of the Normalized Results for Each Method</a:t>
            </a:r>
            <a:endParaRPr lang="en-US" sz="1400" b="1" dirty="0"/>
          </a:p>
        </p:txBody>
      </p:sp>
      <p:sp>
        <p:nvSpPr>
          <p:cNvPr id="8" name="TextBox 7"/>
          <p:cNvSpPr txBox="1"/>
          <p:nvPr/>
        </p:nvSpPr>
        <p:spPr>
          <a:xfrm>
            <a:off x="1339970" y="1022230"/>
            <a:ext cx="3045514" cy="307777"/>
          </a:xfrm>
          <a:prstGeom prst="rect">
            <a:avLst/>
          </a:prstGeom>
          <a:noFill/>
        </p:spPr>
        <p:txBody>
          <a:bodyPr wrap="none" rtlCol="0">
            <a:spAutoFit/>
          </a:bodyPr>
          <a:lstStyle/>
          <a:p>
            <a:r>
              <a:rPr lang="en-US" sz="1400" b="1" dirty="0" smtClean="0"/>
              <a:t>Collection of Normalized Observations</a:t>
            </a:r>
            <a:endParaRPr lang="en-US" sz="1400" b="1" dirty="0"/>
          </a:p>
        </p:txBody>
      </p:sp>
      <p:sp>
        <p:nvSpPr>
          <p:cNvPr id="10" name="Date Placeholder 9"/>
          <p:cNvSpPr>
            <a:spLocks noGrp="1"/>
          </p:cNvSpPr>
          <p:nvPr>
            <p:ph type="dt" sz="half" idx="10"/>
          </p:nvPr>
        </p:nvSpPr>
        <p:spPr/>
        <p:txBody>
          <a:bodyPr/>
          <a:lstStyle/>
          <a:p>
            <a:r>
              <a:rPr lang="en-US" smtClean="0"/>
              <a:t>3/18/15</a:t>
            </a:r>
            <a:endParaRPr lang="en-US" dirty="0"/>
          </a:p>
        </p:txBody>
      </p:sp>
      <p:sp>
        <p:nvSpPr>
          <p:cNvPr id="11" name="Slide Number Placeholder 10"/>
          <p:cNvSpPr>
            <a:spLocks noGrp="1"/>
          </p:cNvSpPr>
          <p:nvPr>
            <p:ph type="sldNum" sz="quarter" idx="12"/>
          </p:nvPr>
        </p:nvSpPr>
        <p:spPr/>
        <p:txBody>
          <a:bodyPr/>
          <a:lstStyle/>
          <a:p>
            <a:fld id="{7F91D324-F2BC-49F8-BC67-0932207C5B06}" type="slidenum">
              <a:rPr lang="en-US" smtClean="0"/>
              <a:pPr/>
              <a:t>16</a:t>
            </a:fld>
            <a:endParaRPr lang="en-US" dirty="0"/>
          </a:p>
        </p:txBody>
      </p:sp>
      <p:sp>
        <p:nvSpPr>
          <p:cNvPr id="12" name="Footer Placeholder 11"/>
          <p:cNvSpPr>
            <a:spLocks noGrp="1"/>
          </p:cNvSpPr>
          <p:nvPr>
            <p:ph type="ftr" sz="quarter" idx="11"/>
          </p:nvPr>
        </p:nvSpPr>
        <p:spPr/>
        <p:txBody>
          <a:bodyPr/>
          <a:lstStyle/>
          <a:p>
            <a:r>
              <a:rPr lang="en-US" smtClean="0"/>
              <a:t>2015 GSICS WG Meeting, New Delhi, India</a:t>
            </a:r>
            <a:endParaRPr lang="en-US" dirty="0"/>
          </a:p>
        </p:txBody>
      </p:sp>
      <p:sp>
        <p:nvSpPr>
          <p:cNvPr id="13" name="Content Placeholder 2"/>
          <p:cNvSpPr txBox="1">
            <a:spLocks/>
          </p:cNvSpPr>
          <p:nvPr/>
        </p:nvSpPr>
        <p:spPr>
          <a:xfrm>
            <a:off x="5047488" y="1163530"/>
            <a:ext cx="3858768" cy="5262114"/>
          </a:xfrm>
          <a:prstGeom prst="rect">
            <a:avLst/>
          </a:prstGeom>
        </p:spPr>
        <p:txBody>
          <a:bodyPr vert="horz" lIns="91440" tIns="45720" rIns="91440" bIns="45720" rtlCol="0">
            <a:normAutofit fontScale="92500"/>
          </a:bodyPr>
          <a:lstStyle/>
          <a:p>
            <a:pPr marL="223838" lvl="0" indent="-223838">
              <a:spcBef>
                <a:spcPct val="20000"/>
              </a:spcBef>
              <a:buFont typeface="Arial" pitchFamily="34" charset="0"/>
              <a:buChar char="•"/>
              <a:defRPr/>
            </a:pPr>
            <a:r>
              <a:rPr lang="en-US" sz="3200" dirty="0" smtClean="0"/>
              <a:t>Comparable relative calibration accuracy.</a:t>
            </a:r>
          </a:p>
          <a:p>
            <a:pPr marL="223838" lvl="0" indent="-223838">
              <a:spcBef>
                <a:spcPct val="20000"/>
              </a:spcBef>
              <a:buFont typeface="Arial" pitchFamily="34" charset="0"/>
              <a:buChar char="•"/>
              <a:defRPr/>
            </a:pPr>
            <a:r>
              <a:rPr lang="en-US" sz="3200" dirty="0" smtClean="0"/>
              <a:t>Similar </a:t>
            </a:r>
            <a:r>
              <a:rPr lang="en-US" sz="3200" dirty="0" smtClean="0"/>
              <a:t>degradation patterns over different reference targets indicate that the impact of spectral response function shift, if any, is very small and negligible on the reflectance.</a:t>
            </a: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019800" cy="685800"/>
          </a:xfrm>
        </p:spPr>
        <p:txBody>
          <a:bodyPr/>
          <a:lstStyle/>
          <a:p>
            <a:r>
              <a:rPr lang="en-US" dirty="0" smtClean="0"/>
              <a:t>Recursive Filter Method</a:t>
            </a:r>
            <a:endParaRPr lang="en-US" dirty="0"/>
          </a:p>
        </p:txBody>
      </p:sp>
      <p:sp>
        <p:nvSpPr>
          <p:cNvPr id="3" name="Content Placeholder 2"/>
          <p:cNvSpPr>
            <a:spLocks noGrp="1"/>
          </p:cNvSpPr>
          <p:nvPr>
            <p:ph idx="1"/>
          </p:nvPr>
        </p:nvSpPr>
        <p:spPr>
          <a:xfrm>
            <a:off x="457200" y="1168879"/>
            <a:ext cx="8229600" cy="5283679"/>
          </a:xfrm>
        </p:spPr>
        <p:txBody>
          <a:bodyPr>
            <a:normAutofit fontScale="70000" lnSpcReduction="20000"/>
          </a:bodyPr>
          <a:lstStyle/>
          <a:p>
            <a:r>
              <a:rPr lang="en-US" dirty="0" smtClean="0"/>
              <a:t>Adapted (with minor mod) from Wu et al. 2010.</a:t>
            </a:r>
          </a:p>
          <a:p>
            <a:r>
              <a:rPr lang="en-US" dirty="0" smtClean="0"/>
              <a:t>Assumption: all and only outliers are not normally distributed.</a:t>
            </a:r>
          </a:p>
          <a:p>
            <a:r>
              <a:rPr lang="en-US" dirty="0" smtClean="0"/>
              <a:t>Iteratively identify and remove outliers until the remaining </a:t>
            </a:r>
            <a:r>
              <a:rPr lang="en-US" dirty="0" smtClean="0"/>
              <a:t>data are normally distributed.</a:t>
            </a:r>
          </a:p>
          <a:p>
            <a:pPr>
              <a:buNone/>
            </a:pPr>
            <a:endParaRPr lang="en-US" dirty="0" smtClean="0"/>
          </a:p>
          <a:p>
            <a:pPr lvl="1">
              <a:buNone/>
            </a:pPr>
            <a:r>
              <a:rPr lang="en-US" dirty="0" smtClean="0"/>
              <a:t>for </a:t>
            </a:r>
            <a:r>
              <a:rPr lang="en-US" dirty="0" smtClean="0"/>
              <a:t>iteration=1, </a:t>
            </a:r>
            <a:r>
              <a:rPr lang="en-US" dirty="0" err="1" smtClean="0">
                <a:solidFill>
                  <a:srgbClr val="00B050"/>
                </a:solidFill>
              </a:rPr>
              <a:t>max_iteration</a:t>
            </a:r>
            <a:r>
              <a:rPr lang="en-US" dirty="0" smtClean="0"/>
              <a:t> do </a:t>
            </a:r>
            <a:r>
              <a:rPr lang="en-US" dirty="0" smtClean="0"/>
              <a:t>begin		; </a:t>
            </a:r>
            <a:r>
              <a:rPr lang="en-US" dirty="0" err="1" smtClean="0"/>
              <a:t>max_iteration</a:t>
            </a:r>
            <a:r>
              <a:rPr lang="en-US" dirty="0" smtClean="0"/>
              <a:t> = 4</a:t>
            </a:r>
            <a:endParaRPr lang="en-US" dirty="0" smtClean="0"/>
          </a:p>
          <a:p>
            <a:pPr lvl="2">
              <a:buNone/>
            </a:pPr>
            <a:r>
              <a:rPr lang="en-US" dirty="0" smtClean="0"/>
              <a:t>result = regress (x, y, </a:t>
            </a:r>
            <a:r>
              <a:rPr lang="en-US" dirty="0" err="1" smtClean="0"/>
              <a:t>yfit</a:t>
            </a:r>
            <a:r>
              <a:rPr lang="en-US" dirty="0" smtClean="0"/>
              <a:t>=</a:t>
            </a:r>
            <a:r>
              <a:rPr lang="en-US" dirty="0" err="1" smtClean="0"/>
              <a:t>yfit</a:t>
            </a:r>
            <a:r>
              <a:rPr lang="en-US" dirty="0" smtClean="0"/>
              <a:t>)</a:t>
            </a:r>
          </a:p>
          <a:p>
            <a:pPr lvl="2">
              <a:buNone/>
            </a:pPr>
            <a:r>
              <a:rPr lang="en-US" dirty="0" smtClean="0"/>
              <a:t>residual = y – </a:t>
            </a:r>
            <a:r>
              <a:rPr lang="en-US" dirty="0" err="1" smtClean="0"/>
              <a:t>yfit</a:t>
            </a:r>
            <a:endParaRPr lang="en-US" dirty="0" smtClean="0"/>
          </a:p>
          <a:p>
            <a:pPr lvl="2">
              <a:buNone/>
            </a:pPr>
            <a:r>
              <a:rPr lang="en-US" dirty="0" smtClean="0"/>
              <a:t>threshold = </a:t>
            </a:r>
            <a:r>
              <a:rPr lang="en-US" dirty="0" smtClean="0">
                <a:solidFill>
                  <a:srgbClr val="00B050"/>
                </a:solidFill>
              </a:rPr>
              <a:t>sigma</a:t>
            </a:r>
            <a:r>
              <a:rPr lang="en-US" dirty="0" smtClean="0"/>
              <a:t> * </a:t>
            </a:r>
            <a:r>
              <a:rPr lang="en-US" dirty="0" err="1" smtClean="0"/>
              <a:t>stddev</a:t>
            </a:r>
            <a:r>
              <a:rPr lang="en-US" dirty="0" smtClean="0"/>
              <a:t>(residual)</a:t>
            </a:r>
            <a:r>
              <a:rPr lang="en-US" dirty="0" smtClean="0"/>
              <a:t>	</a:t>
            </a:r>
            <a:r>
              <a:rPr lang="en-US" dirty="0" smtClean="0"/>
              <a:t>	; sigma = 2</a:t>
            </a:r>
            <a:endParaRPr lang="en-US" dirty="0" smtClean="0"/>
          </a:p>
          <a:p>
            <a:pPr lvl="2">
              <a:buNone/>
            </a:pPr>
            <a:r>
              <a:rPr lang="en-US" dirty="0" smtClean="0"/>
              <a:t>outliers = where(abs(residual) &gt; threshold)</a:t>
            </a:r>
          </a:p>
          <a:p>
            <a:pPr lvl="2">
              <a:buNone/>
            </a:pPr>
            <a:r>
              <a:rPr lang="en-US" dirty="0" smtClean="0"/>
              <a:t>If size(outliers)/size(x) </a:t>
            </a:r>
            <a:r>
              <a:rPr lang="en-US" dirty="0" smtClean="0"/>
              <a:t>&lt; </a:t>
            </a:r>
            <a:r>
              <a:rPr lang="en-US" dirty="0" smtClean="0">
                <a:solidFill>
                  <a:srgbClr val="00B050"/>
                </a:solidFill>
              </a:rPr>
              <a:t>ratio</a:t>
            </a:r>
            <a:r>
              <a:rPr lang="en-US" dirty="0" smtClean="0"/>
              <a:t> </a:t>
            </a:r>
            <a:r>
              <a:rPr lang="en-US" dirty="0" smtClean="0"/>
              <a:t>then </a:t>
            </a:r>
            <a:r>
              <a:rPr lang="en-US" dirty="0" smtClean="0"/>
              <a:t>break		; ratio = 3%</a:t>
            </a:r>
            <a:endParaRPr lang="en-US" dirty="0" smtClean="0"/>
          </a:p>
          <a:p>
            <a:pPr lvl="2">
              <a:buNone/>
            </a:pPr>
            <a:r>
              <a:rPr lang="en-US" dirty="0" smtClean="0"/>
              <a:t>		; else prepare for the next </a:t>
            </a:r>
            <a:r>
              <a:rPr lang="en-US" dirty="0" err="1" smtClean="0"/>
              <a:t>iteraiton</a:t>
            </a:r>
            <a:endParaRPr lang="en-US" dirty="0" smtClean="0"/>
          </a:p>
          <a:p>
            <a:pPr lvl="2">
              <a:buNone/>
            </a:pPr>
            <a:r>
              <a:rPr lang="en-US" dirty="0" smtClean="0"/>
              <a:t>valid </a:t>
            </a:r>
            <a:r>
              <a:rPr lang="en-US" dirty="0" smtClean="0"/>
              <a:t>= where(abs(residual)  &lt;=  threshold)</a:t>
            </a:r>
          </a:p>
          <a:p>
            <a:pPr lvl="2">
              <a:buNone/>
            </a:pPr>
            <a:r>
              <a:rPr lang="en-US" dirty="0" smtClean="0"/>
              <a:t>x </a:t>
            </a:r>
            <a:r>
              <a:rPr lang="en-US" dirty="0" smtClean="0"/>
              <a:t>= x[valid]</a:t>
            </a:r>
          </a:p>
          <a:p>
            <a:pPr lvl="2">
              <a:buNone/>
            </a:pPr>
            <a:r>
              <a:rPr lang="en-US" dirty="0" smtClean="0"/>
              <a:t>y = y[valid</a:t>
            </a:r>
            <a:r>
              <a:rPr lang="en-US" dirty="0" smtClean="0"/>
              <a:t>]</a:t>
            </a:r>
          </a:p>
          <a:p>
            <a:pPr lvl="1">
              <a:buNone/>
            </a:pPr>
            <a:r>
              <a:rPr lang="en-US" dirty="0" err="1" smtClean="0"/>
              <a:t>e</a:t>
            </a:r>
            <a:r>
              <a:rPr lang="en-US" dirty="0" err="1" smtClean="0"/>
              <a:t>ndfor</a:t>
            </a:r>
            <a:endParaRPr lang="en-US" dirty="0" smtClean="0"/>
          </a:p>
          <a:p>
            <a:pPr lvl="2">
              <a:buNone/>
            </a:pPr>
            <a:endParaRPr lang="en-US" dirty="0" smtClean="0"/>
          </a:p>
          <a:p>
            <a:pPr lvl="1"/>
            <a:endParaRPr lang="en-US" dirty="0"/>
          </a:p>
        </p:txBody>
      </p:sp>
      <p:sp>
        <p:nvSpPr>
          <p:cNvPr id="4" name="Date Placeholder 3"/>
          <p:cNvSpPr>
            <a:spLocks noGrp="1"/>
          </p:cNvSpPr>
          <p:nvPr>
            <p:ph type="dt" sz="half" idx="10"/>
          </p:nvPr>
        </p:nvSpPr>
        <p:spPr/>
        <p:txBody>
          <a:bodyPr/>
          <a:lstStyle/>
          <a:p>
            <a:r>
              <a:rPr lang="en-US" smtClean="0"/>
              <a:t>3/18/15</a:t>
            </a:r>
            <a:endParaRPr lang="en-US"/>
          </a:p>
        </p:txBody>
      </p:sp>
      <p:sp>
        <p:nvSpPr>
          <p:cNvPr id="5" name="Slide Number Placeholder 4"/>
          <p:cNvSpPr>
            <a:spLocks noGrp="1"/>
          </p:cNvSpPr>
          <p:nvPr>
            <p:ph type="sldNum" sz="quarter" idx="12"/>
          </p:nvPr>
        </p:nvSpPr>
        <p:spPr/>
        <p:txBody>
          <a:bodyPr/>
          <a:lstStyle/>
          <a:p>
            <a:fld id="{EB98C0CC-62EE-4DFE-A7F9-92A4F77DFB5D}"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2015 GSICS WG Meeting, New Delhi, India</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filtering result</a:t>
            </a:r>
            <a:endParaRPr lang="en-US" dirty="0"/>
          </a:p>
        </p:txBody>
      </p:sp>
      <p:sp>
        <p:nvSpPr>
          <p:cNvPr id="4" name="Date Placeholder 3"/>
          <p:cNvSpPr>
            <a:spLocks noGrp="1"/>
          </p:cNvSpPr>
          <p:nvPr>
            <p:ph type="dt" sz="half" idx="10"/>
          </p:nvPr>
        </p:nvSpPr>
        <p:spPr/>
        <p:txBody>
          <a:bodyPr/>
          <a:lstStyle/>
          <a:p>
            <a:r>
              <a:rPr lang="en-US" smtClean="0"/>
              <a:t>3/18/15</a:t>
            </a:r>
            <a:endParaRPr lang="en-US"/>
          </a:p>
        </p:txBody>
      </p:sp>
      <p:sp>
        <p:nvSpPr>
          <p:cNvPr id="5" name="Slide Number Placeholder 4"/>
          <p:cNvSpPr>
            <a:spLocks noGrp="1"/>
          </p:cNvSpPr>
          <p:nvPr>
            <p:ph type="sldNum" sz="quarter" idx="12"/>
          </p:nvPr>
        </p:nvSpPr>
        <p:spPr/>
        <p:txBody>
          <a:bodyPr/>
          <a:lstStyle/>
          <a:p>
            <a:fld id="{EB98C0CC-62EE-4DFE-A7F9-92A4F77DFB5D}" type="slidenum">
              <a:rPr lang="en-US" smtClean="0"/>
              <a:pPr/>
              <a:t>18</a:t>
            </a:fld>
            <a:endParaRPr lang="en-US"/>
          </a:p>
        </p:txBody>
      </p:sp>
      <p:pic>
        <p:nvPicPr>
          <p:cNvPr id="7" name="Content Placeholder 14" descr="g12_relative_calibration_M4Combined.png"/>
          <p:cNvPicPr>
            <a:picLocks noChangeAspect="1"/>
          </p:cNvPicPr>
          <p:nvPr/>
        </p:nvPicPr>
        <p:blipFill>
          <a:blip r:embed="rId2" cstate="print"/>
          <a:stretch>
            <a:fillRect/>
          </a:stretch>
        </p:blipFill>
        <p:spPr>
          <a:xfrm>
            <a:off x="0" y="1167384"/>
            <a:ext cx="4540379" cy="2590800"/>
          </a:xfrm>
          <a:prstGeom prst="rect">
            <a:avLst/>
          </a:prstGeom>
        </p:spPr>
      </p:pic>
      <p:pic>
        <p:nvPicPr>
          <p:cNvPr id="6" name="Content Placeholder 5" descr="g12_relative_calibration_M4CombinedMoon.png"/>
          <p:cNvPicPr>
            <a:picLocks noGrp="1" noChangeAspect="1"/>
          </p:cNvPicPr>
          <p:nvPr>
            <p:ph idx="1"/>
          </p:nvPr>
        </p:nvPicPr>
        <p:blipFill>
          <a:blip r:embed="rId3" cstate="print"/>
          <a:stretch>
            <a:fillRect/>
          </a:stretch>
        </p:blipFill>
        <p:spPr>
          <a:xfrm>
            <a:off x="4393883" y="1167384"/>
            <a:ext cx="4673917" cy="2667000"/>
          </a:xfrm>
        </p:spPr>
      </p:pic>
      <p:sp>
        <p:nvSpPr>
          <p:cNvPr id="8" name="TextBox 7"/>
          <p:cNvSpPr txBox="1"/>
          <p:nvPr/>
        </p:nvSpPr>
        <p:spPr>
          <a:xfrm>
            <a:off x="5742432" y="3950208"/>
            <a:ext cx="3401568" cy="1661993"/>
          </a:xfrm>
          <a:prstGeom prst="rect">
            <a:avLst/>
          </a:prstGeom>
          <a:noFill/>
        </p:spPr>
        <p:txBody>
          <a:bodyPr wrap="square" rtlCol="0">
            <a:spAutoFit/>
          </a:bodyPr>
          <a:lstStyle/>
          <a:p>
            <a:r>
              <a:rPr lang="en-US" sz="2400" b="1" dirty="0" smtClean="0">
                <a:solidFill>
                  <a:srgbClr val="FF0000"/>
                </a:solidFill>
              </a:rPr>
              <a:t>Improved relative calibration </a:t>
            </a:r>
            <a:r>
              <a:rPr lang="en-US" sz="2400" b="1" dirty="0" smtClean="0">
                <a:solidFill>
                  <a:srgbClr val="FF0000"/>
                </a:solidFill>
              </a:rPr>
              <a:t>accuracy</a:t>
            </a:r>
            <a:endParaRPr lang="en-US" sz="2400" b="1" dirty="0" smtClean="0">
              <a:solidFill>
                <a:srgbClr val="FF0000"/>
              </a:solidFill>
            </a:endParaRPr>
          </a:p>
          <a:p>
            <a:r>
              <a:rPr lang="en-US" dirty="0" smtClean="0"/>
              <a:t>method </a:t>
            </a:r>
            <a:r>
              <a:rPr lang="en-US" dirty="0" smtClean="0"/>
              <a:t>with less variation contributes (weights) more in the RF results</a:t>
            </a:r>
          </a:p>
        </p:txBody>
      </p:sp>
      <p:graphicFrame>
        <p:nvGraphicFramePr>
          <p:cNvPr id="9" name="Table 8"/>
          <p:cNvGraphicFramePr>
            <a:graphicFrameLocks noGrp="1"/>
          </p:cNvGraphicFramePr>
          <p:nvPr/>
        </p:nvGraphicFramePr>
        <p:xfrm>
          <a:off x="281797" y="4401944"/>
          <a:ext cx="5222892" cy="1524000"/>
        </p:xfrm>
        <a:graphic>
          <a:graphicData uri="http://schemas.openxmlformats.org/drawingml/2006/table">
            <a:tbl>
              <a:tblPr firstRow="1" bandRow="1">
                <a:tableStyleId>{5C22544A-7EE6-4342-B048-85BDC9FD1C3A}</a:tableStyleId>
              </a:tblPr>
              <a:tblGrid>
                <a:gridCol w="1305723"/>
                <a:gridCol w="1305723"/>
                <a:gridCol w="1305723"/>
                <a:gridCol w="1305723"/>
              </a:tblGrid>
              <a:tr h="304800">
                <a:tc>
                  <a:txBody>
                    <a:bodyPr/>
                    <a:lstStyle/>
                    <a:p>
                      <a:pPr algn="ctr"/>
                      <a:endParaRPr lang="en-US" sz="1400" dirty="0"/>
                    </a:p>
                  </a:txBody>
                  <a:tcPr/>
                </a:tc>
                <a:tc>
                  <a:txBody>
                    <a:bodyPr/>
                    <a:lstStyle/>
                    <a:p>
                      <a:pPr algn="ctr"/>
                      <a:r>
                        <a:rPr lang="en-US" sz="1400" dirty="0" smtClean="0"/>
                        <a:t>#Obs.</a:t>
                      </a:r>
                      <a:endParaRPr lang="en-US" sz="1400" dirty="0"/>
                    </a:p>
                  </a:txBody>
                  <a:tcPr/>
                </a:tc>
                <a:tc>
                  <a:txBody>
                    <a:bodyPr/>
                    <a:lstStyle/>
                    <a:p>
                      <a:pPr algn="ctr"/>
                      <a:r>
                        <a:rPr lang="en-US" sz="1400" dirty="0" smtClean="0"/>
                        <a:t>#Outliers</a:t>
                      </a:r>
                      <a:endParaRPr lang="en-US" sz="1400" dirty="0"/>
                    </a:p>
                  </a:txBody>
                  <a:tcPr/>
                </a:tc>
                <a:tc>
                  <a:txBody>
                    <a:bodyPr/>
                    <a:lstStyle/>
                    <a:p>
                      <a:pPr algn="ctr"/>
                      <a:r>
                        <a:rPr lang="en-US" sz="1400" dirty="0" smtClean="0"/>
                        <a:t>%Selection</a:t>
                      </a:r>
                      <a:endParaRPr lang="en-US" sz="1400" dirty="0"/>
                    </a:p>
                  </a:txBody>
                  <a:tcPr/>
                </a:tc>
              </a:tr>
              <a:tr h="304800">
                <a:tc>
                  <a:txBody>
                    <a:bodyPr/>
                    <a:lstStyle/>
                    <a:p>
                      <a:pPr algn="ctr"/>
                      <a:r>
                        <a:rPr lang="en-US" sz="1400" dirty="0" smtClean="0"/>
                        <a:t>Desert</a:t>
                      </a:r>
                      <a:endParaRPr lang="en-US" sz="1400" dirty="0"/>
                    </a:p>
                  </a:txBody>
                  <a:tcPr/>
                </a:tc>
                <a:tc>
                  <a:txBody>
                    <a:bodyPr/>
                    <a:lstStyle/>
                    <a:p>
                      <a:pPr algn="ctr"/>
                      <a:r>
                        <a:rPr lang="en-US" sz="1400" dirty="0" smtClean="0"/>
                        <a:t>85</a:t>
                      </a:r>
                      <a:endParaRPr lang="en-US" sz="1400" dirty="0"/>
                    </a:p>
                  </a:txBody>
                  <a:tcPr/>
                </a:tc>
                <a:tc>
                  <a:txBody>
                    <a:bodyPr/>
                    <a:lstStyle/>
                    <a:p>
                      <a:pPr algn="ctr"/>
                      <a:r>
                        <a:rPr lang="en-US" sz="1400" dirty="0" smtClean="0"/>
                        <a:t>37</a:t>
                      </a:r>
                      <a:endParaRPr lang="en-US" sz="1400" dirty="0"/>
                    </a:p>
                  </a:txBody>
                  <a:tcPr/>
                </a:tc>
                <a:tc>
                  <a:txBody>
                    <a:bodyPr/>
                    <a:lstStyle/>
                    <a:p>
                      <a:pPr algn="ctr"/>
                      <a:r>
                        <a:rPr lang="en-US" sz="1400" dirty="0" smtClean="0"/>
                        <a:t>56.5%</a:t>
                      </a:r>
                      <a:endParaRPr lang="en-US" sz="1400" dirty="0"/>
                    </a:p>
                  </a:txBody>
                  <a:tcPr/>
                </a:tc>
              </a:tr>
              <a:tr h="304800">
                <a:tc>
                  <a:txBody>
                    <a:bodyPr/>
                    <a:lstStyle/>
                    <a:p>
                      <a:pPr algn="ctr"/>
                      <a:r>
                        <a:rPr lang="en-US" sz="1400" dirty="0" smtClean="0"/>
                        <a:t>Ray-matching</a:t>
                      </a:r>
                      <a:endParaRPr lang="en-US" sz="1400" dirty="0"/>
                    </a:p>
                  </a:txBody>
                  <a:tcPr/>
                </a:tc>
                <a:tc>
                  <a:txBody>
                    <a:bodyPr/>
                    <a:lstStyle/>
                    <a:p>
                      <a:pPr algn="ctr"/>
                      <a:r>
                        <a:rPr lang="en-US" sz="1400" dirty="0" smtClean="0"/>
                        <a:t>85</a:t>
                      </a:r>
                      <a:endParaRPr lang="en-US" sz="1400" dirty="0"/>
                    </a:p>
                  </a:txBody>
                  <a:tcPr/>
                </a:tc>
                <a:tc>
                  <a:txBody>
                    <a:bodyPr/>
                    <a:lstStyle/>
                    <a:p>
                      <a:pPr algn="ctr"/>
                      <a:r>
                        <a:rPr lang="en-US" sz="1400" dirty="0" smtClean="0"/>
                        <a:t>8</a:t>
                      </a:r>
                      <a:endParaRPr lang="en-US" sz="1400" dirty="0"/>
                    </a:p>
                  </a:txBody>
                  <a:tcPr/>
                </a:tc>
                <a:tc>
                  <a:txBody>
                    <a:bodyPr/>
                    <a:lstStyle/>
                    <a:p>
                      <a:pPr algn="ctr"/>
                      <a:r>
                        <a:rPr lang="en-US" sz="1400" dirty="0" smtClean="0"/>
                        <a:t>90.6%</a:t>
                      </a:r>
                      <a:endParaRPr lang="en-US" sz="1400" dirty="0"/>
                    </a:p>
                  </a:txBody>
                  <a:tcPr/>
                </a:tc>
              </a:tr>
              <a:tr h="304800">
                <a:tc>
                  <a:txBody>
                    <a:bodyPr/>
                    <a:lstStyle/>
                    <a:p>
                      <a:pPr algn="ctr"/>
                      <a:r>
                        <a:rPr lang="en-US" sz="1400" dirty="0" smtClean="0"/>
                        <a:t>DCC</a:t>
                      </a:r>
                      <a:endParaRPr lang="en-US" sz="1400" dirty="0"/>
                    </a:p>
                  </a:txBody>
                  <a:tcPr/>
                </a:tc>
                <a:tc>
                  <a:txBody>
                    <a:bodyPr/>
                    <a:lstStyle/>
                    <a:p>
                      <a:pPr algn="ctr"/>
                      <a:r>
                        <a:rPr lang="en-US" sz="1400" dirty="0" smtClean="0"/>
                        <a:t>85</a:t>
                      </a:r>
                      <a:endParaRPr lang="en-US" sz="1400" dirty="0"/>
                    </a:p>
                  </a:txBody>
                  <a:tcPr/>
                </a:tc>
                <a:tc>
                  <a:txBody>
                    <a:bodyPr/>
                    <a:lstStyle/>
                    <a:p>
                      <a:pPr algn="ctr"/>
                      <a:r>
                        <a:rPr lang="en-US" sz="1400" dirty="0" smtClean="0"/>
                        <a:t>7</a:t>
                      </a:r>
                      <a:endParaRPr lang="en-US" sz="1400" dirty="0"/>
                    </a:p>
                  </a:txBody>
                  <a:tcPr/>
                </a:tc>
                <a:tc>
                  <a:txBody>
                    <a:bodyPr/>
                    <a:lstStyle/>
                    <a:p>
                      <a:pPr algn="ctr"/>
                      <a:r>
                        <a:rPr lang="en-US" sz="1400" dirty="0" smtClean="0"/>
                        <a:t>91.8%</a:t>
                      </a:r>
                      <a:endParaRPr lang="en-US" sz="1400" dirty="0"/>
                    </a:p>
                  </a:txBody>
                  <a:tcPr/>
                </a:tc>
              </a:tr>
              <a:tr h="304800">
                <a:tc>
                  <a:txBody>
                    <a:bodyPr/>
                    <a:lstStyle/>
                    <a:p>
                      <a:pPr algn="ctr"/>
                      <a:r>
                        <a:rPr lang="en-US" sz="1400" dirty="0" smtClean="0"/>
                        <a:t>Moon</a:t>
                      </a:r>
                      <a:endParaRPr lang="en-US" sz="1400" dirty="0"/>
                    </a:p>
                  </a:txBody>
                  <a:tcPr/>
                </a:tc>
                <a:tc>
                  <a:txBody>
                    <a:bodyPr/>
                    <a:lstStyle/>
                    <a:p>
                      <a:pPr algn="ctr"/>
                      <a:r>
                        <a:rPr lang="en-US" sz="1400" dirty="0" smtClean="0"/>
                        <a:t>48</a:t>
                      </a:r>
                      <a:endParaRPr lang="en-US" sz="1400" dirty="0"/>
                    </a:p>
                  </a:txBody>
                  <a:tcPr/>
                </a:tc>
                <a:tc>
                  <a:txBody>
                    <a:bodyPr/>
                    <a:lstStyle/>
                    <a:p>
                      <a:pPr algn="ctr"/>
                      <a:r>
                        <a:rPr lang="en-US" sz="1400" dirty="0" smtClean="0"/>
                        <a:t>15</a:t>
                      </a:r>
                      <a:endParaRPr lang="en-US" sz="1400" dirty="0"/>
                    </a:p>
                  </a:txBody>
                  <a:tcPr/>
                </a:tc>
                <a:tc>
                  <a:txBody>
                    <a:bodyPr/>
                    <a:lstStyle/>
                    <a:p>
                      <a:pPr algn="ctr"/>
                      <a:r>
                        <a:rPr lang="en-US" sz="1400" dirty="0" smtClean="0"/>
                        <a:t>68.8%</a:t>
                      </a:r>
                      <a:endParaRPr lang="en-US" sz="1400" dirty="0"/>
                    </a:p>
                  </a:txBody>
                  <a:tcPr/>
                </a:tc>
              </a:tr>
            </a:tbl>
          </a:graphicData>
        </a:graphic>
      </p:graphicFrame>
      <p:sp>
        <p:nvSpPr>
          <p:cNvPr id="10" name="Footer Placeholder 9"/>
          <p:cNvSpPr>
            <a:spLocks noGrp="1"/>
          </p:cNvSpPr>
          <p:nvPr>
            <p:ph type="ftr" sz="quarter" idx="11"/>
          </p:nvPr>
        </p:nvSpPr>
        <p:spPr/>
        <p:txBody>
          <a:bodyPr/>
          <a:lstStyle/>
          <a:p>
            <a:r>
              <a:rPr lang="en-US" smtClean="0"/>
              <a:t>2015 GSICS WG Meeting, New Delhi, India</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019800" cy="685800"/>
          </a:xfrm>
        </p:spPr>
        <p:txBody>
          <a:bodyPr/>
          <a:lstStyle/>
          <a:p>
            <a:r>
              <a:rPr lang="en-US" dirty="0" smtClean="0"/>
              <a:t>DCC + Lunar for GOES-12</a:t>
            </a:r>
            <a:endParaRPr lang="en-US" dirty="0"/>
          </a:p>
        </p:txBody>
      </p:sp>
      <p:sp>
        <p:nvSpPr>
          <p:cNvPr id="3" name="Content Placeholder 2"/>
          <p:cNvSpPr>
            <a:spLocks noGrp="1"/>
          </p:cNvSpPr>
          <p:nvPr>
            <p:ph idx="1"/>
          </p:nvPr>
        </p:nvSpPr>
        <p:spPr>
          <a:xfrm>
            <a:off x="4370832" y="4799567"/>
            <a:ext cx="4517136" cy="1358658"/>
          </a:xfrm>
        </p:spPr>
        <p:txBody>
          <a:bodyPr numCol="2">
            <a:normAutofit fontScale="70000" lnSpcReduction="20000"/>
          </a:bodyPr>
          <a:lstStyle/>
          <a:p>
            <a:pPr marL="238125" indent="-238125"/>
            <a:r>
              <a:rPr lang="en-US" dirty="0" smtClean="0"/>
              <a:t>DCC</a:t>
            </a:r>
          </a:p>
          <a:p>
            <a:pPr marL="457200" lvl="1" indent="-236538"/>
            <a:r>
              <a:rPr lang="en-US" dirty="0" smtClean="0"/>
              <a:t>Monthly median</a:t>
            </a:r>
          </a:p>
          <a:p>
            <a:pPr marL="238125" indent="-238125"/>
            <a:r>
              <a:rPr lang="en-US" dirty="0" smtClean="0"/>
              <a:t>Lunar calibration with GIRO model </a:t>
            </a:r>
          </a:p>
          <a:p>
            <a:pPr marL="457200" lvl="1" indent="-236538"/>
            <a:r>
              <a:rPr lang="en-US" dirty="0" smtClean="0"/>
              <a:t>All the observations </a:t>
            </a:r>
            <a:r>
              <a:rPr lang="en-US" dirty="0" smtClean="0"/>
              <a:t>available</a:t>
            </a:r>
            <a:endParaRPr lang="en-US" dirty="0" smtClean="0"/>
          </a:p>
        </p:txBody>
      </p:sp>
      <p:sp>
        <p:nvSpPr>
          <p:cNvPr id="4" name="Date Placeholder 3"/>
          <p:cNvSpPr>
            <a:spLocks noGrp="1"/>
          </p:cNvSpPr>
          <p:nvPr>
            <p:ph type="dt" sz="half" idx="10"/>
          </p:nvPr>
        </p:nvSpPr>
        <p:spPr/>
        <p:txBody>
          <a:bodyPr/>
          <a:lstStyle/>
          <a:p>
            <a:r>
              <a:rPr lang="en-US" smtClean="0"/>
              <a:t>3/18/15</a:t>
            </a:r>
            <a:endParaRPr lang="en-US"/>
          </a:p>
        </p:txBody>
      </p:sp>
      <p:sp>
        <p:nvSpPr>
          <p:cNvPr id="5" name="Slide Number Placeholder 4"/>
          <p:cNvSpPr>
            <a:spLocks noGrp="1"/>
          </p:cNvSpPr>
          <p:nvPr>
            <p:ph type="sldNum" sz="quarter" idx="12"/>
          </p:nvPr>
        </p:nvSpPr>
        <p:spPr/>
        <p:txBody>
          <a:bodyPr/>
          <a:lstStyle/>
          <a:p>
            <a:fld id="{EB98C0CC-62EE-4DFE-A7F9-92A4F77DFB5D}" type="slidenum">
              <a:rPr lang="en-US" smtClean="0"/>
              <a:pPr/>
              <a:t>19</a:t>
            </a:fld>
            <a:endParaRPr lang="en-US"/>
          </a:p>
        </p:txBody>
      </p:sp>
      <p:pic>
        <p:nvPicPr>
          <p:cNvPr id="9" name="Picture 8" descr="g12_relative_calibration_M2DCCMoon.png"/>
          <p:cNvPicPr>
            <a:picLocks noChangeAspect="1"/>
          </p:cNvPicPr>
          <p:nvPr/>
        </p:nvPicPr>
        <p:blipFill>
          <a:blip r:embed="rId3" cstate="print"/>
          <a:stretch>
            <a:fillRect/>
          </a:stretch>
        </p:blipFill>
        <p:spPr>
          <a:xfrm>
            <a:off x="1408176" y="1148608"/>
            <a:ext cx="6400800" cy="3652382"/>
          </a:xfrm>
          <a:prstGeom prst="rect">
            <a:avLst/>
          </a:prstGeom>
        </p:spPr>
      </p:pic>
      <p:graphicFrame>
        <p:nvGraphicFramePr>
          <p:cNvPr id="11" name="Table 10"/>
          <p:cNvGraphicFramePr>
            <a:graphicFrameLocks noGrp="1"/>
          </p:cNvGraphicFramePr>
          <p:nvPr/>
        </p:nvGraphicFramePr>
        <p:xfrm>
          <a:off x="238421" y="4877209"/>
          <a:ext cx="3776133" cy="992746"/>
        </p:xfrm>
        <a:graphic>
          <a:graphicData uri="http://schemas.openxmlformats.org/drawingml/2006/table">
            <a:tbl>
              <a:tblPr firstRow="1" bandRow="1">
                <a:tableStyleId>{5C22544A-7EE6-4342-B048-85BDC9FD1C3A}</a:tableStyleId>
              </a:tblPr>
              <a:tblGrid>
                <a:gridCol w="748069"/>
                <a:gridCol w="817577"/>
                <a:gridCol w="1049729"/>
                <a:gridCol w="1160758"/>
              </a:tblGrid>
              <a:tr h="383146">
                <a:tc>
                  <a:txBody>
                    <a:bodyPr/>
                    <a:lstStyle/>
                    <a:p>
                      <a:pPr algn="ctr"/>
                      <a:endParaRPr lang="en-US" sz="1400" dirty="0"/>
                    </a:p>
                  </a:txBody>
                  <a:tcPr/>
                </a:tc>
                <a:tc>
                  <a:txBody>
                    <a:bodyPr/>
                    <a:lstStyle/>
                    <a:p>
                      <a:pPr algn="ctr"/>
                      <a:r>
                        <a:rPr lang="en-US" sz="1400" dirty="0" smtClean="0"/>
                        <a:t># Obs.</a:t>
                      </a:r>
                      <a:endParaRPr lang="en-US" sz="1400" dirty="0"/>
                    </a:p>
                  </a:txBody>
                  <a:tcPr/>
                </a:tc>
                <a:tc>
                  <a:txBody>
                    <a:bodyPr/>
                    <a:lstStyle/>
                    <a:p>
                      <a:pPr algn="ctr"/>
                      <a:r>
                        <a:rPr lang="en-US" sz="1400" dirty="0" smtClean="0"/>
                        <a:t># Outliers</a:t>
                      </a:r>
                      <a:endParaRPr lang="en-US" sz="1400" dirty="0"/>
                    </a:p>
                  </a:txBody>
                  <a:tcPr/>
                </a:tc>
                <a:tc>
                  <a:txBody>
                    <a:bodyPr/>
                    <a:lstStyle/>
                    <a:p>
                      <a:pPr algn="ctr"/>
                      <a:r>
                        <a:rPr lang="en-US" sz="1400" dirty="0" smtClean="0"/>
                        <a:t>% Selection</a:t>
                      </a:r>
                      <a:endParaRPr lang="en-US" sz="1400" dirty="0"/>
                    </a:p>
                  </a:txBody>
                  <a:tcPr/>
                </a:tc>
              </a:tr>
              <a:tr h="225380">
                <a:tc>
                  <a:txBody>
                    <a:bodyPr/>
                    <a:lstStyle/>
                    <a:p>
                      <a:pPr algn="ctr"/>
                      <a:r>
                        <a:rPr lang="en-US" sz="1400" dirty="0" smtClean="0"/>
                        <a:t>DCC</a:t>
                      </a:r>
                      <a:endParaRPr lang="en-US" sz="1400" dirty="0"/>
                    </a:p>
                  </a:txBody>
                  <a:tcPr/>
                </a:tc>
                <a:tc>
                  <a:txBody>
                    <a:bodyPr/>
                    <a:lstStyle/>
                    <a:p>
                      <a:pPr algn="ctr"/>
                      <a:r>
                        <a:rPr lang="en-US" sz="1400" dirty="0" smtClean="0"/>
                        <a:t>85</a:t>
                      </a:r>
                      <a:endParaRPr lang="en-US" sz="1400" dirty="0"/>
                    </a:p>
                  </a:txBody>
                  <a:tcPr/>
                </a:tc>
                <a:tc>
                  <a:txBody>
                    <a:bodyPr/>
                    <a:lstStyle/>
                    <a:p>
                      <a:pPr algn="ctr"/>
                      <a:r>
                        <a:rPr lang="en-US" sz="1400" dirty="0" smtClean="0"/>
                        <a:t>7</a:t>
                      </a:r>
                      <a:endParaRPr lang="en-US" sz="1400" dirty="0"/>
                    </a:p>
                  </a:txBody>
                  <a:tcPr/>
                </a:tc>
                <a:tc>
                  <a:txBody>
                    <a:bodyPr/>
                    <a:lstStyle/>
                    <a:p>
                      <a:pPr algn="ctr"/>
                      <a:r>
                        <a:rPr lang="en-US" sz="1400" dirty="0" smtClean="0"/>
                        <a:t>91.8%</a:t>
                      </a:r>
                      <a:endParaRPr lang="en-US" sz="1400" dirty="0"/>
                    </a:p>
                  </a:txBody>
                  <a:tcPr/>
                </a:tc>
              </a:tr>
              <a:tr h="225380">
                <a:tc>
                  <a:txBody>
                    <a:bodyPr/>
                    <a:lstStyle/>
                    <a:p>
                      <a:pPr algn="ctr"/>
                      <a:r>
                        <a:rPr lang="en-US" sz="1400" dirty="0" smtClean="0"/>
                        <a:t>Moon</a:t>
                      </a:r>
                      <a:endParaRPr lang="en-US" sz="1400" dirty="0"/>
                    </a:p>
                  </a:txBody>
                  <a:tcPr/>
                </a:tc>
                <a:tc>
                  <a:txBody>
                    <a:bodyPr/>
                    <a:lstStyle/>
                    <a:p>
                      <a:pPr algn="ctr"/>
                      <a:r>
                        <a:rPr lang="en-US" sz="1400" dirty="0" smtClean="0"/>
                        <a:t>48</a:t>
                      </a:r>
                      <a:endParaRPr lang="en-US" sz="1400" dirty="0"/>
                    </a:p>
                  </a:txBody>
                  <a:tcPr/>
                </a:tc>
                <a:tc>
                  <a:txBody>
                    <a:bodyPr/>
                    <a:lstStyle/>
                    <a:p>
                      <a:pPr algn="ctr"/>
                      <a:r>
                        <a:rPr lang="en-US" sz="1400" dirty="0" smtClean="0"/>
                        <a:t>15</a:t>
                      </a:r>
                      <a:endParaRPr lang="en-US" sz="1400" dirty="0"/>
                    </a:p>
                  </a:txBody>
                  <a:tcPr/>
                </a:tc>
                <a:tc>
                  <a:txBody>
                    <a:bodyPr/>
                    <a:lstStyle/>
                    <a:p>
                      <a:pPr algn="ctr"/>
                      <a:r>
                        <a:rPr lang="en-US" sz="1400" dirty="0" smtClean="0"/>
                        <a:t>68.8%</a:t>
                      </a:r>
                      <a:endParaRPr lang="en-US" sz="1400" dirty="0"/>
                    </a:p>
                  </a:txBody>
                  <a:tcPr/>
                </a:tc>
              </a:tr>
            </a:tbl>
          </a:graphicData>
        </a:graphic>
      </p:graphicFrame>
      <p:sp>
        <p:nvSpPr>
          <p:cNvPr id="8" name="Footer Placeholder 7"/>
          <p:cNvSpPr>
            <a:spLocks noGrp="1"/>
          </p:cNvSpPr>
          <p:nvPr>
            <p:ph type="ftr" sz="quarter" idx="11"/>
          </p:nvPr>
        </p:nvSpPr>
        <p:spPr/>
        <p:txBody>
          <a:bodyPr/>
          <a:lstStyle/>
          <a:p>
            <a:r>
              <a:rPr lang="en-US" smtClean="0"/>
              <a:t>2015 GSICS WG Meeting, New Delhi, India</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019800" cy="668547"/>
          </a:xfrm>
        </p:spPr>
        <p:txBody>
          <a:bodyPr/>
          <a:lstStyle/>
          <a:p>
            <a:r>
              <a:rPr lang="en-US" dirty="0" smtClean="0"/>
              <a:t>Outlines</a:t>
            </a:r>
            <a:endParaRPr lang="en-US" dirty="0"/>
          </a:p>
        </p:txBody>
      </p:sp>
      <p:sp>
        <p:nvSpPr>
          <p:cNvPr id="3" name="Content Placeholder 2"/>
          <p:cNvSpPr>
            <a:spLocks noGrp="1"/>
          </p:cNvSpPr>
          <p:nvPr>
            <p:ph idx="1"/>
          </p:nvPr>
        </p:nvSpPr>
        <p:spPr>
          <a:xfrm>
            <a:off x="422694" y="1203384"/>
            <a:ext cx="8229600" cy="5145658"/>
          </a:xfrm>
        </p:spPr>
        <p:txBody>
          <a:bodyPr>
            <a:normAutofit fontScale="92500" lnSpcReduction="20000"/>
          </a:bodyPr>
          <a:lstStyle/>
          <a:p>
            <a:r>
              <a:rPr lang="en-US" dirty="0" smtClean="0"/>
              <a:t>Research </a:t>
            </a:r>
            <a:r>
              <a:rPr lang="en-US" dirty="0" smtClean="0"/>
              <a:t>of </a:t>
            </a:r>
            <a:r>
              <a:rPr lang="en-US" dirty="0" smtClean="0"/>
              <a:t>combined method </a:t>
            </a:r>
            <a:r>
              <a:rPr lang="en-US" dirty="0" smtClean="0"/>
              <a:t>at NOAA</a:t>
            </a:r>
            <a:endParaRPr lang="en-US" dirty="0" smtClean="0"/>
          </a:p>
          <a:p>
            <a:r>
              <a:rPr lang="en-US" dirty="0" smtClean="0"/>
              <a:t>Individual Vicarious Calibrations (GOES-12)</a:t>
            </a:r>
          </a:p>
          <a:p>
            <a:pPr lvl="1"/>
            <a:r>
              <a:rPr lang="en-US" dirty="0" smtClean="0"/>
              <a:t>Desert</a:t>
            </a:r>
          </a:p>
          <a:p>
            <a:pPr lvl="1"/>
            <a:r>
              <a:rPr lang="en-US" dirty="0" smtClean="0"/>
              <a:t>Ray-matching</a:t>
            </a:r>
            <a:endParaRPr lang="en-US" dirty="0" smtClean="0"/>
          </a:p>
          <a:p>
            <a:pPr lvl="1"/>
            <a:r>
              <a:rPr lang="en-US" b="1" dirty="0" smtClean="0">
                <a:solidFill>
                  <a:srgbClr val="FF0000"/>
                </a:solidFill>
              </a:rPr>
              <a:t>DCC</a:t>
            </a:r>
          </a:p>
          <a:p>
            <a:pPr lvl="1"/>
            <a:r>
              <a:rPr lang="en-US" b="1" dirty="0" smtClean="0">
                <a:solidFill>
                  <a:srgbClr val="FF0000"/>
                </a:solidFill>
              </a:rPr>
              <a:t>Lunar</a:t>
            </a:r>
          </a:p>
          <a:p>
            <a:pPr lvl="1"/>
            <a:r>
              <a:rPr lang="en-US" dirty="0" smtClean="0"/>
              <a:t>Combined Vicarious Calibration</a:t>
            </a:r>
            <a:endParaRPr lang="en-US" dirty="0" smtClean="0"/>
          </a:p>
          <a:p>
            <a:r>
              <a:rPr lang="en-US" dirty="0" smtClean="0"/>
              <a:t>Sensitivity </a:t>
            </a:r>
            <a:r>
              <a:rPr lang="en-US" dirty="0" smtClean="0"/>
              <a:t>analysis</a:t>
            </a:r>
            <a:endParaRPr lang="en-US" dirty="0" smtClean="0"/>
          </a:p>
          <a:p>
            <a:pPr lvl="1"/>
            <a:r>
              <a:rPr lang="en-US" dirty="0" smtClean="0"/>
              <a:t>Desert + ray-matching + </a:t>
            </a:r>
            <a:r>
              <a:rPr lang="en-US" dirty="0" smtClean="0">
                <a:solidFill>
                  <a:srgbClr val="FF0000"/>
                </a:solidFill>
              </a:rPr>
              <a:t>DCC + lunar</a:t>
            </a:r>
          </a:p>
          <a:p>
            <a:pPr lvl="1"/>
            <a:r>
              <a:rPr lang="en-US" dirty="0" smtClean="0">
                <a:solidFill>
                  <a:srgbClr val="FF0000"/>
                </a:solidFill>
              </a:rPr>
              <a:t>DCC + lunar</a:t>
            </a:r>
          </a:p>
          <a:p>
            <a:r>
              <a:rPr lang="en-US" dirty="0" smtClean="0"/>
              <a:t>Absolute calibration</a:t>
            </a:r>
          </a:p>
          <a:p>
            <a:r>
              <a:rPr lang="en-US" dirty="0" smtClean="0"/>
              <a:t>Conclusions</a:t>
            </a:r>
            <a:endParaRPr lang="en-US" dirty="0" smtClean="0"/>
          </a:p>
        </p:txBody>
      </p:sp>
      <p:sp>
        <p:nvSpPr>
          <p:cNvPr id="4" name="Date Placeholder 3"/>
          <p:cNvSpPr>
            <a:spLocks noGrp="1"/>
          </p:cNvSpPr>
          <p:nvPr>
            <p:ph type="dt" sz="half" idx="10"/>
          </p:nvPr>
        </p:nvSpPr>
        <p:spPr/>
        <p:txBody>
          <a:bodyPr/>
          <a:lstStyle/>
          <a:p>
            <a:r>
              <a:rPr lang="en-US" smtClean="0"/>
              <a:t>3/18/15</a:t>
            </a:r>
            <a:endParaRPr lang="en-US"/>
          </a:p>
        </p:txBody>
      </p:sp>
      <p:sp>
        <p:nvSpPr>
          <p:cNvPr id="5" name="Slide Number Placeholder 4"/>
          <p:cNvSpPr>
            <a:spLocks noGrp="1"/>
          </p:cNvSpPr>
          <p:nvPr>
            <p:ph type="sldNum" sz="quarter" idx="12"/>
          </p:nvPr>
        </p:nvSpPr>
        <p:spPr/>
        <p:txBody>
          <a:bodyPr/>
          <a:lstStyle/>
          <a:p>
            <a:fld id="{EB98C0CC-62EE-4DFE-A7F9-92A4F77DFB5D}" type="slidenum">
              <a:rPr lang="en-US" smtClean="0"/>
              <a:pPr/>
              <a:t>2</a:t>
            </a:fld>
            <a:endParaRPr lang="en-US"/>
          </a:p>
        </p:txBody>
      </p:sp>
      <p:sp>
        <p:nvSpPr>
          <p:cNvPr id="6" name="Footer Placeholder 5"/>
          <p:cNvSpPr>
            <a:spLocks noGrp="1"/>
          </p:cNvSpPr>
          <p:nvPr>
            <p:ph type="ftr" sz="quarter" idx="11"/>
          </p:nvPr>
        </p:nvSpPr>
        <p:spPr/>
        <p:txBody>
          <a:bodyPr/>
          <a:lstStyle/>
          <a:p>
            <a:r>
              <a:rPr lang="en-US" smtClean="0"/>
              <a:t>2015 GSICS WG Meeting, New Delhi, India</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a:t>
            </a:r>
            <a:endParaRPr lang="en-US" dirty="0"/>
          </a:p>
        </p:txBody>
      </p:sp>
      <p:sp>
        <p:nvSpPr>
          <p:cNvPr id="3" name="Text Placeholder 2"/>
          <p:cNvSpPr>
            <a:spLocks noGrp="1"/>
          </p:cNvSpPr>
          <p:nvPr>
            <p:ph type="body" idx="1"/>
          </p:nvPr>
        </p:nvSpPr>
        <p:spPr/>
        <p:txBody>
          <a:bodyPr/>
          <a:lstStyle/>
          <a:p>
            <a:r>
              <a:rPr lang="en-US" dirty="0" smtClean="0"/>
              <a:t>Combined Vicarious Calibration</a:t>
            </a:r>
            <a:endParaRPr lang="en-US" dirty="0"/>
          </a:p>
        </p:txBody>
      </p:sp>
      <p:sp>
        <p:nvSpPr>
          <p:cNvPr id="4" name="Date Placeholder 3"/>
          <p:cNvSpPr>
            <a:spLocks noGrp="1"/>
          </p:cNvSpPr>
          <p:nvPr>
            <p:ph type="dt" sz="half" idx="10"/>
          </p:nvPr>
        </p:nvSpPr>
        <p:spPr/>
        <p:txBody>
          <a:bodyPr/>
          <a:lstStyle/>
          <a:p>
            <a:r>
              <a:rPr lang="en-US" smtClean="0"/>
              <a:t>3/18/15</a:t>
            </a:r>
            <a:endParaRPr lang="en-US" dirty="0"/>
          </a:p>
        </p:txBody>
      </p:sp>
      <p:sp>
        <p:nvSpPr>
          <p:cNvPr id="5" name="Footer Placeholder 4"/>
          <p:cNvSpPr>
            <a:spLocks noGrp="1"/>
          </p:cNvSpPr>
          <p:nvPr>
            <p:ph type="ftr" sz="quarter" idx="11"/>
          </p:nvPr>
        </p:nvSpPr>
        <p:spPr/>
        <p:txBody>
          <a:bodyPr/>
          <a:lstStyle/>
          <a:p>
            <a:r>
              <a:rPr lang="en-US" smtClean="0"/>
              <a:t>2015 GSICS WG Meeting, New Delhi, India</a:t>
            </a:r>
            <a:endParaRPr lang="en-US" dirty="0"/>
          </a:p>
        </p:txBody>
      </p:sp>
      <p:sp>
        <p:nvSpPr>
          <p:cNvPr id="6" name="Slide Number Placeholder 5"/>
          <p:cNvSpPr>
            <a:spLocks noGrp="1"/>
          </p:cNvSpPr>
          <p:nvPr>
            <p:ph type="sldNum" sz="quarter" idx="12"/>
          </p:nvPr>
        </p:nvSpPr>
        <p:spPr/>
        <p:txBody>
          <a:bodyPr/>
          <a:lstStyle/>
          <a:p>
            <a:fld id="{7F91D324-F2BC-49F8-BC67-0932207C5B06}"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547" y="152400"/>
            <a:ext cx="6003985" cy="762000"/>
          </a:xfrm>
        </p:spPr>
        <p:txBody>
          <a:bodyPr>
            <a:noAutofit/>
          </a:bodyPr>
          <a:lstStyle/>
          <a:p>
            <a:r>
              <a:rPr lang="en-US" sz="2800" dirty="0" smtClean="0"/>
              <a:t>Sensitivity Analysis </a:t>
            </a:r>
            <a:br>
              <a:rPr lang="en-US" sz="2800" dirty="0" smtClean="0"/>
            </a:br>
            <a:r>
              <a:rPr lang="en-US" sz="2800" dirty="0" smtClean="0"/>
              <a:t>(Desert + Ray-matching+ DCC + Moon)</a:t>
            </a:r>
            <a:endParaRPr lang="en-US" sz="2800" dirty="0"/>
          </a:p>
        </p:txBody>
      </p:sp>
      <p:pic>
        <p:nvPicPr>
          <p:cNvPr id="6" name="Content Placeholder 5" descr="g12_RF_M4Combined.png"/>
          <p:cNvPicPr>
            <a:picLocks noGrp="1" noChangeAspect="1"/>
          </p:cNvPicPr>
          <p:nvPr>
            <p:ph idx="1"/>
          </p:nvPr>
        </p:nvPicPr>
        <p:blipFill>
          <a:blip r:embed="rId3" cstate="print"/>
          <a:stretch>
            <a:fillRect/>
          </a:stretch>
        </p:blipFill>
        <p:spPr>
          <a:xfrm>
            <a:off x="152400" y="1143000"/>
            <a:ext cx="6866021" cy="5341932"/>
          </a:xfrm>
        </p:spPr>
      </p:pic>
      <p:sp>
        <p:nvSpPr>
          <p:cNvPr id="4" name="Date Placeholder 3"/>
          <p:cNvSpPr>
            <a:spLocks noGrp="1"/>
          </p:cNvSpPr>
          <p:nvPr>
            <p:ph type="dt" sz="half" idx="10"/>
          </p:nvPr>
        </p:nvSpPr>
        <p:spPr/>
        <p:txBody>
          <a:bodyPr/>
          <a:lstStyle/>
          <a:p>
            <a:r>
              <a:rPr lang="en-US" smtClean="0"/>
              <a:t>3/18/15</a:t>
            </a:r>
            <a:endParaRPr lang="en-US"/>
          </a:p>
        </p:txBody>
      </p:sp>
      <p:sp>
        <p:nvSpPr>
          <p:cNvPr id="5" name="Slide Number Placeholder 4"/>
          <p:cNvSpPr>
            <a:spLocks noGrp="1"/>
          </p:cNvSpPr>
          <p:nvPr>
            <p:ph type="sldNum" sz="quarter" idx="12"/>
          </p:nvPr>
        </p:nvSpPr>
        <p:spPr/>
        <p:txBody>
          <a:bodyPr/>
          <a:lstStyle/>
          <a:p>
            <a:fld id="{EB98C0CC-62EE-4DFE-A7F9-92A4F77DFB5D}" type="slidenum">
              <a:rPr lang="en-US" smtClean="0"/>
              <a:pPr/>
              <a:t>21</a:t>
            </a:fld>
            <a:endParaRPr lang="en-US"/>
          </a:p>
        </p:txBody>
      </p:sp>
      <p:sp>
        <p:nvSpPr>
          <p:cNvPr id="9" name="TextBox 8"/>
          <p:cNvSpPr txBox="1"/>
          <p:nvPr/>
        </p:nvSpPr>
        <p:spPr>
          <a:xfrm>
            <a:off x="7154325" y="2448086"/>
            <a:ext cx="1764631" cy="2862322"/>
          </a:xfrm>
          <a:prstGeom prst="rect">
            <a:avLst/>
          </a:prstGeom>
          <a:noFill/>
        </p:spPr>
        <p:txBody>
          <a:bodyPr wrap="square" rtlCol="0">
            <a:spAutoFit/>
          </a:bodyPr>
          <a:lstStyle/>
          <a:p>
            <a:r>
              <a:rPr lang="en-US" dirty="0" smtClean="0"/>
              <a:t>Trending of the integrated method is generally the closest to that of DCC, followed by that of Ray-matching, moon and then desert method</a:t>
            </a:r>
            <a:endParaRPr lang="en-US" dirty="0"/>
          </a:p>
        </p:txBody>
      </p:sp>
      <p:sp>
        <p:nvSpPr>
          <p:cNvPr id="7" name="Footer Placeholder 6"/>
          <p:cNvSpPr>
            <a:spLocks noGrp="1"/>
          </p:cNvSpPr>
          <p:nvPr>
            <p:ph type="ftr" sz="quarter" idx="11"/>
          </p:nvPr>
        </p:nvSpPr>
        <p:spPr/>
        <p:txBody>
          <a:bodyPr/>
          <a:lstStyle/>
          <a:p>
            <a:r>
              <a:rPr lang="en-US" smtClean="0"/>
              <a:t>2015 GSICS WG Meeting, New Delhi, India</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019800" cy="685800"/>
          </a:xfrm>
        </p:spPr>
        <p:txBody>
          <a:bodyPr>
            <a:normAutofit fontScale="90000"/>
          </a:bodyPr>
          <a:lstStyle/>
          <a:p>
            <a:r>
              <a:rPr lang="en-US" dirty="0" smtClean="0"/>
              <a:t>Sensitivity Analysis (DCC + Moon)</a:t>
            </a:r>
            <a:endParaRPr lang="en-US" dirty="0"/>
          </a:p>
        </p:txBody>
      </p:sp>
      <p:sp>
        <p:nvSpPr>
          <p:cNvPr id="4" name="Date Placeholder 3"/>
          <p:cNvSpPr>
            <a:spLocks noGrp="1"/>
          </p:cNvSpPr>
          <p:nvPr>
            <p:ph type="dt" sz="half" idx="10"/>
          </p:nvPr>
        </p:nvSpPr>
        <p:spPr/>
        <p:txBody>
          <a:bodyPr/>
          <a:lstStyle/>
          <a:p>
            <a:r>
              <a:rPr lang="en-US" smtClean="0"/>
              <a:t>3/18/15</a:t>
            </a:r>
            <a:endParaRPr lang="en-US"/>
          </a:p>
        </p:txBody>
      </p:sp>
      <p:sp>
        <p:nvSpPr>
          <p:cNvPr id="5" name="Slide Number Placeholder 4"/>
          <p:cNvSpPr>
            <a:spLocks noGrp="1"/>
          </p:cNvSpPr>
          <p:nvPr>
            <p:ph type="sldNum" sz="quarter" idx="12"/>
          </p:nvPr>
        </p:nvSpPr>
        <p:spPr/>
        <p:txBody>
          <a:bodyPr/>
          <a:lstStyle/>
          <a:p>
            <a:fld id="{EB98C0CC-62EE-4DFE-A7F9-92A4F77DFB5D}" type="slidenum">
              <a:rPr lang="en-US" smtClean="0"/>
              <a:pPr/>
              <a:t>22</a:t>
            </a:fld>
            <a:endParaRPr lang="en-US"/>
          </a:p>
        </p:txBody>
      </p:sp>
      <p:pic>
        <p:nvPicPr>
          <p:cNvPr id="12" name="Content Placeholder 11" descr="g12_RF_M2DCCMoon.png"/>
          <p:cNvPicPr>
            <a:picLocks noGrp="1" noChangeAspect="1"/>
          </p:cNvPicPr>
          <p:nvPr>
            <p:ph idx="1"/>
          </p:nvPr>
        </p:nvPicPr>
        <p:blipFill>
          <a:blip r:embed="rId2" cstate="print"/>
          <a:stretch>
            <a:fillRect/>
          </a:stretch>
        </p:blipFill>
        <p:spPr>
          <a:xfrm>
            <a:off x="0" y="1219200"/>
            <a:ext cx="6404893" cy="4983163"/>
          </a:xfrm>
        </p:spPr>
      </p:pic>
      <p:sp>
        <p:nvSpPr>
          <p:cNvPr id="15" name="Content Placeholder 2"/>
          <p:cNvSpPr txBox="1">
            <a:spLocks/>
          </p:cNvSpPr>
          <p:nvPr/>
        </p:nvSpPr>
        <p:spPr>
          <a:xfrm>
            <a:off x="6324600" y="1295400"/>
            <a:ext cx="2819400" cy="53340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1" dirty="0" smtClean="0"/>
              <a:t>Same as previous slide.  Only for DCC and Moon combined results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1" dirty="0" smtClean="0"/>
              <a:t>Sensitivity of threshold for the outlier selections in the recursive filtering was examined.  The Sigma value is tested with 1.5, 2.0, 2.5, and 3.  No difference in the outlier selections was found in this case.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000" b="1"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1" dirty="0" smtClean="0"/>
              <a:t>DCC weights much more than lunar method in the integrated method result</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Footer Placeholder 6"/>
          <p:cNvSpPr>
            <a:spLocks noGrp="1"/>
          </p:cNvSpPr>
          <p:nvPr>
            <p:ph type="ftr" sz="quarter" idx="11"/>
          </p:nvPr>
        </p:nvSpPr>
        <p:spPr/>
        <p:txBody>
          <a:bodyPr/>
          <a:lstStyle/>
          <a:p>
            <a:r>
              <a:rPr lang="en-US" smtClean="0"/>
              <a:t>2015 GSICS WG Meeting, New Delhi, India</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g12_combinedError_M2.png"/>
          <p:cNvPicPr>
            <a:picLocks noGrp="1" noChangeAspect="1"/>
          </p:cNvPicPr>
          <p:nvPr>
            <p:ph idx="1"/>
          </p:nvPr>
        </p:nvPicPr>
        <p:blipFill>
          <a:blip r:embed="rId3" cstate="print"/>
          <a:stretch>
            <a:fillRect/>
          </a:stretch>
        </p:blipFill>
        <p:spPr>
          <a:xfrm>
            <a:off x="0" y="1219200"/>
            <a:ext cx="6324600" cy="5535013"/>
          </a:xfrm>
        </p:spPr>
      </p:pic>
      <p:sp>
        <p:nvSpPr>
          <p:cNvPr id="2" name="Title 1"/>
          <p:cNvSpPr>
            <a:spLocks noGrp="1"/>
          </p:cNvSpPr>
          <p:nvPr>
            <p:ph type="title"/>
          </p:nvPr>
        </p:nvSpPr>
        <p:spPr>
          <a:xfrm>
            <a:off x="1828800" y="228600"/>
            <a:ext cx="6019800" cy="685800"/>
          </a:xfrm>
        </p:spPr>
        <p:txBody>
          <a:bodyPr>
            <a:normAutofit/>
          </a:bodyPr>
          <a:lstStyle/>
          <a:p>
            <a:r>
              <a:rPr lang="en-US" dirty="0" smtClean="0"/>
              <a:t>Limited Data in Operation</a:t>
            </a:r>
            <a:endParaRPr lang="en-US" dirty="0"/>
          </a:p>
        </p:txBody>
      </p:sp>
      <p:sp>
        <p:nvSpPr>
          <p:cNvPr id="4" name="Date Placeholder 3"/>
          <p:cNvSpPr>
            <a:spLocks noGrp="1"/>
          </p:cNvSpPr>
          <p:nvPr>
            <p:ph type="dt" sz="half" idx="10"/>
          </p:nvPr>
        </p:nvSpPr>
        <p:spPr/>
        <p:txBody>
          <a:bodyPr/>
          <a:lstStyle/>
          <a:p>
            <a:r>
              <a:rPr lang="en-US" smtClean="0"/>
              <a:t>3/18/15</a:t>
            </a:r>
            <a:endParaRPr lang="en-US"/>
          </a:p>
        </p:txBody>
      </p:sp>
      <p:sp>
        <p:nvSpPr>
          <p:cNvPr id="5" name="Slide Number Placeholder 4"/>
          <p:cNvSpPr>
            <a:spLocks noGrp="1"/>
          </p:cNvSpPr>
          <p:nvPr>
            <p:ph type="sldNum" sz="quarter" idx="12"/>
          </p:nvPr>
        </p:nvSpPr>
        <p:spPr/>
        <p:txBody>
          <a:bodyPr/>
          <a:lstStyle/>
          <a:p>
            <a:fld id="{EB98C0CC-62EE-4DFE-A7F9-92A4F77DFB5D}" type="slidenum">
              <a:rPr lang="en-US" smtClean="0"/>
              <a:pPr/>
              <a:t>23</a:t>
            </a:fld>
            <a:endParaRPr lang="en-US"/>
          </a:p>
        </p:txBody>
      </p:sp>
      <p:sp>
        <p:nvSpPr>
          <p:cNvPr id="7" name="TextBox 6"/>
          <p:cNvSpPr txBox="1"/>
          <p:nvPr/>
        </p:nvSpPr>
        <p:spPr>
          <a:xfrm>
            <a:off x="990600" y="1143000"/>
            <a:ext cx="3658309" cy="369332"/>
          </a:xfrm>
          <a:prstGeom prst="rect">
            <a:avLst/>
          </a:prstGeom>
          <a:noFill/>
        </p:spPr>
        <p:txBody>
          <a:bodyPr wrap="none" rtlCol="0">
            <a:spAutoFit/>
          </a:bodyPr>
          <a:lstStyle/>
          <a:p>
            <a:r>
              <a:rPr lang="en-US" dirty="0" smtClean="0"/>
              <a:t>Fitting function: y = a  + b* t + c * t^2</a:t>
            </a:r>
            <a:endParaRPr lang="en-US" dirty="0"/>
          </a:p>
        </p:txBody>
      </p:sp>
      <p:sp>
        <p:nvSpPr>
          <p:cNvPr id="12" name="TextBox 11"/>
          <p:cNvSpPr txBox="1"/>
          <p:nvPr/>
        </p:nvSpPr>
        <p:spPr>
          <a:xfrm>
            <a:off x="6400800" y="1676400"/>
            <a:ext cx="2514600" cy="3693319"/>
          </a:xfrm>
          <a:prstGeom prst="rect">
            <a:avLst/>
          </a:prstGeom>
          <a:noFill/>
        </p:spPr>
        <p:txBody>
          <a:bodyPr wrap="square" rtlCol="0">
            <a:spAutoFit/>
          </a:bodyPr>
          <a:lstStyle/>
          <a:p>
            <a:pPr marL="168275" indent="-168275">
              <a:buFont typeface="Arial" pitchFamily="34" charset="0"/>
              <a:buChar char="•"/>
            </a:pPr>
            <a:r>
              <a:rPr lang="en-US" dirty="0" smtClean="0"/>
              <a:t>Fitting parameters are noisy in the first year and become stable after about two years</a:t>
            </a:r>
          </a:p>
          <a:p>
            <a:pPr marL="168275" indent="-168275">
              <a:buFont typeface="Arial" pitchFamily="34" charset="0"/>
              <a:buChar char="•"/>
            </a:pPr>
            <a:endParaRPr lang="en-US" dirty="0" smtClean="0"/>
          </a:p>
          <a:p>
            <a:pPr marL="168275" indent="-168275">
              <a:buFont typeface="Arial" pitchFamily="34" charset="0"/>
              <a:buChar char="•"/>
            </a:pPr>
            <a:r>
              <a:rPr lang="en-US" dirty="0" smtClean="0"/>
              <a:t>Using the long-term trending as the reference, the fitting error of near real-time data is in general less than 2% after first year and reduced to about 1% after 2-3 years.</a:t>
            </a:r>
            <a:endParaRPr lang="en-US" dirty="0"/>
          </a:p>
        </p:txBody>
      </p:sp>
      <p:sp>
        <p:nvSpPr>
          <p:cNvPr id="8" name="Footer Placeholder 7"/>
          <p:cNvSpPr>
            <a:spLocks noGrp="1"/>
          </p:cNvSpPr>
          <p:nvPr>
            <p:ph type="ftr" sz="quarter" idx="11"/>
          </p:nvPr>
        </p:nvSpPr>
        <p:spPr/>
        <p:txBody>
          <a:bodyPr/>
          <a:lstStyle/>
          <a:p>
            <a:r>
              <a:rPr lang="en-US" smtClean="0"/>
              <a:t>2015 GSICS WG Meeting, New Delhi, India</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calibration</a:t>
            </a:r>
            <a:endParaRPr lang="en-US" dirty="0"/>
          </a:p>
        </p:txBody>
      </p:sp>
      <p:sp>
        <p:nvSpPr>
          <p:cNvPr id="3" name="Text Placeholder 2"/>
          <p:cNvSpPr>
            <a:spLocks noGrp="1"/>
          </p:cNvSpPr>
          <p:nvPr>
            <p:ph type="body" idx="1"/>
          </p:nvPr>
        </p:nvSpPr>
        <p:spPr/>
        <p:txBody>
          <a:bodyPr/>
          <a:lstStyle/>
          <a:p>
            <a:r>
              <a:rPr lang="en-US" dirty="0" smtClean="0"/>
              <a:t>Combined Vicarious Calibration</a:t>
            </a:r>
            <a:endParaRPr lang="en-US" dirty="0"/>
          </a:p>
        </p:txBody>
      </p:sp>
      <p:sp>
        <p:nvSpPr>
          <p:cNvPr id="4" name="Date Placeholder 3"/>
          <p:cNvSpPr>
            <a:spLocks noGrp="1"/>
          </p:cNvSpPr>
          <p:nvPr>
            <p:ph type="dt" sz="half" idx="10"/>
          </p:nvPr>
        </p:nvSpPr>
        <p:spPr/>
        <p:txBody>
          <a:bodyPr/>
          <a:lstStyle/>
          <a:p>
            <a:r>
              <a:rPr lang="en-US" smtClean="0"/>
              <a:t>3/18/15</a:t>
            </a:r>
            <a:endParaRPr lang="en-US" dirty="0"/>
          </a:p>
        </p:txBody>
      </p:sp>
      <p:sp>
        <p:nvSpPr>
          <p:cNvPr id="5" name="Footer Placeholder 4"/>
          <p:cNvSpPr>
            <a:spLocks noGrp="1"/>
          </p:cNvSpPr>
          <p:nvPr>
            <p:ph type="ftr" sz="quarter" idx="11"/>
          </p:nvPr>
        </p:nvSpPr>
        <p:spPr/>
        <p:txBody>
          <a:bodyPr/>
          <a:lstStyle/>
          <a:p>
            <a:r>
              <a:rPr lang="en-US" smtClean="0"/>
              <a:t>2015 GSICS WG Meeting, New Delhi, India</a:t>
            </a:r>
            <a:endParaRPr lang="en-US" dirty="0"/>
          </a:p>
        </p:txBody>
      </p:sp>
      <p:sp>
        <p:nvSpPr>
          <p:cNvPr id="6" name="Slide Number Placeholder 5"/>
          <p:cNvSpPr>
            <a:spLocks noGrp="1"/>
          </p:cNvSpPr>
          <p:nvPr>
            <p:ph type="sldNum" sz="quarter" idx="12"/>
          </p:nvPr>
        </p:nvSpPr>
        <p:spPr/>
        <p:txBody>
          <a:bodyPr/>
          <a:lstStyle/>
          <a:p>
            <a:fld id="{7F91D324-F2BC-49F8-BC67-0932207C5B06}"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019800" cy="693821"/>
          </a:xfrm>
        </p:spPr>
        <p:txBody>
          <a:bodyPr>
            <a:normAutofit fontScale="90000"/>
          </a:bodyPr>
          <a:lstStyle/>
          <a:p>
            <a:r>
              <a:rPr lang="en-US" sz="3200" dirty="0" smtClean="0"/>
              <a:t>From Relative to Absolute Calibration</a:t>
            </a:r>
            <a:endParaRPr lang="en-US" sz="3200" dirty="0"/>
          </a:p>
        </p:txBody>
      </p:sp>
      <p:sp>
        <p:nvSpPr>
          <p:cNvPr id="3" name="Content Placeholder 2"/>
          <p:cNvSpPr>
            <a:spLocks noGrp="1"/>
          </p:cNvSpPr>
          <p:nvPr>
            <p:ph idx="1"/>
          </p:nvPr>
        </p:nvSpPr>
        <p:spPr>
          <a:xfrm>
            <a:off x="228600" y="1143000"/>
            <a:ext cx="8458200" cy="1904999"/>
          </a:xfrm>
        </p:spPr>
        <p:txBody>
          <a:bodyPr>
            <a:normAutofit/>
          </a:bodyPr>
          <a:lstStyle/>
          <a:p>
            <a:r>
              <a:rPr lang="en-US" sz="2400" dirty="0" smtClean="0"/>
              <a:t>Use of desert and DCC methods as example to calculate the absolute calibration correction coefficients</a:t>
            </a:r>
          </a:p>
          <a:p>
            <a:r>
              <a:rPr lang="en-US" sz="2400" dirty="0" smtClean="0"/>
              <a:t>Re-construct the pre-launch reflectance from the integrated calibration result.</a:t>
            </a:r>
            <a:endParaRPr lang="en-US" sz="2400" dirty="0"/>
          </a:p>
        </p:txBody>
      </p:sp>
      <p:pic>
        <p:nvPicPr>
          <p:cNvPr id="4" name="Picture 3" descr="g10.retrieved_refl.combined.dcc_desert.png"/>
          <p:cNvPicPr>
            <a:picLocks noChangeAspect="1"/>
          </p:cNvPicPr>
          <p:nvPr/>
        </p:nvPicPr>
        <p:blipFill>
          <a:blip r:embed="rId3" cstate="print"/>
          <a:stretch>
            <a:fillRect/>
          </a:stretch>
        </p:blipFill>
        <p:spPr>
          <a:xfrm>
            <a:off x="220579" y="4219073"/>
            <a:ext cx="4191000" cy="2394857"/>
          </a:xfrm>
          <a:prstGeom prst="rect">
            <a:avLst/>
          </a:prstGeom>
        </p:spPr>
      </p:pic>
      <p:pic>
        <p:nvPicPr>
          <p:cNvPr id="5" name="Picture 4" descr="g12.desert.raymatch.dcc.combined_refl.dcc_desert.png"/>
          <p:cNvPicPr>
            <a:picLocks noChangeAspect="1"/>
          </p:cNvPicPr>
          <p:nvPr/>
        </p:nvPicPr>
        <p:blipFill>
          <a:blip r:embed="rId4" cstate="print"/>
          <a:stretch>
            <a:fillRect/>
          </a:stretch>
        </p:blipFill>
        <p:spPr>
          <a:xfrm>
            <a:off x="4499542" y="4136991"/>
            <a:ext cx="4396808" cy="2512462"/>
          </a:xfrm>
          <a:prstGeom prst="rect">
            <a:avLst/>
          </a:prstGeom>
        </p:spPr>
      </p:pic>
      <p:sp>
        <p:nvSpPr>
          <p:cNvPr id="1146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46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4691" name="Object 3"/>
          <p:cNvGraphicFramePr>
            <a:graphicFrameLocks noChangeAspect="1"/>
          </p:cNvGraphicFramePr>
          <p:nvPr/>
        </p:nvGraphicFramePr>
        <p:xfrm>
          <a:off x="1981200" y="2895600"/>
          <a:ext cx="3810000" cy="762000"/>
        </p:xfrm>
        <a:graphic>
          <a:graphicData uri="http://schemas.openxmlformats.org/presentationml/2006/ole">
            <p:oleObj spid="_x0000_s5122" name="Equation" r:id="rId5" imgW="2286000" imgH="457200" progId="Equation.3">
              <p:embed/>
            </p:oleObj>
          </a:graphicData>
        </a:graphic>
      </p:graphicFrame>
      <p:sp>
        <p:nvSpPr>
          <p:cNvPr id="1146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4"/>
          <p:cNvGraphicFramePr>
            <a:graphicFrameLocks noChangeAspect="1"/>
          </p:cNvGraphicFramePr>
          <p:nvPr/>
        </p:nvGraphicFramePr>
        <p:xfrm>
          <a:off x="1600200" y="3733800"/>
          <a:ext cx="5257800" cy="442576"/>
        </p:xfrm>
        <a:graphic>
          <a:graphicData uri="http://schemas.openxmlformats.org/presentationml/2006/ole">
            <p:oleObj spid="_x0000_s5123" name="Equation" r:id="rId6" imgW="2832100" imgH="241300" progId="Equation.3">
              <p:embed/>
            </p:oleObj>
          </a:graphicData>
        </a:graphic>
      </p:graphicFrame>
      <p:sp>
        <p:nvSpPr>
          <p:cNvPr id="11" name="Footer Placeholder 10"/>
          <p:cNvSpPr>
            <a:spLocks noGrp="1"/>
          </p:cNvSpPr>
          <p:nvPr>
            <p:ph type="ftr" sz="quarter" idx="11"/>
          </p:nvPr>
        </p:nvSpPr>
        <p:spPr/>
        <p:txBody>
          <a:bodyPr/>
          <a:lstStyle/>
          <a:p>
            <a:r>
              <a:rPr lang="en-US" smtClean="0"/>
              <a:t>2015 GSICS WG Meeting, New Delhi, India</a:t>
            </a:r>
            <a:endParaRPr lang="en-US" dirty="0"/>
          </a:p>
        </p:txBody>
      </p:sp>
      <p:sp>
        <p:nvSpPr>
          <p:cNvPr id="12" name="Date Placeholder 11"/>
          <p:cNvSpPr>
            <a:spLocks noGrp="1"/>
          </p:cNvSpPr>
          <p:nvPr>
            <p:ph type="dt" sz="half" idx="10"/>
          </p:nvPr>
        </p:nvSpPr>
        <p:spPr/>
        <p:txBody>
          <a:bodyPr/>
          <a:lstStyle/>
          <a:p>
            <a:r>
              <a:rPr lang="en-US" smtClean="0"/>
              <a:t>3/18/15</a:t>
            </a:r>
            <a:endParaRPr lang="en-US" dirty="0" smtClean="0"/>
          </a:p>
        </p:txBody>
      </p:sp>
      <p:sp>
        <p:nvSpPr>
          <p:cNvPr id="13" name="Slide Number Placeholder 12"/>
          <p:cNvSpPr>
            <a:spLocks noGrp="1"/>
          </p:cNvSpPr>
          <p:nvPr>
            <p:ph type="sldNum" sz="quarter" idx="12"/>
          </p:nvPr>
        </p:nvSpPr>
        <p:spPr/>
        <p:txBody>
          <a:bodyPr/>
          <a:lstStyle/>
          <a:p>
            <a:fld id="{7F91D324-F2BC-49F8-BC67-0932207C5B06}"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019800" cy="685800"/>
          </a:xfrm>
        </p:spPr>
        <p:txBody>
          <a:bodyPr/>
          <a:lstStyle/>
          <a:p>
            <a:r>
              <a:rPr lang="en-US" dirty="0" smtClean="0"/>
              <a:t>Absolute Calibration Correction</a:t>
            </a:r>
            <a:endParaRPr lang="en-US" dirty="0"/>
          </a:p>
        </p:txBody>
      </p:sp>
      <p:sp>
        <p:nvSpPr>
          <p:cNvPr id="1167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67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6739" name="Object 3"/>
          <p:cNvGraphicFramePr>
            <a:graphicFrameLocks noChangeAspect="1"/>
          </p:cNvGraphicFramePr>
          <p:nvPr/>
        </p:nvGraphicFramePr>
        <p:xfrm>
          <a:off x="2057400" y="1219200"/>
          <a:ext cx="3457575" cy="685800"/>
        </p:xfrm>
        <a:graphic>
          <a:graphicData uri="http://schemas.openxmlformats.org/presentationml/2006/ole">
            <p:oleObj spid="_x0000_s6146" name="Equation" r:id="rId4" imgW="2349500" imgH="469900" progId="Equation.3">
              <p:embed/>
            </p:oleObj>
          </a:graphicData>
        </a:graphic>
      </p:graphicFrame>
      <p:graphicFrame>
        <p:nvGraphicFramePr>
          <p:cNvPr id="116741" name="Object 5"/>
          <p:cNvGraphicFramePr>
            <a:graphicFrameLocks noChangeAspect="1"/>
          </p:cNvGraphicFramePr>
          <p:nvPr/>
        </p:nvGraphicFramePr>
        <p:xfrm>
          <a:off x="2438400" y="1981200"/>
          <a:ext cx="4936490" cy="330200"/>
        </p:xfrm>
        <a:graphic>
          <a:graphicData uri="http://schemas.openxmlformats.org/presentationml/2006/ole">
            <p:oleObj spid="_x0000_s6147" name="Equation" r:id="rId5" imgW="3670200" imgH="253800" progId="Equation.3">
              <p:embed/>
            </p:oleObj>
          </a:graphicData>
        </a:graphic>
      </p:graphicFrame>
      <p:sp>
        <p:nvSpPr>
          <p:cNvPr id="9" name="TextBox 8"/>
          <p:cNvSpPr txBox="1"/>
          <p:nvPr/>
        </p:nvSpPr>
        <p:spPr>
          <a:xfrm>
            <a:off x="705853" y="1981200"/>
            <a:ext cx="1755715" cy="369332"/>
          </a:xfrm>
          <a:prstGeom prst="rect">
            <a:avLst/>
          </a:prstGeom>
          <a:noFill/>
        </p:spPr>
        <p:txBody>
          <a:bodyPr wrap="square" rtlCol="0">
            <a:spAutoFit/>
          </a:bodyPr>
          <a:lstStyle/>
          <a:p>
            <a:r>
              <a:rPr lang="en-US" b="1" dirty="0" smtClean="0"/>
              <a:t>Sonoran Desert:</a:t>
            </a:r>
            <a:endParaRPr lang="en-US" b="1" dirty="0"/>
          </a:p>
        </p:txBody>
      </p:sp>
      <p:sp>
        <p:nvSpPr>
          <p:cNvPr id="10" name="TextBox 9"/>
          <p:cNvSpPr txBox="1"/>
          <p:nvPr/>
        </p:nvSpPr>
        <p:spPr>
          <a:xfrm>
            <a:off x="705853" y="2438400"/>
            <a:ext cx="906379" cy="369332"/>
          </a:xfrm>
          <a:prstGeom prst="rect">
            <a:avLst/>
          </a:prstGeom>
          <a:noFill/>
        </p:spPr>
        <p:txBody>
          <a:bodyPr wrap="square" rtlCol="0">
            <a:spAutoFit/>
          </a:bodyPr>
          <a:lstStyle/>
          <a:p>
            <a:r>
              <a:rPr lang="en-US" b="1" dirty="0" smtClean="0"/>
              <a:t>DCC</a:t>
            </a:r>
            <a:r>
              <a:rPr lang="en-US" dirty="0" smtClean="0"/>
              <a:t> :</a:t>
            </a:r>
            <a:endParaRPr lang="en-US" dirty="0"/>
          </a:p>
        </p:txBody>
      </p:sp>
      <p:sp>
        <p:nvSpPr>
          <p:cNvPr id="1167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6742" name="Object 6"/>
          <p:cNvGraphicFramePr>
            <a:graphicFrameLocks noChangeAspect="1"/>
          </p:cNvGraphicFramePr>
          <p:nvPr/>
        </p:nvGraphicFramePr>
        <p:xfrm>
          <a:off x="1752600" y="2438400"/>
          <a:ext cx="2926080" cy="381000"/>
        </p:xfrm>
        <a:graphic>
          <a:graphicData uri="http://schemas.openxmlformats.org/presentationml/2006/ole">
            <p:oleObj spid="_x0000_s6148" name="Equation" r:id="rId6" imgW="1828800" imgH="241300" progId="Equation.3">
              <p:embed/>
            </p:oleObj>
          </a:graphicData>
        </a:graphic>
      </p:graphicFrame>
      <p:sp>
        <p:nvSpPr>
          <p:cNvPr id="13" name="TextBox 12"/>
          <p:cNvSpPr txBox="1"/>
          <p:nvPr/>
        </p:nvSpPr>
        <p:spPr>
          <a:xfrm>
            <a:off x="685800" y="2971800"/>
            <a:ext cx="6781800" cy="307777"/>
          </a:xfrm>
          <a:prstGeom prst="rect">
            <a:avLst/>
          </a:prstGeom>
          <a:noFill/>
        </p:spPr>
        <p:txBody>
          <a:bodyPr wrap="square" rtlCol="0">
            <a:spAutoFit/>
          </a:bodyPr>
          <a:lstStyle/>
          <a:p>
            <a:pPr>
              <a:buFont typeface="Arial" pitchFamily="34" charset="0"/>
              <a:buChar char="•"/>
            </a:pPr>
            <a:r>
              <a:rPr lang="en-US" sz="1400" b="1" dirty="0" smtClean="0">
                <a:solidFill>
                  <a:srgbClr val="FF0000"/>
                </a:solidFill>
              </a:rPr>
              <a:t>   The systematic difference between  desert and DCC method is less than 1%</a:t>
            </a:r>
            <a:endParaRPr lang="en-US" sz="1400" b="1" dirty="0">
              <a:solidFill>
                <a:srgbClr val="FF0000"/>
              </a:solidFill>
            </a:endParaRPr>
          </a:p>
        </p:txBody>
      </p:sp>
      <p:pic>
        <p:nvPicPr>
          <p:cNvPr id="16" name="Picture 15" descr="G12.Absolute.CorrectionCoeff.Combined.png"/>
          <p:cNvPicPr/>
          <p:nvPr/>
        </p:nvPicPr>
        <p:blipFill>
          <a:blip r:embed="rId7" cstate="print"/>
          <a:stretch>
            <a:fillRect/>
          </a:stretch>
        </p:blipFill>
        <p:spPr>
          <a:xfrm>
            <a:off x="1676400" y="3505200"/>
            <a:ext cx="4876800" cy="2895600"/>
          </a:xfrm>
          <a:prstGeom prst="rect">
            <a:avLst/>
          </a:prstGeom>
        </p:spPr>
      </p:pic>
      <p:sp>
        <p:nvSpPr>
          <p:cNvPr id="14" name="Date Placeholder 13"/>
          <p:cNvSpPr>
            <a:spLocks noGrp="1"/>
          </p:cNvSpPr>
          <p:nvPr>
            <p:ph type="dt" sz="half" idx="10"/>
          </p:nvPr>
        </p:nvSpPr>
        <p:spPr/>
        <p:txBody>
          <a:bodyPr/>
          <a:lstStyle/>
          <a:p>
            <a:r>
              <a:rPr lang="en-US" smtClean="0"/>
              <a:t>3/18/15</a:t>
            </a:r>
            <a:endParaRPr lang="en-US" dirty="0"/>
          </a:p>
        </p:txBody>
      </p:sp>
      <p:sp>
        <p:nvSpPr>
          <p:cNvPr id="15" name="Slide Number Placeholder 14"/>
          <p:cNvSpPr>
            <a:spLocks noGrp="1"/>
          </p:cNvSpPr>
          <p:nvPr>
            <p:ph type="sldNum" sz="quarter" idx="12"/>
          </p:nvPr>
        </p:nvSpPr>
        <p:spPr/>
        <p:txBody>
          <a:bodyPr/>
          <a:lstStyle/>
          <a:p>
            <a:fld id="{7F91D324-F2BC-49F8-BC67-0932207C5B06}" type="slidenum">
              <a:rPr lang="en-US" smtClean="0"/>
              <a:pPr/>
              <a:t>26</a:t>
            </a:fld>
            <a:endParaRPr lang="en-US" dirty="0"/>
          </a:p>
        </p:txBody>
      </p:sp>
      <p:sp>
        <p:nvSpPr>
          <p:cNvPr id="17" name="Footer Placeholder 16"/>
          <p:cNvSpPr>
            <a:spLocks noGrp="1"/>
          </p:cNvSpPr>
          <p:nvPr>
            <p:ph type="ftr" sz="quarter" idx="11"/>
          </p:nvPr>
        </p:nvSpPr>
        <p:spPr/>
        <p:txBody>
          <a:bodyPr/>
          <a:lstStyle/>
          <a:p>
            <a:r>
              <a:rPr lang="en-US" smtClean="0"/>
              <a:t>2015 GSICS WG Meeting, New Delhi, India</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Text Placeholder 2"/>
          <p:cNvSpPr>
            <a:spLocks noGrp="1"/>
          </p:cNvSpPr>
          <p:nvPr>
            <p:ph type="body" idx="1"/>
          </p:nvPr>
        </p:nvSpPr>
        <p:spPr/>
        <p:txBody>
          <a:bodyPr/>
          <a:lstStyle/>
          <a:p>
            <a:r>
              <a:rPr lang="en-US" dirty="0" smtClean="0"/>
              <a:t>Combined Vicarious Calibration</a:t>
            </a:r>
            <a:endParaRPr lang="en-US" dirty="0"/>
          </a:p>
        </p:txBody>
      </p:sp>
      <p:sp>
        <p:nvSpPr>
          <p:cNvPr id="4" name="Date Placeholder 3"/>
          <p:cNvSpPr>
            <a:spLocks noGrp="1"/>
          </p:cNvSpPr>
          <p:nvPr>
            <p:ph type="dt" sz="half" idx="10"/>
          </p:nvPr>
        </p:nvSpPr>
        <p:spPr/>
        <p:txBody>
          <a:bodyPr/>
          <a:lstStyle/>
          <a:p>
            <a:r>
              <a:rPr lang="en-US" smtClean="0"/>
              <a:t>3/18/15</a:t>
            </a:r>
            <a:endParaRPr lang="en-US" dirty="0"/>
          </a:p>
        </p:txBody>
      </p:sp>
      <p:sp>
        <p:nvSpPr>
          <p:cNvPr id="5" name="Footer Placeholder 4"/>
          <p:cNvSpPr>
            <a:spLocks noGrp="1"/>
          </p:cNvSpPr>
          <p:nvPr>
            <p:ph type="ftr" sz="quarter" idx="11"/>
          </p:nvPr>
        </p:nvSpPr>
        <p:spPr/>
        <p:txBody>
          <a:bodyPr/>
          <a:lstStyle/>
          <a:p>
            <a:r>
              <a:rPr lang="en-US" smtClean="0"/>
              <a:t>2015 GSICS WG Meeting, New Delhi, India</a:t>
            </a:r>
            <a:endParaRPr lang="en-US" dirty="0"/>
          </a:p>
        </p:txBody>
      </p:sp>
      <p:sp>
        <p:nvSpPr>
          <p:cNvPr id="6" name="Slide Number Placeholder 5"/>
          <p:cNvSpPr>
            <a:spLocks noGrp="1"/>
          </p:cNvSpPr>
          <p:nvPr>
            <p:ph type="sldNum" sz="quarter" idx="12"/>
          </p:nvPr>
        </p:nvSpPr>
        <p:spPr/>
        <p:txBody>
          <a:bodyPr/>
          <a:lstStyle/>
          <a:p>
            <a:fld id="{7F91D324-F2BC-49F8-BC67-0932207C5B06}"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019800" cy="685800"/>
          </a:xfrm>
        </p:spPr>
        <p:txBody>
          <a:bodyPr/>
          <a:lstStyle/>
          <a:p>
            <a:r>
              <a:rPr lang="en-US" dirty="0" smtClean="0"/>
              <a:t>Discussions &amp; Conclusions</a:t>
            </a:r>
            <a:endParaRPr lang="en-US" dirty="0"/>
          </a:p>
        </p:txBody>
      </p:sp>
      <p:sp>
        <p:nvSpPr>
          <p:cNvPr id="3" name="Content Placeholder 2"/>
          <p:cNvSpPr>
            <a:spLocks noGrp="1"/>
          </p:cNvSpPr>
          <p:nvPr>
            <p:ph idx="1"/>
          </p:nvPr>
        </p:nvSpPr>
        <p:spPr>
          <a:xfrm>
            <a:off x="415884" y="1159043"/>
            <a:ext cx="8229600" cy="5241758"/>
          </a:xfrm>
        </p:spPr>
        <p:txBody>
          <a:bodyPr>
            <a:normAutofit fontScale="77500" lnSpcReduction="20000"/>
          </a:bodyPr>
          <a:lstStyle/>
          <a:p>
            <a:r>
              <a:rPr lang="en-US" dirty="0" smtClean="0"/>
              <a:t>Recursive filter can combine multiple calibration results</a:t>
            </a:r>
          </a:p>
          <a:p>
            <a:pPr lvl="1"/>
            <a:r>
              <a:rPr lang="en-US" dirty="0" smtClean="0"/>
              <a:t>Normalize, then identify and remove outliers recursively</a:t>
            </a:r>
          </a:p>
          <a:p>
            <a:r>
              <a:rPr lang="en-US" dirty="0" smtClean="0"/>
              <a:t>DCC / Lunar calibration contributes the most / least</a:t>
            </a:r>
          </a:p>
          <a:p>
            <a:pPr lvl="1"/>
            <a:r>
              <a:rPr lang="en-US" dirty="0" smtClean="0"/>
              <a:t>As expected, considering their variations.</a:t>
            </a:r>
          </a:p>
          <a:p>
            <a:pPr lvl="1"/>
            <a:r>
              <a:rPr lang="en-US" dirty="0" smtClean="0"/>
              <a:t>Had the similar effect as </a:t>
            </a:r>
            <a:r>
              <a:rPr lang="en-US" smtClean="0"/>
              <a:t>intended by weighted </a:t>
            </a:r>
            <a:r>
              <a:rPr lang="en-US" dirty="0" smtClean="0"/>
              <a:t>average.</a:t>
            </a:r>
          </a:p>
          <a:p>
            <a:pPr lvl="1"/>
            <a:r>
              <a:rPr lang="en-US" i="1" dirty="0" smtClean="0"/>
              <a:t>A priori </a:t>
            </a:r>
            <a:r>
              <a:rPr lang="en-US" dirty="0" smtClean="0"/>
              <a:t>information is still useful, since recursive filter works better when population is nearly normal.</a:t>
            </a:r>
            <a:endParaRPr lang="en-US" i="1" dirty="0" smtClean="0"/>
          </a:p>
          <a:p>
            <a:r>
              <a:rPr lang="en-US" dirty="0" smtClean="0"/>
              <a:t>In operation, it take ~2 years for reliable results.</a:t>
            </a:r>
          </a:p>
          <a:p>
            <a:pPr lvl="1"/>
            <a:r>
              <a:rPr lang="en-US" dirty="0" smtClean="0"/>
              <a:t>Relatively stable fitting parameters.</a:t>
            </a:r>
          </a:p>
          <a:p>
            <a:pPr lvl="1"/>
            <a:r>
              <a:rPr lang="en-US" dirty="0" smtClean="0"/>
              <a:t>Uncertainty &lt;1-2%</a:t>
            </a:r>
          </a:p>
          <a:p>
            <a:r>
              <a:rPr lang="en-US" dirty="0" smtClean="0"/>
              <a:t>Recommend using DCC for the absolute calibration</a:t>
            </a:r>
          </a:p>
          <a:p>
            <a:pPr lvl="1"/>
            <a:r>
              <a:rPr lang="en-US" dirty="0" smtClean="0"/>
              <a:t>1% absolute calibration difference between DCC and desert.</a:t>
            </a:r>
          </a:p>
          <a:p>
            <a:pPr lvl="1"/>
            <a:r>
              <a:rPr lang="en-US" dirty="0" smtClean="0"/>
              <a:t>GOES views the </a:t>
            </a:r>
            <a:r>
              <a:rPr lang="en-US" dirty="0" err="1" smtClean="0"/>
              <a:t>Sonoran</a:t>
            </a:r>
            <a:r>
              <a:rPr lang="en-US" dirty="0" smtClean="0"/>
              <a:t> desert at a large angle – GOES scan mirror reflectivity may depend on incident angle.</a:t>
            </a:r>
          </a:p>
        </p:txBody>
      </p:sp>
      <p:sp>
        <p:nvSpPr>
          <p:cNvPr id="4" name="Date Placeholder 3"/>
          <p:cNvSpPr>
            <a:spLocks noGrp="1"/>
          </p:cNvSpPr>
          <p:nvPr>
            <p:ph type="dt" sz="half" idx="10"/>
          </p:nvPr>
        </p:nvSpPr>
        <p:spPr/>
        <p:txBody>
          <a:bodyPr/>
          <a:lstStyle/>
          <a:p>
            <a:r>
              <a:rPr lang="en-US" smtClean="0"/>
              <a:t>3/18/15</a:t>
            </a:r>
            <a:endParaRPr lang="en-US"/>
          </a:p>
        </p:txBody>
      </p:sp>
      <p:sp>
        <p:nvSpPr>
          <p:cNvPr id="5" name="Slide Number Placeholder 4"/>
          <p:cNvSpPr>
            <a:spLocks noGrp="1"/>
          </p:cNvSpPr>
          <p:nvPr>
            <p:ph type="sldNum" sz="quarter" idx="12"/>
          </p:nvPr>
        </p:nvSpPr>
        <p:spPr/>
        <p:txBody>
          <a:bodyPr/>
          <a:lstStyle/>
          <a:p>
            <a:fld id="{EB98C0CC-62EE-4DFE-A7F9-92A4F77DFB5D}" type="slidenum">
              <a:rPr lang="en-US" smtClean="0"/>
              <a:pPr/>
              <a:t>28</a:t>
            </a:fld>
            <a:endParaRPr lang="en-US"/>
          </a:p>
        </p:txBody>
      </p:sp>
      <p:sp>
        <p:nvSpPr>
          <p:cNvPr id="6" name="Footer Placeholder 5"/>
          <p:cNvSpPr>
            <a:spLocks noGrp="1"/>
          </p:cNvSpPr>
          <p:nvPr>
            <p:ph type="ftr" sz="quarter" idx="11"/>
          </p:nvPr>
        </p:nvSpPr>
        <p:spPr/>
        <p:txBody>
          <a:bodyPr/>
          <a:lstStyle/>
          <a:p>
            <a:r>
              <a:rPr lang="en-US" smtClean="0"/>
              <a:t>2015 GSICS WG Meeting, New Delhi, India</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Text Placeholder 2"/>
          <p:cNvSpPr>
            <a:spLocks noGrp="1"/>
          </p:cNvSpPr>
          <p:nvPr>
            <p:ph type="body" idx="1"/>
          </p:nvPr>
        </p:nvSpPr>
        <p:spPr/>
        <p:txBody>
          <a:bodyPr/>
          <a:lstStyle/>
          <a:p>
            <a:r>
              <a:rPr lang="en-US" dirty="0" smtClean="0"/>
              <a:t>Combined Vicarious Calibration</a:t>
            </a:r>
            <a:endParaRPr lang="en-US" dirty="0"/>
          </a:p>
        </p:txBody>
      </p:sp>
      <p:sp>
        <p:nvSpPr>
          <p:cNvPr id="4" name="Date Placeholder 3"/>
          <p:cNvSpPr>
            <a:spLocks noGrp="1"/>
          </p:cNvSpPr>
          <p:nvPr>
            <p:ph type="dt" sz="half" idx="10"/>
          </p:nvPr>
        </p:nvSpPr>
        <p:spPr/>
        <p:txBody>
          <a:bodyPr/>
          <a:lstStyle/>
          <a:p>
            <a:r>
              <a:rPr lang="en-US" smtClean="0"/>
              <a:t>3/18/15</a:t>
            </a:r>
            <a:endParaRPr lang="en-US" dirty="0"/>
          </a:p>
        </p:txBody>
      </p:sp>
      <p:sp>
        <p:nvSpPr>
          <p:cNvPr id="5" name="Footer Placeholder 4"/>
          <p:cNvSpPr>
            <a:spLocks noGrp="1"/>
          </p:cNvSpPr>
          <p:nvPr>
            <p:ph type="ftr" sz="quarter" idx="11"/>
          </p:nvPr>
        </p:nvSpPr>
        <p:spPr/>
        <p:txBody>
          <a:bodyPr/>
          <a:lstStyle/>
          <a:p>
            <a:r>
              <a:rPr lang="en-US" smtClean="0"/>
              <a:t>2015 GSICS WG Meeting, New Delhi, India</a:t>
            </a:r>
            <a:endParaRPr lang="en-US" dirty="0"/>
          </a:p>
        </p:txBody>
      </p:sp>
      <p:sp>
        <p:nvSpPr>
          <p:cNvPr id="6" name="Slide Number Placeholder 5"/>
          <p:cNvSpPr>
            <a:spLocks noGrp="1"/>
          </p:cNvSpPr>
          <p:nvPr>
            <p:ph type="sldNum" sz="quarter" idx="12"/>
          </p:nvPr>
        </p:nvSpPr>
        <p:spPr/>
        <p:txBody>
          <a:bodyPr/>
          <a:lstStyle/>
          <a:p>
            <a:fld id="{7F91D324-F2BC-49F8-BC67-0932207C5B06}"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019800" cy="914400"/>
          </a:xfrm>
        </p:spPr>
        <p:txBody>
          <a:bodyPr>
            <a:normAutofit/>
          </a:bodyPr>
          <a:lstStyle/>
          <a:p>
            <a:r>
              <a:rPr lang="en-US" dirty="0" smtClean="0"/>
              <a:t>2010 Toulouse</a:t>
            </a:r>
            <a:endParaRPr lang="en-US" dirty="0"/>
          </a:p>
        </p:txBody>
      </p:sp>
      <p:sp>
        <p:nvSpPr>
          <p:cNvPr id="3" name="Content Placeholder 2"/>
          <p:cNvSpPr>
            <a:spLocks noGrp="1"/>
          </p:cNvSpPr>
          <p:nvPr>
            <p:ph idx="1"/>
          </p:nvPr>
        </p:nvSpPr>
        <p:spPr>
          <a:xfrm>
            <a:off x="228600" y="4953000"/>
            <a:ext cx="8686800" cy="1371600"/>
          </a:xfrm>
        </p:spPr>
        <p:txBody>
          <a:bodyPr numCol="2">
            <a:normAutofit fontScale="70000" lnSpcReduction="20000"/>
          </a:bodyPr>
          <a:lstStyle/>
          <a:p>
            <a:r>
              <a:rPr lang="en-US" dirty="0" smtClean="0"/>
              <a:t>Reviewed and compared several vicarious calibrations.</a:t>
            </a:r>
          </a:p>
          <a:p>
            <a:r>
              <a:rPr lang="en-US" dirty="0" smtClean="0"/>
              <a:t>Combined all results by normalizing to a common Day 1.</a:t>
            </a:r>
          </a:p>
          <a:p>
            <a:r>
              <a:rPr lang="en-US" dirty="0" smtClean="0"/>
              <a:t>Considered seasonal variations (even for DCC &amp; star)</a:t>
            </a:r>
          </a:p>
          <a:p>
            <a:pPr lvl="1"/>
            <a:r>
              <a:rPr lang="en-US" dirty="0" smtClean="0"/>
              <a:t>Shape, phase, amplitude</a:t>
            </a:r>
          </a:p>
          <a:p>
            <a:pPr lvl="1"/>
            <a:r>
              <a:rPr lang="en-US" dirty="0" smtClean="0"/>
              <a:t>May penalize the good data</a:t>
            </a:r>
          </a:p>
        </p:txBody>
      </p:sp>
      <p:sp>
        <p:nvSpPr>
          <p:cNvPr id="4" name="Date Placeholder 3"/>
          <p:cNvSpPr>
            <a:spLocks noGrp="1"/>
          </p:cNvSpPr>
          <p:nvPr>
            <p:ph type="dt" sz="half" idx="10"/>
          </p:nvPr>
        </p:nvSpPr>
        <p:spPr/>
        <p:txBody>
          <a:bodyPr/>
          <a:lstStyle/>
          <a:p>
            <a:r>
              <a:rPr lang="en-US" dirty="0" smtClean="0"/>
              <a:t>3/18/15</a:t>
            </a:r>
            <a:endParaRPr lang="en-US" dirty="0"/>
          </a:p>
        </p:txBody>
      </p:sp>
      <p:sp>
        <p:nvSpPr>
          <p:cNvPr id="5" name="Slide Number Placeholder 4"/>
          <p:cNvSpPr>
            <a:spLocks noGrp="1"/>
          </p:cNvSpPr>
          <p:nvPr>
            <p:ph type="sldNum" sz="quarter" idx="12"/>
          </p:nvPr>
        </p:nvSpPr>
        <p:spPr/>
        <p:txBody>
          <a:bodyPr/>
          <a:lstStyle/>
          <a:p>
            <a:fld id="{EB98C0CC-62EE-4DFE-A7F9-92A4F77DFB5D}" type="slidenum">
              <a:rPr lang="en-US" smtClean="0"/>
              <a:pPr/>
              <a:t>4</a:t>
            </a:fld>
            <a:endParaRPr lang="en-US" dirty="0"/>
          </a:p>
        </p:txBody>
      </p:sp>
      <p:graphicFrame>
        <p:nvGraphicFramePr>
          <p:cNvPr id="7171" name="Object 5"/>
          <p:cNvGraphicFramePr>
            <a:graphicFrameLocks noChangeAspect="1"/>
          </p:cNvGraphicFramePr>
          <p:nvPr/>
        </p:nvGraphicFramePr>
        <p:xfrm>
          <a:off x="0" y="1219200"/>
          <a:ext cx="9144000" cy="3646487"/>
        </p:xfrm>
        <a:graphic>
          <a:graphicData uri="http://schemas.openxmlformats.org/presentationml/2006/ole">
            <p:oleObj spid="_x0000_s38914" name="Chart" r:id="rId4" imgW="9124798" imgH="3638499" progId="Excel.Sheet.8">
              <p:embed/>
            </p:oleObj>
          </a:graphicData>
        </a:graphic>
      </p:graphicFrame>
      <p:sp>
        <p:nvSpPr>
          <p:cNvPr id="14" name="Footer Placeholder 13"/>
          <p:cNvSpPr>
            <a:spLocks noGrp="1"/>
          </p:cNvSpPr>
          <p:nvPr>
            <p:ph type="ftr" sz="quarter" idx="11"/>
          </p:nvPr>
        </p:nvSpPr>
        <p:spPr/>
        <p:txBody>
          <a:bodyPr/>
          <a:lstStyle/>
          <a:p>
            <a:r>
              <a:rPr lang="en-US" dirty="0" smtClean="0"/>
              <a:t>2015 GSICS WG Meeting, New Delhi, India</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2011 </a:t>
            </a:r>
            <a:r>
              <a:rPr lang="en-US" dirty="0" err="1" smtClean="0"/>
              <a:t>Daejeon</a:t>
            </a:r>
            <a:endParaRPr lang="en-US" dirty="0"/>
          </a:p>
        </p:txBody>
      </p:sp>
      <p:sp>
        <p:nvSpPr>
          <p:cNvPr id="3" name="Content Placeholder 2"/>
          <p:cNvSpPr>
            <a:spLocks noGrp="1"/>
          </p:cNvSpPr>
          <p:nvPr>
            <p:ph idx="1"/>
          </p:nvPr>
        </p:nvSpPr>
        <p:spPr>
          <a:xfrm>
            <a:off x="228600" y="4724400"/>
            <a:ext cx="8686800" cy="1676400"/>
          </a:xfrm>
        </p:spPr>
        <p:txBody>
          <a:bodyPr numCol="2">
            <a:normAutofit fontScale="85000" lnSpcReduction="10000"/>
          </a:bodyPr>
          <a:lstStyle/>
          <a:p>
            <a:r>
              <a:rPr lang="en-US" dirty="0" smtClean="0"/>
              <a:t>Applied the recursive filter to GOES-12 star data</a:t>
            </a:r>
          </a:p>
          <a:p>
            <a:pPr lvl="1"/>
            <a:r>
              <a:rPr lang="en-US" dirty="0" smtClean="0"/>
              <a:t>Normalized to a common intensity;</a:t>
            </a:r>
          </a:p>
          <a:p>
            <a:pPr lvl="1"/>
            <a:r>
              <a:rPr lang="en-US" dirty="0" smtClean="0"/>
              <a:t>Applied the filter to daily </a:t>
            </a:r>
            <a:r>
              <a:rPr lang="en-US" dirty="0" smtClean="0"/>
              <a:t>data;</a:t>
            </a:r>
            <a:endParaRPr lang="en-US" dirty="0" smtClean="0"/>
          </a:p>
          <a:p>
            <a:pPr lvl="1"/>
            <a:r>
              <a:rPr lang="en-US" dirty="0" smtClean="0"/>
              <a:t>Computed the monthly  value (comparable to DCC).</a:t>
            </a:r>
          </a:p>
        </p:txBody>
      </p:sp>
      <p:sp>
        <p:nvSpPr>
          <p:cNvPr id="4" name="Date Placeholder 3"/>
          <p:cNvSpPr>
            <a:spLocks noGrp="1"/>
          </p:cNvSpPr>
          <p:nvPr>
            <p:ph type="dt" sz="half" idx="10"/>
          </p:nvPr>
        </p:nvSpPr>
        <p:spPr/>
        <p:txBody>
          <a:bodyPr/>
          <a:lstStyle/>
          <a:p>
            <a:r>
              <a:rPr lang="en-US" smtClean="0"/>
              <a:t>3/18/15</a:t>
            </a:r>
            <a:endParaRPr lang="en-US" dirty="0"/>
          </a:p>
        </p:txBody>
      </p:sp>
      <p:sp>
        <p:nvSpPr>
          <p:cNvPr id="5" name="Slide Number Placeholder 4"/>
          <p:cNvSpPr>
            <a:spLocks noGrp="1"/>
          </p:cNvSpPr>
          <p:nvPr>
            <p:ph type="sldNum" sz="quarter" idx="12"/>
          </p:nvPr>
        </p:nvSpPr>
        <p:spPr/>
        <p:txBody>
          <a:bodyPr/>
          <a:lstStyle/>
          <a:p>
            <a:fld id="{EB98C0CC-62EE-4DFE-A7F9-92A4F77DFB5D}" type="slidenum">
              <a:rPr lang="en-US" smtClean="0"/>
              <a:pPr/>
              <a:t>5</a:t>
            </a:fld>
            <a:endParaRPr lang="en-US"/>
          </a:p>
        </p:txBody>
      </p:sp>
      <p:sp>
        <p:nvSpPr>
          <p:cNvPr id="10" name="Footer Placeholder 9"/>
          <p:cNvSpPr>
            <a:spLocks noGrp="1"/>
          </p:cNvSpPr>
          <p:nvPr>
            <p:ph type="ftr" sz="quarter" idx="11"/>
          </p:nvPr>
        </p:nvSpPr>
        <p:spPr/>
        <p:txBody>
          <a:bodyPr/>
          <a:lstStyle/>
          <a:p>
            <a:r>
              <a:rPr lang="en-US" dirty="0" smtClean="0"/>
              <a:t>2015 GSICS WG Meeting, New Delhi, India</a:t>
            </a:r>
            <a:endParaRPr lang="en-US" dirty="0"/>
          </a:p>
        </p:txBody>
      </p:sp>
      <p:pic>
        <p:nvPicPr>
          <p:cNvPr id="8" name="Content Placeholder 4" descr="allstar.520red.242purple.681green.724blue.png"/>
          <p:cNvPicPr>
            <a:picLocks noChangeAspect="1"/>
          </p:cNvPicPr>
          <p:nvPr/>
        </p:nvPicPr>
        <p:blipFill>
          <a:blip r:embed="rId2" cstate="print"/>
          <a:stretch>
            <a:fillRect/>
          </a:stretch>
        </p:blipFill>
        <p:spPr>
          <a:xfrm>
            <a:off x="0" y="1142999"/>
            <a:ext cx="4587242" cy="3276601"/>
          </a:xfrm>
          <a:prstGeom prst="rect">
            <a:avLst/>
          </a:prstGeom>
        </p:spPr>
      </p:pic>
      <p:pic>
        <p:nvPicPr>
          <p:cNvPr id="9" name="Content Placeholder 4" descr="g12.star_ratio2.png"/>
          <p:cNvPicPr>
            <a:picLocks noChangeAspect="1"/>
          </p:cNvPicPr>
          <p:nvPr/>
        </p:nvPicPr>
        <p:blipFill>
          <a:blip r:embed="rId3" cstate="print"/>
          <a:stretch>
            <a:fillRect/>
          </a:stretch>
        </p:blipFill>
        <p:spPr>
          <a:xfrm>
            <a:off x="4556760" y="1143000"/>
            <a:ext cx="4587240" cy="3276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2014 Darmstadt</a:t>
            </a:r>
            <a:endParaRPr lang="en-US" dirty="0"/>
          </a:p>
        </p:txBody>
      </p:sp>
      <p:sp>
        <p:nvSpPr>
          <p:cNvPr id="3" name="Content Placeholder 2"/>
          <p:cNvSpPr>
            <a:spLocks noGrp="1"/>
          </p:cNvSpPr>
          <p:nvPr>
            <p:ph idx="1"/>
          </p:nvPr>
        </p:nvSpPr>
        <p:spPr>
          <a:xfrm>
            <a:off x="228600" y="5257800"/>
            <a:ext cx="8686800" cy="1295400"/>
          </a:xfrm>
        </p:spPr>
        <p:txBody>
          <a:bodyPr numCol="2">
            <a:normAutofit fontScale="62500" lnSpcReduction="20000"/>
          </a:bodyPr>
          <a:lstStyle/>
          <a:p>
            <a:r>
              <a:rPr lang="en-US" dirty="0" smtClean="0"/>
              <a:t>Removed target seasonal variation if can be characterized (e.g. desert).</a:t>
            </a:r>
          </a:p>
          <a:p>
            <a:r>
              <a:rPr lang="en-US" dirty="0" smtClean="0"/>
              <a:t>Used monthly statistics for DCC, ray-matching, star, and desert data.</a:t>
            </a:r>
          </a:p>
          <a:p>
            <a:r>
              <a:rPr lang="en-US" dirty="0" smtClean="0"/>
              <a:t>Normalized the monthly data to the estimated Day1 obs.</a:t>
            </a:r>
          </a:p>
          <a:p>
            <a:r>
              <a:rPr lang="en-US" dirty="0" smtClean="0"/>
              <a:t>Applied the recursive filter.</a:t>
            </a:r>
          </a:p>
          <a:p>
            <a:r>
              <a:rPr lang="en-US" dirty="0" smtClean="0"/>
              <a:t>Rename it as integrated method.</a:t>
            </a:r>
          </a:p>
        </p:txBody>
      </p:sp>
      <p:sp>
        <p:nvSpPr>
          <p:cNvPr id="4" name="Date Placeholder 3"/>
          <p:cNvSpPr>
            <a:spLocks noGrp="1"/>
          </p:cNvSpPr>
          <p:nvPr>
            <p:ph type="dt" sz="half" idx="10"/>
          </p:nvPr>
        </p:nvSpPr>
        <p:spPr/>
        <p:txBody>
          <a:bodyPr/>
          <a:lstStyle/>
          <a:p>
            <a:r>
              <a:rPr lang="en-US" smtClean="0"/>
              <a:t>3/18/15</a:t>
            </a:r>
            <a:endParaRPr lang="en-US" dirty="0"/>
          </a:p>
        </p:txBody>
      </p:sp>
      <p:sp>
        <p:nvSpPr>
          <p:cNvPr id="5" name="Slide Number Placeholder 4"/>
          <p:cNvSpPr>
            <a:spLocks noGrp="1"/>
          </p:cNvSpPr>
          <p:nvPr>
            <p:ph type="sldNum" sz="quarter" idx="12"/>
          </p:nvPr>
        </p:nvSpPr>
        <p:spPr/>
        <p:txBody>
          <a:bodyPr/>
          <a:lstStyle/>
          <a:p>
            <a:fld id="{EB98C0CC-62EE-4DFE-A7F9-92A4F77DFB5D}" type="slidenum">
              <a:rPr lang="en-US" smtClean="0"/>
              <a:pPr/>
              <a:t>6</a:t>
            </a:fld>
            <a:endParaRPr lang="en-US"/>
          </a:p>
        </p:txBody>
      </p:sp>
      <p:pic>
        <p:nvPicPr>
          <p:cNvPr id="1030" name="Picture 6"/>
          <p:cNvPicPr>
            <a:picLocks noChangeAspect="1" noChangeArrowheads="1"/>
          </p:cNvPicPr>
          <p:nvPr/>
        </p:nvPicPr>
        <p:blipFill>
          <a:blip r:embed="rId2" cstate="print"/>
          <a:srcRect/>
          <a:stretch>
            <a:fillRect/>
          </a:stretch>
        </p:blipFill>
        <p:spPr bwMode="auto">
          <a:xfrm>
            <a:off x="1129316" y="990599"/>
            <a:ext cx="6871684" cy="4177575"/>
          </a:xfrm>
          <a:prstGeom prst="rect">
            <a:avLst/>
          </a:prstGeom>
          <a:noFill/>
          <a:ln w="9525">
            <a:noFill/>
            <a:miter lim="800000"/>
            <a:headEnd/>
            <a:tailEnd/>
          </a:ln>
        </p:spPr>
      </p:pic>
      <p:sp>
        <p:nvSpPr>
          <p:cNvPr id="14" name="Footer Placeholder 13"/>
          <p:cNvSpPr>
            <a:spLocks noGrp="1"/>
          </p:cNvSpPr>
          <p:nvPr>
            <p:ph type="ftr" sz="quarter" idx="11"/>
          </p:nvPr>
        </p:nvSpPr>
        <p:spPr/>
        <p:txBody>
          <a:bodyPr/>
          <a:lstStyle/>
          <a:p>
            <a:r>
              <a:rPr lang="en-US" smtClean="0"/>
              <a:t>2015 GSICS WG Meeting, New Delhi, India</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GOES-12 AS EXAMPLE</a:t>
            </a:r>
            <a:endParaRPr lang="en-US" dirty="0"/>
          </a:p>
        </p:txBody>
      </p:sp>
      <p:sp>
        <p:nvSpPr>
          <p:cNvPr id="3" name="Text Placeholder 2"/>
          <p:cNvSpPr>
            <a:spLocks noGrp="1"/>
          </p:cNvSpPr>
          <p:nvPr>
            <p:ph type="body" idx="1"/>
          </p:nvPr>
        </p:nvSpPr>
        <p:spPr/>
        <p:txBody>
          <a:bodyPr/>
          <a:lstStyle/>
          <a:p>
            <a:r>
              <a:rPr lang="en-US" dirty="0" smtClean="0"/>
              <a:t>Combined Vicarious Calibration</a:t>
            </a:r>
            <a:endParaRPr lang="en-US" dirty="0"/>
          </a:p>
        </p:txBody>
      </p:sp>
      <p:sp>
        <p:nvSpPr>
          <p:cNvPr id="4" name="Date Placeholder 3"/>
          <p:cNvSpPr>
            <a:spLocks noGrp="1"/>
          </p:cNvSpPr>
          <p:nvPr>
            <p:ph type="dt" sz="half" idx="10"/>
          </p:nvPr>
        </p:nvSpPr>
        <p:spPr/>
        <p:txBody>
          <a:bodyPr/>
          <a:lstStyle/>
          <a:p>
            <a:r>
              <a:rPr lang="en-US" smtClean="0"/>
              <a:t>3/18/15</a:t>
            </a:r>
            <a:endParaRPr lang="en-US" dirty="0"/>
          </a:p>
        </p:txBody>
      </p:sp>
      <p:sp>
        <p:nvSpPr>
          <p:cNvPr id="5" name="Footer Placeholder 4"/>
          <p:cNvSpPr>
            <a:spLocks noGrp="1"/>
          </p:cNvSpPr>
          <p:nvPr>
            <p:ph type="ftr" sz="quarter" idx="11"/>
          </p:nvPr>
        </p:nvSpPr>
        <p:spPr/>
        <p:txBody>
          <a:bodyPr/>
          <a:lstStyle/>
          <a:p>
            <a:r>
              <a:rPr lang="en-US" smtClean="0"/>
              <a:t>2015 GSICS WG Meeting, New Delhi, India</a:t>
            </a:r>
            <a:endParaRPr lang="en-US" dirty="0"/>
          </a:p>
        </p:txBody>
      </p:sp>
      <p:sp>
        <p:nvSpPr>
          <p:cNvPr id="6" name="Slide Number Placeholder 5"/>
          <p:cNvSpPr>
            <a:spLocks noGrp="1"/>
          </p:cNvSpPr>
          <p:nvPr>
            <p:ph type="sldNum" sz="quarter" idx="12"/>
          </p:nvPr>
        </p:nvSpPr>
        <p:spPr/>
        <p:txBody>
          <a:bodyPr/>
          <a:lstStyle/>
          <a:p>
            <a:fld id="{7F91D324-F2BC-49F8-BC67-0932207C5B06}"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019800" cy="685800"/>
          </a:xfrm>
        </p:spPr>
        <p:txBody>
          <a:bodyPr>
            <a:normAutofit fontScale="90000"/>
          </a:bodyPr>
          <a:lstStyle/>
          <a:p>
            <a:r>
              <a:rPr lang="en-US" sz="2800" dirty="0" smtClean="0"/>
              <a:t>GOES Imager Visible Calibration Methods</a:t>
            </a:r>
            <a:endParaRPr lang="en-US" sz="2800" dirty="0"/>
          </a:p>
        </p:txBody>
      </p:sp>
      <p:sp>
        <p:nvSpPr>
          <p:cNvPr id="3" name="Content Placeholder 2"/>
          <p:cNvSpPr>
            <a:spLocks noGrp="1"/>
          </p:cNvSpPr>
          <p:nvPr>
            <p:ph idx="1"/>
          </p:nvPr>
        </p:nvSpPr>
        <p:spPr>
          <a:xfrm>
            <a:off x="228600" y="1143000"/>
            <a:ext cx="8686800" cy="3733799"/>
          </a:xfrm>
        </p:spPr>
        <p:txBody>
          <a:bodyPr>
            <a:normAutofit fontScale="92500" lnSpcReduction="20000"/>
          </a:bodyPr>
          <a:lstStyle/>
          <a:p>
            <a:r>
              <a:rPr lang="en-US" dirty="0" smtClean="0"/>
              <a:t>Reference targets:</a:t>
            </a:r>
          </a:p>
          <a:p>
            <a:pPr lvl="1"/>
            <a:r>
              <a:rPr lang="en-US" dirty="0" smtClean="0"/>
              <a:t>Sonoran desert</a:t>
            </a:r>
          </a:p>
          <a:p>
            <a:pPr lvl="1"/>
            <a:r>
              <a:rPr lang="en-US" dirty="0" smtClean="0">
                <a:solidFill>
                  <a:srgbClr val="FF0000"/>
                </a:solidFill>
              </a:rPr>
              <a:t>Deep Convective Cloud (DCC)</a:t>
            </a:r>
          </a:p>
          <a:p>
            <a:pPr lvl="1"/>
            <a:r>
              <a:rPr lang="en-US" dirty="0" smtClean="0"/>
              <a:t>Ray-matching (e.g. over cloud)</a:t>
            </a:r>
          </a:p>
          <a:p>
            <a:pPr lvl="1"/>
            <a:r>
              <a:rPr lang="en-US" dirty="0" smtClean="0">
                <a:solidFill>
                  <a:srgbClr val="FF0000"/>
                </a:solidFill>
              </a:rPr>
              <a:t>Moon</a:t>
            </a:r>
          </a:p>
          <a:p>
            <a:pPr lvl="1"/>
            <a:r>
              <a:rPr lang="en-US" dirty="0" smtClean="0"/>
              <a:t>Stars</a:t>
            </a:r>
          </a:p>
          <a:p>
            <a:r>
              <a:rPr lang="en-US" dirty="0" smtClean="0"/>
              <a:t>Absolute calibration accuracy was achieved by calibrating the GOES Imager visible data traceable to Aqua MODIS Band 1 C6 standard </a:t>
            </a:r>
          </a:p>
        </p:txBody>
      </p:sp>
      <p:sp>
        <p:nvSpPr>
          <p:cNvPr id="4" name="Right Brace 3"/>
          <p:cNvSpPr/>
          <p:nvPr/>
        </p:nvSpPr>
        <p:spPr>
          <a:xfrm>
            <a:off x="5257800" y="3124200"/>
            <a:ext cx="381000" cy="457200"/>
          </a:xfrm>
          <a:prstGeom prst="rightBrace">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5867400" y="1905000"/>
            <a:ext cx="2058962" cy="369332"/>
          </a:xfrm>
          <a:prstGeom prst="rect">
            <a:avLst/>
          </a:prstGeom>
          <a:noFill/>
        </p:spPr>
        <p:txBody>
          <a:bodyPr wrap="none" rtlCol="0">
            <a:spAutoFit/>
          </a:bodyPr>
          <a:lstStyle/>
          <a:p>
            <a:r>
              <a:rPr lang="en-US" dirty="0" smtClean="0"/>
              <a:t>Absolute calibration</a:t>
            </a:r>
            <a:endParaRPr lang="en-US" dirty="0"/>
          </a:p>
        </p:txBody>
      </p:sp>
      <p:sp>
        <p:nvSpPr>
          <p:cNvPr id="6" name="TextBox 5"/>
          <p:cNvSpPr txBox="1"/>
          <p:nvPr/>
        </p:nvSpPr>
        <p:spPr>
          <a:xfrm>
            <a:off x="5867400" y="2438400"/>
            <a:ext cx="3200401" cy="646331"/>
          </a:xfrm>
          <a:prstGeom prst="rect">
            <a:avLst/>
          </a:prstGeom>
          <a:noFill/>
        </p:spPr>
        <p:txBody>
          <a:bodyPr wrap="square" rtlCol="0">
            <a:spAutoFit/>
          </a:bodyPr>
          <a:lstStyle/>
          <a:p>
            <a:r>
              <a:rPr lang="en-US" dirty="0" smtClean="0"/>
              <a:t>Absolute/relative calibration, depending on SBAF availability</a:t>
            </a:r>
            <a:endParaRPr lang="en-US" dirty="0"/>
          </a:p>
        </p:txBody>
      </p:sp>
      <p:sp>
        <p:nvSpPr>
          <p:cNvPr id="7" name="Right Brace 6"/>
          <p:cNvSpPr/>
          <p:nvPr/>
        </p:nvSpPr>
        <p:spPr>
          <a:xfrm>
            <a:off x="5257800" y="1905000"/>
            <a:ext cx="381000" cy="457200"/>
          </a:xfrm>
          <a:prstGeom prst="rightBrace">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5867400" y="3200400"/>
            <a:ext cx="2590800" cy="369332"/>
          </a:xfrm>
          <a:prstGeom prst="rect">
            <a:avLst/>
          </a:prstGeom>
          <a:noFill/>
        </p:spPr>
        <p:txBody>
          <a:bodyPr wrap="square" rtlCol="0">
            <a:spAutoFit/>
          </a:bodyPr>
          <a:lstStyle/>
          <a:p>
            <a:r>
              <a:rPr lang="en-US" dirty="0" smtClean="0"/>
              <a:t>Relative calibration</a:t>
            </a:r>
            <a:endParaRPr lang="en-US" dirty="0"/>
          </a:p>
        </p:txBody>
      </p:sp>
      <p:sp>
        <p:nvSpPr>
          <p:cNvPr id="12" name="Date Placeholder 11"/>
          <p:cNvSpPr>
            <a:spLocks noGrp="1"/>
          </p:cNvSpPr>
          <p:nvPr>
            <p:ph type="dt" sz="half" idx="10"/>
          </p:nvPr>
        </p:nvSpPr>
        <p:spPr/>
        <p:txBody>
          <a:bodyPr/>
          <a:lstStyle/>
          <a:p>
            <a:r>
              <a:rPr lang="en-US" smtClean="0"/>
              <a:t>3/18/15</a:t>
            </a:r>
            <a:endParaRPr lang="en-US" dirty="0" smtClean="0"/>
          </a:p>
        </p:txBody>
      </p:sp>
      <p:pic>
        <p:nvPicPr>
          <p:cNvPr id="13" name="Picture 12" descr="goes.modis.srf.ref.spectra.png"/>
          <p:cNvPicPr>
            <a:picLocks noChangeAspect="1"/>
          </p:cNvPicPr>
          <p:nvPr/>
        </p:nvPicPr>
        <p:blipFill>
          <a:blip r:embed="rId2" cstate="print"/>
          <a:stretch>
            <a:fillRect/>
          </a:stretch>
        </p:blipFill>
        <p:spPr>
          <a:xfrm>
            <a:off x="207034" y="4739188"/>
            <a:ext cx="2973877" cy="1911778"/>
          </a:xfrm>
          <a:prstGeom prst="rect">
            <a:avLst/>
          </a:prstGeom>
        </p:spPr>
      </p:pic>
      <p:cxnSp>
        <p:nvCxnSpPr>
          <p:cNvPr id="15" name="Straight Arrow Connector 14"/>
          <p:cNvCxnSpPr/>
          <p:nvPr/>
        </p:nvCxnSpPr>
        <p:spPr>
          <a:xfrm>
            <a:off x="4953000" y="2743200"/>
            <a:ext cx="6858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fld id="{7F91D324-F2BC-49F8-BC67-0932207C5B06}" type="slidenum">
              <a:rPr lang="en-US" smtClean="0"/>
              <a:pPr/>
              <a:t>8</a:t>
            </a:fld>
            <a:endParaRPr lang="en-US" dirty="0"/>
          </a:p>
        </p:txBody>
      </p:sp>
      <p:sp>
        <p:nvSpPr>
          <p:cNvPr id="16" name="Footer Placeholder 15"/>
          <p:cNvSpPr>
            <a:spLocks noGrp="1"/>
          </p:cNvSpPr>
          <p:nvPr>
            <p:ph type="ftr" sz="quarter" idx="11"/>
          </p:nvPr>
        </p:nvSpPr>
        <p:spPr/>
        <p:txBody>
          <a:bodyPr/>
          <a:lstStyle/>
          <a:p>
            <a:r>
              <a:rPr lang="en-US" smtClean="0"/>
              <a:t>2015 GSICS WG Meeting, New Delhi, India</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019800" cy="703053"/>
          </a:xfrm>
        </p:spPr>
        <p:txBody>
          <a:bodyPr/>
          <a:lstStyle/>
          <a:p>
            <a:r>
              <a:rPr lang="en-US" dirty="0" err="1" smtClean="0"/>
              <a:t>Sonoran</a:t>
            </a:r>
            <a:r>
              <a:rPr lang="en-US" dirty="0" smtClean="0"/>
              <a:t> Desert</a:t>
            </a:r>
            <a:endParaRPr lang="en-US" dirty="0"/>
          </a:p>
        </p:txBody>
      </p:sp>
      <p:sp>
        <p:nvSpPr>
          <p:cNvPr id="4" name="Date Placeholder 3"/>
          <p:cNvSpPr>
            <a:spLocks noGrp="1"/>
          </p:cNvSpPr>
          <p:nvPr>
            <p:ph type="dt" sz="half" idx="10"/>
          </p:nvPr>
        </p:nvSpPr>
        <p:spPr/>
        <p:txBody>
          <a:bodyPr/>
          <a:lstStyle/>
          <a:p>
            <a:r>
              <a:rPr lang="en-US" smtClean="0"/>
              <a:t>3/18/15</a:t>
            </a:r>
            <a:endParaRPr lang="en-US"/>
          </a:p>
        </p:txBody>
      </p:sp>
      <p:sp>
        <p:nvSpPr>
          <p:cNvPr id="5" name="Slide Number Placeholder 4"/>
          <p:cNvSpPr>
            <a:spLocks noGrp="1"/>
          </p:cNvSpPr>
          <p:nvPr>
            <p:ph type="sldNum" sz="quarter" idx="12"/>
          </p:nvPr>
        </p:nvSpPr>
        <p:spPr/>
        <p:txBody>
          <a:bodyPr/>
          <a:lstStyle/>
          <a:p>
            <a:fld id="{EB98C0CC-62EE-4DFE-A7F9-92A4F77DFB5D}" type="slidenum">
              <a:rPr lang="en-US" smtClean="0"/>
              <a:pPr/>
              <a:t>9</a:t>
            </a:fld>
            <a:endParaRPr lang="en-US"/>
          </a:p>
        </p:txBody>
      </p:sp>
      <p:pic>
        <p:nvPicPr>
          <p:cNvPr id="6" name="Picture 5" descr="Figure2.png"/>
          <p:cNvPicPr/>
          <p:nvPr/>
        </p:nvPicPr>
        <p:blipFill>
          <a:blip r:embed="rId2" cstate="print"/>
          <a:stretch>
            <a:fillRect/>
          </a:stretch>
        </p:blipFill>
        <p:spPr>
          <a:xfrm>
            <a:off x="533400" y="1066800"/>
            <a:ext cx="5324475" cy="5324475"/>
          </a:xfrm>
          <a:prstGeom prst="rect">
            <a:avLst/>
          </a:prstGeom>
        </p:spPr>
      </p:pic>
      <p:sp>
        <p:nvSpPr>
          <p:cNvPr id="7" name="TextBox 6"/>
          <p:cNvSpPr txBox="1"/>
          <p:nvPr/>
        </p:nvSpPr>
        <p:spPr>
          <a:xfrm>
            <a:off x="5731934" y="1600200"/>
            <a:ext cx="3191934" cy="369332"/>
          </a:xfrm>
          <a:prstGeom prst="rect">
            <a:avLst/>
          </a:prstGeom>
          <a:noFill/>
        </p:spPr>
        <p:txBody>
          <a:bodyPr wrap="square" rtlCol="0">
            <a:spAutoFit/>
          </a:bodyPr>
          <a:lstStyle/>
          <a:p>
            <a:pPr algn="ctr"/>
            <a:r>
              <a:rPr lang="en-US" dirty="0" smtClean="0"/>
              <a:t>Daily obs.</a:t>
            </a:r>
            <a:endParaRPr lang="en-US" dirty="0"/>
          </a:p>
        </p:txBody>
      </p:sp>
      <p:cxnSp>
        <p:nvCxnSpPr>
          <p:cNvPr id="9" name="Straight Arrow Connector 8"/>
          <p:cNvCxnSpPr>
            <a:stCxn id="7" idx="2"/>
            <a:endCxn id="10" idx="0"/>
          </p:cNvCxnSpPr>
          <p:nvPr/>
        </p:nvCxnSpPr>
        <p:spPr>
          <a:xfrm flipH="1">
            <a:off x="7327900" y="1969532"/>
            <a:ext cx="1" cy="1002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23467" y="2971800"/>
            <a:ext cx="3208865" cy="1200329"/>
          </a:xfrm>
          <a:prstGeom prst="rect">
            <a:avLst/>
          </a:prstGeom>
          <a:noFill/>
        </p:spPr>
        <p:txBody>
          <a:bodyPr wrap="square" rtlCol="0">
            <a:spAutoFit/>
          </a:bodyPr>
          <a:lstStyle/>
          <a:p>
            <a:pPr algn="ctr"/>
            <a:r>
              <a:rPr lang="en-US" dirty="0" smtClean="0"/>
              <a:t>Remove the cloud contaminate daily obs. , then averaged the clear-sky data  at monthly interval</a:t>
            </a:r>
            <a:endParaRPr lang="en-US" dirty="0"/>
          </a:p>
        </p:txBody>
      </p:sp>
      <p:cxnSp>
        <p:nvCxnSpPr>
          <p:cNvPr id="11" name="Straight Arrow Connector 10"/>
          <p:cNvCxnSpPr>
            <a:stCxn id="10" idx="2"/>
            <a:endCxn id="12" idx="0"/>
          </p:cNvCxnSpPr>
          <p:nvPr/>
        </p:nvCxnSpPr>
        <p:spPr>
          <a:xfrm>
            <a:off x="7327900" y="4172129"/>
            <a:ext cx="0" cy="6989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31933" y="4871049"/>
            <a:ext cx="3191934" cy="923330"/>
          </a:xfrm>
          <a:prstGeom prst="rect">
            <a:avLst/>
          </a:prstGeom>
          <a:noFill/>
        </p:spPr>
        <p:txBody>
          <a:bodyPr wrap="square" rtlCol="0">
            <a:spAutoFit/>
          </a:bodyPr>
          <a:lstStyle/>
          <a:p>
            <a:pPr algn="ctr"/>
            <a:r>
              <a:rPr lang="en-US" dirty="0" smtClean="0"/>
              <a:t>Remove the seasonal variations caused by BRDF and atm. variations</a:t>
            </a:r>
            <a:endParaRPr lang="en-US" dirty="0"/>
          </a:p>
        </p:txBody>
      </p:sp>
      <p:sp>
        <p:nvSpPr>
          <p:cNvPr id="14" name="TextBox 13"/>
          <p:cNvSpPr txBox="1"/>
          <p:nvPr/>
        </p:nvSpPr>
        <p:spPr>
          <a:xfrm>
            <a:off x="5814204" y="5779698"/>
            <a:ext cx="3091132" cy="707886"/>
          </a:xfrm>
          <a:prstGeom prst="rect">
            <a:avLst/>
          </a:prstGeom>
          <a:noFill/>
        </p:spPr>
        <p:txBody>
          <a:bodyPr wrap="square" rtlCol="0">
            <a:spAutoFit/>
          </a:bodyPr>
          <a:lstStyle/>
          <a:p>
            <a:r>
              <a:rPr lang="en-US" sz="1000" dirty="0" smtClean="0"/>
              <a:t>Yu, F., Wu, X., </a:t>
            </a:r>
            <a:r>
              <a:rPr lang="en-US" sz="1000" dirty="0" err="1" smtClean="0"/>
              <a:t>Grotenhuis</a:t>
            </a:r>
            <a:r>
              <a:rPr lang="en-US" sz="1000" dirty="0" smtClean="0"/>
              <a:t>, M. &amp; </a:t>
            </a:r>
            <a:r>
              <a:rPr lang="en-US" sz="1000" dirty="0" err="1" smtClean="0"/>
              <a:t>Qian</a:t>
            </a:r>
            <a:r>
              <a:rPr lang="en-US" sz="1000" dirty="0" smtClean="0"/>
              <a:t>, H. (2014). Inter-calibration of GOES Imager visible channels over the </a:t>
            </a:r>
            <a:r>
              <a:rPr lang="en-US" sz="1000" dirty="0" err="1" smtClean="0"/>
              <a:t>Sonoran</a:t>
            </a:r>
            <a:r>
              <a:rPr lang="en-US" sz="1000" dirty="0" smtClean="0"/>
              <a:t> desert, </a:t>
            </a:r>
            <a:r>
              <a:rPr lang="en-US" sz="1000" i="1" dirty="0" smtClean="0"/>
              <a:t>J. Geo. Res.-Atmosphere</a:t>
            </a:r>
            <a:r>
              <a:rPr lang="en-US" sz="1000" dirty="0" smtClean="0"/>
              <a:t>, 119, 8639-8659, doi:10.1002/2013JD020702.</a:t>
            </a:r>
          </a:p>
        </p:txBody>
      </p:sp>
      <p:sp>
        <p:nvSpPr>
          <p:cNvPr id="13" name="Footer Placeholder 12"/>
          <p:cNvSpPr>
            <a:spLocks noGrp="1"/>
          </p:cNvSpPr>
          <p:nvPr>
            <p:ph type="ftr" sz="quarter" idx="11"/>
          </p:nvPr>
        </p:nvSpPr>
        <p:spPr/>
        <p:txBody>
          <a:bodyPr/>
          <a:lstStyle/>
          <a:p>
            <a:r>
              <a:rPr lang="en-US" smtClean="0"/>
              <a:t>2015 GSICS WG Meeting, New Delhi, India</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5170</TotalTime>
  <Words>1681</Words>
  <Application>Microsoft Office PowerPoint</Application>
  <PresentationFormat>On-screen Show (4:3)</PresentationFormat>
  <Paragraphs>288</Paragraphs>
  <Slides>28</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1" baseType="lpstr">
      <vt:lpstr>Office Theme</vt:lpstr>
      <vt:lpstr>Chart</vt:lpstr>
      <vt:lpstr>Equation</vt:lpstr>
      <vt:lpstr>Combining Vicarious Calibrations</vt:lpstr>
      <vt:lpstr>Outlines</vt:lpstr>
      <vt:lpstr>background</vt:lpstr>
      <vt:lpstr>2010 Toulouse</vt:lpstr>
      <vt:lpstr>2011 Daejeon</vt:lpstr>
      <vt:lpstr>2014 Darmstadt</vt:lpstr>
      <vt:lpstr>GOES-12 AS EXAMPLE</vt:lpstr>
      <vt:lpstr>GOES Imager Visible Calibration Methods</vt:lpstr>
      <vt:lpstr>Sonoran Desert</vt:lpstr>
      <vt:lpstr>GOES/MODIS Ray-Matching</vt:lpstr>
      <vt:lpstr>DCC Reflectance</vt:lpstr>
      <vt:lpstr>Lunar Irradiance Ratio</vt:lpstr>
      <vt:lpstr>COMBINED VICARIOUS CALIBRATION</vt:lpstr>
      <vt:lpstr>Theory</vt:lpstr>
      <vt:lpstr>NOAA Implementation</vt:lpstr>
      <vt:lpstr>Multiple Vicarious Calibrations</vt:lpstr>
      <vt:lpstr>Recursive Filter Method</vt:lpstr>
      <vt:lpstr>Recursive filtering result</vt:lpstr>
      <vt:lpstr>DCC + Lunar for GOES-12</vt:lpstr>
      <vt:lpstr>sensitivity</vt:lpstr>
      <vt:lpstr>Sensitivity Analysis  (Desert + Ray-matching+ DCC + Moon)</vt:lpstr>
      <vt:lpstr>Sensitivity Analysis (DCC + Moon)</vt:lpstr>
      <vt:lpstr>Limited Data in Operation</vt:lpstr>
      <vt:lpstr>Absolute calibration</vt:lpstr>
      <vt:lpstr>From Relative to Absolute Calibration</vt:lpstr>
      <vt:lpstr>Absolute Calibration Correction</vt:lpstr>
      <vt:lpstr>conclusions</vt:lpstr>
      <vt:lpstr>Discussions &amp; Conclusions</vt:lpstr>
    </vt:vector>
  </TitlesOfParts>
  <Company>NOAA / NESDIS / 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3e Combined Method</dc:title>
  <dc:subject>GSICS</dc:subject>
  <dc:creator>Xiangqian Wu</dc:creator>
  <cp:lastModifiedBy>Xiangqian Wu</cp:lastModifiedBy>
  <cp:revision>64</cp:revision>
  <dcterms:created xsi:type="dcterms:W3CDTF">2015-01-30T12:23:44Z</dcterms:created>
  <dcterms:modified xsi:type="dcterms:W3CDTF">2015-03-18T01:53:03Z</dcterms:modified>
</cp:coreProperties>
</file>