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33"/>
  </p:notesMasterIdLst>
  <p:handoutMasterIdLst>
    <p:handoutMasterId r:id="rId34"/>
  </p:handoutMasterIdLst>
  <p:sldIdLst>
    <p:sldId id="256" r:id="rId2"/>
    <p:sldId id="607" r:id="rId3"/>
    <p:sldId id="621" r:id="rId4"/>
    <p:sldId id="622" r:id="rId5"/>
    <p:sldId id="623" r:id="rId6"/>
    <p:sldId id="624" r:id="rId7"/>
    <p:sldId id="631" r:id="rId8"/>
    <p:sldId id="626" r:id="rId9"/>
    <p:sldId id="639" r:id="rId10"/>
    <p:sldId id="636" r:id="rId11"/>
    <p:sldId id="632" r:id="rId12"/>
    <p:sldId id="640" r:id="rId13"/>
    <p:sldId id="637" r:id="rId14"/>
    <p:sldId id="633" r:id="rId15"/>
    <p:sldId id="638" r:id="rId16"/>
    <p:sldId id="634" r:id="rId17"/>
    <p:sldId id="641" r:id="rId18"/>
    <p:sldId id="635" r:id="rId19"/>
    <p:sldId id="610" r:id="rId20"/>
    <p:sldId id="642" r:id="rId21"/>
    <p:sldId id="646" r:id="rId22"/>
    <p:sldId id="645" r:id="rId23"/>
    <p:sldId id="647" r:id="rId24"/>
    <p:sldId id="648" r:id="rId25"/>
    <p:sldId id="649" r:id="rId26"/>
    <p:sldId id="650" r:id="rId27"/>
    <p:sldId id="651" r:id="rId28"/>
    <p:sldId id="652" r:id="rId29"/>
    <p:sldId id="653" r:id="rId30"/>
    <p:sldId id="654" r:id="rId31"/>
    <p:sldId id="655" r:id="rId32"/>
  </p:sldIdLst>
  <p:sldSz cx="9906000" cy="6858000" type="A4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EDEDE"/>
    <a:srgbClr val="39992C"/>
    <a:srgbClr val="0085B0"/>
    <a:srgbClr val="0099CC"/>
    <a:srgbClr val="000000"/>
    <a:srgbClr val="00FF00"/>
    <a:srgbClr val="66D8C8"/>
    <a:srgbClr val="CCFFFF"/>
    <a:srgbClr val="00CCFF"/>
    <a:srgbClr val="FF66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9457" autoAdjust="0"/>
    <p:restoredTop sz="91432" autoAdjust="0"/>
  </p:normalViewPr>
  <p:slideViewPr>
    <p:cSldViewPr snapToGrid="0">
      <p:cViewPr>
        <p:scale>
          <a:sx n="98" d="100"/>
          <a:sy n="98" d="100"/>
        </p:scale>
        <p:origin x="-1626" y="-186"/>
      </p:cViewPr>
      <p:guideLst>
        <p:guide orient="horz" pos="1164"/>
        <p:guide orient="horz" pos="1410"/>
        <p:guide orient="horz" pos="2704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30"/>
    </p:cViewPr>
  </p:sorterViewPr>
  <p:notesViewPr>
    <p:cSldViewPr snapToGrid="0">
      <p:cViewPr varScale="1">
        <p:scale>
          <a:sx n="42" d="100"/>
          <a:sy n="42" d="100"/>
        </p:scale>
        <p:origin x="-2970" y="-132"/>
      </p:cViewPr>
      <p:guideLst>
        <p:guide orient="horz" pos="3129"/>
        <p:guide pos="213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9189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9051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41364" y="9739314"/>
            <a:ext cx="187891" cy="18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648987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70" cy="49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31" y="0"/>
            <a:ext cx="2943270" cy="49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8025" y="742950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703" y="4715440"/>
            <a:ext cx="4985095" cy="447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172"/>
            <a:ext cx="2943270" cy="49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b" anchorCtr="0" compatLnSpc="1">
            <a:prstTxWarp prst="textNoShape">
              <a:avLst/>
            </a:prstTxWarp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31" y="9434172"/>
            <a:ext cx="2943270" cy="49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b" anchorCtr="0" compatLnSpc="1">
            <a:prstTxWarp prst="textNoShape">
              <a:avLst/>
            </a:prstTxWarp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935348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981"/>
            <a:fld id="{B3123BCD-06C1-4979-A4B6-929E88FE602B}" type="slidenum">
              <a:rPr lang="de-DE" smtClean="0"/>
              <a:pPr defTabSz="917981"/>
              <a:t>1</a:t>
            </a:fld>
            <a:endParaRPr lang="de-DE" dirty="0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dirty="0" smtClean="0"/>
              <a:t>EUM/STG-SWG/36/14/VWG/15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 bwMode="ltGray">
      <p:bgPr>
        <a:blipFill dpi="0" rotWithShape="0">
          <a:blip r:embed="rId3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roup 252"/>
          <p:cNvGrpSpPr/>
          <p:nvPr userDrawn="1"/>
        </p:nvGrpSpPr>
        <p:grpSpPr>
          <a:xfrm>
            <a:off x="369889" y="6638100"/>
            <a:ext cx="6754812" cy="110355"/>
            <a:chOff x="369888" y="6619868"/>
            <a:chExt cx="7870825" cy="128587"/>
          </a:xfrm>
        </p:grpSpPr>
        <p:grpSp>
          <p:nvGrpSpPr>
            <p:cNvPr id="2" name="Group 4"/>
            <p:cNvGrpSpPr>
              <a:grpSpLocks/>
            </p:cNvGrpSpPr>
            <p:nvPr userDrawn="1"/>
          </p:nvGrpSpPr>
          <p:grpSpPr bwMode="auto">
            <a:xfrm>
              <a:off x="5791059" y="6619868"/>
              <a:ext cx="192235" cy="127021"/>
              <a:chOff x="4182" y="1087"/>
              <a:chExt cx="238" cy="162"/>
            </a:xfrm>
          </p:grpSpPr>
          <p:sp>
            <p:nvSpPr>
              <p:cNvPr id="236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3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4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5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6" name="Group 16"/>
            <p:cNvGrpSpPr>
              <a:grpSpLocks/>
            </p:cNvGrpSpPr>
            <p:nvPr userDrawn="1"/>
          </p:nvGrpSpPr>
          <p:grpSpPr bwMode="auto">
            <a:xfrm>
              <a:off x="1849301" y="6619868"/>
              <a:ext cx="190640" cy="123854"/>
              <a:chOff x="1116" y="1646"/>
              <a:chExt cx="245" cy="151"/>
            </a:xfrm>
          </p:grpSpPr>
          <p:sp>
            <p:nvSpPr>
              <p:cNvPr id="233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20"/>
            <p:cNvGrpSpPr>
              <a:grpSpLocks/>
            </p:cNvGrpSpPr>
            <p:nvPr userDrawn="1"/>
          </p:nvGrpSpPr>
          <p:grpSpPr bwMode="auto">
            <a:xfrm>
              <a:off x="3582869" y="6619868"/>
              <a:ext cx="190266" cy="122251"/>
              <a:chOff x="1117" y="2897"/>
              <a:chExt cx="243" cy="157"/>
            </a:xfrm>
          </p:grpSpPr>
          <p:sp>
            <p:nvSpPr>
              <p:cNvPr id="229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0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25"/>
            <p:cNvGrpSpPr>
              <a:grpSpLocks/>
            </p:cNvGrpSpPr>
            <p:nvPr userDrawn="1"/>
          </p:nvGrpSpPr>
          <p:grpSpPr bwMode="auto">
            <a:xfrm>
              <a:off x="3337148" y="6619868"/>
              <a:ext cx="190266" cy="122251"/>
              <a:chOff x="1118" y="2646"/>
              <a:chExt cx="243" cy="157"/>
            </a:xfrm>
          </p:grpSpPr>
          <p:sp>
            <p:nvSpPr>
              <p:cNvPr id="225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30"/>
            <p:cNvGrpSpPr>
              <a:grpSpLocks/>
            </p:cNvGrpSpPr>
            <p:nvPr userDrawn="1"/>
          </p:nvGrpSpPr>
          <p:grpSpPr bwMode="auto">
            <a:xfrm>
              <a:off x="2341600" y="6619868"/>
              <a:ext cx="190266" cy="121877"/>
              <a:chOff x="1117" y="2143"/>
              <a:chExt cx="243" cy="155"/>
            </a:xfrm>
          </p:grpSpPr>
          <p:sp>
            <p:nvSpPr>
              <p:cNvPr id="221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2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35"/>
            <p:cNvGrpSpPr>
              <a:grpSpLocks/>
            </p:cNvGrpSpPr>
            <p:nvPr userDrawn="1"/>
          </p:nvGrpSpPr>
          <p:grpSpPr bwMode="auto">
            <a:xfrm>
              <a:off x="2095245" y="6619868"/>
              <a:ext cx="190266" cy="121877"/>
              <a:chOff x="1117" y="1892"/>
              <a:chExt cx="243" cy="155"/>
            </a:xfrm>
          </p:grpSpPr>
          <p:sp>
            <p:nvSpPr>
              <p:cNvPr id="217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8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255"/>
            <p:cNvGrpSpPr>
              <a:grpSpLocks/>
            </p:cNvGrpSpPr>
            <p:nvPr userDrawn="1"/>
          </p:nvGrpSpPr>
          <p:grpSpPr bwMode="auto">
            <a:xfrm>
              <a:off x="1357313" y="6619868"/>
              <a:ext cx="190500" cy="123825"/>
              <a:chOff x="7106991" y="2034190"/>
              <a:chExt cx="255683" cy="163929"/>
            </a:xfrm>
          </p:grpSpPr>
          <p:sp>
            <p:nvSpPr>
              <p:cNvPr id="215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254"/>
            <p:cNvGrpSpPr>
              <a:grpSpLocks/>
            </p:cNvGrpSpPr>
            <p:nvPr userDrawn="1"/>
          </p:nvGrpSpPr>
          <p:grpSpPr bwMode="auto">
            <a:xfrm>
              <a:off x="615950" y="6619868"/>
              <a:ext cx="190500" cy="128587"/>
              <a:chOff x="6341261" y="2034186"/>
              <a:chExt cx="254095" cy="170190"/>
            </a:xfrm>
          </p:grpSpPr>
          <p:sp>
            <p:nvSpPr>
              <p:cNvPr id="212" name="Freeform 211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212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4" name="Freeform 213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49"/>
            <p:cNvGrpSpPr>
              <a:grpSpLocks/>
            </p:cNvGrpSpPr>
            <p:nvPr userDrawn="1"/>
          </p:nvGrpSpPr>
          <p:grpSpPr bwMode="auto">
            <a:xfrm>
              <a:off x="369888" y="6619868"/>
              <a:ext cx="190640" cy="123854"/>
              <a:chOff x="529" y="1166"/>
              <a:chExt cx="245" cy="157"/>
            </a:xfrm>
          </p:grpSpPr>
          <p:sp>
            <p:nvSpPr>
              <p:cNvPr id="208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9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5" name="Group 54"/>
            <p:cNvGrpSpPr>
              <a:grpSpLocks/>
            </p:cNvGrpSpPr>
            <p:nvPr userDrawn="1"/>
          </p:nvGrpSpPr>
          <p:grpSpPr bwMode="auto">
            <a:xfrm>
              <a:off x="2587952" y="6619868"/>
              <a:ext cx="191832" cy="123854"/>
              <a:chOff x="1117" y="2394"/>
              <a:chExt cx="245" cy="157"/>
            </a:xfrm>
          </p:grpSpPr>
          <p:sp>
            <p:nvSpPr>
              <p:cNvPr id="197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5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6" name="Group 66"/>
            <p:cNvGrpSpPr>
              <a:grpSpLocks/>
            </p:cNvGrpSpPr>
            <p:nvPr userDrawn="1"/>
          </p:nvGrpSpPr>
          <p:grpSpPr bwMode="auto">
            <a:xfrm>
              <a:off x="7266065" y="6619868"/>
              <a:ext cx="193805" cy="122665"/>
              <a:chOff x="1592" y="2897"/>
              <a:chExt cx="247" cy="156"/>
            </a:xfrm>
          </p:grpSpPr>
          <p:sp>
            <p:nvSpPr>
              <p:cNvPr id="182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82"/>
            <p:cNvGrpSpPr>
              <a:grpSpLocks/>
            </p:cNvGrpSpPr>
            <p:nvPr userDrawn="1"/>
          </p:nvGrpSpPr>
          <p:grpSpPr bwMode="auto">
            <a:xfrm>
              <a:off x="6770593" y="6619868"/>
              <a:ext cx="191829" cy="121883"/>
              <a:chOff x="1778" y="2004"/>
              <a:chExt cx="246" cy="156"/>
            </a:xfrm>
          </p:grpSpPr>
          <p:sp>
            <p:nvSpPr>
              <p:cNvPr id="179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8" name="Group 86"/>
            <p:cNvGrpSpPr>
              <a:grpSpLocks/>
            </p:cNvGrpSpPr>
            <p:nvPr userDrawn="1"/>
          </p:nvGrpSpPr>
          <p:grpSpPr bwMode="auto">
            <a:xfrm>
              <a:off x="6527589" y="6619868"/>
              <a:ext cx="191412" cy="122665"/>
              <a:chOff x="1592" y="2143"/>
              <a:chExt cx="247" cy="156"/>
            </a:xfrm>
          </p:grpSpPr>
          <p:sp>
            <p:nvSpPr>
              <p:cNvPr id="173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6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9" name="Group 93"/>
            <p:cNvGrpSpPr>
              <a:grpSpLocks/>
            </p:cNvGrpSpPr>
            <p:nvPr userDrawn="1"/>
          </p:nvGrpSpPr>
          <p:grpSpPr bwMode="auto">
            <a:xfrm>
              <a:off x="6283384" y="6619868"/>
              <a:ext cx="190269" cy="122665"/>
              <a:chOff x="1593" y="1897"/>
              <a:chExt cx="244" cy="157"/>
            </a:xfrm>
          </p:grpSpPr>
          <p:sp>
            <p:nvSpPr>
              <p:cNvPr id="169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0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98"/>
            <p:cNvGrpSpPr>
              <a:grpSpLocks/>
            </p:cNvGrpSpPr>
            <p:nvPr userDrawn="1"/>
          </p:nvGrpSpPr>
          <p:grpSpPr bwMode="auto">
            <a:xfrm>
              <a:off x="5284697" y="6619868"/>
              <a:ext cx="192609" cy="122251"/>
              <a:chOff x="1778" y="1164"/>
              <a:chExt cx="247" cy="157"/>
            </a:xfrm>
          </p:grpSpPr>
          <p:sp>
            <p:nvSpPr>
              <p:cNvPr id="120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1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2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6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9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1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5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9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6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6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1" name="Group 148"/>
            <p:cNvGrpSpPr>
              <a:grpSpLocks/>
            </p:cNvGrpSpPr>
            <p:nvPr userDrawn="1"/>
          </p:nvGrpSpPr>
          <p:grpSpPr bwMode="auto">
            <a:xfrm>
              <a:off x="4792854" y="6619868"/>
              <a:ext cx="192235" cy="122665"/>
              <a:chOff x="1595" y="1394"/>
              <a:chExt cx="245" cy="157"/>
            </a:xfrm>
          </p:grpSpPr>
          <p:sp>
            <p:nvSpPr>
              <p:cNvPr id="113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5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7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8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156"/>
            <p:cNvGrpSpPr>
              <a:grpSpLocks/>
            </p:cNvGrpSpPr>
            <p:nvPr userDrawn="1"/>
          </p:nvGrpSpPr>
          <p:grpSpPr bwMode="auto">
            <a:xfrm>
              <a:off x="4544782" y="6619868"/>
              <a:ext cx="190269" cy="122665"/>
              <a:chOff x="1593" y="1143"/>
              <a:chExt cx="244" cy="157"/>
            </a:xfrm>
          </p:grpSpPr>
          <p:sp>
            <p:nvSpPr>
              <p:cNvPr id="109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0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1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161"/>
            <p:cNvGrpSpPr>
              <a:grpSpLocks/>
            </p:cNvGrpSpPr>
            <p:nvPr userDrawn="1"/>
          </p:nvGrpSpPr>
          <p:grpSpPr bwMode="auto">
            <a:xfrm>
              <a:off x="4070348" y="6619868"/>
              <a:ext cx="191829" cy="122251"/>
              <a:chOff x="1592" y="892"/>
              <a:chExt cx="246" cy="157"/>
            </a:xfrm>
          </p:grpSpPr>
          <p:sp>
            <p:nvSpPr>
              <p:cNvPr id="105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6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7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26" name="Object 166"/>
            <p:cNvGraphicFramePr>
              <a:graphicFrameLocks noChangeAspect="1"/>
            </p:cNvGraphicFramePr>
            <p:nvPr/>
          </p:nvGraphicFramePr>
          <p:xfrm>
            <a:off x="7017128" y="6619868"/>
            <a:ext cx="195796" cy="127427"/>
          </p:xfrm>
          <a:graphic>
            <a:graphicData uri="http://schemas.openxmlformats.org/presentationml/2006/ole">
              <p:oleObj spid="_x0000_s363557" name="Clip" r:id="rId4" imgW="3809524" imgH="2619048" progId="">
                <p:embed/>
              </p:oleObj>
            </a:graphicData>
          </a:graphic>
        </p:graphicFrame>
        <p:grpSp>
          <p:nvGrpSpPr>
            <p:cNvPr id="24" name="Group 185"/>
            <p:cNvGrpSpPr>
              <a:grpSpLocks/>
            </p:cNvGrpSpPr>
            <p:nvPr userDrawn="1"/>
          </p:nvGrpSpPr>
          <p:grpSpPr bwMode="auto">
            <a:xfrm>
              <a:off x="863803" y="6619868"/>
              <a:ext cx="192235" cy="122228"/>
              <a:chOff x="4187" y="1590"/>
              <a:chExt cx="238" cy="162"/>
            </a:xfrm>
          </p:grpSpPr>
          <p:sp>
            <p:nvSpPr>
              <p:cNvPr id="78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9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0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4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7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9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3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256"/>
            <p:cNvGrpSpPr>
              <a:grpSpLocks/>
            </p:cNvGrpSpPr>
            <p:nvPr userDrawn="1"/>
          </p:nvGrpSpPr>
          <p:grpSpPr bwMode="auto">
            <a:xfrm>
              <a:off x="5038865" y="6619868"/>
              <a:ext cx="190500" cy="123825"/>
              <a:chOff x="7877798" y="2333052"/>
              <a:chExt cx="253806" cy="164973"/>
            </a:xfrm>
          </p:grpSpPr>
          <p:sp>
            <p:nvSpPr>
              <p:cNvPr id="76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23"/>
            <p:cNvGrpSpPr>
              <a:grpSpLocks/>
            </p:cNvGrpSpPr>
            <p:nvPr userDrawn="1"/>
          </p:nvGrpSpPr>
          <p:grpSpPr bwMode="auto">
            <a:xfrm>
              <a:off x="2846569" y="6619868"/>
              <a:ext cx="192235" cy="122227"/>
              <a:chOff x="4184" y="1339"/>
              <a:chExt cx="238" cy="162"/>
            </a:xfrm>
          </p:grpSpPr>
          <p:sp>
            <p:nvSpPr>
              <p:cNvPr id="72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3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5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228"/>
            <p:cNvGrpSpPr>
              <a:grpSpLocks/>
            </p:cNvGrpSpPr>
            <p:nvPr userDrawn="1"/>
          </p:nvGrpSpPr>
          <p:grpSpPr bwMode="auto">
            <a:xfrm>
              <a:off x="6037223" y="6619868"/>
              <a:ext cx="192235" cy="127020"/>
              <a:chOff x="4188" y="2157"/>
              <a:chExt cx="238" cy="162"/>
            </a:xfrm>
          </p:grpSpPr>
          <p:sp>
            <p:nvSpPr>
              <p:cNvPr id="59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9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31" name="Object 252"/>
            <p:cNvGraphicFramePr>
              <a:graphicFrameLocks noChangeAspect="1"/>
            </p:cNvGraphicFramePr>
            <p:nvPr/>
          </p:nvGraphicFramePr>
          <p:xfrm>
            <a:off x="3829370" y="6619868"/>
            <a:ext cx="186303" cy="121473"/>
          </p:xfrm>
          <a:graphic>
            <a:graphicData uri="http://schemas.openxmlformats.org/presentationml/2006/ole">
              <p:oleObj spid="_x0000_s363558" name="Clip" r:id="rId5" imgW="2833538" imgH="1919138" progId="">
                <p:embed/>
              </p:oleObj>
            </a:graphicData>
          </a:graphic>
        </p:graphicFrame>
        <p:grpSp>
          <p:nvGrpSpPr>
            <p:cNvPr id="29" name="Group 214"/>
            <p:cNvGrpSpPr>
              <a:grpSpLocks/>
            </p:cNvGrpSpPr>
            <p:nvPr userDrawn="1"/>
          </p:nvGrpSpPr>
          <p:grpSpPr bwMode="auto">
            <a:xfrm>
              <a:off x="5544081" y="6619868"/>
              <a:ext cx="193851" cy="123854"/>
              <a:chOff x="4187" y="2402"/>
              <a:chExt cx="240" cy="161"/>
            </a:xfrm>
          </p:grpSpPr>
          <p:sp>
            <p:nvSpPr>
              <p:cNvPr id="55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38"/>
            <p:cNvGrpSpPr>
              <a:grpSpLocks/>
            </p:cNvGrpSpPr>
            <p:nvPr userDrawn="1"/>
          </p:nvGrpSpPr>
          <p:grpSpPr bwMode="auto">
            <a:xfrm>
              <a:off x="1109726" y="6619868"/>
              <a:ext cx="192235" cy="122256"/>
              <a:chOff x="528" y="1773"/>
              <a:chExt cx="246" cy="156"/>
            </a:xfrm>
          </p:grpSpPr>
          <p:sp>
            <p:nvSpPr>
              <p:cNvPr id="51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2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8" name="Group 253"/>
            <p:cNvGrpSpPr>
              <a:grpSpLocks/>
            </p:cNvGrpSpPr>
            <p:nvPr userDrawn="1"/>
          </p:nvGrpSpPr>
          <p:grpSpPr bwMode="auto">
            <a:xfrm>
              <a:off x="7785664" y="6619868"/>
              <a:ext cx="190246" cy="122665"/>
              <a:chOff x="528" y="1164"/>
              <a:chExt cx="237" cy="157"/>
            </a:xfrm>
          </p:grpSpPr>
          <p:sp>
            <p:nvSpPr>
              <p:cNvPr id="47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5" name="Picture 268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96021" y="6619868"/>
              <a:ext cx="194609" cy="127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9" name="Group 269"/>
            <p:cNvGrpSpPr>
              <a:grpSpLocks noChangeAspect="1"/>
            </p:cNvGrpSpPr>
            <p:nvPr userDrawn="1"/>
          </p:nvGrpSpPr>
          <p:grpSpPr bwMode="auto">
            <a:xfrm>
              <a:off x="4312221" y="6619868"/>
              <a:ext cx="187075" cy="119869"/>
              <a:chOff x="4214" y="2064"/>
              <a:chExt cx="242" cy="157"/>
            </a:xfrm>
          </p:grpSpPr>
          <p:sp>
            <p:nvSpPr>
              <p:cNvPr id="43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45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46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50" name="Group 242"/>
            <p:cNvGrpSpPr>
              <a:grpSpLocks/>
            </p:cNvGrpSpPr>
            <p:nvPr userDrawn="1"/>
          </p:nvGrpSpPr>
          <p:grpSpPr bwMode="auto">
            <a:xfrm>
              <a:off x="1598659" y="6619868"/>
              <a:ext cx="190272" cy="121887"/>
              <a:chOff x="5555" y="2058"/>
              <a:chExt cx="245" cy="157"/>
            </a:xfrm>
          </p:grpSpPr>
          <p:sp>
            <p:nvSpPr>
              <p:cNvPr id="39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pic>
          <p:nvPicPr>
            <p:cNvPr id="38" name="Picture 3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48478" y="6619868"/>
              <a:ext cx="192235" cy="123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41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3421093" y="1601638"/>
            <a:ext cx="5952226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 smtClean="0"/>
          </a:p>
        </p:txBody>
      </p:sp>
      <p:pic>
        <p:nvPicPr>
          <p:cNvPr id="251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8" cstate="print">
            <a:lum contrast="10000"/>
          </a:blip>
          <a:srcRect/>
          <a:stretch>
            <a:fillRect/>
          </a:stretch>
        </p:blipFill>
        <p:spPr bwMode="auto">
          <a:xfrm>
            <a:off x="7200900" y="6303885"/>
            <a:ext cx="2486025" cy="45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 bwMode="ltGray"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627063" y="6610350"/>
            <a:ext cx="586057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Go to ‚View‘ menu and click on ‚Slide Master‘ to update this footer. Include DM reference, version number and date</a:t>
            </a:r>
            <a:endParaRPr lang="de-DE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9"/>
          <p:cNvSpPr>
            <a:spLocks noChangeArrowheads="1"/>
          </p:cNvSpPr>
          <p:nvPr userDrawn="1"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77640CE9-6600-4461-80F9-194BCF128167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8793" y="534838"/>
            <a:ext cx="9351932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 bwMode="ltGray"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627063" y="6610350"/>
            <a:ext cx="586057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Go to ‚View‘ menu and click on ‚Slide Master‘ to update this footer. Include DM reference, version number and date</a:t>
            </a:r>
            <a:endParaRPr lang="de-DE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9"/>
          <p:cNvSpPr>
            <a:spLocks noChangeArrowheads="1"/>
          </p:cNvSpPr>
          <p:nvPr userDrawn="1"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ADAE86F7-0BD7-4E98-960B-6036BF03EBC1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0" descr="graphic-vector-map-europe.wmf"/>
          <p:cNvPicPr>
            <a:picLocks noChangeAspect="1"/>
          </p:cNvPicPr>
          <p:nvPr userDrawn="1"/>
        </p:nvPicPr>
        <p:blipFill>
          <a:blip r:embed="rId3" cstate="print"/>
          <a:srcRect t="4592"/>
          <a:stretch>
            <a:fillRect/>
          </a:stretch>
        </p:blipFill>
        <p:spPr bwMode="auto">
          <a:xfrm>
            <a:off x="5803128" y="874643"/>
            <a:ext cx="4102871" cy="563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7996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9"/>
          <p:cNvSpPr>
            <a:spLocks noChangeArrowheads="1"/>
          </p:cNvSpPr>
          <p:nvPr userDrawn="1"/>
        </p:nvSpPr>
        <p:spPr bwMode="auto">
          <a:xfrm>
            <a:off x="386524" y="6610350"/>
            <a:ext cx="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1"/>
          <p:cNvSpPr>
            <a:spLocks noChangeArrowheads="1"/>
          </p:cNvSpPr>
          <p:nvPr/>
        </p:nvSpPr>
        <p:spPr bwMode="auto">
          <a:xfrm>
            <a:off x="138044" y="6543337"/>
            <a:ext cx="369465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de-DE" sz="1000" b="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GSICS </a:t>
            </a:r>
            <a:r>
              <a:rPr lang="de-DE" sz="1000" b="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Annual Meeting – New Delhi, India, 16-20 March 2015</a:t>
            </a:r>
            <a:endParaRPr lang="de-DE" sz="1000" b="0" baseline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69" r:id="rId1"/>
    <p:sldLayoutId id="2147487662" r:id="rId2"/>
    <p:sldLayoutId id="2147487670" r:id="rId3"/>
    <p:sldLayoutId id="2147487664" r:id="rId4"/>
    <p:sldLayoutId id="2147487665" r:id="rId5"/>
    <p:sldLayoutId id="2147487666" r:id="rId6"/>
    <p:sldLayoutId id="2147487667" r:id="rId7"/>
    <p:sldLayoutId id="2147487655" r:id="rId8"/>
  </p:sldLayoutIdLst>
  <p:transition/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epsjsnorbits.png"/>
          <p:cNvPicPr>
            <a:picLocks noChangeAspect="1"/>
          </p:cNvPicPr>
          <p:nvPr/>
        </p:nvPicPr>
        <p:blipFill>
          <a:blip r:embed="rId3" cstate="print"/>
          <a:srcRect b="34722"/>
          <a:stretch>
            <a:fillRect/>
          </a:stretch>
        </p:blipFill>
        <p:spPr bwMode="auto">
          <a:xfrm>
            <a:off x="381000" y="2381250"/>
            <a:ext cx="34766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7753" y="296713"/>
            <a:ext cx="9340123" cy="1979762"/>
          </a:xfrm>
        </p:spPr>
        <p:txBody>
          <a:bodyPr/>
          <a:lstStyle/>
          <a:p>
            <a:pPr algn="ct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3000" cap="none" dirty="0" smtClean="0"/>
              <a:t>Inter-calibration using DCCs and seasonality</a:t>
            </a:r>
          </a:p>
          <a:p>
            <a:pPr algn="ct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2000" cap="none" dirty="0" err="1" smtClean="0"/>
              <a:t>Sébastien</a:t>
            </a:r>
            <a:r>
              <a:rPr lang="en-GB" sz="2000" cap="none" dirty="0" smtClean="0"/>
              <a:t> Wagner (EUMETSAT)</a:t>
            </a:r>
          </a:p>
        </p:txBody>
      </p:sp>
      <p:pic>
        <p:nvPicPr>
          <p:cNvPr id="74756" name="Picture 5" descr="jason-bi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5958">
            <a:off x="2992438" y="2519363"/>
            <a:ext cx="9810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185738" y="2195513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67300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4453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Picture 8" descr="mfg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94363" y="4783138"/>
            <a:ext cx="769937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93747" y="3212389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0515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5" name="Rectangle 1"/>
          <p:cNvSpPr>
            <a:spLocks noChangeArrowheads="1"/>
          </p:cNvSpPr>
          <p:nvPr/>
        </p:nvSpPr>
        <p:spPr bwMode="auto">
          <a:xfrm>
            <a:off x="593387" y="1043256"/>
            <a:ext cx="881650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Choice of a model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 Multiplicative</a:t>
            </a: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: </a:t>
            </a:r>
            <a:r>
              <a:rPr lang="en-GB" sz="1800" b="0" dirty="0" err="1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Seasonalized</a:t>
            </a: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= </a:t>
            </a:r>
            <a:r>
              <a:rPr lang="en-GB" sz="1800" b="0" dirty="0" err="1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Deseasonalized</a:t>
            </a: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* Seasonal factors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of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a smooth version of the time series: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800" b="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ach daily point is the centred average over 365 days (see </a:t>
            </a:r>
            <a:r>
              <a:rPr kumimoji="0" lang="en-GB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variograms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800" b="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Beginning and endings points: various methods to take care of the missing data (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replacing the missing points by as many time the last available value as necessary)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Estimation of the seasonal indices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85800" lvl="1" indent="-228600" eaLnBrk="0" hangingPunct="0">
              <a:buFont typeface="+mj-lt"/>
              <a:buAutoNum type="arabicPeriod"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Ratio between the mode time series and the smoothed data.</a:t>
            </a:r>
            <a:endParaRPr lang="en-GB" sz="1800" b="0" dirty="0" smtClean="0">
              <a:solidFill>
                <a:schemeClr val="tx1">
                  <a:lumMod val="40000"/>
                  <a:lumOff val="6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685800" lvl="1" indent="-228600" eaLnBrk="0" hangingPunct="0">
              <a:buFont typeface="+mj-lt"/>
              <a:buAutoNum type="arabicPeriod"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Calculating the seasonal indices: </a:t>
            </a:r>
          </a:p>
          <a:p>
            <a:pPr marL="1143000" lvl="2" indent="-228600" eaLnBrk="0" hangingPunct="0">
              <a:buFont typeface="+mj-lt"/>
              <a:buAutoNum type="alphaUcPeriod"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For each day of the year</a:t>
            </a:r>
            <a:r>
              <a:rPr lang="en-GB" sz="1800" b="0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average all the ratio values (Step A) for that day across the years (for leap years I adjust it to 365 equivalent)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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year of seasonal indices. However, average value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Symbol"/>
              </a:rPr>
              <a:t>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1.</a:t>
            </a:r>
            <a:endParaRPr lang="en-GB" sz="1800" b="0" dirty="0" smtClean="0">
              <a:solidFill>
                <a:srgbClr val="00B05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1143000" lvl="2" indent="-228600" eaLnBrk="0" hangingPunct="0">
              <a:buFont typeface="+mj-lt"/>
              <a:buAutoNum type="alphaUcPeriod"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Normalization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of t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he ratios by the mean value over the year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Wingdings" pitchFamily="2" charset="2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365 seasonal indices.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defTabSz="914400" eaLnBrk="0" latinLnBrk="0" hangingPunct="0">
              <a:lnSpc>
                <a:spcPct val="100000"/>
              </a:lnSpc>
              <a:buClrTx/>
              <a:buSzTx/>
              <a:buFont typeface="+mj-lt"/>
              <a:buAutoNum type="arabicPeriod"/>
              <a:tabLst/>
            </a:pPr>
            <a:r>
              <a:rPr lang="en-GB" sz="1800" b="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Deseasonalization</a:t>
            </a:r>
            <a:r>
              <a:rPr lang="en-GB" sz="1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of the time series by  dividing each value from the original time series by the seasonal indices</a:t>
            </a:r>
          </a:p>
          <a:p>
            <a:pPr marL="228600" marR="0" lvl="0" indent="-228600" defTabSz="914400" eaLnBrk="0" latinLnBrk="0" hangingPunct="0">
              <a:lnSpc>
                <a:spcPct val="100000"/>
              </a:lnSpc>
              <a:buClrTx/>
              <a:buSzTx/>
              <a:buFont typeface="+mj-lt"/>
              <a:buAutoNum type="arabicPeriod"/>
              <a:tabLst/>
            </a:pPr>
            <a:r>
              <a:rPr lang="en-GB" sz="1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Linear regression of the </a:t>
            </a:r>
            <a:r>
              <a:rPr lang="en-GB" sz="1800" b="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deseasonalized</a:t>
            </a:r>
            <a:r>
              <a:rPr lang="en-GB" sz="1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time series.</a:t>
            </a:r>
          </a:p>
          <a:p>
            <a:pPr marL="228600" marR="0" lvl="0" indent="-228600" defTabSz="914400" eaLnBrk="0" latinLnBrk="0" hangingPunct="0">
              <a:lnSpc>
                <a:spcPct val="100000"/>
              </a:lnSpc>
              <a:buClrTx/>
              <a:buSzTx/>
              <a:buFont typeface="+mj-lt"/>
              <a:buAutoNum type="arabicPeriod"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Consistency check: multiplying the trend by the seasonal indices and visual check.</a:t>
            </a: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9600" cy="498475"/>
          </a:xfrm>
          <a:noFill/>
        </p:spPr>
        <p:txBody>
          <a:bodyPr anchor="t"/>
          <a:lstStyle/>
          <a:p>
            <a:pPr marL="381000" indent="-381000" eaLnBrk="1" hangingPunct="1"/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Deseasonalizing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the time series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338" name="Picture 2" descr="H:\My Documents\Work\Calibration\DCCs\Figures\Seasonality\season_indices_modenotsatu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9453" y="1019378"/>
            <a:ext cx="7620000" cy="5334000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9600" cy="498475"/>
          </a:xfrm>
          <a:noFill/>
        </p:spPr>
        <p:txBody>
          <a:bodyPr anchor="t"/>
          <a:lstStyle/>
          <a:p>
            <a:pPr marL="381000" indent="-381000" eaLnBrk="1" hangingPunct="1"/>
            <a:r>
              <a:rPr lang="en-GB" sz="2400" dirty="0" smtClean="0">
                <a:latin typeface="Calibri" pitchFamily="34" charset="0"/>
                <a:cs typeface="Calibri" pitchFamily="34" charset="0"/>
              </a:rPr>
              <a:t>Adjusted seasonal factors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1" name="Picture 3" descr="h:\My Documents\Work\Calibration\DCCs\Figures\Seasonality\mode_original_timeseries+adjustfacto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8759"/>
            <a:ext cx="9906000" cy="5959241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9600" cy="498475"/>
          </a:xfrm>
          <a:noFill/>
        </p:spPr>
        <p:txBody>
          <a:bodyPr anchor="t"/>
          <a:lstStyle/>
          <a:p>
            <a:pPr marL="381000" indent="-381000" eaLnBrk="1" hangingPunct="1"/>
            <a:r>
              <a:rPr lang="en-GB" sz="2400" dirty="0" smtClean="0">
                <a:latin typeface="Calibri" pitchFamily="34" charset="0"/>
                <a:cs typeface="Calibri" pitchFamily="34" charset="0"/>
              </a:rPr>
              <a:t>Adjusted seasonal factors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5" name="Rectangle 1"/>
          <p:cNvSpPr>
            <a:spLocks noChangeArrowheads="1"/>
          </p:cNvSpPr>
          <p:nvPr/>
        </p:nvSpPr>
        <p:spPr bwMode="auto">
          <a:xfrm>
            <a:off x="593387" y="1043256"/>
            <a:ext cx="881650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Choice of a model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 Multiplicative</a:t>
            </a: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: </a:t>
            </a:r>
            <a:r>
              <a:rPr lang="en-GB" sz="1800" b="0" dirty="0" err="1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Seasonalized</a:t>
            </a: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= </a:t>
            </a:r>
            <a:r>
              <a:rPr lang="en-GB" sz="1800" b="0" dirty="0" err="1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Deseasonalized</a:t>
            </a: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* Seasonal factors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of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a smooth version of the time series: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800" b="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ach daily point is the centred average over 365 days (see </a:t>
            </a:r>
            <a:r>
              <a:rPr kumimoji="0" lang="en-GB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variograms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800" b="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Beginning and endings points: various methods to take care of the missing data (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replacing the missing points by as many time the last available value as necessary)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Estimation of the seasonal indices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85800" lvl="1" indent="-228600" eaLnBrk="0" hangingPunct="0">
              <a:buFont typeface="+mj-lt"/>
              <a:buAutoNum type="arabicPeriod"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Ratio between the mode time series and the smoothed data.</a:t>
            </a:r>
            <a:endParaRPr lang="en-GB" sz="1800" b="0" dirty="0" smtClean="0">
              <a:solidFill>
                <a:schemeClr val="tx1">
                  <a:lumMod val="40000"/>
                  <a:lumOff val="6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685800" lvl="1" indent="-228600" eaLnBrk="0" hangingPunct="0">
              <a:buFont typeface="+mj-lt"/>
              <a:buAutoNum type="arabicPeriod"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Calculating the seasonal indices: </a:t>
            </a:r>
          </a:p>
          <a:p>
            <a:pPr marL="1143000" lvl="2" indent="-228600" eaLnBrk="0" hangingPunct="0">
              <a:buFont typeface="+mj-lt"/>
              <a:buAutoNum type="alphaUcPeriod"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For each day of the year</a:t>
            </a:r>
            <a:r>
              <a:rPr lang="en-GB" sz="1800" b="0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average all the ratio values (Step A) for that day across the years (for leap years I adjust it to 365 equivalent)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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year of seasonal indices. However, average value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Symbol"/>
              </a:rPr>
              <a:t>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1.</a:t>
            </a:r>
            <a:endParaRPr lang="en-GB" sz="1800" b="0" dirty="0" smtClean="0">
              <a:solidFill>
                <a:srgbClr val="00B05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1143000" lvl="2" indent="-228600" eaLnBrk="0" hangingPunct="0">
              <a:buFont typeface="+mj-lt"/>
              <a:buAutoNum type="alphaUcPeriod"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Normalization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of t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he ratios by the mean value over the year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Wingdings" pitchFamily="2" charset="2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365 seasonal indices.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defTabSz="914400" eaLnBrk="0" latinLnBrk="0" hangingPunct="0">
              <a:lnSpc>
                <a:spcPct val="100000"/>
              </a:lnSpc>
              <a:buClrTx/>
              <a:buSzTx/>
              <a:buFont typeface="+mj-lt"/>
              <a:buAutoNum type="arabicPeriod"/>
              <a:tabLst/>
            </a:pPr>
            <a:r>
              <a:rPr lang="en-GB" sz="1800" b="0" dirty="0" err="1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Deseasonalization</a:t>
            </a: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of the time series by  dividing each value from the original time series by the seasonal indices</a:t>
            </a:r>
          </a:p>
          <a:p>
            <a:pPr marL="228600" marR="0" lvl="0" indent="-228600" defTabSz="914400" eaLnBrk="0" latinLnBrk="0" hangingPunct="0">
              <a:lnSpc>
                <a:spcPct val="100000"/>
              </a:lnSpc>
              <a:buClrTx/>
              <a:buSzTx/>
              <a:buFont typeface="+mj-lt"/>
              <a:buAutoNum type="arabicPeriod"/>
              <a:tabLst/>
            </a:pPr>
            <a:r>
              <a:rPr lang="en-GB" sz="1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Linear regression of the </a:t>
            </a:r>
            <a:r>
              <a:rPr lang="en-GB" sz="1800" b="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deseasonalized</a:t>
            </a:r>
            <a:r>
              <a:rPr lang="en-GB" sz="1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time series.</a:t>
            </a:r>
          </a:p>
          <a:p>
            <a:pPr marL="228600" marR="0" lvl="0" indent="-228600" defTabSz="914400" eaLnBrk="0" latinLnBrk="0" hangingPunct="0">
              <a:lnSpc>
                <a:spcPct val="100000"/>
              </a:lnSpc>
              <a:buClrTx/>
              <a:buSzTx/>
              <a:buFont typeface="+mj-lt"/>
              <a:buAutoNum type="arabicPeriod"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Consistency check: multiplying the trend by the seasonal indices and visual check.</a:t>
            </a: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9600" cy="498475"/>
          </a:xfrm>
          <a:noFill/>
        </p:spPr>
        <p:txBody>
          <a:bodyPr anchor="t"/>
          <a:lstStyle/>
          <a:p>
            <a:pPr marL="381000" indent="-381000" eaLnBrk="1" hangingPunct="1"/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Deseasonalizing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the time series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0" name="Picture 2" descr="h:\My Documents\Work\Calibration\DCCs\Figures\Seasonality\mode_original_timeseries+adjustfactors+deseasmo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8759"/>
            <a:ext cx="9906000" cy="5959241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9600" cy="498475"/>
          </a:xfrm>
          <a:noFill/>
        </p:spPr>
        <p:txBody>
          <a:bodyPr anchor="t"/>
          <a:lstStyle/>
          <a:p>
            <a:pPr marL="381000" indent="-381000" eaLnBrk="1" hangingPunct="1"/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Deseasonalized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time series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5" name="Rectangle 1"/>
          <p:cNvSpPr>
            <a:spLocks noChangeArrowheads="1"/>
          </p:cNvSpPr>
          <p:nvPr/>
        </p:nvSpPr>
        <p:spPr bwMode="auto">
          <a:xfrm>
            <a:off x="593387" y="1043256"/>
            <a:ext cx="881650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Choice of a model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 Multiplicative</a:t>
            </a: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: </a:t>
            </a:r>
            <a:r>
              <a:rPr lang="en-GB" sz="1800" b="0" dirty="0" err="1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Seasonalized</a:t>
            </a: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= </a:t>
            </a:r>
            <a:r>
              <a:rPr lang="en-GB" sz="1800" b="0" dirty="0" err="1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Deseasonalized</a:t>
            </a: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* Seasonal factors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of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a smooth version of the time series: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800" b="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ach daily point is the centred average over 365 days (see </a:t>
            </a:r>
            <a:r>
              <a:rPr kumimoji="0" lang="en-GB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variograms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800" b="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Beginning and endings points: various methods to take care of the missing data (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replacing the missing points by as many time the last available value as necessary)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Estimation of the seasonal indices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85800" lvl="1" indent="-228600" eaLnBrk="0" hangingPunct="0">
              <a:buFont typeface="+mj-lt"/>
              <a:buAutoNum type="arabicPeriod"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Ratio between the mode time series and the smoothed data.</a:t>
            </a:r>
            <a:endParaRPr lang="en-GB" sz="1800" b="0" dirty="0" smtClean="0">
              <a:solidFill>
                <a:schemeClr val="tx1">
                  <a:lumMod val="40000"/>
                  <a:lumOff val="6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685800" lvl="1" indent="-228600" eaLnBrk="0" hangingPunct="0">
              <a:buFont typeface="+mj-lt"/>
              <a:buAutoNum type="arabicPeriod"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Calculating the seasonal indices: </a:t>
            </a:r>
          </a:p>
          <a:p>
            <a:pPr marL="1143000" lvl="2" indent="-228600" eaLnBrk="0" hangingPunct="0">
              <a:buFont typeface="+mj-lt"/>
              <a:buAutoNum type="alphaUcPeriod"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For each day of the year</a:t>
            </a:r>
            <a:r>
              <a:rPr lang="en-GB" sz="1800" b="0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average all the ratio values (Step A) for that day across the years (for leap years I adjust it to 365 equivalent)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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year of seasonal indices. However, average value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Symbol"/>
              </a:rPr>
              <a:t>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1.</a:t>
            </a:r>
            <a:endParaRPr lang="en-GB" sz="1800" b="0" dirty="0" smtClean="0">
              <a:solidFill>
                <a:srgbClr val="00B05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1143000" lvl="2" indent="-228600" eaLnBrk="0" hangingPunct="0">
              <a:buFont typeface="+mj-lt"/>
              <a:buAutoNum type="alphaUcPeriod"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Normalization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of t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he ratios by the mean value over the year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Wingdings" pitchFamily="2" charset="2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365 seasonal indices.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defTabSz="914400" eaLnBrk="0" latinLnBrk="0" hangingPunct="0">
              <a:lnSpc>
                <a:spcPct val="100000"/>
              </a:lnSpc>
              <a:buClrTx/>
              <a:buSzTx/>
              <a:buFont typeface="+mj-lt"/>
              <a:buAutoNum type="arabicPeriod"/>
              <a:tabLst/>
            </a:pPr>
            <a:r>
              <a:rPr lang="en-GB" sz="1800" b="0" dirty="0" err="1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Deseasonalization</a:t>
            </a: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of the time series by  dividing each value from the original time series by the seasonal indices</a:t>
            </a:r>
          </a:p>
          <a:p>
            <a:pPr marL="228600" marR="0" lvl="0" indent="-228600" defTabSz="914400" eaLnBrk="0" latinLnBrk="0" hangingPunct="0">
              <a:lnSpc>
                <a:spcPct val="100000"/>
              </a:lnSpc>
              <a:buClrTx/>
              <a:buSzTx/>
              <a:buFont typeface="+mj-lt"/>
              <a:buAutoNum type="arabicPeriod"/>
              <a:tabLst/>
            </a:pP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Linear regression of the </a:t>
            </a:r>
            <a:r>
              <a:rPr lang="en-GB" sz="1800" b="0" dirty="0" err="1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deseasonalized</a:t>
            </a: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time series.</a:t>
            </a:r>
          </a:p>
          <a:p>
            <a:pPr marL="228600" marR="0" lvl="0" indent="-228600" defTabSz="914400" eaLnBrk="0" latinLnBrk="0" hangingPunct="0">
              <a:lnSpc>
                <a:spcPct val="100000"/>
              </a:lnSpc>
              <a:buClrTx/>
              <a:buSzTx/>
              <a:buFont typeface="+mj-lt"/>
              <a:buAutoNum type="arabicPeriod"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Consistency check: multiplying the trend by the seasonal indices and visual check.</a:t>
            </a: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9600" cy="498475"/>
          </a:xfrm>
          <a:noFill/>
        </p:spPr>
        <p:txBody>
          <a:bodyPr anchor="t"/>
          <a:lstStyle/>
          <a:p>
            <a:pPr marL="381000" indent="-381000" eaLnBrk="1" hangingPunct="1"/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Deseasonalizing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the time series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3" name="Picture 5" descr="h:\My Documents\Work\Calibration\DCCs\Figures\Seasonality\mode_original_timeseries+adjustfactors+deseasmode+deseasdri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8759"/>
            <a:ext cx="9906000" cy="5959241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9600" cy="498475"/>
          </a:xfrm>
          <a:noFill/>
        </p:spPr>
        <p:txBody>
          <a:bodyPr anchor="t"/>
          <a:lstStyle/>
          <a:p>
            <a:pPr marL="381000" indent="-381000" eaLnBrk="1" hangingPunct="1"/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Deseasonalized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time series + drift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08564" y="5430016"/>
          <a:ext cx="744760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1901"/>
                <a:gridCol w="1861901"/>
                <a:gridCol w="1861901"/>
                <a:gridCol w="1861901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Drift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Offset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Error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Seasonalized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-0.4447% yr</a:t>
                      </a:r>
                      <a:r>
                        <a:rPr lang="en-GB" baseline="30000" dirty="0" smtClean="0"/>
                        <a:t>-1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880.16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7.587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Deseasonalized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-0.4325% yr</a:t>
                      </a:r>
                      <a:r>
                        <a:rPr lang="en-GB" baseline="30000" dirty="0" smtClean="0"/>
                        <a:t>-1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879.74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7.591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5" name="Rectangle 1"/>
          <p:cNvSpPr>
            <a:spLocks noChangeArrowheads="1"/>
          </p:cNvSpPr>
          <p:nvPr/>
        </p:nvSpPr>
        <p:spPr bwMode="auto">
          <a:xfrm>
            <a:off x="593387" y="1043256"/>
            <a:ext cx="881650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Choice of a model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 Multiplicative</a:t>
            </a: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: </a:t>
            </a:r>
            <a:r>
              <a:rPr lang="en-GB" sz="1800" b="0" dirty="0" err="1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Seasonalized</a:t>
            </a: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= </a:t>
            </a:r>
            <a:r>
              <a:rPr lang="en-GB" sz="1800" b="0" dirty="0" err="1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Deseasonalized</a:t>
            </a: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* Seasonal factors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of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a smooth version of the time series: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800" b="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ach daily point is the centred average over 365 days (see </a:t>
            </a:r>
            <a:r>
              <a:rPr kumimoji="0" lang="en-GB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variograms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800" b="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Beginning and endings points: various methods to take care of the missing data (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replacing the missing points by as many time the last available value as necessary)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Estimation of the seasonal indices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85800" lvl="1" indent="-228600" eaLnBrk="0" hangingPunct="0">
              <a:buFont typeface="+mj-lt"/>
              <a:buAutoNum type="arabicPeriod"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Ratio between the mode time series and the smoothed data.</a:t>
            </a:r>
            <a:endParaRPr lang="en-GB" sz="1800" b="0" dirty="0" smtClean="0">
              <a:solidFill>
                <a:schemeClr val="tx1">
                  <a:lumMod val="40000"/>
                  <a:lumOff val="6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685800" lvl="1" indent="-228600" eaLnBrk="0" hangingPunct="0">
              <a:buFont typeface="+mj-lt"/>
              <a:buAutoNum type="arabicPeriod"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Calculating the seasonal indices: </a:t>
            </a:r>
          </a:p>
          <a:p>
            <a:pPr marL="1143000" lvl="2" indent="-228600" eaLnBrk="0" hangingPunct="0">
              <a:buFont typeface="+mj-lt"/>
              <a:buAutoNum type="alphaUcPeriod"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For each day of the year</a:t>
            </a:r>
            <a:r>
              <a:rPr lang="en-GB" sz="1800" b="0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average all the ratio values (Step A) for that day across the years (for leap years I adjust it to 365 equivalent)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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year of seasonal indices. However, average value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Symbol"/>
              </a:rPr>
              <a:t>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1.</a:t>
            </a:r>
            <a:endParaRPr lang="en-GB" sz="1800" b="0" dirty="0" smtClean="0">
              <a:solidFill>
                <a:srgbClr val="00B05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1143000" lvl="2" indent="-228600" eaLnBrk="0" hangingPunct="0">
              <a:buFont typeface="+mj-lt"/>
              <a:buAutoNum type="alphaUcPeriod"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Normalization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of t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he ratios by the mean value over the year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Wingdings" pitchFamily="2" charset="2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365 seasonal indices.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defTabSz="914400" eaLnBrk="0" latinLnBrk="0" hangingPunct="0">
              <a:lnSpc>
                <a:spcPct val="100000"/>
              </a:lnSpc>
              <a:buClrTx/>
              <a:buSzTx/>
              <a:buFont typeface="+mj-lt"/>
              <a:buAutoNum type="arabicPeriod"/>
              <a:tabLst/>
            </a:pPr>
            <a:r>
              <a:rPr lang="en-GB" sz="1800" b="0" dirty="0" err="1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Deseasonalization</a:t>
            </a: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of the time series by  dividing each value from the original time series by the seasonal indices</a:t>
            </a:r>
          </a:p>
          <a:p>
            <a:pPr marL="228600" marR="0" lvl="0" indent="-228600" defTabSz="914400" eaLnBrk="0" latinLnBrk="0" hangingPunct="0">
              <a:lnSpc>
                <a:spcPct val="100000"/>
              </a:lnSpc>
              <a:buClrTx/>
              <a:buSzTx/>
              <a:buFont typeface="+mj-lt"/>
              <a:buAutoNum type="arabicPeriod"/>
              <a:tabLst/>
            </a:pP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Linear regression of the </a:t>
            </a:r>
            <a:r>
              <a:rPr lang="en-GB" sz="1800" b="0" dirty="0" err="1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deseasonalized</a:t>
            </a: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time series.</a:t>
            </a:r>
          </a:p>
          <a:p>
            <a:pPr marL="228600" marR="0" lvl="0" indent="-228600" defTabSz="914400" eaLnBrk="0" latinLnBrk="0" hangingPunct="0">
              <a:lnSpc>
                <a:spcPct val="100000"/>
              </a:lnSpc>
              <a:buClrTx/>
              <a:buSzTx/>
              <a:buFont typeface="+mj-lt"/>
              <a:buAutoNum type="arabicPeriod"/>
              <a:tabLst/>
            </a:pP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Consistency check: multiplying the trend by the seasonal indices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and visual check.</a:t>
            </a: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9600" cy="498475"/>
          </a:xfrm>
          <a:noFill/>
        </p:spPr>
        <p:txBody>
          <a:bodyPr anchor="t"/>
          <a:lstStyle/>
          <a:p>
            <a:pPr marL="381000" indent="-381000" eaLnBrk="1" hangingPunct="1"/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Deseasonalizing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the time series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4" name="Picture 6" descr="h:\My Documents\Work\Calibration\DCCs\Figures\Seasonality\mode_original_timeseries+adjustfactors+deseasmode+deseasdrift+che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8759"/>
            <a:ext cx="9906000" cy="5959241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9600" cy="498475"/>
          </a:xfrm>
          <a:noFill/>
        </p:spPr>
        <p:txBody>
          <a:bodyPr anchor="t"/>
          <a:lstStyle/>
          <a:p>
            <a:pPr marL="381000" indent="-381000" eaLnBrk="1" hangingPunct="1"/>
            <a:r>
              <a:rPr lang="en-GB" sz="2400" dirty="0" smtClean="0">
                <a:latin typeface="Calibri" pitchFamily="34" charset="0"/>
                <a:cs typeface="Calibri" pitchFamily="34" charset="0"/>
              </a:rPr>
              <a:t>Verification of the seasonal model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" y="914400"/>
            <a:ext cx="9447213" cy="531130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252000" lvl="1" indent="-252000">
              <a:spcBef>
                <a:spcPts val="0"/>
              </a:spcBef>
            </a:pPr>
            <a:r>
              <a:rPr lang="en-US" sz="2400" b="1" dirty="0" smtClean="0">
                <a:latin typeface="Calibri" pitchFamily="34" charset="0"/>
                <a:ea typeface="+mn-ea"/>
                <a:cs typeface="Calibri" pitchFamily="34" charset="0"/>
              </a:rPr>
              <a:t>ATBD is ready</a:t>
            </a:r>
          </a:p>
          <a:p>
            <a:pPr marL="252000" lvl="1" indent="-252000">
              <a:spcBef>
                <a:spcPts val="0"/>
              </a:spcBef>
            </a:pPr>
            <a:r>
              <a:rPr lang="en-US" sz="2400" b="1" dirty="0" smtClean="0">
                <a:latin typeface="Calibri" pitchFamily="34" charset="0"/>
                <a:ea typeface="+mn-ea"/>
                <a:cs typeface="Calibri" pitchFamily="34" charset="0"/>
              </a:rPr>
              <a:t>Seasonal signal removed upon availability of ancillary data</a:t>
            </a:r>
          </a:p>
          <a:p>
            <a:pPr marL="273050" lvl="1" indent="-273050">
              <a:spcBef>
                <a:spcPts val="0"/>
              </a:spcBef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Similar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analysis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being applied to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the reference time series for sake of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consistency (still on going)</a:t>
            </a:r>
          </a:p>
          <a:p>
            <a:pPr marL="252000" lvl="1" indent="-252000">
              <a:spcBef>
                <a:spcPts val="0"/>
              </a:spcBef>
              <a:buNone/>
            </a:pPr>
            <a:endParaRPr lang="en-US" sz="2400" b="1" dirty="0" smtClean="0">
              <a:latin typeface="Calibri" pitchFamily="34" charset="0"/>
              <a:ea typeface="+mn-ea"/>
              <a:cs typeface="Calibri" pitchFamily="34" charset="0"/>
            </a:endParaRPr>
          </a:p>
          <a:p>
            <a:pPr marL="252000" lvl="1" indent="-252000">
              <a:spcBef>
                <a:spcPts val="0"/>
              </a:spcBef>
              <a:buNone/>
            </a:pPr>
            <a:r>
              <a:rPr lang="en-US" sz="2400" b="1" dirty="0" smtClean="0">
                <a:latin typeface="Calibri" pitchFamily="34" charset="0"/>
                <a:ea typeface="+mn-ea"/>
                <a:cs typeface="Calibri" pitchFamily="34" charset="0"/>
              </a:rPr>
              <a:t>Still </a:t>
            </a:r>
            <a:r>
              <a:rPr lang="en-US" sz="2400" b="1" dirty="0" smtClean="0">
                <a:latin typeface="Calibri" pitchFamily="34" charset="0"/>
                <a:ea typeface="+mn-ea"/>
                <a:cs typeface="Calibri" pitchFamily="34" charset="0"/>
              </a:rPr>
              <a:t>to be done:</a:t>
            </a:r>
          </a:p>
          <a:p>
            <a:pPr marL="652050" lvl="2" indent="-252000">
              <a:spcBef>
                <a:spcPts val="0"/>
              </a:spcBef>
            </a:pPr>
            <a:r>
              <a:rPr lang="en-US" sz="2400" b="1" dirty="0" smtClean="0">
                <a:latin typeface="Calibri" pitchFamily="34" charset="0"/>
                <a:ea typeface="+mn-ea"/>
                <a:cs typeface="Calibri" pitchFamily="34" charset="0"/>
              </a:rPr>
              <a:t>Define </a:t>
            </a:r>
            <a:r>
              <a:rPr lang="en-US" sz="2400" b="1" dirty="0" smtClean="0">
                <a:latin typeface="Calibri" pitchFamily="34" charset="0"/>
                <a:ea typeface="+mn-ea"/>
                <a:cs typeface="Calibri" pitchFamily="34" charset="0"/>
              </a:rPr>
              <a:t>the smoothing parameters to try to reduce the noise</a:t>
            </a:r>
          </a:p>
          <a:p>
            <a:pPr marL="652050" lvl="2" indent="-252000">
              <a:spcBef>
                <a:spcPts val="0"/>
              </a:spcBef>
            </a:pPr>
            <a:r>
              <a:rPr lang="en-US" sz="2400" b="1" dirty="0" smtClean="0">
                <a:latin typeface="Calibri" pitchFamily="34" charset="0"/>
                <a:ea typeface="+mn-ea"/>
                <a:cs typeface="Calibri" pitchFamily="34" charset="0"/>
              </a:rPr>
              <a:t>Apply </a:t>
            </a:r>
            <a:r>
              <a:rPr lang="en-US" sz="2400" b="1" dirty="0" smtClean="0">
                <a:latin typeface="Calibri" pitchFamily="34" charset="0"/>
                <a:ea typeface="+mn-ea"/>
                <a:cs typeface="Calibri" pitchFamily="34" charset="0"/>
              </a:rPr>
              <a:t>the current seasonal indices to other SEVIRI </a:t>
            </a:r>
            <a:r>
              <a:rPr lang="en-US" sz="2400" b="1" dirty="0" smtClean="0">
                <a:latin typeface="Calibri" pitchFamily="34" charset="0"/>
                <a:ea typeface="+mn-ea"/>
                <a:cs typeface="Calibri" pitchFamily="34" charset="0"/>
              </a:rPr>
              <a:t>instruments as prior information</a:t>
            </a:r>
            <a:endParaRPr lang="en-US" sz="2400" b="1" dirty="0" smtClean="0">
              <a:latin typeface="Calibri" pitchFamily="34" charset="0"/>
              <a:ea typeface="+mn-ea"/>
              <a:cs typeface="Calibri" pitchFamily="34" charset="0"/>
            </a:endParaRPr>
          </a:p>
          <a:p>
            <a:pPr marL="652050" lvl="2" indent="-252000">
              <a:spcBef>
                <a:spcPts val="0"/>
              </a:spcBef>
              <a:buNone/>
            </a:pPr>
            <a:endParaRPr lang="en-US" sz="2000" b="1" dirty="0" smtClean="0">
              <a:latin typeface="Calibri" pitchFamily="34" charset="0"/>
              <a:ea typeface="+mn-ea"/>
              <a:cs typeface="Calibri" pitchFamily="34" charset="0"/>
            </a:endParaRPr>
          </a:p>
          <a:p>
            <a:pPr marL="252000" lvl="1" indent="-252000">
              <a:spcBef>
                <a:spcPts val="0"/>
              </a:spcBef>
              <a:buNone/>
            </a:pPr>
            <a:r>
              <a:rPr lang="en-US" sz="2400" b="1" dirty="0" smtClean="0">
                <a:latin typeface="Calibri" pitchFamily="34" charset="0"/>
                <a:ea typeface="+mn-ea"/>
                <a:cs typeface="Calibri" pitchFamily="34" charset="0"/>
              </a:rPr>
              <a:t>Questions:</a:t>
            </a:r>
          </a:p>
          <a:p>
            <a:pPr marL="652050" lvl="2" indent="-252000">
              <a:spcBef>
                <a:spcPts val="0"/>
              </a:spcBef>
            </a:pPr>
            <a:r>
              <a:rPr lang="en-US" sz="2400" b="1" dirty="0" smtClean="0">
                <a:latin typeface="Calibri" pitchFamily="34" charset="0"/>
                <a:ea typeface="+mn-ea"/>
                <a:cs typeface="Calibri" pitchFamily="34" charset="0"/>
              </a:rPr>
              <a:t>Can we think of “Level 3 product” (after NRTC and RAC)?</a:t>
            </a:r>
          </a:p>
          <a:p>
            <a:pPr marL="652050" lvl="2" indent="-252000">
              <a:spcBef>
                <a:spcPts val="0"/>
              </a:spcBef>
            </a:pPr>
            <a:r>
              <a:rPr lang="en-US" sz="2400" b="1" dirty="0" smtClean="0">
                <a:latin typeface="Calibri" pitchFamily="34" charset="0"/>
                <a:ea typeface="+mn-ea"/>
                <a:cs typeface="Calibri" pitchFamily="34" charset="0"/>
              </a:rPr>
              <a:t>Any other better way of taking care of the seasonality</a:t>
            </a:r>
            <a:r>
              <a:rPr lang="en-US" sz="2400" b="1" dirty="0" smtClean="0">
                <a:latin typeface="Calibri" pitchFamily="34" charset="0"/>
                <a:ea typeface="+mn-ea"/>
                <a:cs typeface="Calibri" pitchFamily="34" charset="0"/>
              </a:rPr>
              <a:t>?</a:t>
            </a:r>
          </a:p>
          <a:p>
            <a:pPr marL="652050" lvl="2" indent="-252000">
              <a:spcBef>
                <a:spcPts val="0"/>
              </a:spcBef>
            </a:pPr>
            <a:r>
              <a:rPr lang="en-US" sz="2400" b="1" dirty="0" smtClean="0">
                <a:latin typeface="Calibri" pitchFamily="34" charset="0"/>
                <a:ea typeface="+mn-ea"/>
                <a:cs typeface="Calibri" pitchFamily="34" charset="0"/>
              </a:rPr>
              <a:t>Can we detect jumps in the instrument response?</a:t>
            </a:r>
          </a:p>
          <a:p>
            <a:pPr marL="652050" lvl="2" indent="-252000">
              <a:spcBef>
                <a:spcPts val="0"/>
              </a:spcBef>
            </a:pPr>
            <a:r>
              <a:rPr lang="en-US" sz="2400" b="1" dirty="0" smtClean="0">
                <a:latin typeface="Calibri" pitchFamily="34" charset="0"/>
                <a:ea typeface="+mn-ea"/>
                <a:cs typeface="Calibri" pitchFamily="34" charset="0"/>
              </a:rPr>
              <a:t>What about other bands?</a:t>
            </a:r>
            <a:endParaRPr lang="en-US" sz="2400" b="1" dirty="0" smtClean="0">
              <a:latin typeface="Calibri" pitchFamily="34" charset="0"/>
              <a:ea typeface="+mn-ea"/>
              <a:cs typeface="Calibri" pitchFamily="34" charset="0"/>
            </a:endParaRPr>
          </a:p>
          <a:p>
            <a:pPr marL="652050" lvl="2" indent="-252000">
              <a:spcBef>
                <a:spcPts val="0"/>
              </a:spcBef>
              <a:buNone/>
            </a:pPr>
            <a:endParaRPr lang="en-US" sz="2400" b="1" dirty="0" smtClean="0"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8229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Conclusion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" y="992188"/>
            <a:ext cx="9447213" cy="5350246"/>
          </a:xfrm>
        </p:spPr>
        <p:txBody>
          <a:bodyPr>
            <a:normAutofit lnSpcReduction="10000"/>
          </a:bodyPr>
          <a:lstStyle/>
          <a:p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Moved from month-to-month analysis to a GEO-LEO IR approach with a rolling window to derive:</a:t>
            </a:r>
          </a:p>
          <a:p>
            <a:pPr lvl="1">
              <a:buFont typeface="Wingdings" pitchFamily="2" charset="2"/>
              <a:buChar char="ü"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Daily Near-Real-Time Corrections</a:t>
            </a:r>
          </a:p>
          <a:p>
            <a:pPr lvl="1">
              <a:buFont typeface="Wingdings" pitchFamily="2" charset="2"/>
              <a:buChar char="ü"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Re-analysis Corrections</a:t>
            </a:r>
          </a:p>
          <a:p>
            <a:pPr lvl="1">
              <a:buNone/>
            </a:pPr>
            <a:endParaRPr lang="en-GB" sz="2000" b="1" dirty="0" smtClean="0">
              <a:latin typeface="Calibri" pitchFamily="34" charset="0"/>
              <a:cs typeface="Calibri" pitchFamily="34" charset="0"/>
            </a:endParaRPr>
          </a:p>
          <a:p>
            <a:pPr marL="252000" lvl="1" indent="-252000">
              <a:spcBef>
                <a:spcPts val="0"/>
              </a:spcBef>
            </a:pPr>
            <a:r>
              <a:rPr lang="en-GB" sz="2400" b="1" dirty="0" smtClean="0">
                <a:latin typeface="Calibri" pitchFamily="34" charset="0"/>
                <a:ea typeface="+mn-ea"/>
                <a:cs typeface="Calibri" pitchFamily="34" charset="0"/>
              </a:rPr>
              <a:t>Effect of the saturation of MET-09/VIS0.6 over DCCs on the end results</a:t>
            </a:r>
          </a:p>
          <a:p>
            <a:pPr lvl="1">
              <a:buFont typeface="Wingdings" pitchFamily="2" charset="2"/>
              <a:buChar char="ü"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Results without the saturated pixels are smoother (saturation adds a peak at Spring time)</a:t>
            </a:r>
          </a:p>
          <a:p>
            <a:pPr lvl="1">
              <a:buFont typeface="Wingdings" pitchFamily="2" charset="2"/>
              <a:buChar char="ü"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Saturation disappears in time (degradation helps us </a:t>
            </a:r>
            <a:r>
              <a:rPr lang="en-GB" sz="2000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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>
              <a:buFont typeface="Wingdings" pitchFamily="2" charset="2"/>
              <a:buChar char="ü"/>
            </a:pPr>
            <a:endParaRPr lang="en-GB" sz="2000" b="1" dirty="0" smtClean="0">
              <a:latin typeface="Calibri" pitchFamily="34" charset="0"/>
              <a:cs typeface="Calibri" pitchFamily="34" charset="0"/>
            </a:endParaRPr>
          </a:p>
          <a:p>
            <a:pPr marL="252000" lvl="1" indent="-252000">
              <a:spcBef>
                <a:spcPts val="0"/>
              </a:spcBef>
            </a:pPr>
            <a:r>
              <a:rPr lang="en-US" sz="2400" b="1" dirty="0" smtClean="0">
                <a:latin typeface="Calibri" pitchFamily="34" charset="0"/>
                <a:ea typeface="+mn-ea"/>
                <a:cs typeface="Calibri" pitchFamily="34" charset="0"/>
              </a:rPr>
              <a:t>Attempts to change the size of the rolling window for NRTC (30 days or 15 days)</a:t>
            </a:r>
            <a:endParaRPr lang="en-GB" sz="2400" b="1" dirty="0" smtClean="0">
              <a:latin typeface="Calibri" pitchFamily="34" charset="0"/>
              <a:ea typeface="+mn-ea"/>
              <a:cs typeface="Calibri" pitchFamily="34" charset="0"/>
            </a:endParaRPr>
          </a:p>
          <a:p>
            <a:pPr lvl="1">
              <a:buFont typeface="Wingdings" pitchFamily="2" charset="2"/>
              <a:buChar char="ü"/>
            </a:pP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marL="252000" lvl="1" indent="-252000">
              <a:spcBef>
                <a:spcPts val="0"/>
              </a:spcBef>
            </a:pPr>
            <a:r>
              <a:rPr lang="en-US" sz="2400" b="1" dirty="0" smtClean="0">
                <a:latin typeface="Calibri" pitchFamily="34" charset="0"/>
                <a:ea typeface="+mn-ea"/>
                <a:cs typeface="Calibri" pitchFamily="34" charset="0"/>
              </a:rPr>
              <a:t>Start looking into seasonality</a:t>
            </a:r>
            <a:endParaRPr lang="en-GB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GB" sz="2000" b="1" dirty="0" err="1" smtClean="0">
                <a:latin typeface="Calibri" pitchFamily="34" charset="0"/>
                <a:cs typeface="Calibri" pitchFamily="34" charset="0"/>
              </a:rPr>
              <a:t>Variograms</a:t>
            </a:r>
            <a:endParaRPr lang="en-GB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8229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Short summary of </a:t>
            </a:r>
            <a:r>
              <a:rPr kumimoji="0" lang="en-GB" sz="2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the 2014 GSICS Annual Meeting...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62" name="Picture 2" descr="H:\My Documents\Work\Calibration\DCCs\Figures\Seasonality\Variogram_MODIS_JMA_20100701_20140215.png"/>
          <p:cNvPicPr>
            <a:picLocks noChangeAspect="1" noChangeArrowheads="1"/>
          </p:cNvPicPr>
          <p:nvPr/>
        </p:nvPicPr>
        <p:blipFill>
          <a:blip r:embed="rId2" cstate="print"/>
          <a:srcRect l="8067" t="4809" r="2890" b="6851"/>
          <a:stretch>
            <a:fillRect/>
          </a:stretch>
        </p:blipFill>
        <p:spPr bwMode="auto">
          <a:xfrm>
            <a:off x="661481" y="1011676"/>
            <a:ext cx="8691129" cy="5389123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8229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MODIS data</a:t>
            </a:r>
            <a:r>
              <a:rPr kumimoji="0" lang="en-GB" sz="2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as extracted by JMA (data provided by JMA)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97281" y="2130950"/>
            <a:ext cx="7577594" cy="1367624"/>
          </a:xfrm>
        </p:spPr>
        <p:txBody>
          <a:bodyPr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Extending the DCC method to other bands</a:t>
            </a:r>
            <a:endParaRPr lang="en-GB" sz="3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4" name="Picture 2" descr="H:\My Documents\Work\Calibration\DCCs\Figures\GSICS_2015\timeseries_AquaMODIS_Mode.png'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3601" y="0"/>
            <a:ext cx="5145932" cy="3524250"/>
          </a:xfrm>
          <a:prstGeom prst="rect">
            <a:avLst/>
          </a:prstGeom>
          <a:noFill/>
        </p:spPr>
      </p:pic>
      <p:pic>
        <p:nvPicPr>
          <p:cNvPr id="366595" name="Picture 3" descr="H:\My Documents\Work\Calibration\DCCs\Figures\GSICS_2015\timeseries_AquaMODIS_Mean.png'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330112"/>
            <a:ext cx="5145932" cy="3524250"/>
          </a:xfrm>
          <a:prstGeom prst="rect">
            <a:avLst/>
          </a:prstGeom>
          <a:noFill/>
        </p:spPr>
      </p:pic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0" y="1254867"/>
            <a:ext cx="4328809" cy="71984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2000" b="1" dirty="0" smtClean="0">
                <a:latin typeface="Calibri" pitchFamily="34" charset="0"/>
                <a:ea typeface="+mn-ea"/>
                <a:cs typeface="Calibri" pitchFamily="34" charset="0"/>
              </a:rPr>
              <a:t>MODIS DCC analysis – Mean and Mode for 0.6</a:t>
            </a:r>
            <a:r>
              <a:rPr lang="en-US" sz="2000" b="1" dirty="0" smtClean="0">
                <a:latin typeface="Calibri" pitchFamily="34" charset="0"/>
                <a:cs typeface="Calibri" pitchFamily="34" charset="0"/>
                <a:sym typeface="Symbol"/>
              </a:rPr>
              <a:t></a:t>
            </a:r>
            <a:r>
              <a:rPr lang="en-US" sz="2000" b="1" dirty="0" smtClean="0">
                <a:latin typeface="Calibri" pitchFamily="34" charset="0"/>
                <a:cs typeface="Calibri" pitchFamily="34" charset="0"/>
                <a:sym typeface="Symbol"/>
              </a:rPr>
              <a:t>m </a:t>
            </a:r>
            <a:r>
              <a:rPr lang="en-US" sz="2000" b="1" dirty="0" smtClean="0">
                <a:latin typeface="Calibri" pitchFamily="34" charset="0"/>
                <a:ea typeface="+mn-ea"/>
                <a:cs typeface="Calibri" pitchFamily="34" charset="0"/>
              </a:rPr>
              <a:t>and 0.8</a:t>
            </a:r>
            <a:r>
              <a:rPr lang="en-US" sz="2000" b="1" dirty="0" smtClean="0">
                <a:latin typeface="Calibri" pitchFamily="34" charset="0"/>
                <a:ea typeface="+mn-ea"/>
                <a:cs typeface="Calibri" pitchFamily="34" charset="0"/>
                <a:sym typeface="Symbol"/>
              </a:rPr>
              <a:t>m</a:t>
            </a:r>
            <a:endParaRPr lang="en-US" sz="2000" b="1" dirty="0" smtClean="0"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366596" name="Picture 4" descr="H:\My Documents\Work\Calibration\DCCs\Figures\GSICS_2015\variogram_AquaMODI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0056" y="3572887"/>
            <a:ext cx="4835944" cy="3285113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 bwMode="auto">
          <a:xfrm>
            <a:off x="4679006" y="632298"/>
            <a:ext cx="2791838" cy="98249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-145914" y="3998069"/>
            <a:ext cx="2791838" cy="98249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619" name="Picture 3" descr="H:\My Documents\Work\Calibration\DCCs\Figures\GSICS_2015\timeseries_Met9SEVIRI_MODE.png"/>
          <p:cNvPicPr>
            <a:picLocks noChangeAspect="1" noChangeArrowheads="1"/>
          </p:cNvPicPr>
          <p:nvPr/>
        </p:nvPicPr>
        <p:blipFill>
          <a:blip r:embed="rId2" cstate="print"/>
          <a:srcRect l="1489" r="4202" b="6808"/>
          <a:stretch>
            <a:fillRect/>
          </a:stretch>
        </p:blipFill>
        <p:spPr bwMode="auto">
          <a:xfrm>
            <a:off x="4163447" y="0"/>
            <a:ext cx="5749047" cy="3550596"/>
          </a:xfrm>
          <a:prstGeom prst="rect">
            <a:avLst/>
          </a:prstGeom>
          <a:noFill/>
        </p:spPr>
      </p:pic>
      <p:pic>
        <p:nvPicPr>
          <p:cNvPr id="367618" name="Picture 2" descr="H:\My Documents\Work\Calibration\DCCs\Figures\GSICS_2015\timeseries_Met9SEVIRI_MEAN.png"/>
          <p:cNvPicPr>
            <a:picLocks noChangeAspect="1" noChangeArrowheads="1"/>
          </p:cNvPicPr>
          <p:nvPr/>
        </p:nvPicPr>
        <p:blipFill>
          <a:blip r:embed="rId3" cstate="print"/>
          <a:srcRect l="1915" r="3777" b="5872"/>
          <a:stretch>
            <a:fillRect/>
          </a:stretch>
        </p:blipFill>
        <p:spPr bwMode="auto">
          <a:xfrm>
            <a:off x="0" y="3271736"/>
            <a:ext cx="5749047" cy="3586264"/>
          </a:xfrm>
          <a:prstGeom prst="rect">
            <a:avLst/>
          </a:prstGeom>
          <a:noFill/>
        </p:spPr>
      </p:pic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0" y="1254867"/>
            <a:ext cx="4328809" cy="71984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2000" b="1" dirty="0" smtClean="0">
                <a:latin typeface="Calibri" pitchFamily="34" charset="0"/>
                <a:ea typeface="+mn-ea"/>
                <a:cs typeface="Calibri" pitchFamily="34" charset="0"/>
              </a:rPr>
              <a:t>SEVIRI DCC analysis – Mean and Mode for 0.6</a:t>
            </a:r>
            <a:r>
              <a:rPr lang="en-US" sz="2000" b="1" dirty="0" smtClean="0">
                <a:latin typeface="Calibri" pitchFamily="34" charset="0"/>
                <a:cs typeface="Calibri" pitchFamily="34" charset="0"/>
                <a:sym typeface="Symbol"/>
              </a:rPr>
              <a:t></a:t>
            </a:r>
            <a:r>
              <a:rPr lang="en-US" sz="2000" b="1" dirty="0" smtClean="0">
                <a:latin typeface="Calibri" pitchFamily="34" charset="0"/>
                <a:cs typeface="Calibri" pitchFamily="34" charset="0"/>
                <a:sym typeface="Symbol"/>
              </a:rPr>
              <a:t>m,</a:t>
            </a:r>
            <a:r>
              <a:rPr lang="en-US" sz="2000" b="1" dirty="0" smtClean="0">
                <a:latin typeface="Calibri" pitchFamily="34" charset="0"/>
                <a:ea typeface="+mn-ea"/>
                <a:cs typeface="Calibri" pitchFamily="34" charset="0"/>
              </a:rPr>
              <a:t> 0.8</a:t>
            </a:r>
            <a:r>
              <a:rPr lang="en-US" sz="2000" b="1" dirty="0" smtClean="0">
                <a:latin typeface="Calibri" pitchFamily="34" charset="0"/>
                <a:ea typeface="+mn-ea"/>
                <a:cs typeface="Calibri" pitchFamily="34" charset="0"/>
                <a:sym typeface="Symbol"/>
              </a:rPr>
              <a:t>m and 1.6</a:t>
            </a:r>
            <a:r>
              <a:rPr lang="en-US" sz="2000" b="1" dirty="0" smtClean="0">
                <a:latin typeface="Calibri" pitchFamily="34" charset="0"/>
                <a:cs typeface="Calibri" pitchFamily="34" charset="0"/>
                <a:sym typeface="Symbol"/>
              </a:rPr>
              <a:t> m</a:t>
            </a:r>
            <a:endParaRPr lang="en-US" sz="2000" b="1" dirty="0" smtClean="0"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805465" y="1070043"/>
            <a:ext cx="2791838" cy="98249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51235" y="4306111"/>
            <a:ext cx="2791838" cy="98249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43" name="Picture 3" descr="H:\My Documents\Work\Calibration\DCCs\Figures\GSICS_2015\timeseries_Met9SEVIRI_SKEWNESS.png"/>
          <p:cNvPicPr>
            <a:picLocks noChangeAspect="1" noChangeArrowheads="1"/>
          </p:cNvPicPr>
          <p:nvPr/>
        </p:nvPicPr>
        <p:blipFill>
          <a:blip r:embed="rId2" cstate="print"/>
          <a:srcRect l="7053" r="1931" b="4208"/>
          <a:stretch>
            <a:fillRect/>
          </a:stretch>
        </p:blipFill>
        <p:spPr bwMode="auto">
          <a:xfrm>
            <a:off x="486378" y="3606526"/>
            <a:ext cx="4577377" cy="3010982"/>
          </a:xfrm>
          <a:prstGeom prst="rect">
            <a:avLst/>
          </a:prstGeom>
          <a:noFill/>
        </p:spPr>
      </p:pic>
      <p:pic>
        <p:nvPicPr>
          <p:cNvPr id="368644" name="Picture 4" descr="H:\My Documents\Work\Calibration\DCCs\Figures\GSICS_2015\timeserie_Met9SEVIRI_Meandev.png"/>
          <p:cNvPicPr>
            <a:picLocks noChangeAspect="1" noChangeArrowheads="1"/>
          </p:cNvPicPr>
          <p:nvPr/>
        </p:nvPicPr>
        <p:blipFill>
          <a:blip r:embed="rId3" cstate="print"/>
          <a:srcRect l="3743" r="2640" b="5343"/>
          <a:stretch>
            <a:fillRect/>
          </a:stretch>
        </p:blipFill>
        <p:spPr bwMode="auto">
          <a:xfrm>
            <a:off x="340467" y="321010"/>
            <a:ext cx="4708186" cy="2975306"/>
          </a:xfrm>
          <a:prstGeom prst="rect">
            <a:avLst/>
          </a:prstGeom>
          <a:noFill/>
        </p:spPr>
      </p:pic>
      <p:pic>
        <p:nvPicPr>
          <p:cNvPr id="368645" name="Picture 5" descr="H:\My Documents\Work\Calibration\DCCs\Figures\GSICS_2015\timeserie_Met9SEVIRI_Stddev.png"/>
          <p:cNvPicPr>
            <a:picLocks noChangeAspect="1" noChangeArrowheads="1"/>
          </p:cNvPicPr>
          <p:nvPr/>
        </p:nvPicPr>
        <p:blipFill>
          <a:blip r:embed="rId4" cstate="print"/>
          <a:srcRect l="4413" r="2916" b="6477"/>
          <a:stretch>
            <a:fillRect/>
          </a:stretch>
        </p:blipFill>
        <p:spPr bwMode="auto">
          <a:xfrm>
            <a:off x="5077846" y="318577"/>
            <a:ext cx="4660610" cy="2939661"/>
          </a:xfrm>
          <a:prstGeom prst="rect">
            <a:avLst/>
          </a:prstGeom>
          <a:noFill/>
        </p:spPr>
      </p:pic>
      <p:pic>
        <p:nvPicPr>
          <p:cNvPr id="368646" name="Picture 6" descr="H:\My Documents\Work\Calibration\DCCs\Figures\GSICS_2015\timeseries_Met9SEVIRI_KURTOSIS.png"/>
          <p:cNvPicPr>
            <a:picLocks noChangeAspect="1" noChangeArrowheads="1"/>
          </p:cNvPicPr>
          <p:nvPr/>
        </p:nvPicPr>
        <p:blipFill>
          <a:blip r:embed="rId5" cstate="print"/>
          <a:srcRect l="7723" r="2916" b="6194"/>
          <a:stretch>
            <a:fillRect/>
          </a:stretch>
        </p:blipFill>
        <p:spPr bwMode="auto">
          <a:xfrm>
            <a:off x="5252942" y="3599235"/>
            <a:ext cx="4494144" cy="2948557"/>
          </a:xfrm>
          <a:prstGeom prst="rect">
            <a:avLst/>
          </a:prstGeom>
          <a:noFill/>
        </p:spPr>
      </p:pic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3852154" y="3287948"/>
            <a:ext cx="3249038" cy="719847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1500" b="1" dirty="0" smtClean="0">
                <a:latin typeface="Calibri" pitchFamily="34" charset="0"/>
                <a:ea typeface="+mn-ea"/>
                <a:cs typeface="Calibri" pitchFamily="34" charset="0"/>
              </a:rPr>
              <a:t>SEVIRI DCC analysis – Mean and Mode for 0.6</a:t>
            </a:r>
            <a:r>
              <a:rPr lang="en-US" sz="1500" b="1" dirty="0" smtClean="0">
                <a:latin typeface="Calibri" pitchFamily="34" charset="0"/>
                <a:cs typeface="Calibri" pitchFamily="34" charset="0"/>
                <a:sym typeface="Symbol"/>
              </a:rPr>
              <a:t></a:t>
            </a:r>
            <a:r>
              <a:rPr lang="en-US" sz="1500" b="1" dirty="0" smtClean="0">
                <a:latin typeface="Calibri" pitchFamily="34" charset="0"/>
                <a:cs typeface="Calibri" pitchFamily="34" charset="0"/>
                <a:sym typeface="Symbol"/>
              </a:rPr>
              <a:t>m,</a:t>
            </a:r>
            <a:r>
              <a:rPr lang="en-US" sz="1500" b="1" dirty="0" smtClean="0">
                <a:latin typeface="Calibri" pitchFamily="34" charset="0"/>
                <a:ea typeface="+mn-ea"/>
                <a:cs typeface="Calibri" pitchFamily="34" charset="0"/>
              </a:rPr>
              <a:t> 0.8</a:t>
            </a:r>
            <a:r>
              <a:rPr lang="en-US" sz="1500" b="1" dirty="0" smtClean="0">
                <a:latin typeface="Calibri" pitchFamily="34" charset="0"/>
                <a:ea typeface="+mn-ea"/>
                <a:cs typeface="Calibri" pitchFamily="34" charset="0"/>
                <a:sym typeface="Symbol"/>
              </a:rPr>
              <a:t>m and 1.6</a:t>
            </a:r>
            <a:r>
              <a:rPr lang="en-US" sz="1500" b="1" dirty="0" smtClean="0">
                <a:latin typeface="Calibri" pitchFamily="34" charset="0"/>
                <a:cs typeface="Calibri" pitchFamily="34" charset="0"/>
                <a:sym typeface="Symbol"/>
              </a:rPr>
              <a:t> m</a:t>
            </a:r>
            <a:endParaRPr lang="en-US" sz="1500" b="1" dirty="0" smtClean="0"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My Documents\Work\Calibration\DCCs\Figures\GSICS_2015\timeseries_Met9SEVIRI_PDF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046" y="0"/>
            <a:ext cx="6590489" cy="6590489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656962" y="2898842"/>
            <a:ext cx="3249038" cy="719847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1500" b="1" dirty="0" smtClean="0">
                <a:latin typeface="Calibri" pitchFamily="34" charset="0"/>
                <a:ea typeface="+mn-ea"/>
                <a:cs typeface="Calibri" pitchFamily="34" charset="0"/>
              </a:rPr>
              <a:t>SEVIRI DCC analysis – Mean and Mode for 0.6</a:t>
            </a:r>
            <a:r>
              <a:rPr lang="en-US" sz="1500" b="1" dirty="0" smtClean="0">
                <a:latin typeface="Calibri" pitchFamily="34" charset="0"/>
                <a:cs typeface="Calibri" pitchFamily="34" charset="0"/>
                <a:sym typeface="Symbol"/>
              </a:rPr>
              <a:t></a:t>
            </a:r>
            <a:r>
              <a:rPr lang="en-US" sz="1500" b="1" dirty="0" smtClean="0">
                <a:latin typeface="Calibri" pitchFamily="34" charset="0"/>
                <a:cs typeface="Calibri" pitchFamily="34" charset="0"/>
                <a:sym typeface="Symbol"/>
              </a:rPr>
              <a:t>m,</a:t>
            </a:r>
            <a:r>
              <a:rPr lang="en-US" sz="1500" b="1" dirty="0" smtClean="0">
                <a:latin typeface="Calibri" pitchFamily="34" charset="0"/>
                <a:ea typeface="+mn-ea"/>
                <a:cs typeface="Calibri" pitchFamily="34" charset="0"/>
              </a:rPr>
              <a:t> 0.8</a:t>
            </a:r>
            <a:r>
              <a:rPr lang="en-US" sz="1500" b="1" dirty="0" smtClean="0">
                <a:latin typeface="Calibri" pitchFamily="34" charset="0"/>
                <a:ea typeface="+mn-ea"/>
                <a:cs typeface="Calibri" pitchFamily="34" charset="0"/>
                <a:sym typeface="Symbol"/>
              </a:rPr>
              <a:t>m and 1.6</a:t>
            </a:r>
            <a:r>
              <a:rPr lang="en-US" sz="1500" b="1" dirty="0" smtClean="0">
                <a:latin typeface="Calibri" pitchFamily="34" charset="0"/>
                <a:cs typeface="Calibri" pitchFamily="34" charset="0"/>
                <a:sym typeface="Symbol"/>
              </a:rPr>
              <a:t> m</a:t>
            </a:r>
            <a:endParaRPr lang="en-US" sz="1500" b="1" dirty="0" smtClean="0"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97281" y="2130950"/>
            <a:ext cx="7577594" cy="1367624"/>
          </a:xfrm>
        </p:spPr>
        <p:txBody>
          <a:bodyPr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Detecting jumps in the instrument sensitivity</a:t>
            </a:r>
            <a:endParaRPr lang="en-GB" sz="3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666" name="Picture 2" descr="H:\My Documents\Work\Calibration\DCCs\Figures\GSICS_2015\timeseries_Met9SEVIRI_MODE_JumpDetec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" y="855221"/>
            <a:ext cx="9906000" cy="6191250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9600" cy="498475"/>
          </a:xfrm>
          <a:noFill/>
        </p:spPr>
        <p:txBody>
          <a:bodyPr anchor="t"/>
          <a:lstStyle/>
          <a:p>
            <a:pPr marL="381000" indent="-381000" eaLnBrk="1" hangingPunct="1"/>
            <a:r>
              <a:rPr lang="en-GB" sz="2400" dirty="0" smtClean="0">
                <a:latin typeface="Calibri" pitchFamily="34" charset="0"/>
                <a:cs typeface="Calibri" pitchFamily="34" charset="0"/>
              </a:rPr>
              <a:t>Time series for SEVIRI – Meteosat 9 - MODE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667" name="Picture 3" descr="H:\My Documents\Work\Calibration\DCCs\Figures\GSICS_2015\timeseries_Met9SEVIRI_MEAN_JumpDetec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1582"/>
            <a:ext cx="9906000" cy="6191250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9600" cy="498475"/>
          </a:xfrm>
          <a:noFill/>
        </p:spPr>
        <p:txBody>
          <a:bodyPr anchor="t"/>
          <a:lstStyle/>
          <a:p>
            <a:pPr marL="381000" indent="-381000" eaLnBrk="1" hangingPunct="1"/>
            <a:r>
              <a:rPr lang="en-GB" sz="2400" dirty="0" smtClean="0">
                <a:latin typeface="Calibri" pitchFamily="34" charset="0"/>
                <a:cs typeface="Calibri" pitchFamily="34" charset="0"/>
              </a:rPr>
              <a:t>Time series for SEVIRI – Meteosat 9 - MEAN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90" name="Picture 2" descr="H:\My Documents\Work\Calibration\DCCs\Figures\GSICS_2015\Variogram_Met9SEVIRI_MODE_JumpDetec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53612"/>
            <a:ext cx="9144000" cy="5715000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8363" y="145035"/>
            <a:ext cx="9769813" cy="584542"/>
          </a:xfrm>
          <a:noFill/>
        </p:spPr>
        <p:txBody>
          <a:bodyPr anchor="t"/>
          <a:lstStyle/>
          <a:p>
            <a:pPr marL="0" eaLnBrk="1" hangingPunct="1"/>
            <a:r>
              <a:rPr lang="en-GB" sz="2200" dirty="0" smtClean="0">
                <a:latin typeface="Calibri" pitchFamily="34" charset="0"/>
                <a:cs typeface="Calibri" pitchFamily="34" charset="0"/>
              </a:rPr>
              <a:t>Time series for SEVIRI – Meteosat 9 – MODE – After removing the seasonal signal</a:t>
            </a:r>
            <a:endParaRPr lang="en-GB" sz="22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571" name="Picture 3" descr="H:\My Documents\Work\Calibration\DCCs\Timeseries_DCC_MET-09_ALL_withstatistics.png"/>
          <p:cNvPicPr>
            <a:picLocks noChangeAspect="1" noChangeArrowheads="1"/>
          </p:cNvPicPr>
          <p:nvPr/>
        </p:nvPicPr>
        <p:blipFill>
          <a:blip r:embed="rId2" cstate="print"/>
          <a:srcRect l="4237" t="3948" r="4535" b="6701"/>
          <a:stretch>
            <a:fillRect/>
          </a:stretch>
        </p:blipFill>
        <p:spPr bwMode="auto">
          <a:xfrm>
            <a:off x="0" y="583660"/>
            <a:ext cx="9906000" cy="5836595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76939"/>
            <a:ext cx="8229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NRTC – 30 days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8996" y="12605"/>
            <a:ext cx="2462154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MODE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5881" y="365877"/>
            <a:ext cx="2467496" cy="338554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FF00"/>
                </a:solidFill>
              </a:rPr>
              <a:t>MODE – No saturation</a:t>
            </a:r>
            <a:endParaRPr lang="en-US" sz="1600" dirty="0">
              <a:solidFill>
                <a:srgbClr val="00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5880" y="722263"/>
            <a:ext cx="2455745" cy="338554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MEAN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9245" y="1075535"/>
            <a:ext cx="2461905" cy="33855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MEAN – No saturation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8320" y="301123"/>
            <a:ext cx="3539457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SKEWNESS + smoothed over 30 days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64176" y="632630"/>
            <a:ext cx="3539457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600">
                <a:solidFill>
                  <a:srgbClr val="000000"/>
                </a:solidFill>
              </a:defRPr>
            </a:lvl1pPr>
          </a:lstStyle>
          <a:p>
            <a:r>
              <a:rPr lang="en-US" sz="1400" dirty="0" smtClean="0"/>
              <a:t>Number of DCCs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289188" y="1494094"/>
            <a:ext cx="867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K-K0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361" y="5906495"/>
            <a:ext cx="3539457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85B0"/>
                </a:solidFill>
              </a:rPr>
              <a:t>KURTOSIS + smoothed over 30 days</a:t>
            </a:r>
            <a:endParaRPr lang="en-US" sz="1400" dirty="0">
              <a:solidFill>
                <a:srgbClr val="0085B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91" name="Picture 3" descr="H:\My Documents\Work\Calibration\DCCs\Figures\GSICS_2015\Variogram_Met9SEVIRI_MEAN_JumpDetec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53612"/>
            <a:ext cx="9144000" cy="5715000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8363" y="145035"/>
            <a:ext cx="9769813" cy="584542"/>
          </a:xfrm>
          <a:noFill/>
        </p:spPr>
        <p:txBody>
          <a:bodyPr anchor="t"/>
          <a:lstStyle/>
          <a:p>
            <a:pPr marL="0" eaLnBrk="1" hangingPunct="1"/>
            <a:r>
              <a:rPr lang="en-GB" sz="2200" dirty="0" smtClean="0">
                <a:latin typeface="Calibri" pitchFamily="34" charset="0"/>
                <a:cs typeface="Calibri" pitchFamily="34" charset="0"/>
              </a:rPr>
              <a:t>Time series for SEVIRI – Meteosat 9 – MEAN – After removing the seasonal signal</a:t>
            </a:r>
            <a:endParaRPr lang="en-GB" sz="22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714" name="Picture 2" descr="H:\My Documents\Work\Calibration\DCCs\Figures\GSICS_2015\Sensitivity_Met9SEVIRI_JumpDetection.png"/>
          <p:cNvPicPr>
            <a:picLocks noChangeAspect="1" noChangeArrowheads="1"/>
          </p:cNvPicPr>
          <p:nvPr/>
        </p:nvPicPr>
        <p:blipFill>
          <a:blip r:embed="rId2" cstate="print"/>
          <a:srcRect l="3723" t="3121" r="3723" b="8936"/>
          <a:stretch>
            <a:fillRect/>
          </a:stretch>
        </p:blipFill>
        <p:spPr bwMode="auto">
          <a:xfrm>
            <a:off x="21" y="1896894"/>
            <a:ext cx="5077817" cy="3210127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8364" y="145035"/>
            <a:ext cx="4727646" cy="1489212"/>
          </a:xfrm>
          <a:solidFill>
            <a:srgbClr val="FFFF00"/>
          </a:solidFill>
        </p:spPr>
        <p:txBody>
          <a:bodyPr anchor="t"/>
          <a:lstStyle/>
          <a:p>
            <a:pPr marL="0" eaLnBrk="1" hangingPunct="1"/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How are we capable to detect jumps?</a:t>
            </a:r>
            <a:b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Testing varying integration periods for the PDFs and adding sharp changes…</a:t>
            </a:r>
            <a:endParaRPr lang="en-GB" sz="2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71717" name="Picture 5" descr="h:\My Documents\Work\Calibration\DCCs\Figures\GSICS_2015\AllanDev_Met9SEVIRI_MEAN_JumpDetection.png"/>
          <p:cNvPicPr>
            <a:picLocks noChangeAspect="1" noChangeArrowheads="1"/>
          </p:cNvPicPr>
          <p:nvPr/>
        </p:nvPicPr>
        <p:blipFill>
          <a:blip r:embed="rId3" cstate="print"/>
          <a:srcRect l="10120" r="2155" b="3044"/>
          <a:stretch>
            <a:fillRect/>
          </a:stretch>
        </p:blipFill>
        <p:spPr bwMode="auto">
          <a:xfrm>
            <a:off x="5110279" y="3450894"/>
            <a:ext cx="4812944" cy="3324621"/>
          </a:xfrm>
          <a:prstGeom prst="rect">
            <a:avLst/>
          </a:prstGeom>
          <a:noFill/>
        </p:spPr>
      </p:pic>
      <p:pic>
        <p:nvPicPr>
          <p:cNvPr id="371718" name="Picture 6" descr="h:\My Documents\Work\Calibration\DCCs\Figures\GSICS_2015\AllanDev_Met9SEVIRI_MODE_JumpDetection.png"/>
          <p:cNvPicPr>
            <a:picLocks noChangeAspect="1" noChangeArrowheads="1"/>
          </p:cNvPicPr>
          <p:nvPr/>
        </p:nvPicPr>
        <p:blipFill>
          <a:blip r:embed="rId4" cstate="print"/>
          <a:srcRect l="9602" r="2182" b="2848"/>
          <a:stretch>
            <a:fillRect/>
          </a:stretch>
        </p:blipFill>
        <p:spPr bwMode="auto">
          <a:xfrm>
            <a:off x="5077858" y="87553"/>
            <a:ext cx="4839883" cy="33313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570" name="Picture 2" descr="H:\My Documents\Work\Calibration\DCCs\Timeseries_DCC_MET-09_ALL_withstatistics_P15D.png"/>
          <p:cNvPicPr>
            <a:picLocks noChangeAspect="1" noChangeArrowheads="1"/>
          </p:cNvPicPr>
          <p:nvPr/>
        </p:nvPicPr>
        <p:blipFill>
          <a:blip r:embed="rId2" cstate="print"/>
          <a:srcRect l="4237" t="3799" r="4535" b="7744"/>
          <a:stretch>
            <a:fillRect/>
          </a:stretch>
        </p:blipFill>
        <p:spPr bwMode="auto">
          <a:xfrm>
            <a:off x="0" y="573932"/>
            <a:ext cx="9906000" cy="5778230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76939"/>
            <a:ext cx="8229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NRTC – 15 days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289188" y="1494094"/>
            <a:ext cx="867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K-K0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8996" y="12605"/>
            <a:ext cx="2462154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MODE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5881" y="365877"/>
            <a:ext cx="2467496" cy="338554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FF00"/>
                </a:solidFill>
              </a:rPr>
              <a:t>MODE – No saturation</a:t>
            </a:r>
            <a:endParaRPr lang="en-US" sz="1600" dirty="0">
              <a:solidFill>
                <a:srgbClr val="00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5880" y="722263"/>
            <a:ext cx="2455745" cy="338554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MEAN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9245" y="1075535"/>
            <a:ext cx="2461905" cy="33855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MEAN – No saturation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8320" y="301123"/>
            <a:ext cx="3539457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SKEWNESS + smoothed over 30 days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4176" y="632630"/>
            <a:ext cx="3539457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600">
                <a:solidFill>
                  <a:srgbClr val="000000"/>
                </a:solidFill>
              </a:defRPr>
            </a:lvl1pPr>
          </a:lstStyle>
          <a:p>
            <a:r>
              <a:rPr lang="en-US" sz="1400" dirty="0" smtClean="0"/>
              <a:t>Number of DCCs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143361" y="5906495"/>
            <a:ext cx="3539457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85B0"/>
                </a:solidFill>
              </a:rPr>
              <a:t>KURTOSIS + smoothed over 30 days</a:t>
            </a:r>
            <a:endParaRPr lang="en-US" sz="1400" dirty="0">
              <a:solidFill>
                <a:srgbClr val="0085B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42888" y="6477000"/>
            <a:ext cx="711200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dirty="0" smtClean="0"/>
              <a:t>Slide: </a:t>
            </a:r>
            <a:fld id="{017634D5-2521-4AEA-AF5C-46CCC3F74595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9600" cy="498475"/>
          </a:xfrm>
          <a:noFill/>
        </p:spPr>
        <p:txBody>
          <a:bodyPr anchor="t"/>
          <a:lstStyle/>
          <a:p>
            <a:pPr marL="381000" indent="-381000" eaLnBrk="1" hangingPunct="1"/>
            <a:r>
              <a:rPr lang="en-GB" sz="2400" dirty="0" smtClean="0">
                <a:latin typeface="Calibri" pitchFamily="34" charset="0"/>
                <a:cs typeface="Calibri" pitchFamily="34" charset="0"/>
              </a:rPr>
              <a:t>Effect of 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the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saturation MET-9/VIS0.6</a:t>
            </a:r>
          </a:p>
        </p:txBody>
      </p:sp>
      <p:pic>
        <p:nvPicPr>
          <p:cNvPr id="5" name="Picture 4" descr="Effect_Saturation_Mean_Mode_MET-09_VIS06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85" r="3912"/>
          <a:stretch/>
        </p:blipFill>
        <p:spPr>
          <a:xfrm>
            <a:off x="19311" y="967371"/>
            <a:ext cx="9893784" cy="3940460"/>
          </a:xfrm>
          <a:prstGeom prst="rect">
            <a:avLst/>
          </a:prstGeom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973943" y="5283200"/>
            <a:ext cx="6413954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800" dirty="0" smtClean="0">
                <a:solidFill>
                  <a:srgbClr val="FF0000"/>
                </a:solidFill>
              </a:rPr>
              <a:t>Effects of saturation decreases with time </a:t>
            </a:r>
            <a:r>
              <a:rPr lang="en-GB" sz="1800" dirty="0" smtClean="0">
                <a:solidFill>
                  <a:srgbClr val="FF0000"/>
                </a:solidFill>
                <a:sym typeface="Wingdings" pitchFamily="2" charset="2"/>
              </a:rPr>
              <a:t> Instrument degradation helps us!</a:t>
            </a:r>
            <a:endParaRPr lang="en-GB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2705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ariogram_timeseries_VIS06_MET-09_mean_mod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15" t="3668" r="1295" b="1971"/>
          <a:stretch/>
        </p:blipFill>
        <p:spPr>
          <a:xfrm>
            <a:off x="55256" y="911850"/>
            <a:ext cx="9852774" cy="3517026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9600" cy="498475"/>
          </a:xfrm>
          <a:noFill/>
        </p:spPr>
        <p:txBody>
          <a:bodyPr anchor="t"/>
          <a:lstStyle/>
          <a:p>
            <a:pPr marL="381000" indent="-381000" eaLnBrk="1" hangingPunct="1"/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Variogram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analysis of the time series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6223000" y="2328333"/>
            <a:ext cx="3608917" cy="1307042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6149768" y="2231578"/>
            <a:ext cx="3724647" cy="1332383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5893801" y="2257832"/>
            <a:ext cx="4012200" cy="761362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5670651" y="2287367"/>
            <a:ext cx="4210327" cy="794180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 rot="16200000">
            <a:off x="-603199" y="2283319"/>
            <a:ext cx="15745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Variogram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 flipV="1">
            <a:off x="563743" y="4095200"/>
            <a:ext cx="0" cy="609095"/>
          </a:xfrm>
          <a:prstGeom prst="straightConnector1">
            <a:avLst/>
          </a:prstGeom>
          <a:solidFill>
            <a:schemeClr val="bg2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-1" y="4710775"/>
            <a:ext cx="1548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30 days (interval used for the NRT product)</a:t>
            </a:r>
            <a:endParaRPr lang="en-US" sz="1200" dirty="0">
              <a:solidFill>
                <a:srgbClr val="0000FF"/>
              </a:solidFill>
            </a:endParaRP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56330727"/>
              </p:ext>
            </p:extLst>
          </p:nvPr>
        </p:nvGraphicFramePr>
        <p:xfrm>
          <a:off x="2227703" y="5057195"/>
          <a:ext cx="7351726" cy="1206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894"/>
                <a:gridCol w="1597708"/>
                <a:gridCol w="1597708"/>
                <a:gridCol w="1597708"/>
                <a:gridCol w="1597708"/>
              </a:tblGrid>
              <a:tr h="47938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Mode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Mean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Mode 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(no saturation)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Mean 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(no saturation)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1907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Drift Stability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0.1538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0.1110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0.1374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0.1046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71372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2" name="Picture 4" descr="h:\My Documents\Work\Calibration\DCCs\Figures\Seasonality\mode_original_timeseri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8759"/>
            <a:ext cx="9906000" cy="5959241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9600" cy="498475"/>
          </a:xfrm>
          <a:noFill/>
        </p:spPr>
        <p:txBody>
          <a:bodyPr anchor="t"/>
          <a:lstStyle/>
          <a:p>
            <a:pPr marL="381000" indent="-381000" eaLnBrk="1" hangingPunct="1"/>
            <a:r>
              <a:rPr lang="en-GB" sz="2400" dirty="0" smtClean="0">
                <a:latin typeface="Calibri" pitchFamily="34" charset="0"/>
                <a:cs typeface="Calibri" pitchFamily="34" charset="0"/>
              </a:rPr>
              <a:t>Original time series – NRTC 30 days – Mode – No saturation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5" name="Rectangle 1"/>
          <p:cNvSpPr>
            <a:spLocks noChangeArrowheads="1"/>
          </p:cNvSpPr>
          <p:nvPr/>
        </p:nvSpPr>
        <p:spPr bwMode="auto">
          <a:xfrm>
            <a:off x="593387" y="1043256"/>
            <a:ext cx="881650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Choice of a model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 Multiplicative</a:t>
            </a: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: </a:t>
            </a:r>
            <a:r>
              <a:rPr lang="en-GB" sz="1800" b="0" dirty="0" err="1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Seasonalized</a:t>
            </a: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= </a:t>
            </a:r>
            <a:r>
              <a:rPr lang="en-GB" sz="1800" b="0" dirty="0" err="1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Deseasonalized</a:t>
            </a: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* Seasonal factors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of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a smooth version of the time series: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800" b="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ach daily point is the centred average over 365 days (see </a:t>
            </a:r>
            <a:r>
              <a:rPr kumimoji="0" lang="en-GB" sz="1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variograms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800" b="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Beginning and endings points: various methods to take care of the missing data (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replacing the missing points by as many time the last available value as necessary)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Estimation of the seasonal indices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685800" lvl="1" indent="-228600" eaLnBrk="0" hangingPunct="0">
              <a:buFont typeface="+mj-lt"/>
              <a:buAutoNum type="arabicPeriod"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Ratio between the mode time series and the smoothed data.</a:t>
            </a:r>
            <a:endParaRPr lang="en-GB" sz="1800" b="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685800" lvl="1" indent="-228600" eaLnBrk="0" hangingPunct="0">
              <a:buFont typeface="+mj-lt"/>
              <a:buAutoNum type="arabicPeriod"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Calculating the seasonal indices: </a:t>
            </a:r>
          </a:p>
          <a:p>
            <a:pPr marL="1143000" lvl="2" indent="-228600" eaLnBrk="0" hangingPunct="0">
              <a:buFont typeface="+mj-lt"/>
              <a:buAutoNum type="alphaUcPeriod"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For each day of the year</a:t>
            </a:r>
            <a:r>
              <a:rPr lang="en-GB" sz="1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average all the ratio values (Step A) for that day across the years (for leap years I adjust it to 365 equivalent)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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year of seasonal indices. However, average value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Symbol"/>
              </a:rPr>
              <a:t>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1.</a:t>
            </a:r>
            <a:endParaRPr lang="en-GB" sz="1800" b="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1143000" lvl="2" indent="-228600" eaLnBrk="0" hangingPunct="0">
              <a:buFont typeface="+mj-lt"/>
              <a:buAutoNum type="alphaUcPeriod"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Normalization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of t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he ratios by the mean value over the year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Wingdings" pitchFamily="2" charset="2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365 seasonal indices.</a:t>
            </a: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defTabSz="914400" eaLnBrk="0" latinLnBrk="0" hangingPunct="0">
              <a:lnSpc>
                <a:spcPct val="100000"/>
              </a:lnSpc>
              <a:buClrTx/>
              <a:buSzTx/>
              <a:buFont typeface="+mj-lt"/>
              <a:buAutoNum type="arabicPeriod"/>
              <a:tabLst/>
            </a:pPr>
            <a:r>
              <a:rPr lang="en-GB" sz="1800" b="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Deseasonalization</a:t>
            </a:r>
            <a:r>
              <a:rPr lang="en-GB" sz="1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of the time series by  dividing each value from the original time series by the seasonal indices</a:t>
            </a:r>
          </a:p>
          <a:p>
            <a:pPr marL="228600" marR="0" lvl="0" indent="-228600" defTabSz="914400" eaLnBrk="0" latinLnBrk="0" hangingPunct="0">
              <a:lnSpc>
                <a:spcPct val="100000"/>
              </a:lnSpc>
              <a:buClrTx/>
              <a:buSzTx/>
              <a:buFont typeface="+mj-lt"/>
              <a:buAutoNum type="arabicPeriod"/>
              <a:tabLst/>
            </a:pPr>
            <a:r>
              <a:rPr lang="en-GB" sz="1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Linear regression of the </a:t>
            </a:r>
            <a:r>
              <a:rPr lang="en-GB" sz="1800" b="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deseasonalized</a:t>
            </a:r>
            <a:r>
              <a:rPr lang="en-GB" sz="1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time series.</a:t>
            </a:r>
          </a:p>
          <a:p>
            <a:pPr marL="228600" marR="0" lvl="0" indent="-228600" defTabSz="914400" eaLnBrk="0" latinLnBrk="0" hangingPunct="0">
              <a:lnSpc>
                <a:spcPct val="100000"/>
              </a:lnSpc>
              <a:buClrTx/>
              <a:buSzTx/>
              <a:buFont typeface="+mj-lt"/>
              <a:buAutoNum type="arabicPeriod"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Consistency check: multiplying the trend by the seasonal indices and visual check.</a:t>
            </a: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9600" cy="498475"/>
          </a:xfrm>
          <a:noFill/>
        </p:spPr>
        <p:txBody>
          <a:bodyPr anchor="t"/>
          <a:lstStyle/>
          <a:p>
            <a:pPr marL="381000" indent="-381000" eaLnBrk="1" hangingPunct="1"/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Deseasonalizing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the time series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314" name="Picture 2" descr="H:\My Documents\Work\Calibration\DCCs\Figures\Seasonality\mode_original_timeseries+smoothedseri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70109"/>
            <a:ext cx="9906000" cy="5987891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9600" cy="498475"/>
          </a:xfrm>
          <a:noFill/>
        </p:spPr>
        <p:txBody>
          <a:bodyPr anchor="t"/>
          <a:lstStyle/>
          <a:p>
            <a:pPr marL="381000" indent="-381000" eaLnBrk="1" hangingPunct="1"/>
            <a:r>
              <a:rPr lang="en-GB" sz="2400" dirty="0" smtClean="0">
                <a:latin typeface="Calibri" pitchFamily="34" charset="0"/>
                <a:cs typeface="Calibri" pitchFamily="34" charset="0"/>
              </a:rPr>
              <a:t>Original time series + yearly-smoothed time series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_Landscape_Template[1]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Viewgraph_Landscape_Template[1]</Template>
  <TotalTime>4497</TotalTime>
  <Words>1330</Words>
  <Application>Microsoft Office PowerPoint</Application>
  <PresentationFormat>A4 Paper (210x297 mm)</PresentationFormat>
  <Paragraphs>161</Paragraphs>
  <Slides>31</Slides>
  <Notes>2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Viewgraph_Landscape_Template[1]</vt:lpstr>
      <vt:lpstr>Clip</vt:lpstr>
      <vt:lpstr>Slide 1</vt:lpstr>
      <vt:lpstr>Slide 2</vt:lpstr>
      <vt:lpstr>Slide 3</vt:lpstr>
      <vt:lpstr>Slide 4</vt:lpstr>
      <vt:lpstr>Effect of the saturation MET-9/VIS0.6</vt:lpstr>
      <vt:lpstr>Variogram analysis of the time series</vt:lpstr>
      <vt:lpstr>Original time series – NRTC 30 days – Mode – No saturation</vt:lpstr>
      <vt:lpstr>Deseasonalizing the time series</vt:lpstr>
      <vt:lpstr>Original time series + yearly-smoothed time series</vt:lpstr>
      <vt:lpstr>Deseasonalizing the time series</vt:lpstr>
      <vt:lpstr>Adjusted seasonal factors</vt:lpstr>
      <vt:lpstr>Adjusted seasonal factors</vt:lpstr>
      <vt:lpstr>Deseasonalizing the time series</vt:lpstr>
      <vt:lpstr>Deseasonalized time series</vt:lpstr>
      <vt:lpstr>Deseasonalizing the time series</vt:lpstr>
      <vt:lpstr>Deseasonalized time series + drift</vt:lpstr>
      <vt:lpstr>Deseasonalizing the time series</vt:lpstr>
      <vt:lpstr>Verification of the seasonal model</vt:lpstr>
      <vt:lpstr>Slide 19</vt:lpstr>
      <vt:lpstr>Slide 20</vt:lpstr>
      <vt:lpstr>Extending the DCC method to other bands</vt:lpstr>
      <vt:lpstr>Slide 22</vt:lpstr>
      <vt:lpstr>Slide 23</vt:lpstr>
      <vt:lpstr>Slide 24</vt:lpstr>
      <vt:lpstr>Slide 25</vt:lpstr>
      <vt:lpstr>Detecting jumps in the instrument sensitivity</vt:lpstr>
      <vt:lpstr>Time series for SEVIRI – Meteosat 9 - MODE</vt:lpstr>
      <vt:lpstr>Time series for SEVIRI – Meteosat 9 - MEAN</vt:lpstr>
      <vt:lpstr>Time series for SEVIRI – Meteosat 9 – MODE – After removing the seasonal signal</vt:lpstr>
      <vt:lpstr>Time series for SEVIRI – Meteosat 9 – MEAN – After removing the seasonal signal</vt:lpstr>
      <vt:lpstr>How are we capable to detect jumps?  Testing varying integration periods for the PDFs and adding sharp changes…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 Danz</dc:creator>
  <cp:lastModifiedBy>Sebastien Wagner</cp:lastModifiedBy>
  <cp:revision>452</cp:revision>
  <cp:lastPrinted>2006-03-06T14:11:17Z</cp:lastPrinted>
  <dcterms:created xsi:type="dcterms:W3CDTF">2014-02-05T10:11:59Z</dcterms:created>
  <dcterms:modified xsi:type="dcterms:W3CDTF">2015-03-13T15:31:41Z</dcterms:modified>
</cp:coreProperties>
</file>