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52" r:id="rId1"/>
  </p:sldMasterIdLst>
  <p:notesMasterIdLst>
    <p:notesMasterId r:id="rId24"/>
  </p:notesMasterIdLst>
  <p:handoutMasterIdLst>
    <p:handoutMasterId r:id="rId25"/>
  </p:handoutMasterIdLst>
  <p:sldIdLst>
    <p:sldId id="256" r:id="rId2"/>
    <p:sldId id="591" r:id="rId3"/>
    <p:sldId id="599" r:id="rId4"/>
    <p:sldId id="609" r:id="rId5"/>
    <p:sldId id="626" r:id="rId6"/>
    <p:sldId id="587" r:id="rId7"/>
    <p:sldId id="614" r:id="rId8"/>
    <p:sldId id="611" r:id="rId9"/>
    <p:sldId id="616" r:id="rId10"/>
    <p:sldId id="618" r:id="rId11"/>
    <p:sldId id="612" r:id="rId12"/>
    <p:sldId id="613" r:id="rId13"/>
    <p:sldId id="619" r:id="rId14"/>
    <p:sldId id="627" r:id="rId15"/>
    <p:sldId id="594" r:id="rId16"/>
    <p:sldId id="621" r:id="rId17"/>
    <p:sldId id="602" r:id="rId18"/>
    <p:sldId id="603" r:id="rId19"/>
    <p:sldId id="604" r:id="rId20"/>
    <p:sldId id="622" r:id="rId21"/>
    <p:sldId id="620" r:id="rId22"/>
    <p:sldId id="629" r:id="rId23"/>
  </p:sldIdLst>
  <p:sldSz cx="9906000" cy="6858000" type="A4"/>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B5E2"/>
    <a:srgbClr val="FFFF93"/>
    <a:srgbClr val="B7CFFF"/>
    <a:srgbClr val="79A9FF"/>
    <a:srgbClr val="E20000"/>
    <a:srgbClr val="5B0000"/>
    <a:srgbClr val="FF7979"/>
    <a:srgbClr val="FF8989"/>
    <a:srgbClr val="00205B"/>
    <a:srgbClr val="FE5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90299" autoAdjust="0"/>
  </p:normalViewPr>
  <p:slideViewPr>
    <p:cSldViewPr snapToGrid="0">
      <p:cViewPr>
        <p:scale>
          <a:sx n="98" d="100"/>
          <a:sy n="98" d="100"/>
        </p:scale>
        <p:origin x="-2094" y="-348"/>
      </p:cViewPr>
      <p:guideLst>
        <p:guide orient="horz" pos="1164"/>
        <p:guide orient="horz" pos="1410"/>
        <p:guide orient="horz" pos="2715"/>
        <p:guide orient="horz" pos="2389"/>
        <p:guide orient="horz" pos="2064"/>
        <p:guide orient="horz" pos="1735"/>
        <p:guide orient="horz" pos="3369"/>
        <p:guide orient="horz" pos="3698"/>
        <p:guide pos="4214"/>
        <p:guide pos="196"/>
        <p:guide pos="1552"/>
        <p:guide pos="4879"/>
        <p:guide pos="5556"/>
        <p:guide pos="2235"/>
        <p:guide pos="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5430"/>
    </p:cViewPr>
  </p:sorterViewPr>
  <p:notesViewPr>
    <p:cSldViewPr snapToGrid="0">
      <p:cViewPr varScale="1">
        <p:scale>
          <a:sx n="82" d="100"/>
          <a:sy n="82" d="100"/>
        </p:scale>
        <p:origin x="-3954" y="-78"/>
      </p:cViewPr>
      <p:guideLst>
        <p:guide orient="horz" pos="4525"/>
        <p:guide pos="312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074738" y="1074738"/>
            <a:ext cx="7781925"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6</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0">
          <a:blip r:embed="rId3" cstate="print">
            <a:lum/>
          </a:blip>
          <a:srcRect/>
          <a:stretch>
            <a:fillRect b="-5000"/>
          </a:stretch>
        </a:blipFill>
        <a:effectLst/>
      </p:bgPr>
    </p:bg>
    <p:spTree>
      <p:nvGrpSpPr>
        <p:cNvPr id="1" name=""/>
        <p:cNvGrpSpPr/>
        <p:nvPr/>
      </p:nvGrpSpPr>
      <p:grpSpPr>
        <a:xfrm>
          <a:off x="0" y="0"/>
          <a:ext cx="0" cy="0"/>
          <a:chOff x="0" y="0"/>
          <a:chExt cx="0" cy="0"/>
        </a:xfrm>
      </p:grpSpPr>
      <p:sp>
        <p:nvSpPr>
          <p:cNvPr id="8" name="Rectangle 41"/>
          <p:cNvSpPr>
            <a:spLocks noGrp="1" noChangeArrowheads="1"/>
          </p:cNvSpPr>
          <p:nvPr userDrawn="1">
            <p:ph type="subTitle" sz="quarter" idx="1"/>
          </p:nvPr>
        </p:nvSpPr>
        <p:spPr>
          <a:xfrm>
            <a:off x="258793" y="534838"/>
            <a:ext cx="5952226"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
        <p:nvSpPr>
          <p:cNvPr id="251" name="Rectangle 250"/>
          <p:cNvSpPr/>
          <p:nvPr userDrawn="1"/>
        </p:nvSpPr>
        <p:spPr bwMode="auto">
          <a:xfrm>
            <a:off x="6334125" y="542925"/>
            <a:ext cx="3571875" cy="1476375"/>
          </a:xfrm>
          <a:prstGeom prst="rect">
            <a:avLst/>
          </a:prstGeom>
          <a:solidFill>
            <a:schemeClr val="bg1"/>
          </a:solidFill>
          <a:ln w="9525" cap="flat" cmpd="sng" algn="ctr">
            <a:noFill/>
            <a:prstDash val="solid"/>
            <a:round/>
            <a:headEnd type="none" w="med" len="med"/>
            <a:tailEnd type="none" w="med" len="med"/>
          </a:ln>
          <a:effectLst/>
        </p:spPr>
        <p:txBody>
          <a:bodyPr lIns="36000" tIns="36000" rIns="36000" bIns="36000"/>
          <a:lstStyle/>
          <a:p>
            <a:pPr eaLnBrk="0" hangingPunct="0">
              <a:spcBef>
                <a:spcPct val="50000"/>
              </a:spcBef>
              <a:defRPr/>
            </a:pPr>
            <a:endParaRPr lang="en-GB"/>
          </a:p>
        </p:txBody>
      </p:sp>
      <p:pic>
        <p:nvPicPr>
          <p:cNvPr id="252" name="Picture 11" descr="EUMETSATLogo_hor_noTagline_solid_CMYK UPDATED version.png"/>
          <p:cNvPicPr>
            <a:picLocks noChangeAspect="1"/>
          </p:cNvPicPr>
          <p:nvPr userDrawn="1"/>
        </p:nvPicPr>
        <p:blipFill>
          <a:blip r:embed="rId4" cstate="print"/>
          <a:srcRect/>
          <a:stretch>
            <a:fillRect/>
          </a:stretch>
        </p:blipFill>
        <p:spPr bwMode="auto">
          <a:xfrm>
            <a:off x="6810375" y="1019175"/>
            <a:ext cx="2614613" cy="482600"/>
          </a:xfrm>
          <a:prstGeom prst="rect">
            <a:avLst/>
          </a:prstGeom>
          <a:noFill/>
          <a:ln w="9525">
            <a:noFill/>
            <a:miter lim="800000"/>
            <a:headEnd/>
            <a:tailEnd/>
          </a:ln>
        </p:spPr>
      </p:pic>
      <p:grpSp>
        <p:nvGrpSpPr>
          <p:cNvPr id="254" name="Group 253"/>
          <p:cNvGrpSpPr/>
          <p:nvPr userDrawn="1"/>
        </p:nvGrpSpPr>
        <p:grpSpPr>
          <a:xfrm>
            <a:off x="369889" y="6638100"/>
            <a:ext cx="6754812" cy="110355"/>
            <a:chOff x="369889" y="6638100"/>
            <a:chExt cx="6754812" cy="110355"/>
          </a:xfrm>
        </p:grpSpPr>
        <p:grpSp>
          <p:nvGrpSpPr>
            <p:cNvPr id="255" name="Group 4"/>
            <p:cNvGrpSpPr>
              <a:grpSpLocks/>
            </p:cNvGrpSpPr>
            <p:nvPr userDrawn="1"/>
          </p:nvGrpSpPr>
          <p:grpSpPr bwMode="auto">
            <a:xfrm>
              <a:off x="5236697" y="6638100"/>
              <a:ext cx="164978" cy="109011"/>
              <a:chOff x="4182" y="1087"/>
              <a:chExt cx="238" cy="162"/>
            </a:xfrm>
          </p:grpSpPr>
          <p:sp>
            <p:nvSpPr>
              <p:cNvPr id="48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p>
            </p:txBody>
          </p:sp>
          <p:sp>
            <p:nvSpPr>
              <p:cNvPr id="48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p>
            </p:txBody>
          </p:sp>
          <p:sp>
            <p:nvSpPr>
              <p:cNvPr id="48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p>
            </p:txBody>
          </p:sp>
          <p:sp>
            <p:nvSpPr>
              <p:cNvPr id="48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p>
            </p:txBody>
          </p:sp>
          <p:sp>
            <p:nvSpPr>
              <p:cNvPr id="48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p>
            </p:txBody>
          </p:sp>
          <p:sp>
            <p:nvSpPr>
              <p:cNvPr id="48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p>
            </p:txBody>
          </p:sp>
          <p:sp>
            <p:nvSpPr>
              <p:cNvPr id="48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p>
            </p:txBody>
          </p:sp>
          <p:sp>
            <p:nvSpPr>
              <p:cNvPr id="49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p>
            </p:txBody>
          </p:sp>
          <p:sp>
            <p:nvSpPr>
              <p:cNvPr id="49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p>
            </p:txBody>
          </p:sp>
          <p:sp>
            <p:nvSpPr>
              <p:cNvPr id="49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p>
            </p:txBody>
          </p:sp>
        </p:grpSp>
        <p:grpSp>
          <p:nvGrpSpPr>
            <p:cNvPr id="256" name="Group 16"/>
            <p:cNvGrpSpPr>
              <a:grpSpLocks/>
            </p:cNvGrpSpPr>
            <p:nvPr userDrawn="1"/>
          </p:nvGrpSpPr>
          <p:grpSpPr bwMode="auto">
            <a:xfrm>
              <a:off x="1853845" y="6638100"/>
              <a:ext cx="163609" cy="106293"/>
              <a:chOff x="1116" y="1646"/>
              <a:chExt cx="245" cy="151"/>
            </a:xfrm>
          </p:grpSpPr>
          <p:sp>
            <p:nvSpPr>
              <p:cNvPr id="480"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481"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sp>
            <p:nvSpPr>
              <p:cNvPr id="482"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p>
            </p:txBody>
          </p:sp>
        </p:grpSp>
        <p:grpSp>
          <p:nvGrpSpPr>
            <p:cNvPr id="257" name="Group 20"/>
            <p:cNvGrpSpPr>
              <a:grpSpLocks/>
            </p:cNvGrpSpPr>
            <p:nvPr userDrawn="1"/>
          </p:nvGrpSpPr>
          <p:grpSpPr bwMode="auto">
            <a:xfrm>
              <a:off x="3341609" y="6638100"/>
              <a:ext cx="163288" cy="104917"/>
              <a:chOff x="1117" y="2897"/>
              <a:chExt cx="243" cy="157"/>
            </a:xfrm>
          </p:grpSpPr>
          <p:sp>
            <p:nvSpPr>
              <p:cNvPr id="476"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77"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478"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479"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8" name="Group 25"/>
            <p:cNvGrpSpPr>
              <a:grpSpLocks/>
            </p:cNvGrpSpPr>
            <p:nvPr userDrawn="1"/>
          </p:nvGrpSpPr>
          <p:grpSpPr bwMode="auto">
            <a:xfrm>
              <a:off x="3130729" y="6638100"/>
              <a:ext cx="163288" cy="104917"/>
              <a:chOff x="1118" y="2646"/>
              <a:chExt cx="243" cy="157"/>
            </a:xfrm>
          </p:grpSpPr>
          <p:sp>
            <p:nvSpPr>
              <p:cNvPr id="472"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73"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474"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p>
            </p:txBody>
          </p:sp>
          <p:sp>
            <p:nvSpPr>
              <p:cNvPr id="475"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9" name="Group 30"/>
            <p:cNvGrpSpPr>
              <a:grpSpLocks/>
            </p:cNvGrpSpPr>
            <p:nvPr userDrawn="1"/>
          </p:nvGrpSpPr>
          <p:grpSpPr bwMode="auto">
            <a:xfrm>
              <a:off x="2276341" y="6638100"/>
              <a:ext cx="163288" cy="104596"/>
              <a:chOff x="1117" y="2143"/>
              <a:chExt cx="243" cy="155"/>
            </a:xfrm>
          </p:grpSpPr>
          <p:sp>
            <p:nvSpPr>
              <p:cNvPr id="468"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p>
            </p:txBody>
          </p:sp>
          <p:sp>
            <p:nvSpPr>
              <p:cNvPr id="469"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p>
            </p:txBody>
          </p:sp>
          <p:sp>
            <p:nvSpPr>
              <p:cNvPr id="470"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p>
            </p:txBody>
          </p:sp>
          <p:sp>
            <p:nvSpPr>
              <p:cNvPr id="471"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0" name="Group 35"/>
            <p:cNvGrpSpPr>
              <a:grpSpLocks/>
            </p:cNvGrpSpPr>
            <p:nvPr userDrawn="1"/>
          </p:nvGrpSpPr>
          <p:grpSpPr bwMode="auto">
            <a:xfrm>
              <a:off x="2064917" y="6638100"/>
              <a:ext cx="163288" cy="104596"/>
              <a:chOff x="1117" y="1892"/>
              <a:chExt cx="243" cy="155"/>
            </a:xfrm>
          </p:grpSpPr>
          <p:sp>
            <p:nvSpPr>
              <p:cNvPr id="464"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65"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466"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467"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1" name="Group 255"/>
            <p:cNvGrpSpPr>
              <a:grpSpLocks/>
            </p:cNvGrpSpPr>
            <p:nvPr userDrawn="1"/>
          </p:nvGrpSpPr>
          <p:grpSpPr bwMode="auto">
            <a:xfrm>
              <a:off x="1431617" y="6638100"/>
              <a:ext cx="163489" cy="106268"/>
              <a:chOff x="7106991" y="2034190"/>
              <a:chExt cx="255683" cy="163929"/>
            </a:xfrm>
          </p:grpSpPr>
          <p:sp>
            <p:nvSpPr>
              <p:cNvPr id="462"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p>
            </p:txBody>
          </p:sp>
          <p:sp>
            <p:nvSpPr>
              <p:cNvPr id="463"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p>
            </p:txBody>
          </p:sp>
        </p:grpSp>
        <p:grpSp>
          <p:nvGrpSpPr>
            <p:cNvPr id="262" name="Group 254"/>
            <p:cNvGrpSpPr>
              <a:grpSpLocks/>
            </p:cNvGrpSpPr>
            <p:nvPr userDrawn="1"/>
          </p:nvGrpSpPr>
          <p:grpSpPr bwMode="auto">
            <a:xfrm>
              <a:off x="581062" y="6638100"/>
              <a:ext cx="163489" cy="110355"/>
              <a:chOff x="6341261" y="2034186"/>
              <a:chExt cx="254095" cy="170190"/>
            </a:xfrm>
          </p:grpSpPr>
          <p:sp>
            <p:nvSpPr>
              <p:cNvPr id="459" name="Freeform 458"/>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p>
            </p:txBody>
          </p:sp>
          <p:sp>
            <p:nvSpPr>
              <p:cNvPr id="460" name="Freeform 459"/>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p>
            </p:txBody>
          </p:sp>
          <p:sp>
            <p:nvSpPr>
              <p:cNvPr id="461" name="Freeform 460"/>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p>
            </p:txBody>
          </p:sp>
        </p:grpSp>
        <p:grpSp>
          <p:nvGrpSpPr>
            <p:cNvPr id="263" name="Group 49"/>
            <p:cNvGrpSpPr>
              <a:grpSpLocks/>
            </p:cNvGrpSpPr>
            <p:nvPr userDrawn="1"/>
          </p:nvGrpSpPr>
          <p:grpSpPr bwMode="auto">
            <a:xfrm>
              <a:off x="369889" y="6638100"/>
              <a:ext cx="163609" cy="106293"/>
              <a:chOff x="529" y="1166"/>
              <a:chExt cx="245" cy="157"/>
            </a:xfrm>
          </p:grpSpPr>
          <p:sp>
            <p:nvSpPr>
              <p:cNvPr id="455"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456"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457"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p>
            </p:txBody>
          </p:sp>
          <p:sp>
            <p:nvSpPr>
              <p:cNvPr id="458"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4" name="Group 54"/>
            <p:cNvGrpSpPr>
              <a:grpSpLocks/>
            </p:cNvGrpSpPr>
            <p:nvPr userDrawn="1"/>
          </p:nvGrpSpPr>
          <p:grpSpPr bwMode="auto">
            <a:xfrm>
              <a:off x="2487762" y="6638100"/>
              <a:ext cx="164632" cy="106293"/>
              <a:chOff x="1117" y="2394"/>
              <a:chExt cx="245" cy="157"/>
            </a:xfrm>
          </p:grpSpPr>
          <p:sp>
            <p:nvSpPr>
              <p:cNvPr id="444"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p>
            </p:txBody>
          </p:sp>
          <p:sp>
            <p:nvSpPr>
              <p:cNvPr id="445"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p>
            </p:txBody>
          </p:sp>
          <p:sp>
            <p:nvSpPr>
              <p:cNvPr id="446"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p>
            </p:txBody>
          </p:sp>
          <p:sp>
            <p:nvSpPr>
              <p:cNvPr id="447"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p>
            </p:txBody>
          </p:sp>
          <p:sp>
            <p:nvSpPr>
              <p:cNvPr id="448"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p>
            </p:txBody>
          </p:sp>
          <p:sp>
            <p:nvSpPr>
              <p:cNvPr id="449"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450"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451"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452"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453"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454"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265" name="Group 66"/>
            <p:cNvGrpSpPr>
              <a:grpSpLocks/>
            </p:cNvGrpSpPr>
            <p:nvPr userDrawn="1"/>
          </p:nvGrpSpPr>
          <p:grpSpPr bwMode="auto">
            <a:xfrm>
              <a:off x="6502560" y="6638100"/>
              <a:ext cx="166325" cy="105273"/>
              <a:chOff x="1592" y="2897"/>
              <a:chExt cx="247" cy="156"/>
            </a:xfrm>
          </p:grpSpPr>
          <p:sp>
            <p:nvSpPr>
              <p:cNvPr id="429"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p>
            </p:txBody>
          </p:sp>
          <p:sp>
            <p:nvSpPr>
              <p:cNvPr id="430"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p>
            </p:txBody>
          </p:sp>
          <p:sp>
            <p:nvSpPr>
              <p:cNvPr id="431"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432"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p>
            </p:txBody>
          </p:sp>
          <p:sp>
            <p:nvSpPr>
              <p:cNvPr id="433"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p>
            </p:txBody>
          </p:sp>
          <p:sp>
            <p:nvSpPr>
              <p:cNvPr id="434"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p>
            </p:txBody>
          </p:sp>
          <p:sp>
            <p:nvSpPr>
              <p:cNvPr id="435"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p>
            </p:txBody>
          </p:sp>
          <p:sp>
            <p:nvSpPr>
              <p:cNvPr id="436"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p>
            </p:txBody>
          </p:sp>
          <p:sp>
            <p:nvSpPr>
              <p:cNvPr id="437"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p>
            </p:txBody>
          </p:sp>
          <p:sp>
            <p:nvSpPr>
              <p:cNvPr id="438"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p>
            </p:txBody>
          </p:sp>
          <p:sp>
            <p:nvSpPr>
              <p:cNvPr id="439"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p>
            </p:txBody>
          </p:sp>
          <p:sp>
            <p:nvSpPr>
              <p:cNvPr id="440"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p>
            </p:txBody>
          </p:sp>
          <p:sp>
            <p:nvSpPr>
              <p:cNvPr id="441"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p>
            </p:txBody>
          </p:sp>
          <p:sp>
            <p:nvSpPr>
              <p:cNvPr id="442"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p>
            </p:txBody>
          </p:sp>
          <p:sp>
            <p:nvSpPr>
              <p:cNvPr id="443"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266" name="Group 82"/>
            <p:cNvGrpSpPr>
              <a:grpSpLocks/>
            </p:cNvGrpSpPr>
            <p:nvPr userDrawn="1"/>
          </p:nvGrpSpPr>
          <p:grpSpPr bwMode="auto">
            <a:xfrm>
              <a:off x="6077342" y="6638100"/>
              <a:ext cx="164629" cy="104602"/>
              <a:chOff x="1778" y="2004"/>
              <a:chExt cx="246" cy="156"/>
            </a:xfrm>
          </p:grpSpPr>
          <p:sp>
            <p:nvSpPr>
              <p:cNvPr id="426"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p>
            </p:txBody>
          </p:sp>
          <p:sp>
            <p:nvSpPr>
              <p:cNvPr id="427"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p>
            </p:txBody>
          </p:sp>
          <p:sp>
            <p:nvSpPr>
              <p:cNvPr id="428"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67" name="Group 86"/>
            <p:cNvGrpSpPr>
              <a:grpSpLocks/>
            </p:cNvGrpSpPr>
            <p:nvPr userDrawn="1"/>
          </p:nvGrpSpPr>
          <p:grpSpPr bwMode="auto">
            <a:xfrm>
              <a:off x="5868794" y="6638100"/>
              <a:ext cx="164271" cy="105273"/>
              <a:chOff x="1592" y="2143"/>
              <a:chExt cx="247" cy="156"/>
            </a:xfrm>
          </p:grpSpPr>
          <p:sp>
            <p:nvSpPr>
              <p:cNvPr id="420"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p>
            </p:txBody>
          </p:sp>
          <p:sp>
            <p:nvSpPr>
              <p:cNvPr id="421"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p>
            </p:txBody>
          </p:sp>
          <p:sp>
            <p:nvSpPr>
              <p:cNvPr id="422"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423"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p>
            </p:txBody>
          </p:sp>
          <p:sp>
            <p:nvSpPr>
              <p:cNvPr id="424"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p>
            </p:txBody>
          </p:sp>
          <p:sp>
            <p:nvSpPr>
              <p:cNvPr id="425"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268" name="Group 93"/>
            <p:cNvGrpSpPr>
              <a:grpSpLocks/>
            </p:cNvGrpSpPr>
            <p:nvPr userDrawn="1"/>
          </p:nvGrpSpPr>
          <p:grpSpPr bwMode="auto">
            <a:xfrm>
              <a:off x="5659215" y="6638100"/>
              <a:ext cx="163291" cy="105273"/>
              <a:chOff x="1593" y="1897"/>
              <a:chExt cx="244" cy="157"/>
            </a:xfrm>
          </p:grpSpPr>
          <p:sp>
            <p:nvSpPr>
              <p:cNvPr id="416"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p>
            </p:txBody>
          </p:sp>
          <p:sp>
            <p:nvSpPr>
              <p:cNvPr id="417"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418"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p>
            </p:txBody>
          </p:sp>
          <p:sp>
            <p:nvSpPr>
              <p:cNvPr id="419"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69" name="Group 98"/>
            <p:cNvGrpSpPr>
              <a:grpSpLocks/>
            </p:cNvGrpSpPr>
            <p:nvPr userDrawn="1"/>
          </p:nvGrpSpPr>
          <p:grpSpPr bwMode="auto">
            <a:xfrm>
              <a:off x="4802133" y="6638100"/>
              <a:ext cx="165299" cy="104917"/>
              <a:chOff x="1778" y="1164"/>
              <a:chExt cx="247" cy="157"/>
            </a:xfrm>
          </p:grpSpPr>
          <p:sp>
            <p:nvSpPr>
              <p:cNvPr id="367"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p>
            </p:txBody>
          </p:sp>
          <p:sp>
            <p:nvSpPr>
              <p:cNvPr id="368"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p>
            </p:txBody>
          </p:sp>
          <p:sp>
            <p:nvSpPr>
              <p:cNvPr id="369"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p>
            </p:txBody>
          </p:sp>
          <p:sp>
            <p:nvSpPr>
              <p:cNvPr id="370"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p>
            </p:txBody>
          </p:sp>
          <p:sp>
            <p:nvSpPr>
              <p:cNvPr id="371"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p>
            </p:txBody>
          </p:sp>
          <p:sp>
            <p:nvSpPr>
              <p:cNvPr id="372"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p>
            </p:txBody>
          </p:sp>
          <p:sp>
            <p:nvSpPr>
              <p:cNvPr id="373"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p>
            </p:txBody>
          </p:sp>
          <p:sp>
            <p:nvSpPr>
              <p:cNvPr id="374"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p>
            </p:txBody>
          </p:sp>
          <p:sp>
            <p:nvSpPr>
              <p:cNvPr id="375"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p>
            </p:txBody>
          </p:sp>
          <p:sp>
            <p:nvSpPr>
              <p:cNvPr id="376"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p>
            </p:txBody>
          </p:sp>
          <p:sp>
            <p:nvSpPr>
              <p:cNvPr id="377"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p>
            </p:txBody>
          </p:sp>
          <p:sp>
            <p:nvSpPr>
              <p:cNvPr id="378"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p>
            </p:txBody>
          </p:sp>
          <p:sp>
            <p:nvSpPr>
              <p:cNvPr id="379"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p>
            </p:txBody>
          </p:sp>
          <p:sp>
            <p:nvSpPr>
              <p:cNvPr id="380"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p>
            </p:txBody>
          </p:sp>
          <p:sp>
            <p:nvSpPr>
              <p:cNvPr id="381"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p>
            </p:txBody>
          </p:sp>
          <p:sp>
            <p:nvSpPr>
              <p:cNvPr id="382"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p>
            </p:txBody>
          </p:sp>
          <p:sp>
            <p:nvSpPr>
              <p:cNvPr id="383"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p>
            </p:txBody>
          </p:sp>
          <p:sp>
            <p:nvSpPr>
              <p:cNvPr id="384"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p>
            </p:txBody>
          </p:sp>
          <p:sp>
            <p:nvSpPr>
              <p:cNvPr id="385"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p>
            </p:txBody>
          </p:sp>
          <p:sp>
            <p:nvSpPr>
              <p:cNvPr id="386"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p>
            </p:txBody>
          </p:sp>
          <p:sp>
            <p:nvSpPr>
              <p:cNvPr id="387"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p>
            </p:txBody>
          </p:sp>
          <p:sp>
            <p:nvSpPr>
              <p:cNvPr id="388"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p>
            </p:txBody>
          </p:sp>
          <p:sp>
            <p:nvSpPr>
              <p:cNvPr id="389"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p>
            </p:txBody>
          </p:sp>
          <p:sp>
            <p:nvSpPr>
              <p:cNvPr id="390"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p>
            </p:txBody>
          </p:sp>
          <p:sp>
            <p:nvSpPr>
              <p:cNvPr id="391"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p>
            </p:txBody>
          </p:sp>
          <p:sp>
            <p:nvSpPr>
              <p:cNvPr id="392"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p>
            </p:txBody>
          </p:sp>
          <p:sp>
            <p:nvSpPr>
              <p:cNvPr id="393"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p>
            </p:txBody>
          </p:sp>
          <p:sp>
            <p:nvSpPr>
              <p:cNvPr id="394"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p>
            </p:txBody>
          </p:sp>
          <p:sp>
            <p:nvSpPr>
              <p:cNvPr id="395"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p>
            </p:txBody>
          </p:sp>
          <p:sp>
            <p:nvSpPr>
              <p:cNvPr id="396"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p>
            </p:txBody>
          </p:sp>
          <p:sp>
            <p:nvSpPr>
              <p:cNvPr id="397"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398"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p>
            </p:txBody>
          </p:sp>
          <p:sp>
            <p:nvSpPr>
              <p:cNvPr id="399"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400"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401"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402"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403"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p>
            </p:txBody>
          </p:sp>
          <p:sp>
            <p:nvSpPr>
              <p:cNvPr id="404"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p>
            </p:txBody>
          </p:sp>
          <p:sp>
            <p:nvSpPr>
              <p:cNvPr id="405"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p>
            </p:txBody>
          </p:sp>
          <p:sp>
            <p:nvSpPr>
              <p:cNvPr id="406"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p>
            </p:txBody>
          </p:sp>
          <p:sp>
            <p:nvSpPr>
              <p:cNvPr id="407"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p>
            </p:txBody>
          </p:sp>
          <p:sp>
            <p:nvSpPr>
              <p:cNvPr id="408"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p>
            </p:txBody>
          </p:sp>
          <p:sp>
            <p:nvSpPr>
              <p:cNvPr id="409"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p>
            </p:txBody>
          </p:sp>
          <p:sp>
            <p:nvSpPr>
              <p:cNvPr id="410"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p>
            </p:txBody>
          </p:sp>
          <p:sp>
            <p:nvSpPr>
              <p:cNvPr id="411"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p>
            </p:txBody>
          </p:sp>
          <p:sp>
            <p:nvSpPr>
              <p:cNvPr id="412"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p>
            </p:txBody>
          </p:sp>
          <p:sp>
            <p:nvSpPr>
              <p:cNvPr id="413"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414"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415"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270" name="Group 148"/>
            <p:cNvGrpSpPr>
              <a:grpSpLocks/>
            </p:cNvGrpSpPr>
            <p:nvPr userDrawn="1"/>
          </p:nvGrpSpPr>
          <p:grpSpPr bwMode="auto">
            <a:xfrm>
              <a:off x="4380029" y="6638100"/>
              <a:ext cx="164978" cy="105273"/>
              <a:chOff x="1595" y="1394"/>
              <a:chExt cx="245" cy="157"/>
            </a:xfrm>
          </p:grpSpPr>
          <p:sp>
            <p:nvSpPr>
              <p:cNvPr id="360"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361"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p>
            </p:txBody>
          </p:sp>
          <p:sp>
            <p:nvSpPr>
              <p:cNvPr id="362"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p>
            </p:txBody>
          </p:sp>
          <p:sp>
            <p:nvSpPr>
              <p:cNvPr id="363"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p>
            </p:txBody>
          </p:sp>
          <p:sp>
            <p:nvSpPr>
              <p:cNvPr id="364"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p>
            </p:txBody>
          </p:sp>
          <p:sp>
            <p:nvSpPr>
              <p:cNvPr id="365"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p>
            </p:txBody>
          </p:sp>
          <p:sp>
            <p:nvSpPr>
              <p:cNvPr id="366"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71" name="Group 156"/>
            <p:cNvGrpSpPr>
              <a:grpSpLocks/>
            </p:cNvGrpSpPr>
            <p:nvPr userDrawn="1"/>
          </p:nvGrpSpPr>
          <p:grpSpPr bwMode="auto">
            <a:xfrm>
              <a:off x="4167131" y="6638100"/>
              <a:ext cx="163291" cy="105273"/>
              <a:chOff x="1593" y="1143"/>
              <a:chExt cx="244" cy="157"/>
            </a:xfrm>
          </p:grpSpPr>
          <p:sp>
            <p:nvSpPr>
              <p:cNvPr id="356"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357"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358"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p>
            </p:txBody>
          </p:sp>
          <p:sp>
            <p:nvSpPr>
              <p:cNvPr id="359"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72" name="Group 161"/>
            <p:cNvGrpSpPr>
              <a:grpSpLocks/>
            </p:cNvGrpSpPr>
            <p:nvPr userDrawn="1"/>
          </p:nvGrpSpPr>
          <p:grpSpPr bwMode="auto">
            <a:xfrm>
              <a:off x="3759968" y="6638100"/>
              <a:ext cx="164629" cy="104917"/>
              <a:chOff x="1592" y="892"/>
              <a:chExt cx="246" cy="157"/>
            </a:xfrm>
          </p:grpSpPr>
          <p:sp>
            <p:nvSpPr>
              <p:cNvPr id="352"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p>
            </p:txBody>
          </p:sp>
          <p:sp>
            <p:nvSpPr>
              <p:cNvPr id="353"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p>
            </p:txBody>
          </p:sp>
          <p:sp>
            <p:nvSpPr>
              <p:cNvPr id="354"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p>
            </p:txBody>
          </p:sp>
          <p:sp>
            <p:nvSpPr>
              <p:cNvPr id="355"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aphicFrame>
          <p:nvGraphicFramePr>
            <p:cNvPr id="273" name="Object 166"/>
            <p:cNvGraphicFramePr>
              <a:graphicFrameLocks noChangeAspect="1"/>
            </p:cNvGraphicFramePr>
            <p:nvPr/>
          </p:nvGraphicFramePr>
          <p:xfrm>
            <a:off x="6288920" y="6638100"/>
            <a:ext cx="168034" cy="109359"/>
          </p:xfrm>
          <a:graphic>
            <a:graphicData uri="http://schemas.openxmlformats.org/presentationml/2006/ole">
              <p:oleObj spid="_x0000_s363524" name="Clip" r:id="rId5" imgW="3809524" imgH="2619048" progId="">
                <p:embed/>
              </p:oleObj>
            </a:graphicData>
          </a:graphic>
        </p:graphicFrame>
        <p:grpSp>
          <p:nvGrpSpPr>
            <p:cNvPr id="274" name="Group 185"/>
            <p:cNvGrpSpPr>
              <a:grpSpLocks/>
            </p:cNvGrpSpPr>
            <p:nvPr userDrawn="1"/>
          </p:nvGrpSpPr>
          <p:grpSpPr bwMode="auto">
            <a:xfrm>
              <a:off x="1008082" y="6638100"/>
              <a:ext cx="164978" cy="104898"/>
              <a:chOff x="4187" y="1590"/>
              <a:chExt cx="238" cy="162"/>
            </a:xfrm>
          </p:grpSpPr>
          <p:sp>
            <p:nvSpPr>
              <p:cNvPr id="325"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p>
            </p:txBody>
          </p:sp>
          <p:sp>
            <p:nvSpPr>
              <p:cNvPr id="326"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p>
            </p:txBody>
          </p:sp>
          <p:sp>
            <p:nvSpPr>
              <p:cNvPr id="327"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328"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p>
            </p:txBody>
          </p:sp>
          <p:sp>
            <p:nvSpPr>
              <p:cNvPr id="329"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p>
            </p:txBody>
          </p:sp>
          <p:sp>
            <p:nvSpPr>
              <p:cNvPr id="330"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p>
            </p:txBody>
          </p:sp>
          <p:sp>
            <p:nvSpPr>
              <p:cNvPr id="331"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p>
            </p:txBody>
          </p:sp>
          <p:sp>
            <p:nvSpPr>
              <p:cNvPr id="332"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p>
            </p:txBody>
          </p:sp>
          <p:sp>
            <p:nvSpPr>
              <p:cNvPr id="333"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p>
            </p:txBody>
          </p:sp>
          <p:sp>
            <p:nvSpPr>
              <p:cNvPr id="334"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p>
            </p:txBody>
          </p:sp>
          <p:sp>
            <p:nvSpPr>
              <p:cNvPr id="335"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p>
            </p:txBody>
          </p:sp>
          <p:sp>
            <p:nvSpPr>
              <p:cNvPr id="336"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p>
            </p:txBody>
          </p:sp>
          <p:sp>
            <p:nvSpPr>
              <p:cNvPr id="337"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p>
            </p:txBody>
          </p:sp>
          <p:sp>
            <p:nvSpPr>
              <p:cNvPr id="338"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p>
            </p:txBody>
          </p:sp>
          <p:sp>
            <p:nvSpPr>
              <p:cNvPr id="339"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p>
            </p:txBody>
          </p:sp>
          <p:sp>
            <p:nvSpPr>
              <p:cNvPr id="340"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p>
            </p:txBody>
          </p:sp>
          <p:sp>
            <p:nvSpPr>
              <p:cNvPr id="341"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p>
            </p:txBody>
          </p:sp>
          <p:sp>
            <p:nvSpPr>
              <p:cNvPr id="342"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p>
            </p:txBody>
          </p:sp>
          <p:sp>
            <p:nvSpPr>
              <p:cNvPr id="343"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p>
            </p:txBody>
          </p:sp>
          <p:sp>
            <p:nvSpPr>
              <p:cNvPr id="344"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p>
            </p:txBody>
          </p:sp>
          <p:sp>
            <p:nvSpPr>
              <p:cNvPr id="345"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p>
            </p:txBody>
          </p:sp>
          <p:sp>
            <p:nvSpPr>
              <p:cNvPr id="346"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p>
            </p:txBody>
          </p:sp>
          <p:sp>
            <p:nvSpPr>
              <p:cNvPr id="347"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p>
            </p:txBody>
          </p:sp>
          <p:sp>
            <p:nvSpPr>
              <p:cNvPr id="348"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349"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350"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p>
            </p:txBody>
          </p:sp>
          <p:sp>
            <p:nvSpPr>
              <p:cNvPr id="351"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75" name="Group 256"/>
            <p:cNvGrpSpPr>
              <a:grpSpLocks/>
            </p:cNvGrpSpPr>
            <p:nvPr userDrawn="1"/>
          </p:nvGrpSpPr>
          <p:grpSpPr bwMode="auto">
            <a:xfrm>
              <a:off x="4591158" y="6638100"/>
              <a:ext cx="163489" cy="106268"/>
              <a:chOff x="7877798" y="2333052"/>
              <a:chExt cx="253806" cy="164973"/>
            </a:xfrm>
          </p:grpSpPr>
          <p:sp>
            <p:nvSpPr>
              <p:cNvPr id="323"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p>
            </p:txBody>
          </p:sp>
          <p:sp>
            <p:nvSpPr>
              <p:cNvPr id="324"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p>
            </p:txBody>
          </p:sp>
        </p:grpSp>
        <p:grpSp>
          <p:nvGrpSpPr>
            <p:cNvPr id="276" name="Group 223"/>
            <p:cNvGrpSpPr>
              <a:grpSpLocks/>
            </p:cNvGrpSpPr>
            <p:nvPr userDrawn="1"/>
          </p:nvGrpSpPr>
          <p:grpSpPr bwMode="auto">
            <a:xfrm>
              <a:off x="2709710" y="6638100"/>
              <a:ext cx="164978" cy="104897"/>
              <a:chOff x="4184" y="1339"/>
              <a:chExt cx="238" cy="162"/>
            </a:xfrm>
          </p:grpSpPr>
          <p:sp>
            <p:nvSpPr>
              <p:cNvPr id="319"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320"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321"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p>
            </p:txBody>
          </p:sp>
          <p:sp>
            <p:nvSpPr>
              <p:cNvPr id="322"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77" name="Group 228"/>
            <p:cNvGrpSpPr>
              <a:grpSpLocks/>
            </p:cNvGrpSpPr>
            <p:nvPr userDrawn="1"/>
          </p:nvGrpSpPr>
          <p:grpSpPr bwMode="auto">
            <a:xfrm>
              <a:off x="5447957" y="6638100"/>
              <a:ext cx="164978" cy="109010"/>
              <a:chOff x="4188" y="2157"/>
              <a:chExt cx="238" cy="162"/>
            </a:xfrm>
          </p:grpSpPr>
          <p:sp>
            <p:nvSpPr>
              <p:cNvPr id="30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p>
            </p:txBody>
          </p:sp>
          <p:sp>
            <p:nvSpPr>
              <p:cNvPr id="30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30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p>
            </p:txBody>
          </p:sp>
          <p:sp>
            <p:nvSpPr>
              <p:cNvPr id="30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p>
            </p:txBody>
          </p:sp>
          <p:sp>
            <p:nvSpPr>
              <p:cNvPr id="31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p>
            </p:txBody>
          </p:sp>
          <p:sp>
            <p:nvSpPr>
              <p:cNvPr id="31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p>
            </p:txBody>
          </p:sp>
          <p:sp>
            <p:nvSpPr>
              <p:cNvPr id="31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p>
            </p:txBody>
          </p:sp>
          <p:sp>
            <p:nvSpPr>
              <p:cNvPr id="31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p>
            </p:txBody>
          </p:sp>
          <p:sp>
            <p:nvSpPr>
              <p:cNvPr id="31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p>
            </p:txBody>
          </p:sp>
          <p:sp>
            <p:nvSpPr>
              <p:cNvPr id="31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p>
            </p:txBody>
          </p:sp>
          <p:sp>
            <p:nvSpPr>
              <p:cNvPr id="31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31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31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p>
            </p:txBody>
          </p:sp>
        </p:grpSp>
        <p:graphicFrame>
          <p:nvGraphicFramePr>
            <p:cNvPr id="278" name="Object 252"/>
            <p:cNvGraphicFramePr>
              <a:graphicFrameLocks noChangeAspect="1"/>
            </p:cNvGraphicFramePr>
            <p:nvPr/>
          </p:nvGraphicFramePr>
          <p:xfrm>
            <a:off x="3553158" y="6638100"/>
            <a:ext cx="159887" cy="104250"/>
          </p:xfrm>
          <a:graphic>
            <a:graphicData uri="http://schemas.openxmlformats.org/presentationml/2006/ole">
              <p:oleObj spid="_x0000_s363525" name="Clip" r:id="rId6" imgW="2833538" imgH="1919138" progId="">
                <p:embed/>
              </p:oleObj>
            </a:graphicData>
          </a:graphic>
        </p:graphicFrame>
        <p:grpSp>
          <p:nvGrpSpPr>
            <p:cNvPr id="279" name="Group 214"/>
            <p:cNvGrpSpPr>
              <a:grpSpLocks/>
            </p:cNvGrpSpPr>
            <p:nvPr userDrawn="1"/>
          </p:nvGrpSpPr>
          <p:grpSpPr bwMode="auto">
            <a:xfrm>
              <a:off x="5024738" y="6638100"/>
              <a:ext cx="166365" cy="106293"/>
              <a:chOff x="4187" y="2402"/>
              <a:chExt cx="240" cy="161"/>
            </a:xfrm>
          </p:grpSpPr>
          <p:sp>
            <p:nvSpPr>
              <p:cNvPr id="30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p>
            </p:txBody>
          </p:sp>
          <p:sp>
            <p:nvSpPr>
              <p:cNvPr id="30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30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p>
            </p:txBody>
          </p:sp>
          <p:sp>
            <p:nvSpPr>
              <p:cNvPr id="30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grpSp>
        <p:grpSp>
          <p:nvGrpSpPr>
            <p:cNvPr id="280" name="Group 38"/>
            <p:cNvGrpSpPr>
              <a:grpSpLocks/>
            </p:cNvGrpSpPr>
            <p:nvPr userDrawn="1"/>
          </p:nvGrpSpPr>
          <p:grpSpPr bwMode="auto">
            <a:xfrm>
              <a:off x="1219136" y="6638100"/>
              <a:ext cx="164978" cy="104922"/>
              <a:chOff x="528" y="1773"/>
              <a:chExt cx="246" cy="156"/>
            </a:xfrm>
          </p:grpSpPr>
          <p:sp>
            <p:nvSpPr>
              <p:cNvPr id="298"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p>
            </p:txBody>
          </p:sp>
          <p:sp>
            <p:nvSpPr>
              <p:cNvPr id="299"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p>
            </p:txBody>
          </p:sp>
          <p:sp>
            <p:nvSpPr>
              <p:cNvPr id="300"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p>
            </p:txBody>
          </p:sp>
          <p:sp>
            <p:nvSpPr>
              <p:cNvPr id="301"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281" name="Group 253"/>
            <p:cNvGrpSpPr>
              <a:grpSpLocks/>
            </p:cNvGrpSpPr>
            <p:nvPr userDrawn="1"/>
          </p:nvGrpSpPr>
          <p:grpSpPr bwMode="auto">
            <a:xfrm>
              <a:off x="794543" y="6638100"/>
              <a:ext cx="163271" cy="105273"/>
              <a:chOff x="528" y="1164"/>
              <a:chExt cx="237" cy="157"/>
            </a:xfrm>
          </p:grpSpPr>
          <p:sp>
            <p:nvSpPr>
              <p:cNvPr id="294"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295"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296"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297"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grpSp>
        <p:pic>
          <p:nvPicPr>
            <p:cNvPr id="282" name="Picture 268"/>
            <p:cNvPicPr>
              <a:picLocks noChangeAspect="1" noChangeArrowheads="1"/>
            </p:cNvPicPr>
            <p:nvPr userDrawn="1"/>
          </p:nvPicPr>
          <p:blipFill>
            <a:blip r:embed="rId7" cstate="print"/>
            <a:srcRect/>
            <a:stretch>
              <a:fillRect/>
            </a:stretch>
          </p:blipFill>
          <p:spPr bwMode="auto">
            <a:xfrm>
              <a:off x="2923792" y="6638100"/>
              <a:ext cx="167015" cy="109359"/>
            </a:xfrm>
            <a:prstGeom prst="rect">
              <a:avLst/>
            </a:prstGeom>
            <a:noFill/>
            <a:ln w="9525">
              <a:noFill/>
              <a:miter lim="800000"/>
              <a:headEnd/>
              <a:tailEnd/>
            </a:ln>
          </p:spPr>
        </p:pic>
        <p:grpSp>
          <p:nvGrpSpPr>
            <p:cNvPr id="283" name="Group 269"/>
            <p:cNvGrpSpPr>
              <a:grpSpLocks noChangeAspect="1"/>
            </p:cNvGrpSpPr>
            <p:nvPr userDrawn="1"/>
          </p:nvGrpSpPr>
          <p:grpSpPr bwMode="auto">
            <a:xfrm>
              <a:off x="3967545" y="6638100"/>
              <a:ext cx="160549" cy="102873"/>
              <a:chOff x="4214" y="2064"/>
              <a:chExt cx="242" cy="157"/>
            </a:xfrm>
          </p:grpSpPr>
          <p:sp>
            <p:nvSpPr>
              <p:cNvPr id="290"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a:p>
            </p:txBody>
          </p:sp>
          <p:sp>
            <p:nvSpPr>
              <p:cNvPr id="291"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a:p>
            </p:txBody>
          </p:sp>
          <p:sp>
            <p:nvSpPr>
              <p:cNvPr id="292"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a:p>
            </p:txBody>
          </p:sp>
          <p:sp>
            <p:nvSpPr>
              <p:cNvPr id="293"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a:p>
            </p:txBody>
          </p:sp>
        </p:grpSp>
        <p:grpSp>
          <p:nvGrpSpPr>
            <p:cNvPr id="284" name="Group 242"/>
            <p:cNvGrpSpPr>
              <a:grpSpLocks/>
            </p:cNvGrpSpPr>
            <p:nvPr userDrawn="1"/>
          </p:nvGrpSpPr>
          <p:grpSpPr bwMode="auto">
            <a:xfrm>
              <a:off x="1638742" y="6638100"/>
              <a:ext cx="163293" cy="104605"/>
              <a:chOff x="5555" y="2058"/>
              <a:chExt cx="245" cy="157"/>
            </a:xfrm>
          </p:grpSpPr>
          <p:sp>
            <p:nvSpPr>
              <p:cNvPr id="28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p>
            </p:txBody>
          </p:sp>
          <p:sp>
            <p:nvSpPr>
              <p:cNvPr id="28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p>
            </p:txBody>
          </p:sp>
          <p:sp>
            <p:nvSpPr>
              <p:cNvPr id="28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p>
            </p:txBody>
          </p:sp>
          <p:sp>
            <p:nvSpPr>
              <p:cNvPr id="28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pic>
          <p:nvPicPr>
            <p:cNvPr id="285" name="Picture 3"/>
            <p:cNvPicPr>
              <a:picLocks noChangeAspect="1" noChangeArrowheads="1"/>
            </p:cNvPicPr>
            <p:nvPr userDrawn="1"/>
          </p:nvPicPr>
          <p:blipFill>
            <a:blip r:embed="rId8" cstate="print"/>
            <a:srcRect/>
            <a:stretch>
              <a:fillRect/>
            </a:stretch>
          </p:blipFill>
          <p:spPr bwMode="auto">
            <a:xfrm>
              <a:off x="6959723" y="6638100"/>
              <a:ext cx="164978" cy="10629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4"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5" name="Rectangle 61"/>
          <p:cNvSpPr>
            <a:spLocks noChangeArrowheads="1"/>
          </p:cNvSpPr>
          <p:nvPr userDrawn="1"/>
        </p:nvSpPr>
        <p:spPr bwMode="auto">
          <a:xfrm>
            <a:off x="627063" y="6610350"/>
            <a:ext cx="5860579" cy="138499"/>
          </a:xfrm>
          <a:prstGeom prst="rect">
            <a:avLst/>
          </a:prstGeom>
          <a:noFill/>
          <a:ln w="9525">
            <a:noFill/>
            <a:miter lim="800000"/>
            <a:headEnd/>
            <a:tailEnd/>
          </a:ln>
        </p:spPr>
        <p:txBody>
          <a:bodyPr wrap="none" lIns="0" tIns="0" rIns="0" bIns="0">
            <a:spAutoFit/>
          </a:bodyPr>
          <a:lstStyle/>
          <a:p>
            <a:pPr eaLnBrk="0" hangingPunct="0">
              <a:defRPr/>
            </a:pPr>
            <a:r>
              <a:rPr lang="de-DE" b="0" baseline="0" dirty="0" smtClean="0">
                <a:solidFill>
                  <a:srgbClr val="00B5E2"/>
                </a:solidFill>
                <a:latin typeface="Arial" pitchFamily="34" charset="0"/>
                <a:cs typeface="Arial" pitchFamily="34" charset="0"/>
              </a:rPr>
              <a:t>Go to ‚View‘ menu and click on ‚Slide Master‘ to update this footer. Include DM reference, version number and date</a:t>
            </a:r>
            <a:endParaRPr lang="de-DE" b="0" baseline="0" dirty="0">
              <a:solidFill>
                <a:srgbClr val="00B5E2"/>
              </a:solidFill>
              <a:latin typeface="Arial" pitchFamily="34" charset="0"/>
              <a:cs typeface="Arial" pitchFamily="34" charset="0"/>
            </a:endParaRPr>
          </a:p>
        </p:txBody>
      </p:sp>
      <p:sp>
        <p:nvSpPr>
          <p:cNvPr id="6" name="Rectangle 39"/>
          <p:cNvSpPr>
            <a:spLocks noChangeArrowheads="1"/>
          </p:cNvSpPr>
          <p:nvPr userDrawn="1"/>
        </p:nvSpPr>
        <p:spPr bwMode="auto">
          <a:xfrm>
            <a:off x="315913" y="6610350"/>
            <a:ext cx="141287" cy="138113"/>
          </a:xfrm>
          <a:prstGeom prst="rect">
            <a:avLst/>
          </a:prstGeom>
          <a:noFill/>
          <a:ln w="9525">
            <a:noFill/>
            <a:miter lim="800000"/>
            <a:headEnd/>
            <a:tailEnd/>
          </a:ln>
        </p:spPr>
        <p:txBody>
          <a:bodyPr wrap="none" lIns="0" tIns="0" rIns="0" bIns="0">
            <a:spAutoFit/>
          </a:bodyPr>
          <a:lstStyle/>
          <a:p>
            <a:pPr algn="ctr" eaLnBrk="0" hangingPunct="0">
              <a:defRPr/>
            </a:pPr>
            <a:fld id="{77640CE9-6600-4461-80F9-194BCF128167}" type="slidenum">
              <a:rPr lang="de-DE" b="0">
                <a:solidFill>
                  <a:srgbClr val="00B5E2"/>
                </a:solidFill>
                <a:latin typeface="Arial" pitchFamily="34" charset="0"/>
                <a:cs typeface="Arial" pitchFamily="34" charset="0"/>
              </a:rPr>
              <a:pPr algn="ctr" eaLnBrk="0" hangingPunct="0">
                <a:defRPr/>
              </a:pPr>
              <a:t>‹#›</a:t>
            </a:fld>
            <a:endParaRPr lang="de-DE" b="0" dirty="0">
              <a:solidFill>
                <a:srgbClr val="00B5E2"/>
              </a:solidFill>
              <a:latin typeface="Arial" pitchFamily="34" charset="0"/>
              <a:cs typeface="Arial" pitchFamily="34" charset="0"/>
            </a:endParaRPr>
          </a:p>
        </p:txBody>
      </p:sp>
      <p:sp>
        <p:nvSpPr>
          <p:cNvPr id="8" name="Rectangle 41"/>
          <p:cNvSpPr>
            <a:spLocks noGrp="1" noChangeArrowheads="1"/>
          </p:cNvSpPr>
          <p:nvPr>
            <p:ph type="subTitle" sz="quarter" idx="1"/>
          </p:nvPr>
        </p:nvSpPr>
        <p:spPr>
          <a:xfrm>
            <a:off x="258793" y="534838"/>
            <a:ext cx="9351932"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3"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5" name="Rectangle 61"/>
          <p:cNvSpPr>
            <a:spLocks noChangeArrowheads="1"/>
          </p:cNvSpPr>
          <p:nvPr userDrawn="1"/>
        </p:nvSpPr>
        <p:spPr bwMode="auto">
          <a:xfrm>
            <a:off x="627063" y="6610350"/>
            <a:ext cx="5860579" cy="138499"/>
          </a:xfrm>
          <a:prstGeom prst="rect">
            <a:avLst/>
          </a:prstGeom>
          <a:noFill/>
          <a:ln w="9525">
            <a:noFill/>
            <a:miter lim="800000"/>
            <a:headEnd/>
            <a:tailEnd/>
          </a:ln>
        </p:spPr>
        <p:txBody>
          <a:bodyPr wrap="none" lIns="0" tIns="0" rIns="0" bIns="0">
            <a:spAutoFit/>
          </a:bodyPr>
          <a:lstStyle/>
          <a:p>
            <a:pPr eaLnBrk="0" hangingPunct="0">
              <a:defRPr/>
            </a:pPr>
            <a:r>
              <a:rPr lang="de-DE" b="0" baseline="0" dirty="0" smtClean="0">
                <a:solidFill>
                  <a:srgbClr val="00B5E2"/>
                </a:solidFill>
                <a:latin typeface="Arial" pitchFamily="34" charset="0"/>
                <a:cs typeface="Arial" pitchFamily="34" charset="0"/>
              </a:rPr>
              <a:t>Go to ‚View‘ menu and click on ‚Slide Master‘ to update this footer. Include DM reference, version number and date</a:t>
            </a:r>
            <a:endParaRPr lang="de-DE" b="0" baseline="0" dirty="0">
              <a:solidFill>
                <a:srgbClr val="00B5E2"/>
              </a:solidFill>
              <a:latin typeface="Arial" pitchFamily="34" charset="0"/>
              <a:cs typeface="Arial" pitchFamily="34" charset="0"/>
            </a:endParaRPr>
          </a:p>
        </p:txBody>
      </p:sp>
      <p:sp>
        <p:nvSpPr>
          <p:cNvPr id="7" name="Rectangle 39"/>
          <p:cNvSpPr>
            <a:spLocks noChangeArrowheads="1"/>
          </p:cNvSpPr>
          <p:nvPr userDrawn="1"/>
        </p:nvSpPr>
        <p:spPr bwMode="auto">
          <a:xfrm>
            <a:off x="315913" y="6610350"/>
            <a:ext cx="141287" cy="138113"/>
          </a:xfrm>
          <a:prstGeom prst="rect">
            <a:avLst/>
          </a:prstGeom>
          <a:noFill/>
          <a:ln w="9525">
            <a:noFill/>
            <a:miter lim="800000"/>
            <a:headEnd/>
            <a:tailEnd/>
          </a:ln>
        </p:spPr>
        <p:txBody>
          <a:bodyPr wrap="none" lIns="0" tIns="0" rIns="0" bIns="0">
            <a:spAutoFit/>
          </a:bodyPr>
          <a:lstStyle/>
          <a:p>
            <a:pPr algn="ctr" eaLnBrk="0" hangingPunct="0">
              <a:defRPr/>
            </a:pPr>
            <a:fld id="{ADAE86F7-0BD7-4E98-960B-6036BF03EBC1}" type="slidenum">
              <a:rPr lang="de-DE" b="0">
                <a:solidFill>
                  <a:srgbClr val="00B5E2"/>
                </a:solidFill>
                <a:latin typeface="Arial" pitchFamily="34" charset="0"/>
                <a:cs typeface="Arial" pitchFamily="34" charset="0"/>
              </a:rPr>
              <a:pPr algn="ctr" eaLnBrk="0" hangingPunct="0">
                <a:defRPr/>
              </a:pPr>
              <a:t>‹#›</a:t>
            </a:fld>
            <a:endParaRPr lang="de-DE" b="0" dirty="0">
              <a:solidFill>
                <a:srgbClr val="00B5E2"/>
              </a:solidFill>
              <a:latin typeface="Arial" pitchFamily="34" charset="0"/>
              <a:cs typeface="Arial" pitchFamily="34" charset="0"/>
            </a:endParaRPr>
          </a:p>
        </p:txBody>
      </p:sp>
      <p:sp>
        <p:nvSpPr>
          <p:cNvPr id="6"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280" descr="graphic-vector-map-europe.wmf"/>
          <p:cNvPicPr>
            <a:picLocks noChangeAspect="1"/>
          </p:cNvPicPr>
          <p:nvPr userDrawn="1"/>
        </p:nvPicPr>
        <p:blipFill>
          <a:blip r:embed="rId3" cstate="print"/>
          <a:srcRect t="4592"/>
          <a:stretch>
            <a:fillRect/>
          </a:stretch>
        </p:blipFill>
        <p:spPr bwMode="auto">
          <a:xfrm>
            <a:off x="5803128" y="874643"/>
            <a:ext cx="4102871" cy="5638897"/>
          </a:xfrm>
          <a:prstGeom prst="rect">
            <a:avLst/>
          </a:prstGeom>
          <a:noFill/>
          <a:ln w="9525">
            <a:noFill/>
            <a:miter lim="800000"/>
            <a:headEnd/>
            <a:tailEnd/>
          </a:ln>
        </p:spPr>
      </p:pic>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0" y="0"/>
            <a:ext cx="9799638"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9700" name="Rectangle 58"/>
          <p:cNvSpPr>
            <a:spLocks noGrp="1" noChangeArrowheads="1"/>
          </p:cNvSpPr>
          <p:nvPr>
            <p:ph type="body" idx="1"/>
          </p:nvPr>
        </p:nvSpPr>
        <p:spPr bwMode="auto">
          <a:xfrm>
            <a:off x="266700" y="992188"/>
            <a:ext cx="9447213"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pic>
        <p:nvPicPr>
          <p:cNvPr id="29701" name="Picture 6"/>
          <p:cNvPicPr>
            <a:picLocks noChangeAspect="1" noChangeArrowheads="1"/>
          </p:cNvPicPr>
          <p:nvPr/>
        </p:nvPicPr>
        <p:blipFill>
          <a:blip r:embed="rId11" cstate="print"/>
          <a:srcRect/>
          <a:stretch>
            <a:fillRect/>
          </a:stretch>
        </p:blipFill>
        <p:spPr bwMode="auto">
          <a:xfrm>
            <a:off x="8891588" y="6604000"/>
            <a:ext cx="808037" cy="149225"/>
          </a:xfrm>
          <a:prstGeom prst="rect">
            <a:avLst/>
          </a:prstGeom>
          <a:noFill/>
          <a:ln w="9525">
            <a:noFill/>
            <a:miter lim="800000"/>
            <a:headEnd/>
            <a:tailEnd/>
          </a:ln>
        </p:spPr>
      </p:pic>
      <p:sp>
        <p:nvSpPr>
          <p:cNvPr id="7" name="Rectangle 39"/>
          <p:cNvSpPr>
            <a:spLocks noChangeArrowheads="1"/>
          </p:cNvSpPr>
          <p:nvPr/>
        </p:nvSpPr>
        <p:spPr bwMode="auto">
          <a:xfrm>
            <a:off x="315913" y="6610350"/>
            <a:ext cx="141287" cy="138113"/>
          </a:xfrm>
          <a:prstGeom prst="rect">
            <a:avLst/>
          </a:prstGeom>
          <a:noFill/>
          <a:ln w="9525">
            <a:noFill/>
            <a:miter lim="800000"/>
            <a:headEnd/>
            <a:tailEnd/>
          </a:ln>
        </p:spPr>
        <p:txBody>
          <a:bodyPr wrap="none" lIns="0" tIns="0" rIns="0" bIns="0">
            <a:spAutoFit/>
          </a:bodyPr>
          <a:lstStyle/>
          <a:p>
            <a:pPr algn="ctr" eaLnBrk="0" hangingPunct="0">
              <a:defRPr/>
            </a:pPr>
            <a:fld id="{FF9CC606-8418-49EA-9DB7-3FFD72983DD3}" type="slidenum">
              <a:rPr lang="de-DE" b="0">
                <a:solidFill>
                  <a:srgbClr val="00B5E2"/>
                </a:solidFill>
                <a:latin typeface="Arial" pitchFamily="34" charset="0"/>
                <a:cs typeface="Arial" pitchFamily="34" charset="0"/>
              </a:rPr>
              <a:pPr algn="ctr" eaLnBrk="0" hangingPunct="0">
                <a:defRPr/>
              </a:pPr>
              <a:t>‹#›</a:t>
            </a:fld>
            <a:endParaRPr lang="de-DE" b="0" dirty="0">
              <a:solidFill>
                <a:srgbClr val="00B5E2"/>
              </a:solidFill>
              <a:latin typeface="Arial" pitchFamily="34" charset="0"/>
              <a:cs typeface="Arial" pitchFamily="34" charset="0"/>
            </a:endParaRPr>
          </a:p>
        </p:txBody>
      </p:sp>
      <p:sp>
        <p:nvSpPr>
          <p:cNvPr id="8" name="Rectangle 61"/>
          <p:cNvSpPr>
            <a:spLocks noChangeArrowheads="1"/>
          </p:cNvSpPr>
          <p:nvPr/>
        </p:nvSpPr>
        <p:spPr bwMode="auto">
          <a:xfrm>
            <a:off x="627063" y="6610350"/>
            <a:ext cx="2967037" cy="138499"/>
          </a:xfrm>
          <a:prstGeom prst="rect">
            <a:avLst/>
          </a:prstGeom>
          <a:noFill/>
          <a:ln w="9525">
            <a:noFill/>
            <a:miter lim="800000"/>
            <a:headEnd/>
            <a:tailEnd/>
          </a:ln>
        </p:spPr>
        <p:txBody>
          <a:bodyPr wrap="square" lIns="0" tIns="0" rIns="0" bIns="0">
            <a:spAutoFit/>
          </a:bodyPr>
          <a:lstStyle/>
          <a:p>
            <a:pPr eaLnBrk="0" hangingPunct="0">
              <a:defRPr/>
            </a:pPr>
            <a:r>
              <a:rPr lang="de-DE" b="0" baseline="0" dirty="0" smtClean="0">
                <a:solidFill>
                  <a:srgbClr val="00B5E2"/>
                </a:solidFill>
                <a:latin typeface="Arial" pitchFamily="34" charset="0"/>
                <a:cs typeface="Arial" pitchFamily="34" charset="0"/>
              </a:rPr>
              <a:t>GSICS March 2015 – New Delhi, India</a:t>
            </a:r>
            <a:endParaRPr lang="de-DE" b="0" baseline="0" dirty="0">
              <a:solidFill>
                <a:srgbClr val="00B5E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7669" r:id="rId1"/>
    <p:sldLayoutId id="2147487662" r:id="rId2"/>
    <p:sldLayoutId id="2147487670" r:id="rId3"/>
    <p:sldLayoutId id="2147487664" r:id="rId4"/>
    <p:sldLayoutId id="2147487665" r:id="rId5"/>
    <p:sldLayoutId id="2147487666" r:id="rId6"/>
    <p:sldLayoutId id="2147487667" r:id="rId7"/>
    <p:sldLayoutId id="2147487655" r:id="rId8"/>
  </p:sldLayoutIdLst>
  <p:transition/>
  <p:txStyles>
    <p:titleStyle>
      <a:lvl1pPr marL="179388" algn="l" rtl="0" eaLnBrk="1" fontAlgn="base" hangingPunct="1">
        <a:spcBef>
          <a:spcPct val="0"/>
        </a:spcBef>
        <a:spcAft>
          <a:spcPct val="0"/>
        </a:spcAft>
        <a:defRPr sz="2800" b="1">
          <a:solidFill>
            <a:schemeClr val="bg1"/>
          </a:solidFill>
          <a:latin typeface="Arial" pitchFamily="34" charset="0"/>
          <a:ea typeface="+mj-ea"/>
          <a:cs typeface="Arial" pitchFamily="34" charset="0"/>
        </a:defRPr>
      </a:lvl1pPr>
      <a:lvl2pPr marL="179388" algn="l" rtl="0" eaLnBrk="1" fontAlgn="base" hangingPunct="1">
        <a:spcBef>
          <a:spcPct val="0"/>
        </a:spcBef>
        <a:spcAft>
          <a:spcPct val="0"/>
        </a:spcAft>
        <a:defRPr sz="2800" b="1">
          <a:solidFill>
            <a:schemeClr val="bg1"/>
          </a:solidFill>
          <a:latin typeface="Arial" pitchFamily="34" charset="0"/>
          <a:cs typeface="Arial" pitchFamily="34" charset="0"/>
        </a:defRPr>
      </a:lvl2pPr>
      <a:lvl3pPr marL="179388" algn="l" rtl="0" eaLnBrk="1" fontAlgn="base" hangingPunct="1">
        <a:spcBef>
          <a:spcPct val="0"/>
        </a:spcBef>
        <a:spcAft>
          <a:spcPct val="0"/>
        </a:spcAft>
        <a:defRPr sz="2800" b="1">
          <a:solidFill>
            <a:schemeClr val="bg1"/>
          </a:solidFill>
          <a:latin typeface="Arial" pitchFamily="34" charset="0"/>
          <a:cs typeface="Arial" pitchFamily="34" charset="0"/>
        </a:defRPr>
      </a:lvl3pPr>
      <a:lvl4pPr marL="179388" algn="l" rtl="0" eaLnBrk="1" fontAlgn="base" hangingPunct="1">
        <a:spcBef>
          <a:spcPct val="0"/>
        </a:spcBef>
        <a:spcAft>
          <a:spcPct val="0"/>
        </a:spcAft>
        <a:defRPr sz="2800" b="1">
          <a:solidFill>
            <a:schemeClr val="bg1"/>
          </a:solidFill>
          <a:latin typeface="Arial" pitchFamily="34" charset="0"/>
          <a:cs typeface="Arial" pitchFamily="34" charset="0"/>
        </a:defRPr>
      </a:lvl4pPr>
      <a:lvl5pPr marL="179388" algn="l" rtl="0" eaLnBrk="1" fontAlgn="base" hangingPunct="1">
        <a:spcBef>
          <a:spcPct val="0"/>
        </a:spcBef>
        <a:spcAft>
          <a:spcPct val="0"/>
        </a:spcAft>
        <a:defRPr sz="2800" b="1">
          <a:solidFill>
            <a:schemeClr val="bg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1" fontAlgn="base" hangingPunct="1">
        <a:spcBef>
          <a:spcPct val="2000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gsics.nesdis.noaa.gov/wiki/Development/LunarWorkArea" TargetMode="External"/><Relationship Id="rId2" Type="http://schemas.openxmlformats.org/officeDocument/2006/relationships/hyperlink" Target="https://gsics.nesdis.noaa.gov/wiki/Development/LunarCalibrationWorkshop"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pic>
        <p:nvPicPr>
          <p:cNvPr id="74754" name="Picture 2" descr="epsjsnorbits.png"/>
          <p:cNvPicPr>
            <a:picLocks noChangeAspect="1"/>
          </p:cNvPicPr>
          <p:nvPr/>
        </p:nvPicPr>
        <p:blipFill>
          <a:blip r:embed="rId4" cstate="print"/>
          <a:srcRect/>
          <a:stretch>
            <a:fillRect/>
          </a:stretch>
        </p:blipFill>
        <p:spPr bwMode="auto">
          <a:xfrm>
            <a:off x="381000" y="2381250"/>
            <a:ext cx="3476625" cy="6858000"/>
          </a:xfrm>
          <a:prstGeom prst="rect">
            <a:avLst/>
          </a:prstGeom>
          <a:noFill/>
          <a:ln w="9525">
            <a:noFill/>
            <a:miter lim="800000"/>
            <a:headEnd/>
            <a:tailEnd/>
          </a:ln>
        </p:spPr>
      </p:pic>
      <p:pic>
        <p:nvPicPr>
          <p:cNvPr id="74756" name="Picture 5" descr="jason-big.png"/>
          <p:cNvPicPr>
            <a:picLocks noChangeAspect="1"/>
          </p:cNvPicPr>
          <p:nvPr/>
        </p:nvPicPr>
        <p:blipFill>
          <a:blip r:embed="rId5" cstate="print"/>
          <a:srcRect/>
          <a:stretch>
            <a:fillRect/>
          </a:stretch>
        </p:blipFill>
        <p:spPr bwMode="auto">
          <a:xfrm rot="445958">
            <a:off x="2992438" y="2519363"/>
            <a:ext cx="981075" cy="700087"/>
          </a:xfrm>
          <a:prstGeom prst="rect">
            <a:avLst/>
          </a:prstGeom>
          <a:noFill/>
          <a:ln w="9525">
            <a:noFill/>
            <a:miter lim="800000"/>
            <a:headEnd/>
            <a:tailEnd/>
          </a:ln>
        </p:spPr>
      </p:pic>
      <p:pic>
        <p:nvPicPr>
          <p:cNvPr id="74757" name="Picture 6" descr="metop.png"/>
          <p:cNvPicPr>
            <a:picLocks noChangeAspect="1"/>
          </p:cNvPicPr>
          <p:nvPr/>
        </p:nvPicPr>
        <p:blipFill>
          <a:blip r:embed="rId6" cstate="print"/>
          <a:srcRect/>
          <a:stretch>
            <a:fillRect/>
          </a:stretch>
        </p:blipFill>
        <p:spPr bwMode="auto">
          <a:xfrm rot="-1286163">
            <a:off x="185738" y="2195513"/>
            <a:ext cx="912812" cy="685800"/>
          </a:xfrm>
          <a:prstGeom prst="rect">
            <a:avLst/>
          </a:prstGeom>
          <a:noFill/>
          <a:ln w="9525">
            <a:noFill/>
            <a:miter lim="800000"/>
            <a:headEnd/>
            <a:tailEnd/>
          </a:ln>
        </p:spPr>
      </p:pic>
      <p:pic>
        <p:nvPicPr>
          <p:cNvPr id="74758" name="Content Placeholder 3" descr="msg.png"/>
          <p:cNvPicPr>
            <a:picLocks noChangeAspect="1"/>
          </p:cNvPicPr>
          <p:nvPr/>
        </p:nvPicPr>
        <p:blipFill>
          <a:blip r:embed="rId7" cstate="print"/>
          <a:srcRect/>
          <a:stretch>
            <a:fillRect/>
          </a:stretch>
        </p:blipFill>
        <p:spPr bwMode="auto">
          <a:xfrm>
            <a:off x="0" y="5067300"/>
            <a:ext cx="1444625" cy="1458913"/>
          </a:xfrm>
          <a:prstGeom prst="rect">
            <a:avLst/>
          </a:prstGeom>
          <a:noFill/>
          <a:ln w="9525">
            <a:noFill/>
            <a:miter lim="800000"/>
            <a:headEnd/>
            <a:tailEnd/>
          </a:ln>
        </p:spPr>
      </p:pic>
      <p:pic>
        <p:nvPicPr>
          <p:cNvPr id="74759" name="Content Placeholder 3" descr="msg.png"/>
          <p:cNvPicPr>
            <a:picLocks noChangeAspect="1"/>
          </p:cNvPicPr>
          <p:nvPr/>
        </p:nvPicPr>
        <p:blipFill>
          <a:blip r:embed="rId7" cstate="print"/>
          <a:srcRect/>
          <a:stretch>
            <a:fillRect/>
          </a:stretch>
        </p:blipFill>
        <p:spPr bwMode="auto">
          <a:xfrm>
            <a:off x="1224453" y="5076825"/>
            <a:ext cx="1444625" cy="1458913"/>
          </a:xfrm>
          <a:prstGeom prst="rect">
            <a:avLst/>
          </a:prstGeom>
          <a:noFill/>
          <a:ln w="9525">
            <a:noFill/>
            <a:miter lim="800000"/>
            <a:headEnd/>
            <a:tailEnd/>
          </a:ln>
        </p:spPr>
      </p:pic>
      <p:pic>
        <p:nvPicPr>
          <p:cNvPr id="74760" name="Picture 8" descr="mfg.png"/>
          <p:cNvPicPr>
            <a:picLocks noChangeAspect="1"/>
          </p:cNvPicPr>
          <p:nvPr/>
        </p:nvPicPr>
        <p:blipFill>
          <a:blip r:embed="rId8" cstate="print"/>
          <a:srcRect/>
          <a:stretch>
            <a:fillRect/>
          </a:stretch>
        </p:blipFill>
        <p:spPr bwMode="auto">
          <a:xfrm>
            <a:off x="5694363" y="4783138"/>
            <a:ext cx="769937" cy="776287"/>
          </a:xfrm>
          <a:prstGeom prst="rect">
            <a:avLst/>
          </a:prstGeom>
          <a:noFill/>
          <a:ln w="9525">
            <a:noFill/>
            <a:miter lim="800000"/>
            <a:headEnd/>
            <a:tailEnd/>
          </a:ln>
        </p:spPr>
      </p:pic>
      <p:pic>
        <p:nvPicPr>
          <p:cNvPr id="9" name="Picture 6" descr="metop.png"/>
          <p:cNvPicPr>
            <a:picLocks noChangeAspect="1"/>
          </p:cNvPicPr>
          <p:nvPr/>
        </p:nvPicPr>
        <p:blipFill>
          <a:blip r:embed="rId6" cstate="print"/>
          <a:srcRect/>
          <a:stretch>
            <a:fillRect/>
          </a:stretch>
        </p:blipFill>
        <p:spPr bwMode="auto">
          <a:xfrm rot="-1286163">
            <a:off x="93747" y="3212389"/>
            <a:ext cx="912812" cy="685800"/>
          </a:xfrm>
          <a:prstGeom prst="rect">
            <a:avLst/>
          </a:prstGeom>
          <a:noFill/>
          <a:ln w="9525">
            <a:noFill/>
            <a:miter lim="800000"/>
            <a:headEnd/>
            <a:tailEnd/>
          </a:ln>
        </p:spPr>
      </p:pic>
      <p:pic>
        <p:nvPicPr>
          <p:cNvPr id="10" name="Content Placeholder 3" descr="msg.png"/>
          <p:cNvPicPr>
            <a:picLocks noChangeAspect="1"/>
          </p:cNvPicPr>
          <p:nvPr/>
        </p:nvPicPr>
        <p:blipFill>
          <a:blip r:embed="rId7" cstate="print"/>
          <a:srcRect/>
          <a:stretch>
            <a:fillRect/>
          </a:stretch>
        </p:blipFill>
        <p:spPr bwMode="auto">
          <a:xfrm>
            <a:off x="2430515" y="5076825"/>
            <a:ext cx="1444625" cy="1458913"/>
          </a:xfrm>
          <a:prstGeom prst="rect">
            <a:avLst/>
          </a:prstGeom>
          <a:noFill/>
          <a:ln w="9525">
            <a:noFill/>
            <a:miter lim="800000"/>
            <a:headEnd/>
            <a:tailEnd/>
          </a:ln>
        </p:spPr>
      </p:pic>
      <p:sp>
        <p:nvSpPr>
          <p:cNvPr id="12" name="Rectangle 41"/>
          <p:cNvSpPr>
            <a:spLocks noGrp="1" noChangeArrowheads="1"/>
          </p:cNvSpPr>
          <p:nvPr>
            <p:ph type="subTitle" sz="quarter" idx="1"/>
          </p:nvPr>
        </p:nvSpPr>
        <p:spPr>
          <a:xfrm>
            <a:off x="1" y="268138"/>
            <a:ext cx="6343650" cy="1979762"/>
          </a:xfrm>
        </p:spPr>
        <p:txBody>
          <a:bodyPr/>
          <a:lstStyle/>
          <a:p>
            <a:pPr algn="ctr">
              <a:lnSpc>
                <a:spcPts val="3600"/>
              </a:lnSpc>
              <a:spcBef>
                <a:spcPts val="0"/>
              </a:spcBef>
              <a:defRPr/>
            </a:pPr>
            <a:r>
              <a:rPr lang="en-GB" sz="2400" cap="none" dirty="0" smtClean="0"/>
              <a:t>    </a:t>
            </a:r>
            <a:r>
              <a:rPr lang="en-US" sz="2400" cap="none" dirty="0" smtClean="0"/>
              <a:t>Outcome of the GSICS/CEOS-IVOS Lunar Calibration Workshop</a:t>
            </a:r>
          </a:p>
          <a:p>
            <a:pPr algn="ctr">
              <a:lnSpc>
                <a:spcPct val="100000"/>
              </a:lnSpc>
              <a:spcBef>
                <a:spcPts val="0"/>
              </a:spcBef>
              <a:defRPr/>
            </a:pPr>
            <a:endParaRPr lang="en-GB" sz="1400" cap="none" dirty="0" smtClean="0"/>
          </a:p>
          <a:p>
            <a:pPr algn="ctr">
              <a:lnSpc>
                <a:spcPts val="3600"/>
              </a:lnSpc>
              <a:spcBef>
                <a:spcPts val="0"/>
              </a:spcBef>
              <a:defRPr/>
            </a:pPr>
            <a:r>
              <a:rPr lang="en-GB" sz="1800" cap="none" dirty="0" smtClean="0"/>
              <a:t>     S. Wagner, B. </a:t>
            </a:r>
            <a:r>
              <a:rPr lang="en-GB" sz="1800" cap="none" dirty="0" err="1" smtClean="0"/>
              <a:t>Viticchi</a:t>
            </a:r>
            <a:r>
              <a:rPr lang="en-US" sz="1800" cap="none" dirty="0" smtClean="0"/>
              <a:t>è</a:t>
            </a:r>
            <a:r>
              <a:rPr lang="en-GB" sz="1800" cap="none" dirty="0" smtClean="0"/>
              <a:t>, T. Hewison</a:t>
            </a:r>
          </a:p>
        </p:txBody>
      </p:sp>
      <p:sp>
        <p:nvSpPr>
          <p:cNvPr id="11" name="Rectangle 41"/>
          <p:cNvSpPr txBox="1">
            <a:spLocks noChangeArrowheads="1"/>
          </p:cNvSpPr>
          <p:nvPr/>
        </p:nvSpPr>
        <p:spPr bwMode="auto">
          <a:xfrm>
            <a:off x="4857750" y="2554138"/>
            <a:ext cx="4905374" cy="2722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spcBef>
                <a:spcPts val="0"/>
              </a:spcBef>
              <a:spcAft>
                <a:spcPct val="0"/>
              </a:spcAft>
              <a:buClrTx/>
              <a:buSzTx/>
              <a:buFont typeface="Arial" pitchFamily="34" charset="0"/>
              <a:buNone/>
              <a:tabLst/>
              <a:defRPr/>
            </a:pPr>
            <a:r>
              <a:rPr kumimoji="0" lang="en-GB" sz="24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a:t>
            </a:r>
            <a:r>
              <a:rPr lang="en-US" sz="1800" noProof="0" dirty="0" smtClean="0">
                <a:latin typeface="Arial" pitchFamily="34" charset="0"/>
                <a:cs typeface="Arial" pitchFamily="34" charset="0"/>
              </a:rPr>
              <a:t>W</a:t>
            </a:r>
            <a:r>
              <a:rPr lang="en-US" sz="1800" dirty="0" err="1" smtClean="0">
                <a:latin typeface="Arial" pitchFamily="34" charset="0"/>
                <a:cs typeface="Arial" pitchFamily="34" charset="0"/>
              </a:rPr>
              <a:t>ith</a:t>
            </a:r>
            <a:r>
              <a:rPr lang="en-US" sz="1800" dirty="0" smtClean="0">
                <a:latin typeface="Arial" pitchFamily="34" charset="0"/>
                <a:cs typeface="Arial" pitchFamily="34" charset="0"/>
              </a:rPr>
              <a:t> the support of M. Takahashi – JMA</a:t>
            </a:r>
            <a:r>
              <a:rPr lang="en-GB" sz="1800" dirty="0" smtClean="0">
                <a:latin typeface="Arial" pitchFamily="34" charset="0"/>
                <a:cs typeface="Arial" pitchFamily="34" charset="0"/>
              </a:rPr>
              <a:t> (1-year visiting scientist at EUMETSAT)</a:t>
            </a:r>
          </a:p>
          <a:p>
            <a:pPr marL="0" marR="0" lvl="0" indent="0" algn="r" defTabSz="914400" rtl="0" eaLnBrk="1" fontAlgn="base" latinLnBrk="0" hangingPunct="1">
              <a:spcBef>
                <a:spcPts val="0"/>
              </a:spcBef>
              <a:spcAft>
                <a:spcPct val="0"/>
              </a:spcAft>
              <a:buClrTx/>
              <a:buSzTx/>
              <a:buFont typeface="Arial" pitchFamily="34" charset="0"/>
              <a:buNone/>
              <a:tabLst/>
              <a:defRPr/>
            </a:pPr>
            <a:endParaRPr lang="en-US" sz="1800" dirty="0" smtClean="0">
              <a:latin typeface="Arial" pitchFamily="34" charset="0"/>
              <a:cs typeface="Arial" pitchFamily="34" charset="0"/>
            </a:endParaRPr>
          </a:p>
          <a:p>
            <a:pPr marL="0" marR="0" lvl="0" indent="0" algn="r" defTabSz="914400" rtl="0" eaLnBrk="1" fontAlgn="base" latinLnBrk="0" hangingPunct="1">
              <a:spcBef>
                <a:spcPts val="0"/>
              </a:spcBef>
              <a:spcAft>
                <a:spcPct val="0"/>
              </a:spcAft>
              <a:buClrTx/>
              <a:buSzTx/>
              <a:buFont typeface="Arial" pitchFamily="34" charset="0"/>
              <a:buNone/>
              <a:tabLst/>
              <a:defRPr/>
            </a:pPr>
            <a:endParaRPr lang="en-US" sz="1800" dirty="0" smtClean="0">
              <a:latin typeface="Arial" pitchFamily="34" charset="0"/>
              <a:cs typeface="Arial" pitchFamily="34" charset="0"/>
            </a:endParaRPr>
          </a:p>
          <a:p>
            <a:pPr lvl="0" algn="r">
              <a:lnSpc>
                <a:spcPts val="1900"/>
              </a:lnSpc>
              <a:spcBef>
                <a:spcPts val="0"/>
              </a:spcBef>
              <a:defRPr/>
            </a:pPr>
            <a:r>
              <a:rPr lang="en-GB" sz="1800" dirty="0" smtClean="0">
                <a:latin typeface="Arial" pitchFamily="34" charset="0"/>
                <a:cs typeface="Arial" pitchFamily="34" charset="0"/>
              </a:rPr>
              <a:t>In collaboration with</a:t>
            </a:r>
          </a:p>
          <a:p>
            <a:pPr lvl="0" algn="r">
              <a:lnSpc>
                <a:spcPts val="1900"/>
              </a:lnSpc>
              <a:spcBef>
                <a:spcPts val="0"/>
              </a:spcBef>
              <a:defRPr/>
            </a:pPr>
            <a:endParaRPr lang="en-GB" sz="1800" dirty="0" smtClean="0">
              <a:latin typeface="Arial" pitchFamily="34" charset="0"/>
              <a:cs typeface="Arial" pitchFamily="34" charset="0"/>
            </a:endParaRPr>
          </a:p>
          <a:p>
            <a:pPr lvl="0" algn="r">
              <a:lnSpc>
                <a:spcPts val="1900"/>
              </a:lnSpc>
              <a:spcBef>
                <a:spcPts val="0"/>
              </a:spcBef>
              <a:defRPr/>
            </a:pPr>
            <a:r>
              <a:rPr lang="en-GB" sz="1800" dirty="0" smtClean="0">
                <a:latin typeface="Arial" pitchFamily="34" charset="0"/>
                <a:cs typeface="Arial" pitchFamily="34" charset="0"/>
              </a:rPr>
              <a:t>T. Stone (USGS)</a:t>
            </a:r>
          </a:p>
          <a:p>
            <a:pPr lvl="0" algn="r">
              <a:lnSpc>
                <a:spcPts val="1900"/>
              </a:lnSpc>
              <a:spcBef>
                <a:spcPts val="0"/>
              </a:spcBef>
              <a:defRPr/>
            </a:pPr>
            <a:r>
              <a:rPr lang="en-GB" sz="1800" dirty="0" smtClean="0">
                <a:latin typeface="Arial" pitchFamily="34" charset="0"/>
                <a:cs typeface="Arial" pitchFamily="34" charset="0"/>
              </a:rPr>
              <a:t>S. </a:t>
            </a:r>
            <a:r>
              <a:rPr lang="en-GB" sz="1800" dirty="0" err="1" smtClean="0">
                <a:latin typeface="Arial" pitchFamily="34" charset="0"/>
                <a:cs typeface="Arial" pitchFamily="34" charset="0"/>
              </a:rPr>
              <a:t>Lachérade</a:t>
            </a:r>
            <a:r>
              <a:rPr lang="en-GB" sz="1800" dirty="0" smtClean="0">
                <a:latin typeface="Arial" pitchFamily="34" charset="0"/>
                <a:cs typeface="Arial" pitchFamily="34" charset="0"/>
              </a:rPr>
              <a:t>, B. Fougnie (CNES)</a:t>
            </a:r>
          </a:p>
          <a:p>
            <a:pPr lvl="0" algn="r">
              <a:lnSpc>
                <a:spcPts val="1900"/>
              </a:lnSpc>
              <a:spcBef>
                <a:spcPts val="0"/>
              </a:spcBef>
              <a:defRPr/>
            </a:pPr>
            <a:r>
              <a:rPr lang="en-GB" sz="1800" dirty="0" smtClean="0">
                <a:latin typeface="Arial" pitchFamily="34" charset="0"/>
                <a:cs typeface="Arial" pitchFamily="34" charset="0"/>
              </a:rPr>
              <a:t>X. Xiong (NASA)</a:t>
            </a:r>
          </a:p>
          <a:p>
            <a:pPr marL="0" marR="0" lvl="0" indent="0" algn="r" defTabSz="914400" rtl="0" eaLnBrk="1" fontAlgn="base" latinLnBrk="0" hangingPunct="1">
              <a:spcBef>
                <a:spcPts val="0"/>
              </a:spcBef>
              <a:spcAft>
                <a:spcPct val="0"/>
              </a:spcAft>
              <a:buClrTx/>
              <a:buSzTx/>
              <a:buFont typeface="Arial" pitchFamily="34" charset="0"/>
              <a:buNone/>
              <a:tabLst/>
              <a:defRPr/>
            </a:pPr>
            <a:endParaRPr lang="en-US" sz="18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38550" y="3281710"/>
            <a:ext cx="6267450" cy="3576290"/>
            <a:chOff x="3638550" y="3281710"/>
            <a:chExt cx="6267450" cy="3576290"/>
          </a:xfrm>
        </p:grpSpPr>
        <p:pic>
          <p:nvPicPr>
            <p:cNvPr id="6" name="Picture 5" descr="g15.2010267.meanSpaceCount.150dist2moonEdge.png"/>
            <p:cNvPicPr>
              <a:picLocks noChangeAspect="1"/>
            </p:cNvPicPr>
            <p:nvPr/>
          </p:nvPicPr>
          <p:blipFill>
            <a:blip r:embed="rId2" cstate="print"/>
            <a:stretch>
              <a:fillRect/>
            </a:stretch>
          </p:blipFill>
          <p:spPr>
            <a:xfrm>
              <a:off x="3638550" y="3281710"/>
              <a:ext cx="6267450" cy="3576290"/>
            </a:xfrm>
            <a:prstGeom prst="rect">
              <a:avLst/>
            </a:prstGeom>
          </p:spPr>
        </p:pic>
        <p:sp>
          <p:nvSpPr>
            <p:cNvPr id="7" name="TextBox 6"/>
            <p:cNvSpPr txBox="1"/>
            <p:nvPr/>
          </p:nvSpPr>
          <p:spPr>
            <a:xfrm>
              <a:off x="7424383" y="3768488"/>
              <a:ext cx="1908270" cy="276999"/>
            </a:xfrm>
            <a:prstGeom prst="rect">
              <a:avLst/>
            </a:prstGeom>
            <a:noFill/>
          </p:spPr>
          <p:txBody>
            <a:bodyPr wrap="square" rtlCol="0">
              <a:spAutoFit/>
            </a:bodyPr>
            <a:lstStyle/>
            <a:p>
              <a:r>
                <a:rPr lang="en-US" sz="1200" dirty="0" smtClean="0">
                  <a:solidFill>
                    <a:schemeClr val="tx1"/>
                  </a:solidFill>
                </a:rPr>
                <a:t>Courtesy </a:t>
              </a:r>
              <a:r>
                <a:rPr lang="en-US" sz="1200" dirty="0" err="1" smtClean="0">
                  <a:solidFill>
                    <a:schemeClr val="tx1"/>
                  </a:solidFill>
                </a:rPr>
                <a:t>F.Yu</a:t>
              </a:r>
              <a:r>
                <a:rPr lang="en-US" sz="1200" dirty="0" smtClean="0">
                  <a:solidFill>
                    <a:schemeClr val="tx1"/>
                  </a:solidFill>
                </a:rPr>
                <a:t> - NOAA</a:t>
              </a:r>
              <a:endParaRPr lang="en-GB" sz="1200" dirty="0">
                <a:solidFill>
                  <a:schemeClr val="tx1"/>
                </a:solidFill>
              </a:endParaRPr>
            </a:p>
          </p:txBody>
        </p:sp>
      </p:grpSp>
      <p:sp>
        <p:nvSpPr>
          <p:cNvPr id="4" name="Title 1"/>
          <p:cNvSpPr>
            <a:spLocks noGrp="1"/>
          </p:cNvSpPr>
          <p:nvPr>
            <p:ph type="title"/>
          </p:nvPr>
        </p:nvSpPr>
        <p:spPr>
          <a:xfrm>
            <a:off x="0" y="0"/>
            <a:ext cx="9799638" cy="854075"/>
          </a:xfrm>
        </p:spPr>
        <p:txBody>
          <a:bodyPr/>
          <a:lstStyle/>
          <a:p>
            <a:r>
              <a:rPr lang="en-GB" dirty="0" smtClean="0"/>
              <a:t>Additional benefits of this collaborative effort</a:t>
            </a:r>
            <a:endParaRPr lang="en-GB" dirty="0"/>
          </a:p>
        </p:txBody>
      </p:sp>
      <p:sp>
        <p:nvSpPr>
          <p:cNvPr id="5" name="Content Placeholder 2"/>
          <p:cNvSpPr>
            <a:spLocks noGrp="1"/>
          </p:cNvSpPr>
          <p:nvPr>
            <p:ph idx="1"/>
          </p:nvPr>
        </p:nvSpPr>
        <p:spPr>
          <a:xfrm>
            <a:off x="342900" y="971294"/>
            <a:ext cx="9094788" cy="4622091"/>
          </a:xfrm>
          <a:solidFill>
            <a:schemeClr val="bg1"/>
          </a:solidFill>
        </p:spPr>
        <p:txBody>
          <a:bodyPr>
            <a:normAutofit lnSpcReduction="10000"/>
          </a:bodyPr>
          <a:lstStyle/>
          <a:p>
            <a:pPr marL="174625" indent="-174625">
              <a:lnSpc>
                <a:spcPct val="150000"/>
              </a:lnSpc>
              <a:spcBef>
                <a:spcPct val="0"/>
              </a:spcBef>
              <a:buNone/>
            </a:pPr>
            <a:r>
              <a:rPr lang="en-US" sz="2000" b="1" kern="1200" dirty="0" smtClean="0">
                <a:solidFill>
                  <a:srgbClr val="002C83"/>
                </a:solidFill>
                <a:latin typeface="Calibri" pitchFamily="34" charset="0"/>
                <a:cs typeface="Calibri" pitchFamily="34" charset="0"/>
                <a:sym typeface="Symbol" pitchFamily="18" charset="2"/>
              </a:rPr>
              <a:t>Among others:</a:t>
            </a:r>
          </a:p>
          <a:p>
            <a:pPr marL="542925" indent="-361950">
              <a:lnSpc>
                <a:spcPct val="150000"/>
              </a:lnSpc>
              <a:spcBef>
                <a:spcPct val="0"/>
              </a:spcBef>
              <a:buFont typeface="Arial" charset="0"/>
              <a:buChar char="•"/>
            </a:pPr>
            <a:r>
              <a:rPr lang="en-US" sz="2000" b="1" kern="1200" dirty="0" smtClean="0">
                <a:solidFill>
                  <a:srgbClr val="002C83"/>
                </a:solidFill>
                <a:latin typeface="Calibri" pitchFamily="34" charset="0"/>
                <a:cs typeface="Calibri" pitchFamily="34" charset="0"/>
                <a:sym typeface="Symbol" pitchFamily="18" charset="2"/>
              </a:rPr>
              <a:t>Allows a more comprehensive understanding of the irradiance model</a:t>
            </a:r>
          </a:p>
          <a:p>
            <a:pPr marL="542925" indent="-361950">
              <a:lnSpc>
                <a:spcPct val="150000"/>
              </a:lnSpc>
              <a:spcBef>
                <a:spcPct val="0"/>
              </a:spcBef>
              <a:buFont typeface="Arial" charset="0"/>
              <a:buChar char="•"/>
            </a:pPr>
            <a:r>
              <a:rPr lang="en-US" sz="2000" b="1" kern="1200" dirty="0" smtClean="0">
                <a:solidFill>
                  <a:srgbClr val="002C83"/>
                </a:solidFill>
                <a:latin typeface="Calibri" pitchFamily="34" charset="0"/>
                <a:cs typeface="Calibri" pitchFamily="34" charset="0"/>
                <a:sym typeface="Symbol" pitchFamily="18" charset="2"/>
              </a:rPr>
              <a:t>Strengthen the verification and the validation of the GIRO against the ROLO.</a:t>
            </a:r>
          </a:p>
          <a:p>
            <a:pPr marL="542925" indent="-361950">
              <a:lnSpc>
                <a:spcPct val="150000"/>
              </a:lnSpc>
              <a:spcBef>
                <a:spcPct val="0"/>
              </a:spcBef>
              <a:buFont typeface="Arial" charset="0"/>
              <a:buChar char="•"/>
            </a:pPr>
            <a:r>
              <a:rPr lang="en-US" sz="2000" b="1" kern="1200" dirty="0" smtClean="0">
                <a:solidFill>
                  <a:srgbClr val="002C83"/>
                </a:solidFill>
                <a:latin typeface="Calibri" pitchFamily="34" charset="0"/>
                <a:cs typeface="Calibri" pitchFamily="34" charset="0"/>
                <a:sym typeface="Symbol" pitchFamily="18" charset="2"/>
              </a:rPr>
              <a:t>Discrepancy observed with NPP VIIRS beyond 2 </a:t>
            </a:r>
            <a:r>
              <a:rPr lang="en-US" sz="2000" b="1" kern="1200" dirty="0" smtClean="0">
                <a:solidFill>
                  <a:srgbClr val="002C83"/>
                </a:solidFill>
                <a:latin typeface="Calibri" pitchFamily="34" charset="0"/>
                <a:cs typeface="Calibri" pitchFamily="34" charset="0"/>
                <a:sym typeface="Symbol"/>
              </a:rPr>
              <a:t>m = relevant to other missions such as </a:t>
            </a:r>
            <a:r>
              <a:rPr lang="en-US" sz="2000" b="1" kern="1200" dirty="0" err="1" smtClean="0">
                <a:solidFill>
                  <a:srgbClr val="002C83"/>
                </a:solidFill>
                <a:latin typeface="Calibri" pitchFamily="34" charset="0"/>
                <a:cs typeface="Calibri" pitchFamily="34" charset="0"/>
                <a:sym typeface="Symbol"/>
              </a:rPr>
              <a:t>Himawari</a:t>
            </a:r>
            <a:r>
              <a:rPr lang="en-US" sz="2000" b="1" kern="1200" dirty="0" smtClean="0">
                <a:solidFill>
                  <a:srgbClr val="002C83"/>
                </a:solidFill>
                <a:latin typeface="Calibri" pitchFamily="34" charset="0"/>
                <a:cs typeface="Calibri" pitchFamily="34" charset="0"/>
                <a:sym typeface="Symbol"/>
              </a:rPr>
              <a:t>/AHI, GOES-R, MTG/FCI, EPS-SG/</a:t>
            </a:r>
            <a:r>
              <a:rPr lang="en-US" sz="2000" b="1" kern="1200" dirty="0" err="1" smtClean="0">
                <a:solidFill>
                  <a:srgbClr val="002C83"/>
                </a:solidFill>
                <a:latin typeface="Calibri" pitchFamily="34" charset="0"/>
                <a:cs typeface="Calibri" pitchFamily="34" charset="0"/>
                <a:sym typeface="Symbol"/>
              </a:rPr>
              <a:t>MetImage</a:t>
            </a:r>
            <a:r>
              <a:rPr lang="en-US" sz="2000" b="1" kern="1200" dirty="0" smtClean="0">
                <a:solidFill>
                  <a:srgbClr val="002C83"/>
                </a:solidFill>
                <a:latin typeface="Calibri" pitchFamily="34" charset="0"/>
                <a:cs typeface="Calibri" pitchFamily="34" charset="0"/>
                <a:sym typeface="Symbol"/>
              </a:rPr>
              <a:t>, etc. </a:t>
            </a:r>
          </a:p>
          <a:p>
            <a:pPr marL="1033875" lvl="1" indent="-361950">
              <a:lnSpc>
                <a:spcPct val="150000"/>
              </a:lnSpc>
              <a:spcBef>
                <a:spcPct val="0"/>
              </a:spcBef>
              <a:buFont typeface="Wingdings" pitchFamily="2" charset="2"/>
              <a:buChar char="ü"/>
            </a:pPr>
            <a:r>
              <a:rPr lang="en-US" sz="2100" b="1" kern="1200" dirty="0" smtClean="0">
                <a:solidFill>
                  <a:srgbClr val="002C83"/>
                </a:solidFill>
                <a:latin typeface="Calibri" pitchFamily="34" charset="0"/>
                <a:cs typeface="Calibri" pitchFamily="34" charset="0"/>
                <a:sym typeface="Symbol"/>
              </a:rPr>
              <a:t>Mission preparation </a:t>
            </a:r>
            <a:r>
              <a:rPr lang="en-US" sz="2100" b="1" kern="1200" dirty="0" smtClean="0">
                <a:solidFill>
                  <a:srgbClr val="002C83"/>
                </a:solidFill>
                <a:latin typeface="Calibri" pitchFamily="34" charset="0"/>
                <a:cs typeface="Calibri" pitchFamily="34" charset="0"/>
                <a:sym typeface="Wingdings" pitchFamily="2" charset="2"/>
              </a:rPr>
              <a:t> we can anticipate and be ready</a:t>
            </a:r>
          </a:p>
          <a:p>
            <a:pPr marL="542925" indent="-361950">
              <a:lnSpc>
                <a:spcPct val="150000"/>
              </a:lnSpc>
              <a:spcBef>
                <a:spcPct val="0"/>
              </a:spcBef>
              <a:buFont typeface="Arial" charset="0"/>
              <a:buChar char="•"/>
            </a:pPr>
            <a:r>
              <a:rPr lang="en-US" sz="2000" b="1" kern="1200" dirty="0" smtClean="0">
                <a:solidFill>
                  <a:srgbClr val="002C83"/>
                </a:solidFill>
                <a:latin typeface="Calibri" pitchFamily="34" charset="0"/>
                <a:cs typeface="Calibri" pitchFamily="34" charset="0"/>
                <a:sym typeface="Wingdings" pitchFamily="2" charset="2"/>
              </a:rPr>
              <a:t>New acquisition mechanisms in place for EUMETSAT future missions (3-axis </a:t>
            </a:r>
            <a:r>
              <a:rPr lang="en-GB" sz="2000" b="1" kern="1200" dirty="0" smtClean="0">
                <a:solidFill>
                  <a:srgbClr val="002C83"/>
                </a:solidFill>
                <a:latin typeface="Calibri" pitchFamily="34" charset="0"/>
                <a:cs typeface="Calibri" pitchFamily="34" charset="0"/>
                <a:sym typeface="Wingdings" pitchFamily="2" charset="2"/>
              </a:rPr>
              <a:t>stabilisation</a:t>
            </a:r>
            <a:r>
              <a:rPr lang="en-US" sz="2000" b="1" kern="1200" dirty="0" smtClean="0">
                <a:solidFill>
                  <a:srgbClr val="002C83"/>
                </a:solidFill>
                <a:latin typeface="Calibri" pitchFamily="34" charset="0"/>
                <a:cs typeface="Calibri" pitchFamily="34" charset="0"/>
                <a:sym typeface="Wingdings" pitchFamily="2" charset="2"/>
              </a:rPr>
              <a:t> for FCI, similarities between </a:t>
            </a:r>
            <a:r>
              <a:rPr lang="en-US" sz="2000" b="1" kern="1200" dirty="0" err="1" smtClean="0">
                <a:solidFill>
                  <a:srgbClr val="002C83"/>
                </a:solidFill>
                <a:latin typeface="Calibri" pitchFamily="34" charset="0"/>
                <a:cs typeface="Calibri" pitchFamily="34" charset="0"/>
                <a:sym typeface="Wingdings" pitchFamily="2" charset="2"/>
              </a:rPr>
              <a:t>MetImage</a:t>
            </a:r>
            <a:r>
              <a:rPr lang="en-US" sz="2000" b="1" kern="1200" dirty="0" smtClean="0">
                <a:solidFill>
                  <a:srgbClr val="002C83"/>
                </a:solidFill>
                <a:latin typeface="Calibri" pitchFamily="34" charset="0"/>
                <a:cs typeface="Calibri" pitchFamily="34" charset="0"/>
                <a:sym typeface="Wingdings" pitchFamily="2" charset="2"/>
              </a:rPr>
              <a:t> and VIIRS, etc.)  lessons learnt from existing instruments</a:t>
            </a:r>
          </a:p>
          <a:p>
            <a:pPr marL="1033875" lvl="1" indent="-361950">
              <a:lnSpc>
                <a:spcPct val="150000"/>
              </a:lnSpc>
              <a:spcBef>
                <a:spcPct val="0"/>
              </a:spcBef>
              <a:buFont typeface="Wingdings" pitchFamily="2" charset="2"/>
              <a:buChar char="ü"/>
            </a:pPr>
            <a:r>
              <a:rPr lang="en-US" sz="2100" b="1" kern="1200" dirty="0" smtClean="0">
                <a:solidFill>
                  <a:srgbClr val="002C83"/>
                </a:solidFill>
                <a:latin typeface="Calibri" pitchFamily="34" charset="0"/>
                <a:cs typeface="Calibri" pitchFamily="34" charset="0"/>
                <a:sym typeface="Symbol"/>
              </a:rPr>
              <a:t>Mission preparation </a:t>
            </a:r>
            <a:r>
              <a:rPr lang="en-US" sz="2100" b="1" kern="1200" dirty="0" smtClean="0">
                <a:solidFill>
                  <a:srgbClr val="002C83"/>
                </a:solidFill>
                <a:latin typeface="Calibri" pitchFamily="34" charset="0"/>
                <a:cs typeface="Calibri" pitchFamily="34" charset="0"/>
                <a:sym typeface="Wingdings" pitchFamily="2" charset="2"/>
              </a:rPr>
              <a:t> we can anticipate and be ready</a:t>
            </a:r>
          </a:p>
          <a:p>
            <a:pPr marL="542925" indent="-361950">
              <a:lnSpc>
                <a:spcPct val="150000"/>
              </a:lnSpc>
              <a:spcBef>
                <a:spcPct val="0"/>
              </a:spcBef>
              <a:buFont typeface="Arial" charset="0"/>
              <a:buChar char="•"/>
            </a:pPr>
            <a:endParaRPr lang="en-US" sz="2000" b="1" kern="1200" dirty="0" smtClean="0">
              <a:solidFill>
                <a:srgbClr val="002C83"/>
              </a:solidFill>
              <a:latin typeface="Calibri" pitchFamily="34" charset="0"/>
              <a:cs typeface="Calibri" pitchFamily="34" charset="0"/>
              <a:sym typeface="Wingdings"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387475" y="2856434"/>
            <a:ext cx="7416824" cy="1387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defRPr/>
            </a:pPr>
            <a:r>
              <a:rPr lang="en-GB" sz="4400" dirty="0" smtClean="0">
                <a:solidFill>
                  <a:schemeClr val="tx1"/>
                </a:solidFill>
                <a:latin typeface="Calibri" pitchFamily="34" charset="0"/>
                <a:cs typeface="Calibri" pitchFamily="34" charset="0"/>
              </a:rPr>
              <a:t>Conclusions</a:t>
            </a:r>
            <a:endParaRPr lang="en-GB" sz="4400" kern="0" dirty="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66700" y="727535"/>
            <a:ext cx="9447213" cy="5800299"/>
          </a:xfrm>
        </p:spPr>
        <p:txBody>
          <a:bodyPr>
            <a:noAutofit/>
          </a:bodyPr>
          <a:lstStyle/>
          <a:p>
            <a:pPr marL="174625" indent="-174625">
              <a:lnSpc>
                <a:spcPct val="150000"/>
              </a:lnSpc>
              <a:spcBef>
                <a:spcPct val="0"/>
              </a:spcBef>
              <a:buNone/>
            </a:pPr>
            <a:r>
              <a:rPr lang="en-GB" sz="2000" b="1" kern="1200" dirty="0" smtClean="0">
                <a:solidFill>
                  <a:srgbClr val="002C83"/>
                </a:solidFill>
                <a:latin typeface="Calibri" pitchFamily="34" charset="0"/>
                <a:cs typeface="Calibri" pitchFamily="34" charset="0"/>
                <a:sym typeface="Symbol" pitchFamily="18" charset="2"/>
              </a:rPr>
              <a:t>Conclusions:</a:t>
            </a:r>
          </a:p>
          <a:p>
            <a:pPr marL="528638" indent="-174625">
              <a:lnSpc>
                <a:spcPct val="150000"/>
              </a:lnSpc>
              <a:spcBef>
                <a:spcPct val="0"/>
              </a:spcBef>
              <a:buFont typeface="Arial" charset="0"/>
              <a:buChar char="•"/>
            </a:pPr>
            <a:r>
              <a:rPr lang="en-GB" sz="1800" b="1" kern="1200" dirty="0" smtClean="0">
                <a:solidFill>
                  <a:srgbClr val="FF0000"/>
                </a:solidFill>
                <a:latin typeface="Calibri" pitchFamily="34" charset="0"/>
                <a:cs typeface="Calibri" pitchFamily="34" charset="0"/>
                <a:sym typeface="Symbol" pitchFamily="18" charset="2"/>
              </a:rPr>
              <a:t>GIRO = endorsed as official publicly available reference model for lunar calibration</a:t>
            </a:r>
          </a:p>
          <a:p>
            <a:pPr marL="528638" indent="-174625">
              <a:lnSpc>
                <a:spcPct val="150000"/>
              </a:lnSpc>
              <a:spcBef>
                <a:spcPct val="0"/>
              </a:spcBef>
              <a:buFont typeface="Arial" charset="0"/>
              <a:buChar char="•"/>
            </a:pPr>
            <a:r>
              <a:rPr lang="en-GB" sz="1800" b="1" kern="1200" dirty="0" smtClean="0">
                <a:solidFill>
                  <a:srgbClr val="002C83"/>
                </a:solidFill>
                <a:latin typeface="Calibri" pitchFamily="34" charset="0"/>
                <a:cs typeface="Calibri" pitchFamily="34" charset="0"/>
                <a:sym typeface="Symbol" pitchFamily="18" charset="2"/>
              </a:rPr>
              <a:t>Lunar calibration community supporting the current collaborative framework</a:t>
            </a:r>
          </a:p>
          <a:p>
            <a:pPr marL="528638" indent="-174625">
              <a:lnSpc>
                <a:spcPct val="150000"/>
              </a:lnSpc>
              <a:spcBef>
                <a:spcPct val="0"/>
              </a:spcBef>
              <a:buFont typeface="Arial" charset="0"/>
              <a:buChar char="•"/>
            </a:pPr>
            <a:r>
              <a:rPr lang="en-GB" sz="1800" b="1" kern="1200" dirty="0" smtClean="0">
                <a:solidFill>
                  <a:srgbClr val="002C83"/>
                </a:solidFill>
                <a:latin typeface="Calibri" pitchFamily="34" charset="0"/>
                <a:cs typeface="Calibri" pitchFamily="34" charset="0"/>
                <a:sym typeface="Symbol" pitchFamily="18" charset="2"/>
              </a:rPr>
              <a:t>Traceability to the USGS implementation needs to be formalised</a:t>
            </a:r>
          </a:p>
          <a:p>
            <a:pPr marL="528638" indent="-174625">
              <a:lnSpc>
                <a:spcPct val="150000"/>
              </a:lnSpc>
              <a:spcBef>
                <a:spcPct val="0"/>
              </a:spcBef>
              <a:buFont typeface="Arial" charset="0"/>
              <a:buChar char="•"/>
            </a:pPr>
            <a:r>
              <a:rPr lang="en-GB" sz="1800" b="1" kern="1200" dirty="0" smtClean="0">
                <a:solidFill>
                  <a:srgbClr val="002C83"/>
                </a:solidFill>
                <a:latin typeface="Calibri" pitchFamily="34" charset="0"/>
                <a:cs typeface="Calibri" pitchFamily="34" charset="0"/>
                <a:sym typeface="Symbol" pitchFamily="18" charset="2"/>
              </a:rPr>
              <a:t>Version 1.0.0 released (issue beyond 2</a:t>
            </a:r>
            <a:r>
              <a:rPr lang="en-GB" sz="1800" b="1" kern="1200" dirty="0" smtClean="0">
                <a:solidFill>
                  <a:srgbClr val="002C83"/>
                </a:solidFill>
                <a:latin typeface="Calibri" pitchFamily="34" charset="0"/>
                <a:cs typeface="Calibri" pitchFamily="34" charset="0"/>
                <a:sym typeface="Symbol"/>
              </a:rPr>
              <a:t> m </a:t>
            </a:r>
            <a:r>
              <a:rPr lang="en-GB" sz="1800" b="1" kern="1200" dirty="0" smtClean="0">
                <a:solidFill>
                  <a:srgbClr val="002C83"/>
                </a:solidFill>
                <a:latin typeface="Calibri" pitchFamily="34" charset="0"/>
                <a:cs typeface="Calibri" pitchFamily="34" charset="0"/>
                <a:sym typeface="Symbol" pitchFamily="18" charset="2"/>
              </a:rPr>
              <a:t>solved!)</a:t>
            </a:r>
          </a:p>
          <a:p>
            <a:pPr marL="174625" indent="-174625">
              <a:lnSpc>
                <a:spcPct val="150000"/>
              </a:lnSpc>
              <a:spcBef>
                <a:spcPct val="0"/>
              </a:spcBef>
              <a:buNone/>
            </a:pPr>
            <a:r>
              <a:rPr lang="en-GB" sz="2000" b="1" kern="1200" dirty="0" smtClean="0">
                <a:solidFill>
                  <a:srgbClr val="002C83"/>
                </a:solidFill>
                <a:latin typeface="Calibri" pitchFamily="34" charset="0"/>
                <a:cs typeface="Calibri" pitchFamily="34" charset="0"/>
                <a:sym typeface="Symbol" pitchFamily="18" charset="2"/>
              </a:rPr>
              <a:t>Future work:</a:t>
            </a:r>
          </a:p>
          <a:p>
            <a:pPr marL="528638" indent="-174625">
              <a:lnSpc>
                <a:spcPct val="150000"/>
              </a:lnSpc>
              <a:spcBef>
                <a:spcPct val="0"/>
              </a:spcBef>
              <a:buFont typeface="Arial" charset="0"/>
              <a:buChar char="•"/>
            </a:pPr>
            <a:r>
              <a:rPr lang="en-US" sz="1800" b="1" kern="1200" dirty="0" smtClean="0">
                <a:solidFill>
                  <a:srgbClr val="002C83"/>
                </a:solidFill>
                <a:latin typeface="Calibri" pitchFamily="34" charset="0"/>
                <a:cs typeface="Calibri" pitchFamily="34" charset="0"/>
                <a:sym typeface="Symbol" pitchFamily="18" charset="2"/>
              </a:rPr>
              <a:t>Still need to agree about the GIRO usage and GSICS Lunar Observation Dataset policy</a:t>
            </a:r>
            <a:endParaRPr lang="en-GB" sz="1800" b="1" kern="1200" dirty="0" smtClean="0">
              <a:solidFill>
                <a:srgbClr val="002C83"/>
              </a:solidFill>
              <a:latin typeface="Calibri" pitchFamily="34" charset="0"/>
              <a:cs typeface="Calibri" pitchFamily="34" charset="0"/>
              <a:sym typeface="Symbol" pitchFamily="18" charset="2"/>
            </a:endParaRPr>
          </a:p>
          <a:p>
            <a:pPr marL="528638" indent="-174625">
              <a:lnSpc>
                <a:spcPct val="150000"/>
              </a:lnSpc>
              <a:spcBef>
                <a:spcPct val="0"/>
              </a:spcBef>
              <a:buFont typeface="Arial" charset="0"/>
              <a:buChar char="•"/>
            </a:pPr>
            <a:r>
              <a:rPr lang="en-US" sz="1800" b="1" kern="1200" dirty="0" smtClean="0">
                <a:solidFill>
                  <a:srgbClr val="002C83"/>
                </a:solidFill>
                <a:latin typeface="Calibri" pitchFamily="34" charset="0"/>
                <a:cs typeface="Calibri" pitchFamily="34" charset="0"/>
                <a:sym typeface="Symbol" pitchFamily="18" charset="2"/>
              </a:rPr>
              <a:t>Set-up the infra-structure to distribute the GIRO (exec + sources) + GLOD </a:t>
            </a:r>
            <a:r>
              <a:rPr lang="en-US" sz="1800" b="1" kern="1200" dirty="0" smtClean="0">
                <a:solidFill>
                  <a:srgbClr val="002C83"/>
                </a:solidFill>
                <a:latin typeface="Calibri" pitchFamily="34" charset="0"/>
                <a:cs typeface="Calibri" pitchFamily="34" charset="0"/>
                <a:sym typeface="Symbol" pitchFamily="18" charset="2"/>
              </a:rPr>
              <a:t/>
            </a:r>
            <a:br>
              <a:rPr lang="en-US" sz="1800" b="1" kern="1200" dirty="0" smtClean="0">
                <a:solidFill>
                  <a:srgbClr val="002C83"/>
                </a:solidFill>
                <a:latin typeface="Calibri" pitchFamily="34" charset="0"/>
                <a:cs typeface="Calibri" pitchFamily="34" charset="0"/>
                <a:sym typeface="Symbol" pitchFamily="18" charset="2"/>
              </a:rPr>
            </a:br>
            <a:r>
              <a:rPr lang="en-US" sz="1800" b="1" kern="1200" dirty="0" smtClean="0">
                <a:solidFill>
                  <a:srgbClr val="002C83"/>
                </a:solidFill>
                <a:latin typeface="Calibri" pitchFamily="34" charset="0"/>
                <a:cs typeface="Calibri" pitchFamily="34" charset="0"/>
                <a:sym typeface="Wingdings" pitchFamily="2" charset="2"/>
              </a:rPr>
              <a:t> </a:t>
            </a:r>
            <a:r>
              <a:rPr lang="en-US" sz="1800" b="1" kern="1200" dirty="0" smtClean="0">
                <a:solidFill>
                  <a:srgbClr val="002C83"/>
                </a:solidFill>
                <a:latin typeface="Calibri" pitchFamily="34" charset="0"/>
                <a:cs typeface="Calibri" pitchFamily="34" charset="0"/>
                <a:sym typeface="Wingdings" pitchFamily="2" charset="2"/>
              </a:rPr>
              <a:t>Support from GDWG</a:t>
            </a:r>
            <a:endParaRPr lang="en-GB" sz="1800" b="1" kern="1200" dirty="0" smtClean="0">
              <a:solidFill>
                <a:srgbClr val="002C83"/>
              </a:solidFill>
              <a:latin typeface="Calibri" pitchFamily="34" charset="0"/>
              <a:cs typeface="Calibri" pitchFamily="34" charset="0"/>
              <a:sym typeface="Symbol" pitchFamily="18" charset="2"/>
            </a:endParaRPr>
          </a:p>
          <a:p>
            <a:pPr marL="528638" indent="-174625">
              <a:lnSpc>
                <a:spcPct val="150000"/>
              </a:lnSpc>
              <a:spcBef>
                <a:spcPct val="0"/>
              </a:spcBef>
              <a:buFont typeface="Arial" charset="0"/>
              <a:buChar char="•"/>
            </a:pPr>
            <a:r>
              <a:rPr lang="en-GB" sz="1800" b="1" kern="1200" dirty="0" smtClean="0">
                <a:solidFill>
                  <a:srgbClr val="002C83"/>
                </a:solidFill>
                <a:latin typeface="Calibri" pitchFamily="34" charset="0"/>
                <a:cs typeface="Calibri" pitchFamily="34" charset="0"/>
                <a:sym typeface="Symbol" pitchFamily="18" charset="2"/>
              </a:rPr>
              <a:t>Expected improvement of the ROLO + publication = end 2015 / early 2016 </a:t>
            </a:r>
            <a:r>
              <a:rPr lang="en-GB" sz="1800" b="1" kern="1200" dirty="0" smtClean="0">
                <a:solidFill>
                  <a:srgbClr val="002C83"/>
                </a:solidFill>
                <a:latin typeface="Calibri" pitchFamily="34" charset="0"/>
                <a:cs typeface="Calibri" pitchFamily="34" charset="0"/>
                <a:sym typeface="Symbol" pitchFamily="18" charset="2"/>
              </a:rPr>
              <a:t/>
            </a:r>
            <a:br>
              <a:rPr lang="en-GB" sz="1800" b="1" kern="1200" dirty="0" smtClean="0">
                <a:solidFill>
                  <a:srgbClr val="002C83"/>
                </a:solidFill>
                <a:latin typeface="Calibri" pitchFamily="34" charset="0"/>
                <a:cs typeface="Calibri" pitchFamily="34" charset="0"/>
                <a:sym typeface="Symbol" pitchFamily="18" charset="2"/>
              </a:rPr>
            </a:br>
            <a:r>
              <a:rPr lang="en-GB" sz="1800" b="1" kern="1200" dirty="0" smtClean="0">
                <a:solidFill>
                  <a:srgbClr val="002C83"/>
                </a:solidFill>
                <a:latin typeface="Calibri" pitchFamily="34" charset="0"/>
                <a:cs typeface="Calibri" pitchFamily="34" charset="0"/>
                <a:sym typeface="Wingdings" pitchFamily="2" charset="2"/>
              </a:rPr>
              <a:t> </a:t>
            </a:r>
            <a:r>
              <a:rPr lang="en-GB" sz="1800" b="1" kern="1200" dirty="0" smtClean="0">
                <a:solidFill>
                  <a:srgbClr val="002C83"/>
                </a:solidFill>
                <a:latin typeface="Calibri" pitchFamily="34" charset="0"/>
                <a:cs typeface="Calibri" pitchFamily="34" charset="0"/>
                <a:sym typeface="Wingdings" pitchFamily="2" charset="2"/>
              </a:rPr>
              <a:t>implementation in the GIRO + new release.</a:t>
            </a:r>
          </a:p>
          <a:p>
            <a:pPr marL="528638" indent="-174625">
              <a:lnSpc>
                <a:spcPct val="150000"/>
              </a:lnSpc>
              <a:spcBef>
                <a:spcPct val="0"/>
              </a:spcBef>
              <a:buFont typeface="Arial" charset="0"/>
              <a:buChar char="•"/>
            </a:pPr>
            <a:r>
              <a:rPr lang="en-GB" sz="1800" b="1" kern="1200" dirty="0" smtClean="0">
                <a:solidFill>
                  <a:srgbClr val="002C83"/>
                </a:solidFill>
                <a:latin typeface="Calibri" pitchFamily="34" charset="0"/>
                <a:cs typeface="Calibri" pitchFamily="34" charset="0"/>
                <a:sym typeface="Wingdings" pitchFamily="2" charset="2"/>
              </a:rPr>
              <a:t>Organisation of another Lunar Calibration Workshop in 2016 (TBD)</a:t>
            </a:r>
          </a:p>
          <a:p>
            <a:pPr marL="528638" lvl="0" indent="-174625">
              <a:lnSpc>
                <a:spcPct val="150000"/>
              </a:lnSpc>
              <a:spcBef>
                <a:spcPct val="0"/>
              </a:spcBef>
              <a:buFont typeface="Arial" charset="0"/>
              <a:buChar char="•"/>
            </a:pPr>
            <a:r>
              <a:rPr lang="en-GB" sz="1800" b="1" kern="1200" dirty="0" smtClean="0">
                <a:solidFill>
                  <a:srgbClr val="002C83"/>
                </a:solidFill>
                <a:latin typeface="Calibri" pitchFamily="34" charset="0"/>
                <a:cs typeface="Calibri" pitchFamily="34" charset="0"/>
                <a:sym typeface="Wingdings" pitchFamily="2" charset="2"/>
              </a:rPr>
              <a:t>Developing inter-calibration using the Moon as a transfer target within GSICS</a:t>
            </a:r>
          </a:p>
          <a:p>
            <a:pPr marL="528638" lvl="0" indent="-174625">
              <a:lnSpc>
                <a:spcPct val="150000"/>
              </a:lnSpc>
              <a:spcBef>
                <a:spcPct val="0"/>
              </a:spcBef>
              <a:buFont typeface="Arial" charset="0"/>
              <a:buChar char="•"/>
            </a:pPr>
            <a:r>
              <a:rPr lang="en-GB" sz="1800" b="1" kern="1200" dirty="0" smtClean="0">
                <a:solidFill>
                  <a:srgbClr val="002C83"/>
                </a:solidFill>
                <a:latin typeface="Calibri" pitchFamily="34" charset="0"/>
                <a:cs typeface="Calibri" pitchFamily="34" charset="0"/>
                <a:sym typeface="Symbol" pitchFamily="18" charset="2"/>
              </a:rPr>
              <a:t>Continuing collaboration between agencies</a:t>
            </a:r>
            <a:endParaRPr lang="en-GB" sz="1800" b="1" kern="1200" dirty="0" smtClean="0">
              <a:solidFill>
                <a:srgbClr val="002C83"/>
              </a:solidFill>
              <a:latin typeface="Calibri" pitchFamily="34" charset="0"/>
              <a:cs typeface="Calibri" pitchFamily="34" charset="0"/>
              <a:sym typeface="Wingdings" pitchFamily="2" charset="2"/>
            </a:endParaRPr>
          </a:p>
          <a:p>
            <a:pPr marL="174625" indent="-174625">
              <a:lnSpc>
                <a:spcPct val="150000"/>
              </a:lnSpc>
              <a:spcBef>
                <a:spcPct val="0"/>
              </a:spcBef>
              <a:buFont typeface="Arial" charset="0"/>
              <a:buChar char="•"/>
            </a:pPr>
            <a:endParaRPr lang="en-GB" sz="2000" b="1" kern="1200" dirty="0" smtClean="0">
              <a:solidFill>
                <a:srgbClr val="002C83"/>
              </a:solidFill>
              <a:latin typeface="Calibri" pitchFamily="34" charset="0"/>
              <a:cs typeface="Calibri" pitchFamily="34" charset="0"/>
              <a:sym typeface="Symbol" pitchFamily="18" charset="2"/>
            </a:endParaRPr>
          </a:p>
        </p:txBody>
      </p:sp>
      <p:sp>
        <p:nvSpPr>
          <p:cNvPr id="5" name="Rectangle 2"/>
          <p:cNvSpPr txBox="1">
            <a:spLocks noChangeArrowheads="1"/>
          </p:cNvSpPr>
          <p:nvPr/>
        </p:nvSpPr>
        <p:spPr bwMode="auto">
          <a:xfrm>
            <a:off x="457200" y="193675"/>
            <a:ext cx="8763000" cy="498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81000" indent="-381000">
              <a:defRPr/>
            </a:pPr>
            <a:r>
              <a:rPr lang="en-GB" sz="2400" dirty="0" smtClean="0">
                <a:latin typeface="Calibri" pitchFamily="34" charset="0"/>
                <a:cs typeface="Calibri" pitchFamily="34" charset="0"/>
              </a:rPr>
              <a:t>Conclusions and future work</a:t>
            </a:r>
            <a:endParaRPr lang="en-GB" sz="2400" kern="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66700" y="1173162"/>
            <a:ext cx="9447213" cy="4865687"/>
          </a:xfrm>
        </p:spPr>
        <p:txBody>
          <a:bodyPr>
            <a:normAutofit/>
          </a:bodyPr>
          <a:lstStyle/>
          <a:p>
            <a:pPr marL="174625" indent="-174625">
              <a:lnSpc>
                <a:spcPct val="150000"/>
              </a:lnSpc>
              <a:spcBef>
                <a:spcPct val="0"/>
              </a:spcBef>
              <a:buNone/>
            </a:pPr>
            <a:endParaRPr lang="en-US" sz="1800" b="1" kern="1200" dirty="0" smtClean="0">
              <a:solidFill>
                <a:srgbClr val="002C83"/>
              </a:solidFill>
              <a:latin typeface="Calibri" pitchFamily="34" charset="0"/>
              <a:cs typeface="Calibri" pitchFamily="34" charset="0"/>
              <a:sym typeface="Wingdings" pitchFamily="2" charset="2"/>
            </a:endParaRPr>
          </a:p>
          <a:p>
            <a:pPr marL="174625" indent="-174625">
              <a:lnSpc>
                <a:spcPct val="150000"/>
              </a:lnSpc>
              <a:spcBef>
                <a:spcPct val="0"/>
              </a:spcBef>
              <a:buNone/>
            </a:pPr>
            <a:r>
              <a:rPr lang="en-US" sz="2000" b="1" kern="1200" dirty="0" smtClean="0">
                <a:solidFill>
                  <a:srgbClr val="002C83"/>
                </a:solidFill>
                <a:latin typeface="Calibri" pitchFamily="34" charset="0"/>
                <a:cs typeface="Calibri" pitchFamily="34" charset="0"/>
                <a:sym typeface="Wingdings" pitchFamily="2" charset="2"/>
              </a:rPr>
              <a:t>For more information:</a:t>
            </a:r>
          </a:p>
          <a:p>
            <a:pPr marL="542925" indent="-276225">
              <a:lnSpc>
                <a:spcPct val="150000"/>
              </a:lnSpc>
              <a:spcBef>
                <a:spcPct val="0"/>
              </a:spcBef>
              <a:buFont typeface="Arial" charset="0"/>
              <a:buChar char="•"/>
            </a:pPr>
            <a:r>
              <a:rPr lang="en-US" sz="2000" b="1" kern="1200" dirty="0" smtClean="0">
                <a:solidFill>
                  <a:schemeClr val="tx1"/>
                </a:solidFill>
                <a:latin typeface="Calibri" pitchFamily="34" charset="0"/>
                <a:cs typeface="Calibri" pitchFamily="34" charset="0"/>
                <a:sym typeface="Wingdings" pitchFamily="2" charset="2"/>
                <a:hlinkClick r:id="rId2"/>
              </a:rPr>
              <a:t>https://gsics.nesdis.noaa.gov/wiki/Development/LunarCalibrationWorkshop</a:t>
            </a:r>
            <a:endParaRPr lang="en-US" sz="2000" b="1" kern="1200" dirty="0" smtClean="0">
              <a:solidFill>
                <a:schemeClr val="tx1"/>
              </a:solidFill>
              <a:latin typeface="Calibri" pitchFamily="34" charset="0"/>
              <a:cs typeface="Calibri" pitchFamily="34" charset="0"/>
              <a:sym typeface="Wingdings" pitchFamily="2" charset="2"/>
            </a:endParaRPr>
          </a:p>
          <a:p>
            <a:pPr marL="542925" indent="-276225">
              <a:lnSpc>
                <a:spcPct val="150000"/>
              </a:lnSpc>
              <a:spcBef>
                <a:spcPct val="0"/>
              </a:spcBef>
              <a:buFont typeface="Arial" charset="0"/>
              <a:buChar char="•"/>
            </a:pPr>
            <a:r>
              <a:rPr lang="en-US" sz="2000" b="1" kern="1200" dirty="0" smtClean="0">
                <a:solidFill>
                  <a:schemeClr val="tx1"/>
                </a:solidFill>
                <a:latin typeface="Calibri" pitchFamily="34" charset="0"/>
                <a:cs typeface="Calibri" pitchFamily="34" charset="0"/>
                <a:sym typeface="Wingdings" pitchFamily="2" charset="2"/>
                <a:hlinkClick r:id="rId3"/>
              </a:rPr>
              <a:t>https://gsics.nesdis.noaa.gov/wiki/Development/LunarWorkArea</a:t>
            </a:r>
            <a:endParaRPr lang="en-US" sz="2000" b="1" kern="1200" dirty="0" smtClean="0">
              <a:solidFill>
                <a:schemeClr val="tx1"/>
              </a:solidFill>
              <a:latin typeface="Calibri" pitchFamily="34" charset="0"/>
              <a:cs typeface="Calibri" pitchFamily="34" charset="0"/>
              <a:sym typeface="Wingdings" pitchFamily="2" charset="2"/>
            </a:endParaRPr>
          </a:p>
          <a:p>
            <a:pPr marL="542925" indent="-276225">
              <a:lnSpc>
                <a:spcPct val="150000"/>
              </a:lnSpc>
              <a:spcBef>
                <a:spcPct val="0"/>
              </a:spcBef>
              <a:buNone/>
            </a:pPr>
            <a:endParaRPr lang="en-US" sz="1800" b="1" kern="1200" dirty="0" smtClean="0">
              <a:solidFill>
                <a:srgbClr val="002C83"/>
              </a:solidFill>
              <a:latin typeface="Calibri" pitchFamily="34" charset="0"/>
              <a:cs typeface="Calibri" pitchFamily="34" charset="0"/>
              <a:sym typeface="Wingdings" pitchFamily="2" charset="2"/>
            </a:endParaRPr>
          </a:p>
          <a:p>
            <a:pPr marL="542925" indent="-276225">
              <a:lnSpc>
                <a:spcPct val="150000"/>
              </a:lnSpc>
              <a:spcBef>
                <a:spcPct val="0"/>
              </a:spcBef>
              <a:buFont typeface="Arial" charset="0"/>
              <a:buChar char="•"/>
            </a:pPr>
            <a:endParaRPr lang="en-US" sz="1800" b="1" kern="1200" dirty="0" smtClean="0">
              <a:solidFill>
                <a:srgbClr val="002C83"/>
              </a:solidFill>
              <a:latin typeface="Calibri" pitchFamily="34" charset="0"/>
              <a:cs typeface="Calibri" pitchFamily="34" charset="0"/>
              <a:sym typeface="Wingdings" pitchFamily="2" charset="2"/>
            </a:endParaRPr>
          </a:p>
          <a:p>
            <a:pPr marL="174625" indent="-174625">
              <a:lnSpc>
                <a:spcPct val="150000"/>
              </a:lnSpc>
              <a:spcBef>
                <a:spcPct val="0"/>
              </a:spcBef>
              <a:buFont typeface="Arial" charset="0"/>
              <a:buChar char="•"/>
            </a:pPr>
            <a:endParaRPr lang="en-GB" sz="2000" b="1" kern="1200" dirty="0" smtClean="0">
              <a:solidFill>
                <a:srgbClr val="002C83"/>
              </a:solidFill>
              <a:latin typeface="Calibri" pitchFamily="34" charset="0"/>
              <a:cs typeface="Calibri" pitchFamily="34" charset="0"/>
              <a:sym typeface="Symbol" pitchFamily="18" charset="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193675"/>
            <a:ext cx="8763000" cy="498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81000" indent="-381000">
              <a:defRPr/>
            </a:pPr>
            <a:r>
              <a:rPr lang="en-US" sz="2400" dirty="0" smtClean="0">
                <a:latin typeface="Calibri" pitchFamily="34" charset="0"/>
                <a:cs typeface="Calibri" pitchFamily="34" charset="0"/>
              </a:rPr>
              <a:t>ROLO/GIRO and absolute calibration</a:t>
            </a:r>
            <a:endParaRPr lang="en-GB" sz="2400" kern="0" dirty="0">
              <a:latin typeface="Calibri" pitchFamily="34" charset="0"/>
              <a:cs typeface="Calibri" pitchFamily="34" charset="0"/>
            </a:endParaRPr>
          </a:p>
        </p:txBody>
      </p:sp>
      <p:sp>
        <p:nvSpPr>
          <p:cNvPr id="5" name="Rectangle 3"/>
          <p:cNvSpPr>
            <a:spLocks noChangeArrowheads="1"/>
          </p:cNvSpPr>
          <p:nvPr/>
        </p:nvSpPr>
        <p:spPr bwMode="auto">
          <a:xfrm>
            <a:off x="204715" y="849556"/>
            <a:ext cx="9605749" cy="5953852"/>
          </a:xfrm>
          <a:prstGeom prst="rect">
            <a:avLst/>
          </a:prstGeom>
          <a:solidFill>
            <a:schemeClr val="bg1"/>
          </a:solidFill>
          <a:ln w="9525">
            <a:noFill/>
            <a:miter lim="800000"/>
            <a:headEnd/>
            <a:tailEnd/>
          </a:ln>
        </p:spPr>
        <p:txBody>
          <a:bodyPr/>
          <a:lstStyle/>
          <a:p>
            <a:pPr marL="271463" indent="-271463">
              <a:buFont typeface="Arial" pitchFamily="34" charset="0"/>
              <a:buChar char="•"/>
              <a:defRPr/>
            </a:pPr>
            <a:r>
              <a:rPr lang="en-US" sz="1600" dirty="0" smtClean="0">
                <a:solidFill>
                  <a:schemeClr val="tx1"/>
                </a:solidFill>
                <a:latin typeface="Calibri" pitchFamily="34" charset="0"/>
                <a:cs typeface="Calibri" pitchFamily="34" charset="0"/>
              </a:rPr>
              <a:t>KNOWN DEFICIENCIES OF THE CURRENT REFERENCE</a:t>
            </a:r>
            <a:endParaRPr lang="en-US" sz="1600" dirty="0" smtClean="0">
              <a:solidFill>
                <a:schemeClr val="tx1"/>
              </a:solidFill>
            </a:endParaRPr>
          </a:p>
          <a:p>
            <a:pPr marL="804863" lvl="1" indent="-347663">
              <a:buFont typeface="Arial" pitchFamily="34" charset="0"/>
              <a:buChar char="•"/>
            </a:pPr>
            <a:r>
              <a:rPr lang="en-US" sz="1600" dirty="0" smtClean="0">
                <a:solidFill>
                  <a:schemeClr val="tx1"/>
                </a:solidFill>
                <a:latin typeface="Calibri" pitchFamily="34" charset="0"/>
                <a:cs typeface="Calibri" pitchFamily="34" charset="0"/>
              </a:rPr>
              <a:t>SI traceability</a:t>
            </a:r>
          </a:p>
          <a:p>
            <a:pPr marL="804863" lvl="1" indent="-347663">
              <a:buFont typeface="Arial" pitchFamily="34" charset="0"/>
              <a:buChar char="•"/>
            </a:pPr>
            <a:r>
              <a:rPr lang="en-US" sz="1600" dirty="0" smtClean="0">
                <a:solidFill>
                  <a:schemeClr val="tx1"/>
                </a:solidFill>
                <a:latin typeface="Calibri" pitchFamily="34" charset="0"/>
                <a:cs typeface="Calibri" pitchFamily="34" charset="0"/>
              </a:rPr>
              <a:t>Absolute scale uncertainty (5 – 10 % uncertainty in </a:t>
            </a:r>
            <a:r>
              <a:rPr lang="en-US" sz="1600" u="sng" dirty="0" smtClean="0">
                <a:solidFill>
                  <a:schemeClr val="tx1"/>
                </a:solidFill>
                <a:latin typeface="Calibri" pitchFamily="34" charset="0"/>
                <a:cs typeface="Calibri" pitchFamily="34" charset="0"/>
              </a:rPr>
              <a:t>absolute</a:t>
            </a:r>
            <a:r>
              <a:rPr lang="en-US" sz="1600" dirty="0" smtClean="0">
                <a:solidFill>
                  <a:schemeClr val="tx1"/>
                </a:solidFill>
                <a:latin typeface="Calibri" pitchFamily="34" charset="0"/>
                <a:cs typeface="Calibri" pitchFamily="34" charset="0"/>
              </a:rPr>
              <a:t> irradiance scale)</a:t>
            </a:r>
          </a:p>
          <a:p>
            <a:pPr marL="804863" lvl="1" indent="-347663">
              <a:buFont typeface="Arial" pitchFamily="34" charset="0"/>
              <a:buChar char="•"/>
            </a:pPr>
            <a:r>
              <a:rPr lang="en-US" sz="1600" dirty="0" smtClean="0">
                <a:solidFill>
                  <a:schemeClr val="tx1"/>
                </a:solidFill>
                <a:latin typeface="Calibri" pitchFamily="34" charset="0"/>
                <a:cs typeface="Calibri" pitchFamily="34" charset="0"/>
              </a:rPr>
              <a:t>Residual geometry dependencies</a:t>
            </a:r>
          </a:p>
          <a:p>
            <a:pPr marL="804863" lvl="1" indent="-347663">
              <a:buFont typeface="Arial" pitchFamily="34" charset="0"/>
              <a:buChar char="•"/>
            </a:pPr>
            <a:r>
              <a:rPr lang="en-US" sz="1600" dirty="0" smtClean="0">
                <a:solidFill>
                  <a:schemeClr val="tx1"/>
                </a:solidFill>
                <a:latin typeface="Calibri" pitchFamily="34" charset="0"/>
                <a:cs typeface="Calibri" pitchFamily="34" charset="0"/>
              </a:rPr>
              <a:t>Multi-band spectral coverage</a:t>
            </a:r>
            <a:endParaRPr lang="en-US" sz="1600" dirty="0" smtClean="0">
              <a:solidFill>
                <a:schemeClr val="tx1"/>
              </a:solidFill>
              <a:latin typeface="Calibri" pitchFamily="34" charset="0"/>
              <a:cs typeface="Calibri" pitchFamily="34" charset="0"/>
              <a:sym typeface="Wingdings" pitchFamily="2" charset="2"/>
            </a:endParaRPr>
          </a:p>
          <a:p>
            <a:pPr marL="347663" indent="-347663"/>
            <a:endParaRPr lang="en-US" sz="1000" dirty="0" smtClean="0">
              <a:solidFill>
                <a:schemeClr val="tx1"/>
              </a:solidFill>
              <a:latin typeface="Calibri" pitchFamily="34" charset="0"/>
              <a:cs typeface="Calibri" pitchFamily="34" charset="0"/>
              <a:sym typeface="Wingdings" pitchFamily="2" charset="2"/>
            </a:endParaRPr>
          </a:p>
          <a:p>
            <a:pPr marL="271463" indent="-271463">
              <a:buFont typeface="Arial" pitchFamily="34" charset="0"/>
              <a:buChar char="•"/>
              <a:defRPr/>
            </a:pPr>
            <a:r>
              <a:rPr lang="en-US" sz="1600" dirty="0" smtClean="0">
                <a:solidFill>
                  <a:schemeClr val="tx1"/>
                </a:solidFill>
                <a:latin typeface="Calibri" pitchFamily="34" charset="0"/>
                <a:cs typeface="Calibri" pitchFamily="34" charset="0"/>
                <a:sym typeface="Wingdings" pitchFamily="2" charset="2"/>
              </a:rPr>
              <a:t>ESTABLISHING THE REQUIREMENTS</a:t>
            </a:r>
          </a:p>
          <a:p>
            <a:pPr marL="804863" lvl="1" indent="-347663">
              <a:buFont typeface="Arial" pitchFamily="34" charset="0"/>
              <a:buChar char="•"/>
            </a:pPr>
            <a:r>
              <a:rPr lang="en-GB" sz="1600" dirty="0" smtClean="0">
                <a:solidFill>
                  <a:schemeClr val="tx1"/>
                </a:solidFill>
                <a:latin typeface="Calibri" pitchFamily="34" charset="0"/>
                <a:cs typeface="Calibri" pitchFamily="34" charset="0"/>
              </a:rPr>
              <a:t>Defining potential improvements and requirements on user applications</a:t>
            </a:r>
          </a:p>
          <a:p>
            <a:pPr marL="804863" lvl="1" indent="-347663">
              <a:buFont typeface="Arial" pitchFamily="34" charset="0"/>
              <a:buChar char="•"/>
            </a:pPr>
            <a:r>
              <a:rPr lang="en-GB" sz="1600" dirty="0" smtClean="0">
                <a:solidFill>
                  <a:schemeClr val="tx1"/>
                </a:solidFill>
                <a:latin typeface="Calibri" pitchFamily="34" charset="0"/>
                <a:cs typeface="Calibri" pitchFamily="34" charset="0"/>
              </a:rPr>
              <a:t>Independent method to verify that operational visible calibration meets requirements  </a:t>
            </a:r>
          </a:p>
          <a:p>
            <a:pPr marL="804863" lvl="1" indent="-347663">
              <a:buFont typeface="Arial" pitchFamily="34" charset="0"/>
              <a:buChar char="•"/>
            </a:pPr>
            <a:r>
              <a:rPr lang="en-GB" sz="1600" dirty="0" smtClean="0">
                <a:solidFill>
                  <a:schemeClr val="tx1"/>
                </a:solidFill>
                <a:latin typeface="Calibri" pitchFamily="34" charset="0"/>
                <a:cs typeface="Calibri" pitchFamily="34" charset="0"/>
              </a:rPr>
              <a:t>Support climate applications and past instruments (e.g. no onboard calibration available)</a:t>
            </a:r>
          </a:p>
          <a:p>
            <a:pPr marL="804863" lvl="1" indent="-347663">
              <a:buFont typeface="Arial" pitchFamily="34" charset="0"/>
              <a:buChar char="•"/>
            </a:pPr>
            <a:endParaRPr lang="en-US" sz="1600" dirty="0" smtClean="0">
              <a:solidFill>
                <a:schemeClr val="tx1"/>
              </a:solidFill>
              <a:latin typeface="Calibri" pitchFamily="34" charset="0"/>
              <a:cs typeface="Calibri" pitchFamily="34" charset="0"/>
              <a:sym typeface="Wingdings" pitchFamily="2" charset="2"/>
            </a:endParaRPr>
          </a:p>
          <a:p>
            <a:pPr marL="271463" indent="-271463">
              <a:buFont typeface="Arial" pitchFamily="34" charset="0"/>
              <a:buChar char="•"/>
              <a:defRPr/>
            </a:pPr>
            <a:r>
              <a:rPr lang="en-US" sz="1600" dirty="0" smtClean="0">
                <a:solidFill>
                  <a:schemeClr val="tx1"/>
                </a:solidFill>
                <a:latin typeface="Calibri" pitchFamily="34" charset="0"/>
                <a:cs typeface="Calibri" pitchFamily="34" charset="0"/>
                <a:sym typeface="Wingdings" pitchFamily="2" charset="2"/>
              </a:rPr>
              <a:t>GOAL </a:t>
            </a:r>
          </a:p>
          <a:p>
            <a:pPr marL="804863" lvl="1" indent="-347663">
              <a:buFont typeface="Arial" pitchFamily="34" charset="0"/>
              <a:buChar char="•"/>
              <a:defRPr/>
            </a:pPr>
            <a:r>
              <a:rPr lang="en-US" sz="1600" dirty="0" smtClean="0">
                <a:solidFill>
                  <a:schemeClr val="tx1"/>
                </a:solidFill>
                <a:latin typeface="Calibri" pitchFamily="34" charset="0"/>
                <a:cs typeface="Calibri" pitchFamily="34" charset="0"/>
                <a:sym typeface="Wingdings" pitchFamily="2" charset="2"/>
              </a:rPr>
              <a:t>Getting absolute uncertainties to under ~1%</a:t>
            </a:r>
          </a:p>
          <a:p>
            <a:pPr marL="804863" lvl="1" indent="-347663">
              <a:buFont typeface="Arial" pitchFamily="34" charset="0"/>
              <a:buChar char="•"/>
              <a:defRPr/>
            </a:pPr>
            <a:r>
              <a:rPr lang="en-US" sz="1600" dirty="0" smtClean="0">
                <a:solidFill>
                  <a:schemeClr val="tx1"/>
                </a:solidFill>
                <a:latin typeface="Calibri" pitchFamily="34" charset="0"/>
                <a:cs typeface="Calibri" pitchFamily="34" charset="0"/>
                <a:sym typeface="Wingdings" pitchFamily="2" charset="2"/>
              </a:rPr>
              <a:t>Surface stability + predictability of the Moon’s brightness = lunar reflectance model valid for all times</a:t>
            </a:r>
          </a:p>
          <a:p>
            <a:pPr marL="804863" lvl="1" indent="-347663">
              <a:buFont typeface="Arial" pitchFamily="34" charset="0"/>
              <a:buChar char="•"/>
              <a:defRPr/>
            </a:pPr>
            <a:r>
              <a:rPr lang="en-US" sz="1600" dirty="0" smtClean="0">
                <a:solidFill>
                  <a:schemeClr val="tx1"/>
                </a:solidFill>
                <a:latin typeface="Calibri" pitchFamily="34" charset="0"/>
                <a:cs typeface="Calibri" pitchFamily="34" charset="0"/>
                <a:sym typeface="Wingdings" pitchFamily="2" charset="2"/>
              </a:rPr>
              <a:t>Level of accuracy of 0.5% is achievable</a:t>
            </a:r>
          </a:p>
          <a:p>
            <a:pPr marL="804863" lvl="1" indent="-347663">
              <a:defRPr/>
            </a:pPr>
            <a:endParaRPr lang="en-US" sz="1000" dirty="0" smtClean="0">
              <a:solidFill>
                <a:schemeClr val="tx1"/>
              </a:solidFill>
              <a:latin typeface="Calibri" pitchFamily="34" charset="0"/>
              <a:cs typeface="Calibri" pitchFamily="34" charset="0"/>
              <a:sym typeface="Wingdings" pitchFamily="2" charset="2"/>
            </a:endParaRPr>
          </a:p>
          <a:p>
            <a:pPr marL="271463" indent="-271463">
              <a:buFont typeface="Arial" pitchFamily="34" charset="0"/>
              <a:buChar char="•"/>
              <a:defRPr/>
            </a:pPr>
            <a:r>
              <a:rPr lang="en-US" sz="1600" dirty="0" smtClean="0">
                <a:solidFill>
                  <a:schemeClr val="tx1"/>
                </a:solidFill>
                <a:latin typeface="Calibri" pitchFamily="34" charset="0"/>
                <a:cs typeface="Calibri" pitchFamily="34" charset="0"/>
                <a:sym typeface="Wingdings" pitchFamily="2" charset="2"/>
              </a:rPr>
              <a:t>WHAT IS NEEDED?</a:t>
            </a:r>
            <a:endParaRPr lang="en-US" sz="1600" dirty="0" smtClean="0">
              <a:solidFill>
                <a:schemeClr val="tx1"/>
              </a:solidFill>
              <a:latin typeface="Calibri" pitchFamily="34" charset="0"/>
              <a:cs typeface="Calibri" pitchFamily="34" charset="0"/>
            </a:endParaRPr>
          </a:p>
          <a:p>
            <a:pPr marL="804863" indent="-354013">
              <a:buFont typeface="Wingdings"/>
              <a:buChar char="è"/>
              <a:defRPr/>
            </a:pPr>
            <a:r>
              <a:rPr lang="en-US" sz="1600" dirty="0" smtClean="0">
                <a:solidFill>
                  <a:schemeClr val="tx1"/>
                </a:solidFill>
                <a:latin typeface="Calibri" pitchFamily="34" charset="0"/>
                <a:cs typeface="Calibri" pitchFamily="34" charset="0"/>
                <a:sym typeface="Wingdings" pitchFamily="2" charset="2"/>
              </a:rPr>
              <a:t>Need for a </a:t>
            </a:r>
            <a:r>
              <a:rPr lang="en-US" sz="1600" dirty="0" smtClean="0">
                <a:solidFill>
                  <a:schemeClr val="tx1"/>
                </a:solidFill>
                <a:latin typeface="Calibri" pitchFamily="34" charset="0"/>
                <a:cs typeface="Calibri" pitchFamily="34" charset="0"/>
              </a:rPr>
              <a:t>new lunar measurement program (= many years of observations, to characterize the variations of the lunar brightness with phase and librations)</a:t>
            </a:r>
          </a:p>
          <a:p>
            <a:pPr marL="804863" indent="-354013">
              <a:buFont typeface="Wingdings"/>
              <a:buChar char="è"/>
              <a:defRPr/>
            </a:pPr>
            <a:r>
              <a:rPr lang="en-US" sz="1600" dirty="0" smtClean="0">
                <a:solidFill>
                  <a:schemeClr val="tx1"/>
                </a:solidFill>
                <a:latin typeface="Calibri" pitchFamily="34" charset="0"/>
                <a:cs typeface="Calibri" pitchFamily="34" charset="0"/>
              </a:rPr>
              <a:t>Minimum 3 years to capture the libration dependence within the bounds of its relative effect (ROLO operated for more than 8 years)</a:t>
            </a:r>
          </a:p>
          <a:p>
            <a:pPr marL="804863" indent="-354013">
              <a:buFont typeface="Wingdings"/>
              <a:buChar char="è"/>
              <a:defRPr/>
            </a:pPr>
            <a:r>
              <a:rPr lang="en-US" sz="1600" dirty="0" smtClean="0">
                <a:solidFill>
                  <a:schemeClr val="tx1"/>
                </a:solidFill>
                <a:latin typeface="Calibri" pitchFamily="34" charset="0"/>
                <a:cs typeface="Calibri" pitchFamily="34" charset="0"/>
              </a:rPr>
              <a:t>Traceable high-spectral resolution observations over several years with specific measurements to validate the atmospheric correction.</a:t>
            </a:r>
          </a:p>
          <a:p>
            <a:pPr marL="804863" indent="-354013">
              <a:buFont typeface="Wingdings"/>
              <a:buChar char="è"/>
              <a:defRPr/>
            </a:pPr>
            <a:endParaRPr lang="en-US" sz="1000" dirty="0" smtClean="0">
              <a:solidFill>
                <a:schemeClr val="tx1"/>
              </a:solidFill>
              <a:latin typeface="Calibri" pitchFamily="34" charset="0"/>
              <a:cs typeface="Calibri" pitchFamily="34" charset="0"/>
            </a:endParaRPr>
          </a:p>
          <a:p>
            <a:pPr marL="271463" indent="-271463">
              <a:buFont typeface="Arial" pitchFamily="34" charset="0"/>
              <a:buChar char="•"/>
              <a:defRPr/>
            </a:pPr>
            <a:r>
              <a:rPr lang="en-US" sz="1600" dirty="0" smtClean="0">
                <a:solidFill>
                  <a:schemeClr val="tx1"/>
                </a:solidFill>
                <a:latin typeface="Calibri" pitchFamily="34" charset="0"/>
                <a:cs typeface="Calibri" pitchFamily="34" charset="0"/>
                <a:sym typeface="Wingdings" pitchFamily="2" charset="2"/>
              </a:rPr>
              <a:t>FUNDING: Currently under investigation (inter-agency [international] collaboration?)</a:t>
            </a:r>
          </a:p>
          <a:p>
            <a:pPr marL="342900" indent="-342900">
              <a:defRPr/>
            </a:pPr>
            <a:endParaRPr lang="en-US" sz="1600" dirty="0" smtClean="0">
              <a:solidFill>
                <a:schemeClr val="tx1"/>
              </a:solidFill>
              <a:latin typeface="Calibri" pitchFamily="34" charset="0"/>
              <a:cs typeface="Calibri" pitchFamily="34" charset="0"/>
              <a:sym typeface="Wingdings" pitchFamily="2" charset="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4301" y="3111500"/>
            <a:ext cx="7073899" cy="707886"/>
          </a:xfrm>
          <a:prstGeom prst="rect">
            <a:avLst/>
          </a:prstGeom>
          <a:noFill/>
        </p:spPr>
        <p:txBody>
          <a:bodyPr wrap="square" rtlCol="0">
            <a:spAutoFit/>
          </a:bodyPr>
          <a:lstStyle/>
          <a:p>
            <a:pPr algn="ctr"/>
            <a:r>
              <a:rPr lang="en-US" sz="4000" dirty="0" smtClean="0">
                <a:solidFill>
                  <a:schemeClr val="tx1"/>
                </a:solidFill>
                <a:latin typeface="Calibri" pitchFamily="34" charset="0"/>
                <a:cs typeface="Calibri" pitchFamily="34" charset="0"/>
              </a:rPr>
              <a:t>Back-up slides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193675"/>
            <a:ext cx="8229600" cy="498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81000" marR="0" lvl="0" indent="-381000" algn="l" defTabSz="914400" rtl="0" eaLnBrk="1" fontAlgn="base" latinLnBrk="0" hangingPunct="1">
              <a:lnSpc>
                <a:spcPct val="100000"/>
              </a:lnSpc>
              <a:spcBef>
                <a:spcPct val="0"/>
              </a:spcBef>
              <a:spcAft>
                <a:spcPct val="0"/>
              </a:spcAft>
              <a:buClrTx/>
              <a:buSzTx/>
              <a:buFontTx/>
              <a:buNone/>
              <a:tabLst/>
              <a:defRPr/>
            </a:pPr>
            <a:r>
              <a:rPr lang="en-GB" sz="2400" kern="0" dirty="0" smtClean="0">
                <a:latin typeface="Calibri" pitchFamily="34" charset="0"/>
                <a:ea typeface="+mj-ea"/>
                <a:cs typeface="Calibri" pitchFamily="34" charset="0"/>
              </a:rPr>
              <a:t>Time line</a:t>
            </a:r>
            <a:endParaRPr kumimoji="0" lang="en-GB" sz="2400" b="1" i="0" u="none" strike="noStrike" kern="0" cap="none" spc="0" normalizeH="0" baseline="0" noProof="0" dirty="0" smtClean="0">
              <a:ln>
                <a:noFill/>
              </a:ln>
              <a:solidFill>
                <a:schemeClr val="bg1"/>
              </a:solidFill>
              <a:effectLst/>
              <a:uLnTx/>
              <a:uFillTx/>
              <a:latin typeface="Calibri" pitchFamily="34" charset="0"/>
              <a:ea typeface="+mj-ea"/>
              <a:cs typeface="Calibri" pitchFamily="34" charset="0"/>
            </a:endParaRPr>
          </a:p>
        </p:txBody>
      </p:sp>
      <p:graphicFrame>
        <p:nvGraphicFramePr>
          <p:cNvPr id="6" name="Table 5"/>
          <p:cNvGraphicFramePr>
            <a:graphicFrameLocks noGrp="1"/>
          </p:cNvGraphicFramePr>
          <p:nvPr/>
        </p:nvGraphicFramePr>
        <p:xfrm>
          <a:off x="287675" y="975946"/>
          <a:ext cx="9483048" cy="5768448"/>
        </p:xfrm>
        <a:graphic>
          <a:graphicData uri="http://schemas.openxmlformats.org/drawingml/2006/table">
            <a:tbl>
              <a:tblPr firstRow="1" bandRow="1">
                <a:tableStyleId>{8A107856-5554-42FB-B03E-39F5DBC370BA}</a:tableStyleId>
              </a:tblPr>
              <a:tblGrid>
                <a:gridCol w="1947356"/>
                <a:gridCol w="3767846"/>
                <a:gridCol w="3767846"/>
              </a:tblGrid>
              <a:tr h="626822">
                <a:tc>
                  <a:txBody>
                    <a:bodyPr/>
                    <a:lstStyle/>
                    <a:p>
                      <a:pPr algn="ctr"/>
                      <a:r>
                        <a:rPr lang="en-GB" sz="1600" dirty="0" smtClean="0"/>
                        <a:t>Time</a:t>
                      </a:r>
                      <a:r>
                        <a:rPr lang="en-GB" sz="1600" baseline="0" dirty="0" smtClean="0"/>
                        <a:t> line</a:t>
                      </a:r>
                      <a:endParaRPr lang="en-GB" sz="1600" dirty="0"/>
                    </a:p>
                  </a:txBody>
                  <a:tcPr anchor="ctr" anchorCtr="1">
                    <a:solidFill>
                      <a:schemeClr val="bg1"/>
                    </a:solidFill>
                  </a:tcPr>
                </a:tc>
                <a:tc>
                  <a:txBody>
                    <a:bodyPr/>
                    <a:lstStyle/>
                    <a:p>
                      <a:pPr algn="ctr"/>
                      <a:r>
                        <a:rPr lang="en-GB" sz="1600" dirty="0" smtClean="0"/>
                        <a:t>Organisers</a:t>
                      </a:r>
                      <a:endParaRPr lang="en-GB" sz="1600" dirty="0"/>
                    </a:p>
                  </a:txBody>
                  <a:tcPr anchor="ctr" anchorCtr="1">
                    <a:solidFill>
                      <a:schemeClr val="bg1"/>
                    </a:solidFill>
                  </a:tcPr>
                </a:tc>
                <a:tc>
                  <a:txBody>
                    <a:bodyPr/>
                    <a:lstStyle/>
                    <a:p>
                      <a:pPr algn="ctr"/>
                      <a:r>
                        <a:rPr lang="en-GB" sz="1600" dirty="0" smtClean="0"/>
                        <a:t>Participants</a:t>
                      </a:r>
                      <a:endParaRPr lang="en-GB" sz="1600" dirty="0"/>
                    </a:p>
                  </a:txBody>
                  <a:tcPr anchor="ctr" anchorCtr="1">
                    <a:solidFill>
                      <a:schemeClr val="bg1"/>
                    </a:solidFill>
                  </a:tcPr>
                </a:tc>
              </a:tr>
              <a:tr h="814965">
                <a:tc>
                  <a:txBody>
                    <a:bodyPr/>
                    <a:lstStyle/>
                    <a:p>
                      <a:pPr algn="ctr"/>
                      <a:r>
                        <a:rPr lang="en-GB" sz="1600" dirty="0" smtClean="0"/>
                        <a:t>24/06/2014</a:t>
                      </a:r>
                      <a:endParaRPr lang="en-GB" sz="1600" dirty="0"/>
                    </a:p>
                  </a:txBody>
                  <a:tcPr anchor="ctr" anchorCtr="1">
                    <a:solidFill>
                      <a:srgbClr val="FFFF00"/>
                    </a:solidFill>
                  </a:tcPr>
                </a:tc>
                <a:tc gridSpan="2">
                  <a:txBody>
                    <a:bodyPr/>
                    <a:lstStyle/>
                    <a:p>
                      <a:pPr algn="ctr"/>
                      <a:r>
                        <a:rPr lang="en-GB" sz="1600" dirty="0" smtClean="0"/>
                        <a:t>Kick-off lunar</a:t>
                      </a:r>
                      <a:r>
                        <a:rPr lang="en-GB" sz="1600" baseline="0" dirty="0" smtClean="0"/>
                        <a:t> calibration workshop w</a:t>
                      </a:r>
                      <a:r>
                        <a:rPr lang="en-GB" sz="1600" dirty="0" smtClean="0"/>
                        <a:t>eb meeting</a:t>
                      </a:r>
                    </a:p>
                  </a:txBody>
                  <a:tcPr anchor="ctr" anchorCtr="1">
                    <a:solidFill>
                      <a:srgbClr val="FFFF00"/>
                    </a:solidFill>
                  </a:tcPr>
                </a:tc>
                <a:tc hMerge="1">
                  <a:txBody>
                    <a:bodyPr/>
                    <a:lstStyle/>
                    <a:p>
                      <a:pPr algn="l"/>
                      <a:endParaRPr lang="en-GB" dirty="0"/>
                    </a:p>
                  </a:txBody>
                  <a:tcPr/>
                </a:tc>
              </a:tr>
              <a:tr h="915210">
                <a:tc>
                  <a:txBody>
                    <a:bodyPr/>
                    <a:lstStyle/>
                    <a:p>
                      <a:pPr algn="ctr"/>
                      <a:r>
                        <a:rPr lang="en-GB" sz="1600" dirty="0" smtClean="0"/>
                        <a:t>July –</a:t>
                      </a:r>
                      <a:r>
                        <a:rPr lang="en-GB" sz="1600" baseline="0" dirty="0" smtClean="0"/>
                        <a:t> August</a:t>
                      </a:r>
                      <a:endParaRPr lang="en-GB" sz="1600" dirty="0"/>
                    </a:p>
                  </a:txBody>
                  <a:tcPr anchor="ctr" anchorCtr="1">
                    <a:solidFill>
                      <a:schemeClr val="bg1"/>
                    </a:solidFill>
                  </a:tcPr>
                </a:tc>
                <a:tc>
                  <a:txBody>
                    <a:bodyPr/>
                    <a:lstStyle/>
                    <a:p>
                      <a:pPr marL="174625" indent="-174625" algn="l">
                        <a:buFont typeface="Arial" pitchFamily="34" charset="0"/>
                        <a:buChar char="•"/>
                      </a:pPr>
                      <a:r>
                        <a:rPr lang="en-GB" sz="1600" dirty="0" smtClean="0"/>
                        <a:t>Development</a:t>
                      </a:r>
                      <a:r>
                        <a:rPr lang="en-GB" sz="1600" baseline="0" dirty="0" smtClean="0"/>
                        <a:t> / Finalisation of the GIRO application</a:t>
                      </a:r>
                    </a:p>
                    <a:p>
                      <a:pPr marL="174625" indent="-174625" algn="l">
                        <a:buFont typeface="Arial" pitchFamily="34" charset="0"/>
                        <a:buChar char="•"/>
                      </a:pPr>
                      <a:r>
                        <a:rPr lang="en-GB" sz="1600" dirty="0" smtClean="0"/>
                        <a:t>Documentation on GSICS / Lunar Calibration Wiki</a:t>
                      </a:r>
                      <a:endParaRPr lang="en-GB" sz="1600" dirty="0"/>
                    </a:p>
                  </a:txBody>
                  <a:tcPr anchor="ctr" anchorCtr="1">
                    <a:solidFill>
                      <a:schemeClr val="bg1"/>
                    </a:solidFill>
                  </a:tcPr>
                </a:tc>
                <a:tc rowSpan="2">
                  <a:txBody>
                    <a:bodyPr/>
                    <a:lstStyle/>
                    <a:p>
                      <a:pPr algn="ctr"/>
                      <a:r>
                        <a:rPr lang="en-GB" sz="1600" dirty="0" smtClean="0"/>
                        <a:t>Participants to prepare input data</a:t>
                      </a:r>
                    </a:p>
                    <a:p>
                      <a:pPr algn="ctr"/>
                      <a:r>
                        <a:rPr lang="en-GB" sz="1600" dirty="0" smtClean="0"/>
                        <a:t>(extraction / reformatting)</a:t>
                      </a:r>
                    </a:p>
                    <a:p>
                      <a:pPr algn="ctr"/>
                      <a:endParaRPr lang="en-GB" sz="1600" dirty="0"/>
                    </a:p>
                  </a:txBody>
                  <a:tcPr anchor="ctr" anchorCtr="1">
                    <a:solidFill>
                      <a:schemeClr val="bg1"/>
                    </a:solidFill>
                  </a:tcPr>
                </a:tc>
              </a:tr>
              <a:tr h="407483">
                <a:tc rowSpan="2">
                  <a:txBody>
                    <a:bodyPr/>
                    <a:lstStyle/>
                    <a:p>
                      <a:pPr algn="ctr"/>
                      <a:r>
                        <a:rPr lang="en-GB" sz="1600" baseline="0" dirty="0" smtClean="0"/>
                        <a:t>September</a:t>
                      </a:r>
                      <a:endParaRPr lang="en-GB" sz="1600" dirty="0"/>
                    </a:p>
                  </a:txBody>
                  <a:tcPr anchor="ctr" anchorCtr="1">
                    <a:solidFill>
                      <a:schemeClr val="bg1"/>
                    </a:solidFill>
                  </a:tcPr>
                </a:tc>
                <a:tc rowSpan="2">
                  <a:txBody>
                    <a:bodyPr/>
                    <a:lstStyle/>
                    <a:p>
                      <a:pPr algn="ctr"/>
                      <a:r>
                        <a:rPr lang="en-GB" sz="1600" dirty="0" smtClean="0"/>
                        <a:t>Provided the GIRO application</a:t>
                      </a:r>
                      <a:endParaRPr lang="en-GB" sz="1600" dirty="0"/>
                    </a:p>
                  </a:txBody>
                  <a:tcPr anchor="ctr" anchorCtr="1">
                    <a:solidFill>
                      <a:schemeClr val="bg1"/>
                    </a:solidFill>
                  </a:tcPr>
                </a:tc>
                <a:tc vMerge="1">
                  <a:txBody>
                    <a:bodyPr/>
                    <a:lstStyle/>
                    <a:p>
                      <a:pPr algn="ctr"/>
                      <a:endParaRPr lang="en-GB" dirty="0"/>
                    </a:p>
                  </a:txBody>
                  <a:tcPr/>
                </a:tc>
              </a:tr>
              <a:tr h="407483">
                <a:tc vMerge="1">
                  <a:txBody>
                    <a:bodyPr/>
                    <a:lstStyle/>
                    <a:p>
                      <a:endParaRPr lang="en-GB"/>
                    </a:p>
                  </a:txBody>
                  <a:tcPr/>
                </a:tc>
                <a:tc vMerge="1">
                  <a:txBody>
                    <a:bodyPr/>
                    <a:lstStyle/>
                    <a:p>
                      <a:endParaRPr lang="en-GB"/>
                    </a:p>
                  </a:txBody>
                  <a:tcPr/>
                </a:tc>
                <a:tc rowSpan="2">
                  <a:txBody>
                    <a:bodyPr/>
                    <a:lstStyle/>
                    <a:p>
                      <a:pPr algn="ctr"/>
                      <a:r>
                        <a:rPr lang="en-GB" sz="1600" dirty="0" smtClean="0"/>
                        <a:t>Feedback / Output</a:t>
                      </a:r>
                      <a:endParaRPr lang="en-GB" sz="1600" dirty="0"/>
                    </a:p>
                  </a:txBody>
                  <a:tcPr anchor="ctr" anchorCtr="1">
                    <a:solidFill>
                      <a:schemeClr val="bg1"/>
                    </a:solidFill>
                  </a:tcPr>
                </a:tc>
              </a:tr>
              <a:tr h="814965">
                <a:tc>
                  <a:txBody>
                    <a:bodyPr/>
                    <a:lstStyle/>
                    <a:p>
                      <a:pPr algn="ctr"/>
                      <a:r>
                        <a:rPr lang="en-GB" sz="1600" dirty="0" smtClean="0"/>
                        <a:t>September / October</a:t>
                      </a:r>
                      <a:endParaRPr lang="en-GB" sz="1600" dirty="0"/>
                    </a:p>
                  </a:txBody>
                  <a:tcPr anchor="ctr" anchorCtr="1">
                    <a:solidFill>
                      <a:schemeClr val="bg1"/>
                    </a:solidFill>
                  </a:tcPr>
                </a:tc>
                <a:tc>
                  <a:txBody>
                    <a:bodyPr/>
                    <a:lstStyle/>
                    <a:p>
                      <a:pPr algn="ctr"/>
                      <a:r>
                        <a:rPr lang="en-GB" sz="1600" dirty="0" smtClean="0"/>
                        <a:t>Updates</a:t>
                      </a:r>
                      <a:r>
                        <a:rPr lang="en-GB" sz="1600" baseline="0" dirty="0" smtClean="0"/>
                        <a:t> / Support</a:t>
                      </a:r>
                      <a:endParaRPr lang="en-GB" sz="1600" dirty="0"/>
                    </a:p>
                  </a:txBody>
                  <a:tcPr anchor="ctr" anchorCtr="1">
                    <a:solidFill>
                      <a:schemeClr val="bg1"/>
                    </a:solidFill>
                  </a:tcPr>
                </a:tc>
                <a:tc vMerge="1">
                  <a:txBody>
                    <a:bodyPr/>
                    <a:lstStyle/>
                    <a:p>
                      <a:pPr algn="ctr"/>
                      <a:endParaRPr lang="en-GB" dirty="0"/>
                    </a:p>
                  </a:txBody>
                  <a:tcPr/>
                </a:tc>
              </a:tr>
              <a:tr h="814965">
                <a:tc>
                  <a:txBody>
                    <a:bodyPr/>
                    <a:lstStyle/>
                    <a:p>
                      <a:pPr algn="ctr"/>
                      <a:r>
                        <a:rPr lang="en-GB" sz="1600" dirty="0" smtClean="0"/>
                        <a:t>November</a:t>
                      </a:r>
                      <a:endParaRPr lang="en-GB" sz="1600" dirty="0"/>
                    </a:p>
                  </a:txBody>
                  <a:tcPr anchor="ctr" anchorCtr="1">
                    <a:solidFill>
                      <a:schemeClr val="bg1"/>
                    </a:solidFill>
                  </a:tcPr>
                </a:tc>
                <a:tc>
                  <a:txBody>
                    <a:bodyPr/>
                    <a:lstStyle/>
                    <a:p>
                      <a:pPr algn="ctr"/>
                      <a:r>
                        <a:rPr lang="en-GB" sz="1600" dirty="0" smtClean="0"/>
                        <a:t>Output</a:t>
                      </a:r>
                      <a:r>
                        <a:rPr lang="en-GB" sz="1600" baseline="0" dirty="0" smtClean="0"/>
                        <a:t> screening / Feedback to participants</a:t>
                      </a:r>
                      <a:endParaRPr lang="en-GB" sz="1600" dirty="0"/>
                    </a:p>
                  </a:txBody>
                  <a:tcPr anchor="ctr" anchorCtr="1">
                    <a:solidFill>
                      <a:schemeClr val="bg1"/>
                    </a:solidFill>
                  </a:tcPr>
                </a:tc>
                <a:tc>
                  <a:txBody>
                    <a:bodyPr/>
                    <a:lstStyle/>
                    <a:p>
                      <a:pPr algn="ctr"/>
                      <a:r>
                        <a:rPr lang="en-GB" sz="1600" dirty="0" smtClean="0"/>
                        <a:t>Re-processing if</a:t>
                      </a:r>
                      <a:r>
                        <a:rPr lang="en-GB" sz="1600" baseline="0" dirty="0" smtClean="0"/>
                        <a:t> needed</a:t>
                      </a:r>
                      <a:endParaRPr lang="en-GB" sz="1600" dirty="0"/>
                    </a:p>
                  </a:txBody>
                  <a:tcPr anchor="ctr" anchorCtr="1">
                    <a:solidFill>
                      <a:schemeClr val="bg1"/>
                    </a:solidFill>
                  </a:tcPr>
                </a:tc>
              </a:tr>
              <a:tr h="814965">
                <a:tc>
                  <a:txBody>
                    <a:bodyPr/>
                    <a:lstStyle/>
                    <a:p>
                      <a:pPr algn="ctr"/>
                      <a:r>
                        <a:rPr lang="en-GB" sz="1600" dirty="0" smtClean="0"/>
                        <a:t>01/12/2014</a:t>
                      </a:r>
                      <a:r>
                        <a:rPr lang="en-GB" sz="1600" baseline="0" dirty="0" smtClean="0"/>
                        <a:t> - </a:t>
                      </a:r>
                      <a:r>
                        <a:rPr lang="en-GB" sz="1600" dirty="0" smtClean="0"/>
                        <a:t>04/12/2014</a:t>
                      </a:r>
                      <a:endParaRPr lang="en-GB" sz="1600" dirty="0"/>
                    </a:p>
                  </a:txBody>
                  <a:tcPr anchor="ctr" anchorCtr="1">
                    <a:solidFill>
                      <a:schemeClr val="bg1"/>
                    </a:solidFill>
                  </a:tcPr>
                </a:tc>
                <a:tc gridSpan="2">
                  <a:txBody>
                    <a:bodyPr/>
                    <a:lstStyle/>
                    <a:p>
                      <a:pPr algn="ctr"/>
                      <a:r>
                        <a:rPr lang="en-GB" sz="1600" dirty="0" smtClean="0"/>
                        <a:t>Lunar</a:t>
                      </a:r>
                      <a:r>
                        <a:rPr lang="en-GB" sz="1600" baseline="0" dirty="0" smtClean="0"/>
                        <a:t> calibration workshop at EUMETSAT</a:t>
                      </a:r>
                    </a:p>
                    <a:p>
                      <a:pPr algn="ctr"/>
                      <a:r>
                        <a:rPr lang="en-GB" sz="1600" baseline="0" dirty="0" smtClean="0"/>
                        <a:t> Darmstadt, Germany</a:t>
                      </a:r>
                      <a:endParaRPr lang="en-GB" sz="1600" dirty="0"/>
                    </a:p>
                  </a:txBody>
                  <a:tcPr anchor="ctr" anchorCtr="1">
                    <a:solidFill>
                      <a:schemeClr val="bg1"/>
                    </a:solidFill>
                  </a:tcPr>
                </a:tc>
                <a:tc hMerge="1">
                  <a:txBody>
                    <a:bodyPr/>
                    <a:lstStyle/>
                    <a:p>
                      <a:pPr algn="ctr"/>
                      <a:endParaRPr lang="en-GB" dirty="0"/>
                    </a:p>
                  </a:txBody>
                  <a:tcPr/>
                </a:tc>
              </a:tr>
            </a:tbl>
          </a:graphicData>
        </a:graphic>
      </p:graphicFrame>
      <p:sp>
        <p:nvSpPr>
          <p:cNvPr id="7" name="Rectangle 6"/>
          <p:cNvSpPr/>
          <p:nvPr/>
        </p:nvSpPr>
        <p:spPr bwMode="auto">
          <a:xfrm>
            <a:off x="286784" y="5931111"/>
            <a:ext cx="9491187" cy="819274"/>
          </a:xfrm>
          <a:prstGeom prst="rect">
            <a:avLst/>
          </a:prstGeom>
          <a:solidFill>
            <a:srgbClr val="FF0000">
              <a:alpha val="25000"/>
            </a:srgb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900" b="1" i="0" u="none" strike="noStrike" cap="none" normalizeH="0" baseline="0" smtClean="0">
              <a:ln>
                <a:noFill/>
              </a:ln>
              <a:solidFill>
                <a:schemeClr val="bg1"/>
              </a:solidFill>
              <a:effectLst/>
              <a:latin typeface="Tahoma" pitchFamily="34" charset="0"/>
            </a:endParaRPr>
          </a:p>
        </p:txBody>
      </p:sp>
    </p:spTree>
    <p:extLst>
      <p:ext uri="{BB962C8B-B14F-4D97-AF65-F5344CB8AC3E}">
        <p14:creationId xmlns="" xmlns:p14="http://schemas.microsoft.com/office/powerpoint/2010/main" val="140423700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0" name="Picture 2"/>
          <p:cNvPicPr>
            <a:picLocks noChangeAspect="1" noChangeArrowheads="1"/>
          </p:cNvPicPr>
          <p:nvPr/>
        </p:nvPicPr>
        <p:blipFill>
          <a:blip r:embed="rId2" cstate="print"/>
          <a:srcRect/>
          <a:stretch>
            <a:fillRect/>
          </a:stretch>
        </p:blipFill>
        <p:spPr bwMode="auto">
          <a:xfrm>
            <a:off x="1152525" y="847725"/>
            <a:ext cx="7620000" cy="5715000"/>
          </a:xfrm>
          <a:prstGeom prst="rect">
            <a:avLst/>
          </a:prstGeom>
          <a:noFill/>
          <a:ln w="9525">
            <a:noFill/>
            <a:miter lim="800000"/>
            <a:headEnd/>
            <a:tailEnd/>
          </a:ln>
        </p:spPr>
      </p:pic>
      <p:sp>
        <p:nvSpPr>
          <p:cNvPr id="5" name="Title 1"/>
          <p:cNvSpPr>
            <a:spLocks noGrp="1"/>
          </p:cNvSpPr>
          <p:nvPr>
            <p:ph type="title"/>
          </p:nvPr>
        </p:nvSpPr>
        <p:spPr>
          <a:xfrm>
            <a:off x="0" y="0"/>
            <a:ext cx="9799638" cy="854075"/>
          </a:xfrm>
        </p:spPr>
        <p:txBody>
          <a:bodyPr/>
          <a:lstStyle/>
          <a:p>
            <a:r>
              <a:rPr lang="en-US" sz="2000" dirty="0" smtClean="0"/>
              <a:t>GIRO version 1.0.0 – Verification against ROLO as implemented at USGS</a:t>
            </a:r>
            <a:endParaRPr lang="en-GB" sz="20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4" name="Picture 2"/>
          <p:cNvPicPr>
            <a:picLocks noChangeAspect="1" noChangeArrowheads="1"/>
          </p:cNvPicPr>
          <p:nvPr/>
        </p:nvPicPr>
        <p:blipFill>
          <a:blip r:embed="rId2" cstate="print"/>
          <a:srcRect/>
          <a:stretch>
            <a:fillRect/>
          </a:stretch>
        </p:blipFill>
        <p:spPr bwMode="auto">
          <a:xfrm>
            <a:off x="1152525" y="847725"/>
            <a:ext cx="7620000" cy="5715000"/>
          </a:xfrm>
          <a:prstGeom prst="rect">
            <a:avLst/>
          </a:prstGeom>
          <a:noFill/>
          <a:ln w="9525">
            <a:noFill/>
            <a:miter lim="800000"/>
            <a:headEnd/>
            <a:tailEnd/>
          </a:ln>
        </p:spPr>
      </p:pic>
      <p:sp>
        <p:nvSpPr>
          <p:cNvPr id="8" name="Title 1"/>
          <p:cNvSpPr>
            <a:spLocks noGrp="1"/>
          </p:cNvSpPr>
          <p:nvPr>
            <p:ph type="title"/>
          </p:nvPr>
        </p:nvSpPr>
        <p:spPr>
          <a:xfrm>
            <a:off x="0" y="0"/>
            <a:ext cx="9799638" cy="854075"/>
          </a:xfrm>
        </p:spPr>
        <p:txBody>
          <a:bodyPr/>
          <a:lstStyle/>
          <a:p>
            <a:r>
              <a:rPr lang="en-US" sz="2000" dirty="0" smtClean="0"/>
              <a:t>GIRO version 1.0.0 – Verification against ROLO as implemented at USGS</a:t>
            </a:r>
            <a:endParaRPr lang="en-GB" sz="20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8" name="Picture 2"/>
          <p:cNvPicPr>
            <a:picLocks noChangeAspect="1" noChangeArrowheads="1"/>
          </p:cNvPicPr>
          <p:nvPr/>
        </p:nvPicPr>
        <p:blipFill>
          <a:blip r:embed="rId2" cstate="print"/>
          <a:srcRect/>
          <a:stretch>
            <a:fillRect/>
          </a:stretch>
        </p:blipFill>
        <p:spPr bwMode="auto">
          <a:xfrm>
            <a:off x="1152525" y="847725"/>
            <a:ext cx="7620000" cy="5715000"/>
          </a:xfrm>
          <a:prstGeom prst="rect">
            <a:avLst/>
          </a:prstGeom>
          <a:noFill/>
          <a:ln w="9525">
            <a:noFill/>
            <a:miter lim="800000"/>
            <a:headEnd/>
            <a:tailEnd/>
          </a:ln>
        </p:spPr>
      </p:pic>
      <p:sp>
        <p:nvSpPr>
          <p:cNvPr id="7" name="Title 1"/>
          <p:cNvSpPr>
            <a:spLocks noGrp="1"/>
          </p:cNvSpPr>
          <p:nvPr>
            <p:ph type="title"/>
          </p:nvPr>
        </p:nvSpPr>
        <p:spPr>
          <a:xfrm>
            <a:off x="0" y="0"/>
            <a:ext cx="9799638" cy="854075"/>
          </a:xfrm>
        </p:spPr>
        <p:txBody>
          <a:bodyPr/>
          <a:lstStyle/>
          <a:p>
            <a:r>
              <a:rPr lang="en-US" sz="2000" dirty="0" smtClean="0"/>
              <a:t>GIRO version 1.0.0 – Verification against ROLO as implemented at USGS</a:t>
            </a:r>
            <a:endParaRPr lang="en-GB" sz="20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Lunar Calibration Workshop</a:t>
            </a:r>
            <a:endParaRPr lang="en-GB" dirty="0"/>
          </a:p>
        </p:txBody>
      </p:sp>
      <p:sp>
        <p:nvSpPr>
          <p:cNvPr id="4" name="Rectangle 5"/>
          <p:cNvSpPr>
            <a:spLocks noChangeArrowheads="1"/>
          </p:cNvSpPr>
          <p:nvPr/>
        </p:nvSpPr>
        <p:spPr bwMode="auto">
          <a:xfrm>
            <a:off x="143838" y="871699"/>
            <a:ext cx="9585789" cy="5709255"/>
          </a:xfrm>
          <a:prstGeom prst="rect">
            <a:avLst/>
          </a:prstGeom>
          <a:solidFill>
            <a:schemeClr val="bg1"/>
          </a:solidFill>
          <a:ln w="9525">
            <a:noFill/>
            <a:miter lim="800000"/>
            <a:headEnd/>
            <a:tailEnd/>
          </a:ln>
        </p:spPr>
        <p:txBody>
          <a:bodyPr wrap="square">
            <a:spAutoFit/>
          </a:bodyPr>
          <a:lstStyle/>
          <a:p>
            <a:pPr marL="95250" lvl="1" indent="-4763"/>
            <a:r>
              <a:rPr lang="en-GB" sz="2000" dirty="0" smtClean="0">
                <a:solidFill>
                  <a:srgbClr val="FF0000"/>
                </a:solidFill>
                <a:latin typeface="Calibri" pitchFamily="34" charset="0"/>
                <a:cs typeface="Calibri" pitchFamily="34" charset="0"/>
                <a:sym typeface="Symbol" pitchFamily="18" charset="2"/>
              </a:rPr>
              <a:t>Initiative</a:t>
            </a:r>
            <a:r>
              <a:rPr lang="en-GB" sz="2000" dirty="0" smtClean="0">
                <a:solidFill>
                  <a:srgbClr val="002C83"/>
                </a:solidFill>
                <a:latin typeface="Calibri" pitchFamily="34" charset="0"/>
                <a:cs typeface="Calibri" pitchFamily="34" charset="0"/>
                <a:sym typeface="Symbol" pitchFamily="18" charset="2"/>
              </a:rPr>
              <a:t> from the GSICS Research Working Group (last annual meeting in March 2014), in collaboration with CEOS/IVOS</a:t>
            </a:r>
          </a:p>
          <a:p>
            <a:pPr marL="95250" lvl="1" indent="-4763"/>
            <a:endParaRPr lang="en-GB" sz="1400" dirty="0" smtClean="0">
              <a:solidFill>
                <a:srgbClr val="002C83"/>
              </a:solidFill>
              <a:latin typeface="Calibri" pitchFamily="34" charset="0"/>
              <a:cs typeface="Calibri" pitchFamily="34" charset="0"/>
              <a:sym typeface="Symbol" pitchFamily="18" charset="2"/>
            </a:endParaRPr>
          </a:p>
          <a:p>
            <a:pPr marL="357188" lvl="1" indent="-266700">
              <a:lnSpc>
                <a:spcPct val="150000"/>
              </a:lnSpc>
            </a:pPr>
            <a:r>
              <a:rPr lang="en-GB" sz="2000" dirty="0" smtClean="0">
                <a:solidFill>
                  <a:srgbClr val="FF0000"/>
                </a:solidFill>
                <a:latin typeface="Calibri" pitchFamily="34" charset="0"/>
                <a:cs typeface="Calibri" pitchFamily="34" charset="0"/>
                <a:sym typeface="Symbol" pitchFamily="18" charset="2"/>
              </a:rPr>
              <a:t>Organisation</a:t>
            </a:r>
          </a:p>
          <a:p>
            <a:pPr marL="357188" lvl="1" indent="-266700">
              <a:lnSpc>
                <a:spcPct val="150000"/>
              </a:lnSpc>
            </a:pPr>
            <a:r>
              <a:rPr lang="en-GB" sz="2000" dirty="0" smtClean="0">
                <a:solidFill>
                  <a:srgbClr val="002C83"/>
                </a:solidFill>
                <a:latin typeface="Calibri" pitchFamily="34" charset="0"/>
                <a:cs typeface="Calibri" pitchFamily="34" charset="0"/>
                <a:sym typeface="Symbol" pitchFamily="18" charset="2"/>
              </a:rPr>
              <a:t>EUMETSAT / USGS / CNES / NASA  with the support of M. Takahashi (JMA)</a:t>
            </a:r>
          </a:p>
          <a:p>
            <a:pPr marL="357188" lvl="1" indent="-266700">
              <a:lnSpc>
                <a:spcPct val="150000"/>
              </a:lnSpc>
            </a:pPr>
            <a:endParaRPr lang="en-US" sz="1400" dirty="0" smtClean="0">
              <a:solidFill>
                <a:srgbClr val="FF0000"/>
              </a:solidFill>
              <a:latin typeface="Calibri" pitchFamily="34" charset="0"/>
              <a:cs typeface="Calibri" pitchFamily="34" charset="0"/>
              <a:sym typeface="Symbol" pitchFamily="18" charset="2"/>
            </a:endParaRPr>
          </a:p>
          <a:p>
            <a:pPr marL="357188" lvl="1" indent="-266700">
              <a:lnSpc>
                <a:spcPct val="150000"/>
              </a:lnSpc>
            </a:pPr>
            <a:r>
              <a:rPr lang="en-US" sz="2000" dirty="0" smtClean="0">
                <a:solidFill>
                  <a:srgbClr val="FF0000"/>
                </a:solidFill>
                <a:latin typeface="Calibri" pitchFamily="34" charset="0"/>
                <a:cs typeface="Calibri" pitchFamily="34" charset="0"/>
                <a:sym typeface="Symbol" pitchFamily="18" charset="2"/>
              </a:rPr>
              <a:t>Objectives</a:t>
            </a:r>
            <a:endParaRPr lang="en-GB" sz="2000" dirty="0" smtClean="0">
              <a:solidFill>
                <a:srgbClr val="FF0000"/>
              </a:solidFill>
              <a:latin typeface="Calibri" pitchFamily="34" charset="0"/>
              <a:cs typeface="Calibri" pitchFamily="34" charset="0"/>
              <a:sym typeface="Symbol" pitchFamily="18" charset="2"/>
            </a:endParaRPr>
          </a:p>
          <a:p>
            <a:pPr marL="547688" lvl="1" indent="-457200">
              <a:buFont typeface="+mj-lt"/>
              <a:buAutoNum type="arabicPeriod"/>
            </a:pPr>
            <a:r>
              <a:rPr lang="en-GB" sz="2000" dirty="0" smtClean="0">
                <a:solidFill>
                  <a:srgbClr val="002C83"/>
                </a:solidFill>
                <a:latin typeface="Calibri" pitchFamily="34" charset="0"/>
                <a:cs typeface="Calibri" pitchFamily="34" charset="0"/>
                <a:sym typeface="Symbol" pitchFamily="18" charset="2"/>
              </a:rPr>
              <a:t>Work across agencies / operators with a common and validated implementation of the USGS ROLO model </a:t>
            </a:r>
            <a:r>
              <a:rPr lang="en-GB" sz="2000" dirty="0" smtClean="0">
                <a:solidFill>
                  <a:srgbClr val="002C83"/>
                </a:solidFill>
                <a:latin typeface="Calibri" pitchFamily="34" charset="0"/>
                <a:cs typeface="Calibri" pitchFamily="34" charset="0"/>
                <a:sym typeface="Wingdings" pitchFamily="2" charset="2"/>
              </a:rPr>
              <a:t> one of GSICS’ goal = instrument </a:t>
            </a:r>
            <a:r>
              <a:rPr lang="en-GB" sz="2000" dirty="0" smtClean="0">
                <a:solidFill>
                  <a:srgbClr val="002C83"/>
                </a:solidFill>
                <a:latin typeface="Calibri" pitchFamily="34" charset="0"/>
                <a:cs typeface="Calibri" pitchFamily="34" charset="0"/>
                <a:sym typeface="Symbol" pitchFamily="18" charset="2"/>
              </a:rPr>
              <a:t>inter-calibration</a:t>
            </a:r>
          </a:p>
          <a:p>
            <a:pPr marL="547688" lvl="1" indent="-457200">
              <a:buFont typeface="+mj-lt"/>
              <a:buAutoNum type="arabicPeriod"/>
            </a:pPr>
            <a:r>
              <a:rPr lang="en-GB" sz="2000" dirty="0" smtClean="0">
                <a:solidFill>
                  <a:srgbClr val="002C83"/>
                </a:solidFill>
                <a:latin typeface="Calibri" pitchFamily="34" charset="0"/>
                <a:cs typeface="Calibri" pitchFamily="34" charset="0"/>
                <a:sym typeface="Symbol" pitchFamily="18" charset="2"/>
              </a:rPr>
              <a:t>To share knowledge and expertise on lunar calibration and to provide guidance on the techniques of lunar calibration.</a:t>
            </a:r>
          </a:p>
          <a:p>
            <a:pPr marL="547688" lvl="1" indent="-457200">
              <a:buFont typeface="+mj-lt"/>
              <a:buAutoNum type="arabicPeriod"/>
            </a:pPr>
            <a:r>
              <a:rPr lang="en-GB" sz="2000" dirty="0" smtClean="0">
                <a:solidFill>
                  <a:srgbClr val="002C83"/>
                </a:solidFill>
                <a:latin typeface="Calibri" pitchFamily="34" charset="0"/>
                <a:cs typeface="Calibri" pitchFamily="34" charset="0"/>
                <a:sym typeface="Symbol" pitchFamily="18" charset="2"/>
              </a:rPr>
              <a:t>First step to provide the international community with validated and traceable version of the USGS ROLO model  </a:t>
            </a:r>
            <a:r>
              <a:rPr lang="en-GB" sz="2000" dirty="0" smtClean="0">
                <a:solidFill>
                  <a:srgbClr val="00B0F0"/>
                </a:solidFill>
                <a:latin typeface="Calibri" pitchFamily="34" charset="0"/>
                <a:cs typeface="Calibri" pitchFamily="34" charset="0"/>
                <a:sym typeface="Symbol" pitchFamily="18" charset="2"/>
              </a:rPr>
              <a:t>= </a:t>
            </a:r>
            <a:r>
              <a:rPr lang="en-GB" sz="2000" dirty="0" smtClean="0">
                <a:solidFill>
                  <a:srgbClr val="00B0F0"/>
                </a:solidFill>
                <a:latin typeface="Calibri" pitchFamily="34" charset="0"/>
                <a:cs typeface="Calibri" pitchFamily="34" charset="0"/>
                <a:sym typeface="Wingdings" pitchFamily="2" charset="2"/>
              </a:rPr>
              <a:t>GSICS Implementation of the ROLO (GIRO) model </a:t>
            </a:r>
            <a:r>
              <a:rPr lang="en-GB" sz="2000" dirty="0" smtClean="0">
                <a:solidFill>
                  <a:srgbClr val="002C83"/>
                </a:solidFill>
                <a:latin typeface="Calibri" pitchFamily="34" charset="0"/>
                <a:cs typeface="Calibri" pitchFamily="34" charset="0"/>
                <a:sym typeface="Symbol" pitchFamily="18" charset="2"/>
              </a:rPr>
              <a:t/>
            </a:r>
            <a:br>
              <a:rPr lang="en-GB" sz="2000" dirty="0" smtClean="0">
                <a:solidFill>
                  <a:srgbClr val="002C83"/>
                </a:solidFill>
                <a:latin typeface="Calibri" pitchFamily="34" charset="0"/>
                <a:cs typeface="Calibri" pitchFamily="34" charset="0"/>
                <a:sym typeface="Symbol" pitchFamily="18" charset="2"/>
              </a:rPr>
            </a:br>
            <a:r>
              <a:rPr lang="en-GB" sz="2000" dirty="0" smtClean="0">
                <a:solidFill>
                  <a:srgbClr val="002C83"/>
                </a:solidFill>
                <a:latin typeface="Calibri" pitchFamily="34" charset="0"/>
                <a:cs typeface="Calibri" pitchFamily="34" charset="0"/>
                <a:sym typeface="Wingdings" pitchFamily="2" charset="2"/>
              </a:rPr>
              <a:t> Validated against USGS implementation of ROLO v311g</a:t>
            </a:r>
          </a:p>
          <a:p>
            <a:pPr marL="547688" lvl="1" indent="-457200">
              <a:buFont typeface="+mj-lt"/>
              <a:buAutoNum type="arabicPeriod"/>
            </a:pPr>
            <a:r>
              <a:rPr lang="en-GB" sz="2000" dirty="0" smtClean="0">
                <a:solidFill>
                  <a:srgbClr val="002C83"/>
                </a:solidFill>
                <a:latin typeface="Calibri" pitchFamily="34" charset="0"/>
                <a:cs typeface="Calibri" pitchFamily="34" charset="0"/>
                <a:sym typeface="Wingdings" pitchFamily="2" charset="2"/>
              </a:rPr>
              <a:t>Generate for the first time a reference dataset that could be used for validation / comparisons later on.</a:t>
            </a:r>
            <a:endParaRPr lang="en-GB" sz="2000" dirty="0" smtClean="0">
              <a:solidFill>
                <a:srgbClr val="002C83"/>
              </a:solidFill>
              <a:latin typeface="Calibri" pitchFamily="34" charset="0"/>
              <a:cs typeface="Calibri" pitchFamily="34" charset="0"/>
              <a:sym typeface="Symbol" pitchFamily="18" charset="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14375" y="1028700"/>
            <a:ext cx="8172450" cy="5829300"/>
          </a:xfrm>
          <a:prstGeom prst="rect">
            <a:avLst/>
          </a:prstGeom>
          <a:noFill/>
          <a:ln w="9525">
            <a:noFill/>
            <a:miter lim="800000"/>
            <a:headEnd/>
            <a:tailEnd/>
          </a:ln>
          <a:effectLst/>
        </p:spPr>
      </p:pic>
      <p:sp>
        <p:nvSpPr>
          <p:cNvPr id="6" name="TextBox 5"/>
          <p:cNvSpPr txBox="1"/>
          <p:nvPr/>
        </p:nvSpPr>
        <p:spPr>
          <a:xfrm>
            <a:off x="495300" y="6096000"/>
            <a:ext cx="4044950" cy="230832"/>
          </a:xfrm>
          <a:prstGeom prst="rect">
            <a:avLst/>
          </a:prstGeom>
          <a:noFill/>
        </p:spPr>
        <p:txBody>
          <a:bodyPr wrap="square" rtlCol="0">
            <a:spAutoFit/>
          </a:bodyPr>
          <a:lstStyle/>
          <a:p>
            <a:r>
              <a:rPr lang="en-US" dirty="0" smtClean="0"/>
              <a:t>Using GIRO 4</a:t>
            </a:r>
            <a:r>
              <a:rPr lang="en-US" baseline="30000" dirty="0" smtClean="0"/>
              <a:t>th</a:t>
            </a:r>
            <a:r>
              <a:rPr lang="en-US" dirty="0" smtClean="0"/>
              <a:t> Release</a:t>
            </a:r>
            <a:endParaRPr lang="en-US" dirty="0"/>
          </a:p>
        </p:txBody>
      </p:sp>
      <p:sp>
        <p:nvSpPr>
          <p:cNvPr id="8" name="Title 1"/>
          <p:cNvSpPr>
            <a:spLocks noGrp="1"/>
          </p:cNvSpPr>
          <p:nvPr>
            <p:ph type="title"/>
          </p:nvPr>
        </p:nvSpPr>
        <p:spPr>
          <a:xfrm>
            <a:off x="0" y="0"/>
            <a:ext cx="9799638" cy="854075"/>
          </a:xfrm>
        </p:spPr>
        <p:txBody>
          <a:bodyPr/>
          <a:lstStyle/>
          <a:p>
            <a:r>
              <a:rPr lang="en-GB" dirty="0" smtClean="0"/>
              <a:t>Discrepancy beyond 2.0 microns – NPP VIIRS results</a:t>
            </a:r>
            <a:endParaRPr lang="en-GB" dirty="0"/>
          </a:p>
        </p:txBody>
      </p:sp>
      <p:sp>
        <p:nvSpPr>
          <p:cNvPr id="5" name="TextBox 4"/>
          <p:cNvSpPr txBox="1"/>
          <p:nvPr/>
        </p:nvSpPr>
        <p:spPr>
          <a:xfrm>
            <a:off x="8134065" y="2314433"/>
            <a:ext cx="1771935" cy="369332"/>
          </a:xfrm>
          <a:prstGeom prst="rect">
            <a:avLst/>
          </a:prstGeom>
          <a:noFill/>
        </p:spPr>
        <p:txBody>
          <a:bodyPr wrap="square" rtlCol="0">
            <a:spAutoFit/>
          </a:bodyPr>
          <a:lstStyle/>
          <a:p>
            <a:r>
              <a:rPr lang="en-US" sz="1800" dirty="0" smtClean="0">
                <a:solidFill>
                  <a:schemeClr val="bg1">
                    <a:lumMod val="50000"/>
                  </a:schemeClr>
                </a:solidFill>
                <a:latin typeface="Calibri" pitchFamily="34" charset="0"/>
                <a:cs typeface="Calibri" pitchFamily="34" charset="0"/>
              </a:rPr>
              <a:t>M11 (2.2µm)</a:t>
            </a:r>
            <a:endParaRPr lang="en-US" sz="1800" dirty="0">
              <a:solidFill>
                <a:schemeClr val="bg1">
                  <a:lumMod val="50000"/>
                </a:schemeClr>
              </a:solidFill>
              <a:latin typeface="Calibri" pitchFamily="34" charset="0"/>
              <a:cs typeface="Calibri" pitchFamily="34" charset="0"/>
            </a:endParaRPr>
          </a:p>
        </p:txBody>
      </p:sp>
      <p:sp>
        <p:nvSpPr>
          <p:cNvPr id="7" name="TextBox 6"/>
          <p:cNvSpPr txBox="1"/>
          <p:nvPr/>
        </p:nvSpPr>
        <p:spPr>
          <a:xfrm>
            <a:off x="1104899" y="6438900"/>
            <a:ext cx="4108545" cy="307777"/>
          </a:xfrm>
          <a:prstGeom prst="rect">
            <a:avLst/>
          </a:prstGeom>
          <a:noFill/>
        </p:spPr>
        <p:txBody>
          <a:bodyPr wrap="square" rtlCol="0">
            <a:spAutoFit/>
          </a:bodyPr>
          <a:lstStyle/>
          <a:p>
            <a:r>
              <a:rPr lang="en-US" sz="1400" dirty="0" smtClean="0">
                <a:solidFill>
                  <a:schemeClr val="tx1"/>
                </a:solidFill>
              </a:rPr>
              <a:t>Courtesy J. Fulbright – NASA VCST </a:t>
            </a:r>
            <a:endParaRPr lang="en-GB" sz="1400" dirty="0">
              <a:solidFill>
                <a:schemeClr val="tx1"/>
              </a:solidFill>
            </a:endParaRPr>
          </a:p>
        </p:txBody>
      </p:sp>
      <p:sp>
        <p:nvSpPr>
          <p:cNvPr id="9" name="TextBox 8"/>
          <p:cNvSpPr txBox="1"/>
          <p:nvPr/>
        </p:nvSpPr>
        <p:spPr>
          <a:xfrm>
            <a:off x="2485598" y="1295969"/>
            <a:ext cx="5334570" cy="400110"/>
          </a:xfrm>
          <a:prstGeom prst="rect">
            <a:avLst/>
          </a:prstGeom>
          <a:noFill/>
        </p:spPr>
        <p:txBody>
          <a:bodyPr wrap="square" rtlCol="0">
            <a:spAutoFit/>
          </a:bodyPr>
          <a:lstStyle/>
          <a:p>
            <a:r>
              <a:rPr lang="en-US" sz="2000" dirty="0" err="1" smtClean="0">
                <a:solidFill>
                  <a:schemeClr val="tx1"/>
                </a:solidFill>
              </a:rPr>
              <a:t>Normalised</a:t>
            </a:r>
            <a:r>
              <a:rPr lang="en-US" sz="2000" dirty="0" smtClean="0">
                <a:solidFill>
                  <a:schemeClr val="tx1"/>
                </a:solidFill>
              </a:rPr>
              <a:t> results = good trending</a:t>
            </a:r>
            <a:endParaRPr lang="en-GB" sz="2000" dirty="0">
              <a:solidFill>
                <a:schemeClr val="tx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00100" y="990600"/>
            <a:ext cx="7543800" cy="5829300"/>
          </a:xfrm>
          <a:prstGeom prst="rect">
            <a:avLst/>
          </a:prstGeom>
          <a:noFill/>
          <a:ln w="9525">
            <a:noFill/>
            <a:miter lim="800000"/>
            <a:headEnd/>
            <a:tailEnd/>
          </a:ln>
          <a:effectLst/>
        </p:spPr>
      </p:pic>
      <p:sp>
        <p:nvSpPr>
          <p:cNvPr id="5" name="Title 1"/>
          <p:cNvSpPr>
            <a:spLocks noGrp="1"/>
          </p:cNvSpPr>
          <p:nvPr>
            <p:ph type="title"/>
          </p:nvPr>
        </p:nvSpPr>
        <p:spPr>
          <a:xfrm>
            <a:off x="0" y="0"/>
            <a:ext cx="9799638" cy="854075"/>
          </a:xfrm>
        </p:spPr>
        <p:txBody>
          <a:bodyPr/>
          <a:lstStyle/>
          <a:p>
            <a:r>
              <a:rPr lang="en-GB" dirty="0" smtClean="0"/>
              <a:t>Impact of changes in the ROLO driver</a:t>
            </a:r>
            <a:endParaRPr lang="en-GB" dirty="0"/>
          </a:p>
        </p:txBody>
      </p:sp>
      <p:sp>
        <p:nvSpPr>
          <p:cNvPr id="6" name="Title 1"/>
          <p:cNvSpPr txBox="1">
            <a:spLocks/>
          </p:cNvSpPr>
          <p:nvPr/>
        </p:nvSpPr>
        <p:spPr bwMode="auto">
          <a:xfrm>
            <a:off x="204707" y="889379"/>
            <a:ext cx="9141725"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18000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S-NPP VIIRS results</a:t>
            </a:r>
          </a:p>
          <a:p>
            <a:pPr marL="180000" marR="0" lvl="0" indent="0" algn="ctr" defTabSz="914400" rtl="0" eaLnBrk="1" fontAlgn="base" latinLnBrk="0" hangingPunct="1">
              <a:lnSpc>
                <a:spcPct val="100000"/>
              </a:lnSpc>
              <a:spcBef>
                <a:spcPct val="0"/>
              </a:spcBef>
              <a:spcAft>
                <a:spcPct val="0"/>
              </a:spcAft>
              <a:buClrTx/>
              <a:buSzTx/>
              <a:buFontTx/>
              <a:buNone/>
              <a:tabLst/>
              <a:defRPr/>
            </a:pPr>
            <a:r>
              <a:rPr lang="en-GB" sz="1400" kern="0" dirty="0" smtClean="0">
                <a:solidFill>
                  <a:schemeClr val="tx1"/>
                </a:solidFill>
                <a:latin typeface="Calibri" pitchFamily="34" charset="0"/>
                <a:ea typeface="+mj-ea"/>
                <a:cs typeface="Calibri" pitchFamily="34" charset="0"/>
              </a:rPr>
              <a:t>(</a:t>
            </a:r>
            <a:r>
              <a:rPr kumimoji="0" lang="en-GB" sz="14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courtesy J. Fulbright – NASA VCST)</a:t>
            </a:r>
            <a:endParaRPr kumimoji="0" lang="en-GB" sz="1400" b="1" i="0" u="none" strike="noStrike" kern="0" cap="none" spc="0" normalizeH="0" baseline="0" noProof="0" dirty="0">
              <a:ln>
                <a:noFill/>
              </a:ln>
              <a:solidFill>
                <a:schemeClr val="tx1"/>
              </a:solidFill>
              <a:effectLst/>
              <a:uLnTx/>
              <a:uFillTx/>
              <a:latin typeface="Calibri" pitchFamily="34" charset="0"/>
              <a:ea typeface="+mj-ea"/>
              <a:cs typeface="Calibri"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ielicki et al 2012 BAMS Figure 2b V2.pdf"/>
          <p:cNvPicPr>
            <a:picLocks noGrp="1" noChangeAspect="1"/>
          </p:cNvPicPr>
          <p:nvPr>
            <p:ph idx="4294967295"/>
          </p:nvPr>
        </p:nvPicPr>
        <p:blipFill>
          <a:blip r:embed="rId2" cstate="print"/>
          <a:srcRect l="13367" t="11716" r="23779" b="7574"/>
          <a:stretch>
            <a:fillRect/>
          </a:stretch>
        </p:blipFill>
        <p:spPr>
          <a:xfrm>
            <a:off x="0" y="769938"/>
            <a:ext cx="5429250" cy="5387975"/>
          </a:xfrm>
          <a:prstGeom prst="rect">
            <a:avLst/>
          </a:prstGeom>
        </p:spPr>
      </p:pic>
      <p:sp>
        <p:nvSpPr>
          <p:cNvPr id="6" name="Text Placeholder 2"/>
          <p:cNvSpPr txBox="1">
            <a:spLocks/>
          </p:cNvSpPr>
          <p:nvPr/>
        </p:nvSpPr>
        <p:spPr>
          <a:xfrm>
            <a:off x="533400" y="6248400"/>
            <a:ext cx="8613775" cy="304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000" dirty="0" smtClean="0">
                <a:solidFill>
                  <a:srgbClr val="002C83"/>
                </a:solidFill>
                <a:latin typeface="Calibri" pitchFamily="34" charset="0"/>
                <a:cs typeface="Calibri" pitchFamily="34" charset="0"/>
                <a:sym typeface="Symbol" pitchFamily="18" charset="2"/>
              </a:rPr>
              <a:t>High accuracy is critical to more rapid understanding of climate change</a:t>
            </a:r>
            <a:endParaRPr lang="en-US" sz="2000" dirty="0">
              <a:solidFill>
                <a:srgbClr val="002C83"/>
              </a:solidFill>
              <a:latin typeface="Calibri" pitchFamily="34" charset="0"/>
              <a:cs typeface="Calibri" pitchFamily="34" charset="0"/>
              <a:sym typeface="Symbol" pitchFamily="18" charset="2"/>
            </a:endParaRPr>
          </a:p>
        </p:txBody>
      </p:sp>
      <p:sp>
        <p:nvSpPr>
          <p:cNvPr id="7" name="Title 3"/>
          <p:cNvSpPr>
            <a:spLocks noGrp="1"/>
          </p:cNvSpPr>
          <p:nvPr>
            <p:ph type="title"/>
          </p:nvPr>
        </p:nvSpPr>
        <p:spPr>
          <a:xfrm>
            <a:off x="150125" y="95536"/>
            <a:ext cx="9673988" cy="685800"/>
          </a:xfrm>
        </p:spPr>
        <p:txBody>
          <a:bodyPr/>
          <a:lstStyle/>
          <a:p>
            <a:pPr eaLnBrk="1" hangingPunct="1"/>
            <a:r>
              <a:rPr lang="en-US" sz="2000" dirty="0" smtClean="0">
                <a:ea typeface="ＭＳ Ｐゴシック" pitchFamily="34" charset="-128"/>
              </a:rPr>
              <a:t>Accuracy and Climate Trends – Courtesy B. </a:t>
            </a:r>
            <a:r>
              <a:rPr lang="en-US" sz="2000" dirty="0" err="1" smtClean="0">
                <a:ea typeface="ＭＳ Ｐゴシック" pitchFamily="34" charset="-128"/>
              </a:rPr>
              <a:t>Wielicki</a:t>
            </a:r>
            <a:r>
              <a:rPr lang="en-US" sz="2000" dirty="0" smtClean="0">
                <a:ea typeface="ＭＳ Ｐゴシック" pitchFamily="34" charset="-128"/>
              </a:rPr>
              <a:t> (NASA - CLARREO)</a:t>
            </a:r>
          </a:p>
        </p:txBody>
      </p:sp>
      <p:sp>
        <p:nvSpPr>
          <p:cNvPr id="8" name="TextBox 7"/>
          <p:cNvSpPr txBox="1"/>
          <p:nvPr/>
        </p:nvSpPr>
        <p:spPr>
          <a:xfrm>
            <a:off x="5330231" y="909111"/>
            <a:ext cx="4575769" cy="5355312"/>
          </a:xfrm>
          <a:prstGeom prst="rect">
            <a:avLst/>
          </a:prstGeom>
          <a:noFill/>
        </p:spPr>
        <p:txBody>
          <a:bodyPr wrap="square">
            <a:spAutoFit/>
          </a:bodyPr>
          <a:lstStyle/>
          <a:p>
            <a:pPr>
              <a:defRPr/>
            </a:pPr>
            <a:r>
              <a:rPr lang="en-US" sz="1800" b="0" dirty="0">
                <a:solidFill>
                  <a:srgbClr val="000000"/>
                </a:solidFill>
                <a:latin typeface="Arial"/>
                <a:ea typeface="+mn-ea"/>
              </a:rPr>
              <a:t>Climate Sensitivity Uncertainty </a:t>
            </a:r>
          </a:p>
          <a:p>
            <a:pPr>
              <a:defRPr/>
            </a:pPr>
            <a:r>
              <a:rPr lang="en-US" sz="1800" b="0" dirty="0">
                <a:solidFill>
                  <a:srgbClr val="000000"/>
                </a:solidFill>
                <a:latin typeface="Arial"/>
                <a:ea typeface="+mn-ea"/>
              </a:rPr>
              <a:t>is a factor of 3 (IPCC) which =</a:t>
            </a:r>
          </a:p>
          <a:p>
            <a:pPr>
              <a:defRPr/>
            </a:pPr>
            <a:r>
              <a:rPr lang="en-US" sz="1800" b="0" i="1" dirty="0">
                <a:solidFill>
                  <a:srgbClr val="000000"/>
                </a:solidFill>
                <a:latin typeface="Arial"/>
                <a:ea typeface="+mn-ea"/>
              </a:rPr>
              <a:t>a factor of 9 uncertainty in climate</a:t>
            </a:r>
          </a:p>
          <a:p>
            <a:pPr>
              <a:defRPr/>
            </a:pPr>
            <a:r>
              <a:rPr lang="en-US" sz="1800" b="0" i="1" dirty="0">
                <a:solidFill>
                  <a:srgbClr val="000000"/>
                </a:solidFill>
                <a:latin typeface="Arial"/>
                <a:ea typeface="+mn-ea"/>
              </a:rPr>
              <a:t>change economic impacts</a:t>
            </a:r>
          </a:p>
          <a:p>
            <a:pPr>
              <a:defRPr/>
            </a:pPr>
            <a:endParaRPr lang="en-US" sz="1800" b="0" dirty="0">
              <a:solidFill>
                <a:srgbClr val="000000"/>
              </a:solidFill>
              <a:latin typeface="Arial"/>
              <a:ea typeface="+mn-ea"/>
            </a:endParaRPr>
          </a:p>
          <a:p>
            <a:pPr>
              <a:defRPr/>
            </a:pPr>
            <a:endParaRPr lang="en-US" sz="1800" b="0" dirty="0">
              <a:solidFill>
                <a:srgbClr val="000000"/>
              </a:solidFill>
              <a:latin typeface="Arial"/>
              <a:ea typeface="+mn-ea"/>
            </a:endParaRPr>
          </a:p>
          <a:p>
            <a:pPr>
              <a:defRPr/>
            </a:pPr>
            <a:r>
              <a:rPr lang="en-US" sz="1800" b="0" dirty="0">
                <a:solidFill>
                  <a:srgbClr val="000000"/>
                </a:solidFill>
                <a:latin typeface="Arial"/>
                <a:ea typeface="+mn-ea"/>
              </a:rPr>
              <a:t>Climate Sensitivity Uncertainty =</a:t>
            </a:r>
          </a:p>
          <a:p>
            <a:pPr>
              <a:defRPr/>
            </a:pPr>
            <a:r>
              <a:rPr lang="en-US" sz="1800" b="0" dirty="0">
                <a:solidFill>
                  <a:srgbClr val="000000"/>
                </a:solidFill>
                <a:latin typeface="Arial"/>
                <a:ea typeface="+mn-ea"/>
              </a:rPr>
              <a:t>Cloud Feedback Uncertainty =</a:t>
            </a:r>
          </a:p>
          <a:p>
            <a:pPr>
              <a:defRPr/>
            </a:pPr>
            <a:r>
              <a:rPr lang="en-US" sz="1800" b="0" dirty="0">
                <a:solidFill>
                  <a:srgbClr val="000000"/>
                </a:solidFill>
                <a:latin typeface="Arial"/>
                <a:ea typeface="+mn-ea"/>
              </a:rPr>
              <a:t>Low Cloud Feedback = </a:t>
            </a:r>
          </a:p>
          <a:p>
            <a:pPr>
              <a:defRPr/>
            </a:pPr>
            <a:r>
              <a:rPr lang="en-US" sz="1800" b="0" i="1" dirty="0">
                <a:solidFill>
                  <a:srgbClr val="000000"/>
                </a:solidFill>
                <a:latin typeface="Arial"/>
                <a:ea typeface="+mn-ea"/>
              </a:rPr>
              <a:t>Changes in </a:t>
            </a:r>
            <a:r>
              <a:rPr lang="en-US" sz="1800" b="0" i="1" dirty="0" smtClean="0">
                <a:solidFill>
                  <a:srgbClr val="000000"/>
                </a:solidFill>
                <a:latin typeface="Arial"/>
                <a:ea typeface="+mn-ea"/>
              </a:rPr>
              <a:t>Short Wave Cloud </a:t>
            </a:r>
            <a:r>
              <a:rPr lang="en-US" sz="1800" b="0" i="1" dirty="0" err="1" smtClean="0">
                <a:solidFill>
                  <a:srgbClr val="000000"/>
                </a:solidFill>
                <a:latin typeface="Arial"/>
                <a:ea typeface="+mn-ea"/>
              </a:rPr>
              <a:t>Radiative</a:t>
            </a:r>
            <a:r>
              <a:rPr lang="en-US" sz="1800" b="0" i="1" dirty="0" smtClean="0">
                <a:solidFill>
                  <a:srgbClr val="000000"/>
                </a:solidFill>
                <a:latin typeface="Arial"/>
                <a:ea typeface="+mn-ea"/>
              </a:rPr>
              <a:t> Forcing/decade</a:t>
            </a:r>
            <a:endParaRPr lang="en-US" sz="1800" b="0" i="1" dirty="0">
              <a:solidFill>
                <a:srgbClr val="000000"/>
              </a:solidFill>
              <a:latin typeface="Arial"/>
              <a:ea typeface="+mn-ea"/>
            </a:endParaRPr>
          </a:p>
          <a:p>
            <a:pPr>
              <a:defRPr/>
            </a:pPr>
            <a:r>
              <a:rPr lang="en-US" sz="1800" b="0" i="1" dirty="0">
                <a:solidFill>
                  <a:srgbClr val="000000"/>
                </a:solidFill>
                <a:latin typeface="Arial"/>
                <a:ea typeface="+mn-ea"/>
              </a:rPr>
              <a:t>(y-axis of figure)</a:t>
            </a:r>
          </a:p>
          <a:p>
            <a:pPr>
              <a:defRPr/>
            </a:pPr>
            <a:endParaRPr lang="en-US" sz="1800" b="0" i="1" dirty="0">
              <a:solidFill>
                <a:srgbClr val="000000"/>
              </a:solidFill>
              <a:latin typeface="Arial"/>
              <a:ea typeface="+mn-ea"/>
            </a:endParaRPr>
          </a:p>
          <a:p>
            <a:pPr>
              <a:defRPr/>
            </a:pPr>
            <a:r>
              <a:rPr lang="en-US" sz="1800" b="0" dirty="0">
                <a:solidFill>
                  <a:srgbClr val="000000"/>
                </a:solidFill>
                <a:latin typeface="Arial"/>
                <a:ea typeface="+mn-ea"/>
              </a:rPr>
              <a:t>Higher Accuracy Observations =</a:t>
            </a:r>
          </a:p>
          <a:p>
            <a:pPr>
              <a:defRPr/>
            </a:pPr>
            <a:r>
              <a:rPr lang="en-US" sz="1800" b="0" dirty="0">
                <a:solidFill>
                  <a:srgbClr val="000000"/>
                </a:solidFill>
                <a:latin typeface="Arial"/>
                <a:ea typeface="+mn-ea"/>
              </a:rPr>
              <a:t>CLARREO reference </a:t>
            </a:r>
            <a:r>
              <a:rPr lang="en-US" sz="1800" b="0" dirty="0" err="1">
                <a:solidFill>
                  <a:srgbClr val="000000"/>
                </a:solidFill>
                <a:latin typeface="Arial"/>
                <a:ea typeface="+mn-ea"/>
              </a:rPr>
              <a:t>intercal</a:t>
            </a:r>
            <a:r>
              <a:rPr lang="en-US" sz="1800" b="0" dirty="0">
                <a:solidFill>
                  <a:srgbClr val="000000"/>
                </a:solidFill>
                <a:latin typeface="Arial"/>
                <a:ea typeface="+mn-ea"/>
              </a:rPr>
              <a:t> of</a:t>
            </a:r>
          </a:p>
          <a:p>
            <a:pPr>
              <a:defRPr/>
            </a:pPr>
            <a:r>
              <a:rPr lang="en-US" sz="1800" b="0" dirty="0">
                <a:solidFill>
                  <a:srgbClr val="000000"/>
                </a:solidFill>
                <a:latin typeface="Arial"/>
                <a:ea typeface="+mn-ea"/>
              </a:rPr>
              <a:t>CERES = </a:t>
            </a:r>
            <a:r>
              <a:rPr lang="en-US" sz="1800" b="0" i="1" dirty="0">
                <a:solidFill>
                  <a:srgbClr val="000000"/>
                </a:solidFill>
                <a:latin typeface="Arial"/>
                <a:ea typeface="+mn-ea"/>
              </a:rPr>
              <a:t>narrowed uncertainty</a:t>
            </a:r>
          </a:p>
          <a:p>
            <a:pPr>
              <a:defRPr/>
            </a:pPr>
            <a:r>
              <a:rPr lang="en-US" sz="1800" b="0" i="1" dirty="0">
                <a:solidFill>
                  <a:srgbClr val="000000"/>
                </a:solidFill>
                <a:latin typeface="Arial"/>
                <a:ea typeface="+mn-ea"/>
              </a:rPr>
              <a:t>15 to 20 years earlier</a:t>
            </a:r>
          </a:p>
          <a:p>
            <a:pPr>
              <a:defRPr/>
            </a:pPr>
            <a:endParaRPr lang="en-US" sz="1800" b="0" dirty="0">
              <a:solidFill>
                <a:srgbClr val="000000"/>
              </a:solidFill>
              <a:latin typeface="Arial"/>
              <a:ea typeface="+mn-ea"/>
            </a:endParaRPr>
          </a:p>
          <a:p>
            <a:pPr>
              <a:defRPr/>
            </a:pPr>
            <a:endParaRPr lang="en-US" sz="1800" b="0" dirty="0">
              <a:solidFill>
                <a:srgbClr val="000000"/>
              </a:solidFill>
              <a:latin typeface="Arial"/>
              <a:ea typeface="+mn-ea"/>
            </a:endParaRPr>
          </a:p>
        </p:txBody>
      </p:sp>
      <p:sp>
        <p:nvSpPr>
          <p:cNvPr id="9" name="Oval 8"/>
          <p:cNvSpPr/>
          <p:nvPr/>
        </p:nvSpPr>
        <p:spPr bwMode="auto">
          <a:xfrm>
            <a:off x="3357349" y="1378424"/>
            <a:ext cx="1869744" cy="573206"/>
          </a:xfrm>
          <a:prstGeom prst="ellipse">
            <a:avLst/>
          </a:prstGeom>
          <a:noFill/>
          <a:ln w="1270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0" name="Oval 9"/>
          <p:cNvSpPr/>
          <p:nvPr/>
        </p:nvSpPr>
        <p:spPr bwMode="auto">
          <a:xfrm>
            <a:off x="3482453" y="2636293"/>
            <a:ext cx="1869744" cy="573206"/>
          </a:xfrm>
          <a:prstGeom prst="ellipse">
            <a:avLst/>
          </a:prstGeom>
          <a:noFill/>
          <a:ln w="1270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txBox="1">
            <a:spLocks noChangeArrowheads="1"/>
          </p:cNvSpPr>
          <p:nvPr/>
        </p:nvSpPr>
        <p:spPr bwMode="auto">
          <a:xfrm>
            <a:off x="457200" y="193675"/>
            <a:ext cx="8763000" cy="498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81000" indent="-381000">
              <a:defRPr/>
            </a:pPr>
            <a:r>
              <a:rPr lang="en-GB" sz="2400" dirty="0" smtClean="0">
                <a:latin typeface="Calibri" pitchFamily="34" charset="0"/>
                <a:cs typeface="Calibri" pitchFamily="34" charset="0"/>
              </a:rPr>
              <a:t>Lunar Calibration: Definition of a collaborative framework</a:t>
            </a:r>
            <a:endParaRPr lang="en-GB" sz="2400" kern="0" dirty="0">
              <a:latin typeface="Calibri" pitchFamily="34" charset="0"/>
              <a:cs typeface="Calibri" pitchFamily="34" charset="0"/>
            </a:endParaRPr>
          </a:p>
        </p:txBody>
      </p:sp>
      <p:grpSp>
        <p:nvGrpSpPr>
          <p:cNvPr id="29" name="Group 28"/>
          <p:cNvGrpSpPr/>
          <p:nvPr/>
        </p:nvGrpSpPr>
        <p:grpSpPr>
          <a:xfrm>
            <a:off x="65373" y="1120277"/>
            <a:ext cx="9742659" cy="5328940"/>
            <a:chOff x="65373" y="882152"/>
            <a:chExt cx="9742659" cy="5328940"/>
          </a:xfrm>
        </p:grpSpPr>
        <p:sp>
          <p:nvSpPr>
            <p:cNvPr id="7" name="TextBox 6"/>
            <p:cNvSpPr txBox="1"/>
            <p:nvPr/>
          </p:nvSpPr>
          <p:spPr>
            <a:xfrm>
              <a:off x="65373" y="2800321"/>
              <a:ext cx="1649129" cy="1200329"/>
            </a:xfrm>
            <a:prstGeom prst="rect">
              <a:avLst/>
            </a:prstGeom>
            <a:solidFill>
              <a:srgbClr val="FFFF00"/>
            </a:solidFill>
            <a:ln w="28575">
              <a:solidFill>
                <a:schemeClr val="tx1"/>
              </a:solidFill>
            </a:ln>
          </p:spPr>
          <p:txBody>
            <a:bodyPr wrap="square" rtlCol="0">
              <a:spAutoFit/>
            </a:bodyPr>
            <a:lstStyle/>
            <a:p>
              <a:pPr algn="ctr"/>
              <a:r>
                <a:rPr lang="en-GB" sz="1200" dirty="0" smtClean="0">
                  <a:solidFill>
                    <a:schemeClr val="tx1"/>
                  </a:solidFill>
                </a:rPr>
                <a:t>US Geological Survey</a:t>
              </a:r>
            </a:p>
            <a:p>
              <a:pPr algn="ctr"/>
              <a:endParaRPr lang="en-GB" sz="1200" dirty="0" smtClean="0">
                <a:solidFill>
                  <a:schemeClr val="tx1"/>
                </a:solidFill>
              </a:endParaRPr>
            </a:p>
            <a:p>
              <a:pPr algn="ctr"/>
              <a:r>
                <a:rPr lang="en-GB" sz="1200" dirty="0" smtClean="0">
                  <a:solidFill>
                    <a:schemeClr val="tx1"/>
                  </a:solidFill>
                </a:rPr>
                <a:t>ROLO lunar irradiance reference model</a:t>
              </a:r>
              <a:endParaRPr lang="en-GB" sz="1200" dirty="0">
                <a:solidFill>
                  <a:schemeClr val="tx1"/>
                </a:solidFill>
              </a:endParaRPr>
            </a:p>
          </p:txBody>
        </p:sp>
        <p:sp>
          <p:nvSpPr>
            <p:cNvPr id="8" name="Right Arrow 7"/>
            <p:cNvSpPr/>
            <p:nvPr/>
          </p:nvSpPr>
          <p:spPr bwMode="auto">
            <a:xfrm>
              <a:off x="1755394" y="3233030"/>
              <a:ext cx="473472" cy="326572"/>
            </a:xfrm>
            <a:prstGeom prst="rightArrow">
              <a:avLst/>
            </a:prstGeom>
            <a:solidFill>
              <a:schemeClr val="tx1">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200" b="1" i="0" u="none" strike="noStrike" cap="none" normalizeH="0" baseline="0" smtClean="0">
                <a:ln>
                  <a:noFill/>
                </a:ln>
                <a:solidFill>
                  <a:schemeClr val="bg1"/>
                </a:solidFill>
                <a:effectLst/>
                <a:latin typeface="Tahoma" pitchFamily="34" charset="0"/>
              </a:endParaRPr>
            </a:p>
          </p:txBody>
        </p:sp>
        <p:sp>
          <p:nvSpPr>
            <p:cNvPr id="9" name="TextBox 8"/>
            <p:cNvSpPr txBox="1"/>
            <p:nvPr/>
          </p:nvSpPr>
          <p:spPr>
            <a:xfrm>
              <a:off x="4920255" y="2797607"/>
              <a:ext cx="2296992" cy="1200329"/>
            </a:xfrm>
            <a:prstGeom prst="rect">
              <a:avLst/>
            </a:prstGeom>
            <a:solidFill>
              <a:schemeClr val="tx1">
                <a:lumMod val="20000"/>
                <a:lumOff val="80000"/>
              </a:schemeClr>
            </a:solidFill>
            <a:ln w="28575">
              <a:solidFill>
                <a:schemeClr val="tx1"/>
              </a:solidFill>
            </a:ln>
          </p:spPr>
          <p:txBody>
            <a:bodyPr wrap="square" rtlCol="0">
              <a:spAutoFit/>
            </a:bodyPr>
            <a:lstStyle/>
            <a:p>
              <a:pPr algn="ctr"/>
              <a:r>
                <a:rPr lang="en-GB" sz="1200" dirty="0" smtClean="0">
                  <a:solidFill>
                    <a:schemeClr val="tx1"/>
                  </a:solidFill>
                </a:rPr>
                <a:t>EUMETSAT</a:t>
              </a:r>
            </a:p>
            <a:p>
              <a:pPr algn="ctr"/>
              <a:endParaRPr lang="en-GB" sz="1200" dirty="0" smtClean="0">
                <a:solidFill>
                  <a:schemeClr val="tx1"/>
                </a:solidFill>
              </a:endParaRPr>
            </a:p>
            <a:p>
              <a:pPr algn="ctr"/>
              <a:r>
                <a:rPr lang="en-GB" sz="1200" dirty="0" smtClean="0">
                  <a:solidFill>
                    <a:schemeClr val="tx1"/>
                  </a:solidFill>
                </a:rPr>
                <a:t>GIRO lunar irradiance reference model (GSICS Implementation of the ROLO model)</a:t>
              </a:r>
              <a:endParaRPr lang="en-GB" sz="1200" dirty="0">
                <a:solidFill>
                  <a:schemeClr val="tx1"/>
                </a:solidFill>
              </a:endParaRPr>
            </a:p>
          </p:txBody>
        </p:sp>
        <p:sp>
          <p:nvSpPr>
            <p:cNvPr id="10" name="TextBox 9"/>
            <p:cNvSpPr txBox="1"/>
            <p:nvPr/>
          </p:nvSpPr>
          <p:spPr>
            <a:xfrm>
              <a:off x="2258859" y="3075184"/>
              <a:ext cx="2125379" cy="646331"/>
            </a:xfrm>
            <a:prstGeom prst="rect">
              <a:avLst/>
            </a:prstGeom>
            <a:solidFill>
              <a:srgbClr val="92D050"/>
            </a:solidFill>
            <a:ln w="28575">
              <a:solidFill>
                <a:schemeClr val="tx1"/>
              </a:solidFill>
            </a:ln>
          </p:spPr>
          <p:txBody>
            <a:bodyPr wrap="square" rtlCol="0">
              <a:spAutoFit/>
            </a:bodyPr>
            <a:lstStyle/>
            <a:p>
              <a:pPr algn="ctr"/>
              <a:r>
                <a:rPr lang="en-GB" sz="1200" dirty="0" smtClean="0">
                  <a:solidFill>
                    <a:schemeClr val="tx1"/>
                  </a:solidFill>
                </a:rPr>
                <a:t>Publication of the enhancements to the ROLO = public domain</a:t>
              </a:r>
              <a:endParaRPr lang="en-GB" sz="1200" dirty="0">
                <a:solidFill>
                  <a:schemeClr val="tx1"/>
                </a:solidFill>
              </a:endParaRPr>
            </a:p>
          </p:txBody>
        </p:sp>
        <p:sp>
          <p:nvSpPr>
            <p:cNvPr id="11" name="Right Arrow 10"/>
            <p:cNvSpPr/>
            <p:nvPr/>
          </p:nvSpPr>
          <p:spPr bwMode="auto">
            <a:xfrm>
              <a:off x="4422301" y="3230309"/>
              <a:ext cx="473472" cy="326572"/>
            </a:xfrm>
            <a:prstGeom prst="rightArrow">
              <a:avLst/>
            </a:prstGeom>
            <a:solidFill>
              <a:schemeClr val="tx1">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200" b="1" i="0" u="none" strike="noStrike" cap="none" normalizeH="0" baseline="0" smtClean="0">
                <a:ln>
                  <a:noFill/>
                </a:ln>
                <a:solidFill>
                  <a:schemeClr val="bg1"/>
                </a:solidFill>
                <a:effectLst/>
                <a:latin typeface="Tahoma" pitchFamily="34" charset="0"/>
              </a:endParaRPr>
            </a:p>
          </p:txBody>
        </p:sp>
        <p:sp>
          <p:nvSpPr>
            <p:cNvPr id="13" name="Right Arrow 12"/>
            <p:cNvSpPr/>
            <p:nvPr/>
          </p:nvSpPr>
          <p:spPr bwMode="auto">
            <a:xfrm rot="16200000">
              <a:off x="5823835" y="2370337"/>
              <a:ext cx="473472" cy="326572"/>
            </a:xfrm>
            <a:prstGeom prst="rightArrow">
              <a:avLst/>
            </a:prstGeom>
            <a:solidFill>
              <a:schemeClr val="tx1">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200" b="1" i="0" u="none" strike="noStrike" cap="none" normalizeH="0" baseline="0" smtClean="0">
                <a:ln>
                  <a:noFill/>
                </a:ln>
                <a:solidFill>
                  <a:schemeClr val="bg1"/>
                </a:solidFill>
                <a:effectLst/>
                <a:latin typeface="Tahoma" pitchFamily="34" charset="0"/>
              </a:endParaRPr>
            </a:p>
          </p:txBody>
        </p:sp>
        <p:sp>
          <p:nvSpPr>
            <p:cNvPr id="14" name="TextBox 13"/>
            <p:cNvSpPr txBox="1"/>
            <p:nvPr/>
          </p:nvSpPr>
          <p:spPr>
            <a:xfrm>
              <a:off x="4909370" y="1611063"/>
              <a:ext cx="2296992" cy="646331"/>
            </a:xfrm>
            <a:prstGeom prst="rect">
              <a:avLst/>
            </a:prstGeom>
            <a:solidFill>
              <a:schemeClr val="tx1">
                <a:lumMod val="20000"/>
                <a:lumOff val="80000"/>
              </a:schemeClr>
            </a:solidFill>
            <a:ln w="28575">
              <a:solidFill>
                <a:schemeClr val="tx1"/>
              </a:solidFill>
            </a:ln>
          </p:spPr>
          <p:txBody>
            <a:bodyPr wrap="square" rtlCol="0">
              <a:spAutoFit/>
            </a:bodyPr>
            <a:lstStyle/>
            <a:p>
              <a:pPr algn="ctr"/>
              <a:r>
                <a:rPr lang="en-GB" sz="1200" dirty="0" smtClean="0">
                  <a:solidFill>
                    <a:schemeClr val="tx1"/>
                  </a:solidFill>
                </a:rPr>
                <a:t>EUMETSAT</a:t>
              </a:r>
            </a:p>
            <a:p>
              <a:pPr algn="ctr"/>
              <a:endParaRPr lang="en-GB" sz="1200" dirty="0" smtClean="0">
                <a:solidFill>
                  <a:schemeClr val="tx1"/>
                </a:solidFill>
              </a:endParaRPr>
            </a:p>
            <a:p>
              <a:pPr algn="ctr"/>
              <a:r>
                <a:rPr lang="en-GB" sz="1200" dirty="0" smtClean="0">
                  <a:solidFill>
                    <a:schemeClr val="tx1"/>
                  </a:solidFill>
                </a:rPr>
                <a:t>Instrument Monitoring</a:t>
              </a:r>
            </a:p>
          </p:txBody>
        </p:sp>
        <p:sp>
          <p:nvSpPr>
            <p:cNvPr id="15" name="Right Arrow 14"/>
            <p:cNvSpPr/>
            <p:nvPr/>
          </p:nvSpPr>
          <p:spPr bwMode="auto">
            <a:xfrm rot="5400000">
              <a:off x="5821119" y="4114717"/>
              <a:ext cx="473472" cy="326572"/>
            </a:xfrm>
            <a:prstGeom prst="rightArrow">
              <a:avLst/>
            </a:prstGeom>
            <a:solidFill>
              <a:schemeClr val="tx1">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200" b="1" i="0" u="none" strike="noStrike" cap="none" normalizeH="0" baseline="0" smtClean="0">
                <a:ln>
                  <a:noFill/>
                </a:ln>
                <a:solidFill>
                  <a:schemeClr val="bg1"/>
                </a:solidFill>
                <a:effectLst/>
                <a:latin typeface="Tahoma" pitchFamily="34" charset="0"/>
              </a:endParaRPr>
            </a:p>
          </p:txBody>
        </p:sp>
        <p:sp>
          <p:nvSpPr>
            <p:cNvPr id="16" name="TextBox 15"/>
            <p:cNvSpPr txBox="1"/>
            <p:nvPr/>
          </p:nvSpPr>
          <p:spPr>
            <a:xfrm>
              <a:off x="4906654" y="4563715"/>
              <a:ext cx="2296992" cy="646331"/>
            </a:xfrm>
            <a:prstGeom prst="rect">
              <a:avLst/>
            </a:prstGeom>
            <a:solidFill>
              <a:schemeClr val="tx1">
                <a:lumMod val="20000"/>
                <a:lumOff val="80000"/>
              </a:schemeClr>
            </a:solidFill>
            <a:ln w="28575">
              <a:solidFill>
                <a:schemeClr val="tx1"/>
              </a:solidFill>
            </a:ln>
          </p:spPr>
          <p:txBody>
            <a:bodyPr wrap="square" rtlCol="0">
              <a:spAutoFit/>
            </a:bodyPr>
            <a:lstStyle/>
            <a:p>
              <a:pPr algn="ctr"/>
              <a:r>
                <a:rPr lang="en-GB" sz="1200" dirty="0" smtClean="0">
                  <a:solidFill>
                    <a:schemeClr val="tx1"/>
                  </a:solidFill>
                </a:rPr>
                <a:t>GSICS</a:t>
              </a:r>
            </a:p>
            <a:p>
              <a:pPr algn="ctr"/>
              <a:endParaRPr lang="en-GB" sz="1200" dirty="0" smtClean="0">
                <a:solidFill>
                  <a:schemeClr val="tx1"/>
                </a:solidFill>
              </a:endParaRPr>
            </a:p>
            <a:p>
              <a:pPr algn="ctr"/>
              <a:r>
                <a:rPr lang="en-GB" sz="1200" dirty="0" smtClean="0">
                  <a:solidFill>
                    <a:schemeClr val="tx1"/>
                  </a:solidFill>
                </a:rPr>
                <a:t>Inter-calibration products</a:t>
              </a:r>
            </a:p>
          </p:txBody>
        </p:sp>
        <p:sp>
          <p:nvSpPr>
            <p:cNvPr id="17" name="TextBox 16"/>
            <p:cNvSpPr txBox="1"/>
            <p:nvPr/>
          </p:nvSpPr>
          <p:spPr>
            <a:xfrm>
              <a:off x="1918613" y="4487605"/>
              <a:ext cx="2446565" cy="830997"/>
            </a:xfrm>
            <a:prstGeom prst="rect">
              <a:avLst/>
            </a:prstGeom>
            <a:solidFill>
              <a:srgbClr val="FFFF00"/>
            </a:solidFill>
            <a:ln w="28575">
              <a:solidFill>
                <a:schemeClr val="tx1"/>
              </a:solidFill>
            </a:ln>
          </p:spPr>
          <p:txBody>
            <a:bodyPr wrap="square" rtlCol="0">
              <a:spAutoFit/>
            </a:bodyPr>
            <a:lstStyle/>
            <a:p>
              <a:pPr algn="ctr"/>
              <a:r>
                <a:rPr lang="en-GB" sz="1200" dirty="0" smtClean="0">
                  <a:solidFill>
                    <a:schemeClr val="tx1"/>
                  </a:solidFill>
                </a:rPr>
                <a:t>NASA</a:t>
              </a:r>
            </a:p>
            <a:p>
              <a:pPr algn="ctr"/>
              <a:r>
                <a:rPr lang="en-GB" sz="1200" dirty="0" smtClean="0">
                  <a:solidFill>
                    <a:schemeClr val="tx1"/>
                  </a:solidFill>
                </a:rPr>
                <a:t>MODIS Aqua </a:t>
              </a:r>
            </a:p>
            <a:p>
              <a:pPr algn="ctr"/>
              <a:r>
                <a:rPr lang="en-GB" sz="1200" dirty="0" smtClean="0">
                  <a:solidFill>
                    <a:schemeClr val="tx1"/>
                  </a:solidFill>
                </a:rPr>
                <a:t>= Current GSICS reference for VNIR channels</a:t>
              </a:r>
              <a:endParaRPr lang="en-GB" sz="1200" dirty="0">
                <a:solidFill>
                  <a:schemeClr val="tx1"/>
                </a:solidFill>
              </a:endParaRPr>
            </a:p>
          </p:txBody>
        </p:sp>
        <p:sp>
          <p:nvSpPr>
            <p:cNvPr id="18" name="Right Arrow 17"/>
            <p:cNvSpPr/>
            <p:nvPr/>
          </p:nvSpPr>
          <p:spPr bwMode="auto">
            <a:xfrm>
              <a:off x="4419580" y="4746145"/>
              <a:ext cx="473472" cy="326572"/>
            </a:xfrm>
            <a:prstGeom prst="rightArrow">
              <a:avLst/>
            </a:prstGeom>
            <a:solidFill>
              <a:schemeClr val="tx1">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200" b="1" i="0" u="none" strike="noStrike" cap="none" normalizeH="0" baseline="0" smtClean="0">
                <a:ln>
                  <a:noFill/>
                </a:ln>
                <a:solidFill>
                  <a:schemeClr val="bg1"/>
                </a:solidFill>
                <a:effectLst/>
                <a:latin typeface="Tahoma" pitchFamily="34" charset="0"/>
              </a:endParaRPr>
            </a:p>
          </p:txBody>
        </p:sp>
        <p:sp>
          <p:nvSpPr>
            <p:cNvPr id="19" name="Right Arrow 18"/>
            <p:cNvSpPr/>
            <p:nvPr/>
          </p:nvSpPr>
          <p:spPr bwMode="auto">
            <a:xfrm rot="16200000">
              <a:off x="5804785" y="5314820"/>
              <a:ext cx="473472" cy="326572"/>
            </a:xfrm>
            <a:prstGeom prst="rightArrow">
              <a:avLst/>
            </a:prstGeom>
            <a:solidFill>
              <a:schemeClr val="tx1">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200" b="1" i="0" u="none" strike="noStrike" cap="none" normalizeH="0" baseline="0" smtClean="0">
                <a:ln>
                  <a:noFill/>
                </a:ln>
                <a:solidFill>
                  <a:schemeClr val="bg1"/>
                </a:solidFill>
                <a:effectLst/>
                <a:latin typeface="Tahoma" pitchFamily="34" charset="0"/>
              </a:endParaRPr>
            </a:p>
          </p:txBody>
        </p:sp>
        <p:sp>
          <p:nvSpPr>
            <p:cNvPr id="20" name="TextBox 19"/>
            <p:cNvSpPr txBox="1"/>
            <p:nvPr/>
          </p:nvSpPr>
          <p:spPr>
            <a:xfrm>
              <a:off x="4822381" y="5749427"/>
              <a:ext cx="2446565" cy="461665"/>
            </a:xfrm>
            <a:prstGeom prst="rect">
              <a:avLst/>
            </a:prstGeom>
            <a:solidFill>
              <a:srgbClr val="FFFF00"/>
            </a:solidFill>
            <a:ln w="28575">
              <a:solidFill>
                <a:schemeClr val="tx1"/>
              </a:solidFill>
            </a:ln>
          </p:spPr>
          <p:txBody>
            <a:bodyPr wrap="square" rtlCol="0">
              <a:spAutoFit/>
            </a:bodyPr>
            <a:lstStyle/>
            <a:p>
              <a:pPr algn="ctr"/>
              <a:r>
                <a:rPr lang="en-GB" sz="1200" dirty="0" smtClean="0">
                  <a:solidFill>
                    <a:schemeClr val="tx1"/>
                  </a:solidFill>
                </a:rPr>
                <a:t>Monitored instruments from GSICS partners</a:t>
              </a:r>
              <a:endParaRPr lang="en-GB" sz="1200" dirty="0">
                <a:solidFill>
                  <a:schemeClr val="tx1"/>
                </a:solidFill>
              </a:endParaRPr>
            </a:p>
          </p:txBody>
        </p:sp>
        <p:sp>
          <p:nvSpPr>
            <p:cNvPr id="21" name="Right Arrow 20"/>
            <p:cNvSpPr/>
            <p:nvPr/>
          </p:nvSpPr>
          <p:spPr bwMode="auto">
            <a:xfrm>
              <a:off x="7252493" y="3243921"/>
              <a:ext cx="473472" cy="326572"/>
            </a:xfrm>
            <a:prstGeom prst="rightArrow">
              <a:avLst/>
            </a:prstGeom>
            <a:solidFill>
              <a:schemeClr val="tx1">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200" b="1" i="0" u="none" strike="noStrike" cap="none" normalizeH="0" baseline="0" smtClean="0">
                <a:ln>
                  <a:noFill/>
                </a:ln>
                <a:solidFill>
                  <a:schemeClr val="bg1"/>
                </a:solidFill>
                <a:effectLst/>
                <a:latin typeface="Tahoma" pitchFamily="34" charset="0"/>
              </a:endParaRPr>
            </a:p>
          </p:txBody>
        </p:sp>
        <p:sp>
          <p:nvSpPr>
            <p:cNvPr id="22" name="TextBox 21"/>
            <p:cNvSpPr txBox="1"/>
            <p:nvPr/>
          </p:nvSpPr>
          <p:spPr>
            <a:xfrm>
              <a:off x="7761433" y="3066929"/>
              <a:ext cx="1888757" cy="646331"/>
            </a:xfrm>
            <a:prstGeom prst="rect">
              <a:avLst/>
            </a:prstGeom>
            <a:solidFill>
              <a:schemeClr val="tx1">
                <a:lumMod val="20000"/>
                <a:lumOff val="80000"/>
              </a:schemeClr>
            </a:solidFill>
            <a:ln w="28575">
              <a:solidFill>
                <a:schemeClr val="tx1"/>
              </a:solidFill>
            </a:ln>
          </p:spPr>
          <p:txBody>
            <a:bodyPr wrap="square" rtlCol="0">
              <a:spAutoFit/>
            </a:bodyPr>
            <a:lstStyle/>
            <a:p>
              <a:pPr algn="ctr"/>
              <a:r>
                <a:rPr lang="en-GB" sz="1200" dirty="0" smtClean="0">
                  <a:solidFill>
                    <a:schemeClr val="tx1"/>
                  </a:solidFill>
                </a:rPr>
                <a:t>GSICS / CEOS-IVOS</a:t>
              </a:r>
            </a:p>
            <a:p>
              <a:pPr algn="ctr"/>
              <a:endParaRPr lang="en-GB" sz="1200" dirty="0" smtClean="0">
                <a:solidFill>
                  <a:schemeClr val="tx1"/>
                </a:solidFill>
              </a:endParaRPr>
            </a:p>
            <a:p>
              <a:pPr algn="ctr"/>
              <a:r>
                <a:rPr lang="en-GB" sz="1200" dirty="0" smtClean="0">
                  <a:solidFill>
                    <a:schemeClr val="tx1"/>
                  </a:solidFill>
                </a:rPr>
                <a:t>Cross-comparisons</a:t>
              </a:r>
            </a:p>
          </p:txBody>
        </p:sp>
        <p:sp>
          <p:nvSpPr>
            <p:cNvPr id="23" name="TextBox 22"/>
            <p:cNvSpPr txBox="1"/>
            <p:nvPr/>
          </p:nvSpPr>
          <p:spPr>
            <a:xfrm>
              <a:off x="7587346" y="4260805"/>
              <a:ext cx="2220686" cy="646331"/>
            </a:xfrm>
            <a:prstGeom prst="rect">
              <a:avLst/>
            </a:prstGeom>
            <a:solidFill>
              <a:srgbClr val="FFFF00"/>
            </a:solidFill>
            <a:ln w="28575">
              <a:solidFill>
                <a:schemeClr val="tx1"/>
              </a:solidFill>
            </a:ln>
          </p:spPr>
          <p:txBody>
            <a:bodyPr wrap="square" rtlCol="0">
              <a:spAutoFit/>
            </a:bodyPr>
            <a:lstStyle/>
            <a:p>
              <a:pPr algn="ctr"/>
              <a:r>
                <a:rPr lang="en-US" sz="1200" dirty="0" smtClean="0">
                  <a:solidFill>
                    <a:schemeClr val="tx1"/>
                  </a:solidFill>
                </a:rPr>
                <a:t>Instruments from other space and meteorological agencies</a:t>
              </a:r>
              <a:endParaRPr lang="en-GB" sz="1200" dirty="0">
                <a:solidFill>
                  <a:schemeClr val="tx1"/>
                </a:solidFill>
              </a:endParaRPr>
            </a:p>
          </p:txBody>
        </p:sp>
        <p:sp>
          <p:nvSpPr>
            <p:cNvPr id="24" name="Right Arrow 23"/>
            <p:cNvSpPr/>
            <p:nvPr/>
          </p:nvSpPr>
          <p:spPr bwMode="auto">
            <a:xfrm rot="16200000">
              <a:off x="8463621" y="3809871"/>
              <a:ext cx="473472" cy="326572"/>
            </a:xfrm>
            <a:prstGeom prst="rightArrow">
              <a:avLst/>
            </a:prstGeom>
            <a:solidFill>
              <a:schemeClr val="tx1">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200" b="1" i="0" u="none" strike="noStrike" cap="none" normalizeH="0" baseline="0" smtClean="0">
                <a:ln>
                  <a:noFill/>
                </a:ln>
                <a:solidFill>
                  <a:schemeClr val="bg1"/>
                </a:solidFill>
                <a:effectLst/>
                <a:latin typeface="Tahoma" pitchFamily="34" charset="0"/>
              </a:endParaRPr>
            </a:p>
          </p:txBody>
        </p:sp>
        <p:sp>
          <p:nvSpPr>
            <p:cNvPr id="27" name="Right Arrow 26"/>
            <p:cNvSpPr/>
            <p:nvPr/>
          </p:nvSpPr>
          <p:spPr bwMode="auto">
            <a:xfrm rot="5400000">
              <a:off x="658569" y="2381167"/>
              <a:ext cx="473472" cy="326572"/>
            </a:xfrm>
            <a:prstGeom prst="rightArrow">
              <a:avLst/>
            </a:prstGeom>
            <a:solidFill>
              <a:schemeClr val="tx1">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200" b="1" i="0" u="none" strike="noStrike" cap="none" normalizeH="0" baseline="0" smtClean="0">
                <a:ln>
                  <a:noFill/>
                </a:ln>
                <a:solidFill>
                  <a:schemeClr val="bg1"/>
                </a:solidFill>
                <a:effectLst/>
                <a:latin typeface="Tahoma" pitchFamily="34" charset="0"/>
              </a:endParaRPr>
            </a:p>
          </p:txBody>
        </p:sp>
        <p:sp>
          <p:nvSpPr>
            <p:cNvPr id="28" name="TextBox 27"/>
            <p:cNvSpPr txBox="1"/>
            <p:nvPr/>
          </p:nvSpPr>
          <p:spPr>
            <a:xfrm>
              <a:off x="69407" y="882152"/>
              <a:ext cx="1645094" cy="1384995"/>
            </a:xfrm>
            <a:prstGeom prst="rect">
              <a:avLst/>
            </a:prstGeom>
            <a:solidFill>
              <a:srgbClr val="FFFF00"/>
            </a:solidFill>
            <a:ln w="28575">
              <a:solidFill>
                <a:schemeClr val="tx1"/>
              </a:solidFill>
            </a:ln>
          </p:spPr>
          <p:txBody>
            <a:bodyPr wrap="square" rtlCol="0">
              <a:spAutoFit/>
            </a:bodyPr>
            <a:lstStyle/>
            <a:p>
              <a:pPr algn="ctr"/>
              <a:r>
                <a:rPr lang="en-GB" sz="1200" dirty="0" smtClean="0">
                  <a:solidFill>
                    <a:schemeClr val="tx1"/>
                  </a:solidFill>
                </a:rPr>
                <a:t>External datasets to improve the irradiance reference model</a:t>
              </a:r>
            </a:p>
            <a:p>
              <a:pPr algn="ctr"/>
              <a:endParaRPr lang="en-US" sz="1200" dirty="0" smtClean="0">
                <a:solidFill>
                  <a:schemeClr val="tx1"/>
                </a:solidFill>
              </a:endParaRPr>
            </a:p>
            <a:p>
              <a:pPr algn="ctr"/>
              <a:r>
                <a:rPr lang="en-US" sz="1200" dirty="0" smtClean="0">
                  <a:solidFill>
                    <a:schemeClr val="tx1"/>
                  </a:solidFill>
                </a:rPr>
                <a:t>(e.g. CNES with Pleiades)</a:t>
              </a:r>
              <a:endParaRPr lang="en-GB" sz="1200" dirty="0">
                <a:solidFill>
                  <a:schemeClr val="tx1"/>
                </a:solidFill>
              </a:endParaRPr>
            </a:p>
          </p:txBody>
        </p:sp>
      </p:grpSp>
      <p:grpSp>
        <p:nvGrpSpPr>
          <p:cNvPr id="35" name="Group 34"/>
          <p:cNvGrpSpPr/>
          <p:nvPr/>
        </p:nvGrpSpPr>
        <p:grpSpPr>
          <a:xfrm>
            <a:off x="0" y="1857375"/>
            <a:ext cx="6972300" cy="3419475"/>
            <a:chOff x="0" y="1857375"/>
            <a:chExt cx="6972300" cy="3419475"/>
          </a:xfrm>
        </p:grpSpPr>
        <p:sp>
          <p:nvSpPr>
            <p:cNvPr id="31" name="Oval 30"/>
            <p:cNvSpPr/>
            <p:nvPr/>
          </p:nvSpPr>
          <p:spPr bwMode="auto">
            <a:xfrm>
              <a:off x="0" y="1857375"/>
              <a:ext cx="1857375" cy="790575"/>
            </a:xfrm>
            <a:prstGeom prst="ellipse">
              <a:avLst/>
            </a:prstGeom>
            <a:solidFill>
              <a:srgbClr val="E20000">
                <a:alpha val="19000"/>
              </a:srgbClr>
            </a:solidFill>
            <a:ln w="34925" cap="flat" cmpd="sng" algn="ctr">
              <a:solidFill>
                <a:srgbClr val="C0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32" name="Oval 31"/>
            <p:cNvSpPr/>
            <p:nvPr/>
          </p:nvSpPr>
          <p:spPr bwMode="auto">
            <a:xfrm>
              <a:off x="0" y="2857500"/>
              <a:ext cx="1857375" cy="790575"/>
            </a:xfrm>
            <a:prstGeom prst="ellipse">
              <a:avLst/>
            </a:prstGeom>
            <a:solidFill>
              <a:srgbClr val="E20000">
                <a:alpha val="19000"/>
              </a:srgbClr>
            </a:solidFill>
            <a:ln w="34925" cap="flat" cmpd="sng" algn="ctr">
              <a:solidFill>
                <a:srgbClr val="C0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33" name="Oval 32"/>
            <p:cNvSpPr/>
            <p:nvPr/>
          </p:nvSpPr>
          <p:spPr bwMode="auto">
            <a:xfrm>
              <a:off x="5114925" y="2781300"/>
              <a:ext cx="1857375" cy="790575"/>
            </a:xfrm>
            <a:prstGeom prst="ellipse">
              <a:avLst/>
            </a:prstGeom>
            <a:solidFill>
              <a:srgbClr val="E20000">
                <a:alpha val="19000"/>
              </a:srgbClr>
            </a:solidFill>
            <a:ln w="34925" cap="flat" cmpd="sng" algn="ctr">
              <a:solidFill>
                <a:srgbClr val="C0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34" name="Oval 33"/>
            <p:cNvSpPr/>
            <p:nvPr/>
          </p:nvSpPr>
          <p:spPr bwMode="auto">
            <a:xfrm>
              <a:off x="2171700" y="4486275"/>
              <a:ext cx="1857375" cy="790575"/>
            </a:xfrm>
            <a:prstGeom prst="ellipse">
              <a:avLst/>
            </a:prstGeom>
            <a:solidFill>
              <a:srgbClr val="E20000">
                <a:alpha val="19000"/>
              </a:srgbClr>
            </a:solidFill>
            <a:ln w="34925" cap="flat" cmpd="sng" algn="ctr">
              <a:solidFill>
                <a:srgbClr val="C0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0" name="Picture 2" descr="H:\My Documents\My Pictures\Lunar calibration\ND5A5300.JPG"/>
          <p:cNvPicPr>
            <a:picLocks noChangeAspect="1" noChangeArrowheads="1"/>
          </p:cNvPicPr>
          <p:nvPr/>
        </p:nvPicPr>
        <p:blipFill>
          <a:blip r:embed="rId2" cstate="print"/>
          <a:srcRect/>
          <a:stretch>
            <a:fillRect/>
          </a:stretch>
        </p:blipFill>
        <p:spPr bwMode="auto">
          <a:xfrm>
            <a:off x="1520012" y="2355342"/>
            <a:ext cx="6753987" cy="4502658"/>
          </a:xfrm>
          <a:prstGeom prst="rect">
            <a:avLst/>
          </a:prstGeom>
          <a:noFill/>
        </p:spPr>
      </p:pic>
      <p:pic>
        <p:nvPicPr>
          <p:cNvPr id="365571" name="Picture 3" descr="H:\My Documents\My Pictures\Lunar calibration\ND5A5295.JPG"/>
          <p:cNvPicPr>
            <a:picLocks noChangeAspect="1" noChangeArrowheads="1"/>
          </p:cNvPicPr>
          <p:nvPr/>
        </p:nvPicPr>
        <p:blipFill>
          <a:blip r:embed="rId3" cstate="print"/>
          <a:srcRect/>
          <a:stretch>
            <a:fillRect/>
          </a:stretch>
        </p:blipFill>
        <p:spPr bwMode="auto">
          <a:xfrm>
            <a:off x="1510868" y="2346198"/>
            <a:ext cx="6753987" cy="4502658"/>
          </a:xfrm>
          <a:prstGeom prst="rect">
            <a:avLst/>
          </a:prstGeom>
          <a:noFill/>
        </p:spPr>
      </p:pic>
      <p:sp>
        <p:nvSpPr>
          <p:cNvPr id="4" name="Title 1"/>
          <p:cNvSpPr>
            <a:spLocks noGrp="1"/>
          </p:cNvSpPr>
          <p:nvPr>
            <p:ph type="title"/>
          </p:nvPr>
        </p:nvSpPr>
        <p:spPr>
          <a:xfrm>
            <a:off x="0" y="0"/>
            <a:ext cx="9799638" cy="854075"/>
          </a:xfrm>
        </p:spPr>
        <p:txBody>
          <a:bodyPr/>
          <a:lstStyle/>
          <a:p>
            <a:r>
              <a:rPr lang="en-GB" dirty="0" smtClean="0"/>
              <a:t>Outcome from the Lunar Calibration Workshop</a:t>
            </a:r>
            <a:endParaRPr lang="en-GB" dirty="0"/>
          </a:p>
        </p:txBody>
      </p:sp>
      <p:sp>
        <p:nvSpPr>
          <p:cNvPr id="5" name="Rectangle 5"/>
          <p:cNvSpPr>
            <a:spLocks noChangeArrowheads="1"/>
          </p:cNvSpPr>
          <p:nvPr/>
        </p:nvSpPr>
        <p:spPr bwMode="auto">
          <a:xfrm>
            <a:off x="92468" y="716706"/>
            <a:ext cx="9762162" cy="1711366"/>
          </a:xfrm>
          <a:prstGeom prst="rect">
            <a:avLst/>
          </a:prstGeom>
          <a:noFill/>
          <a:ln w="9525">
            <a:noFill/>
            <a:miter lim="800000"/>
            <a:headEnd/>
            <a:tailEnd/>
          </a:ln>
        </p:spPr>
        <p:txBody>
          <a:bodyPr wrap="square">
            <a:spAutoFit/>
          </a:bodyPr>
          <a:lstStyle/>
          <a:p>
            <a:pPr marL="174625" indent="-174625">
              <a:lnSpc>
                <a:spcPct val="150000"/>
              </a:lnSpc>
              <a:buFont typeface="Arial" charset="0"/>
              <a:buChar char="•"/>
            </a:pPr>
            <a:r>
              <a:rPr lang="en-US" sz="1800" dirty="0" smtClean="0">
                <a:solidFill>
                  <a:srgbClr val="002C83"/>
                </a:solidFill>
                <a:latin typeface="Calibri" pitchFamily="34" charset="0"/>
                <a:cs typeface="Calibri" pitchFamily="34" charset="0"/>
                <a:sym typeface="Symbol" pitchFamily="18" charset="2"/>
              </a:rPr>
              <a:t>EUMETSAT  HQ, 1-4 December 2014</a:t>
            </a:r>
          </a:p>
          <a:p>
            <a:pPr marL="174625" indent="-174625">
              <a:lnSpc>
                <a:spcPct val="150000"/>
              </a:lnSpc>
              <a:buFont typeface="Arial" charset="0"/>
              <a:buChar char="•"/>
            </a:pPr>
            <a:r>
              <a:rPr lang="en-US" sz="1800" dirty="0" smtClean="0">
                <a:solidFill>
                  <a:srgbClr val="002C83"/>
                </a:solidFill>
                <a:latin typeface="Calibri" pitchFamily="34" charset="0"/>
                <a:cs typeface="Calibri" pitchFamily="34" charset="0"/>
                <a:sym typeface="Symbol" pitchFamily="18" charset="2"/>
              </a:rPr>
              <a:t>14 agencies and departments attended the joint GSICS – CEOS/IVOS lunar calibration workshop (including remote attendees through </a:t>
            </a:r>
            <a:r>
              <a:rPr lang="en-US" sz="1800" dirty="0" err="1" smtClean="0">
                <a:solidFill>
                  <a:srgbClr val="002C83"/>
                </a:solidFill>
                <a:latin typeface="Calibri" pitchFamily="34" charset="0"/>
                <a:cs typeface="Calibri" pitchFamily="34" charset="0"/>
                <a:sym typeface="Symbol" pitchFamily="18" charset="2"/>
              </a:rPr>
              <a:t>Webex</a:t>
            </a:r>
            <a:r>
              <a:rPr lang="en-US" sz="1800" dirty="0" smtClean="0">
                <a:solidFill>
                  <a:srgbClr val="002C83"/>
                </a:solidFill>
                <a:latin typeface="Calibri" pitchFamily="34" charset="0"/>
                <a:cs typeface="Calibri" pitchFamily="34" charset="0"/>
                <a:sym typeface="Symbol" pitchFamily="18" charset="2"/>
              </a:rPr>
              <a:t>)</a:t>
            </a:r>
          </a:p>
          <a:p>
            <a:pPr marL="174625" indent="-174625">
              <a:lnSpc>
                <a:spcPct val="150000"/>
              </a:lnSpc>
              <a:buFont typeface="Arial" charset="0"/>
              <a:buChar char="•"/>
            </a:pPr>
            <a:r>
              <a:rPr lang="en-US" sz="1800" dirty="0" smtClean="0">
                <a:solidFill>
                  <a:srgbClr val="002C83"/>
                </a:solidFill>
                <a:latin typeface="Calibri" pitchFamily="34" charset="0"/>
                <a:cs typeface="Calibri" pitchFamily="34" charset="0"/>
                <a:sym typeface="Symbol" pitchFamily="18" charset="2"/>
              </a:rPr>
              <a:t>Potentially 25 instruments + future  and (some) past missions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2000"/>
                                  </p:stCondLst>
                                  <p:childTnLst>
                                    <p:animEffect transition="out" filter="fade">
                                      <p:cBhvr>
                                        <p:cTn id="6" dur="3000"/>
                                        <p:tgtEl>
                                          <p:spTgt spid="365571"/>
                                        </p:tgtEl>
                                      </p:cBhvr>
                                    </p:animEffect>
                                    <p:set>
                                      <p:cBhvr>
                                        <p:cTn id="7" dur="1" fill="hold">
                                          <p:stCondLst>
                                            <p:cond delay="2999"/>
                                          </p:stCondLst>
                                        </p:cTn>
                                        <p:tgtEl>
                                          <p:spTgt spid="3655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343400" y="74178"/>
          <a:ext cx="5381624" cy="6783822"/>
        </p:xfrm>
        <a:graphic>
          <a:graphicData uri="http://schemas.openxmlformats.org/drawingml/2006/table">
            <a:tbl>
              <a:tblPr/>
              <a:tblGrid>
                <a:gridCol w="1062906"/>
                <a:gridCol w="754044"/>
                <a:gridCol w="755109"/>
                <a:gridCol w="452641"/>
                <a:gridCol w="906346"/>
                <a:gridCol w="607071"/>
                <a:gridCol w="843507"/>
              </a:tblGrid>
              <a:tr h="493434">
                <a:tc>
                  <a:txBody>
                    <a:bodyPr/>
                    <a:lstStyle/>
                    <a:p>
                      <a:pPr algn="ctr">
                        <a:spcAft>
                          <a:spcPts val="0"/>
                        </a:spcAft>
                      </a:pPr>
                      <a:r>
                        <a:rPr lang="en-GB" sz="1200" b="1" i="1" dirty="0">
                          <a:solidFill>
                            <a:srgbClr val="000000"/>
                          </a:solidFill>
                          <a:latin typeface="Times New Roman"/>
                          <a:ea typeface="Times New Roman"/>
                          <a:cs typeface="Times New Roman"/>
                        </a:rPr>
                        <a:t>Team</a:t>
                      </a:r>
                      <a:endParaRPr lang="en-GB"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200" b="1" i="1">
                          <a:solidFill>
                            <a:srgbClr val="000000"/>
                          </a:solidFill>
                          <a:latin typeface="Times New Roman"/>
                          <a:ea typeface="Times New Roman"/>
                          <a:cs typeface="Times New Roman"/>
                        </a:rPr>
                        <a:t>Satellite</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200" b="1" i="1">
                          <a:solidFill>
                            <a:srgbClr val="000000"/>
                          </a:solidFill>
                          <a:latin typeface="Times New Roman"/>
                          <a:ea typeface="Times New Roman"/>
                          <a:cs typeface="Times New Roman"/>
                        </a:rPr>
                        <a:t>Sensor</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200" b="1" i="1">
                          <a:solidFill>
                            <a:srgbClr val="000000"/>
                          </a:solidFill>
                          <a:latin typeface="Times New Roman"/>
                          <a:ea typeface="Times New Roman"/>
                          <a:cs typeface="Times New Roman"/>
                        </a:rPr>
                        <a:t>G/L</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200" b="1" i="1">
                          <a:solidFill>
                            <a:srgbClr val="000000"/>
                          </a:solidFill>
                          <a:latin typeface="Times New Roman"/>
                          <a:ea typeface="Times New Roman"/>
                          <a:cs typeface="Times New Roman"/>
                        </a:rPr>
                        <a:t>Dates</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200" b="1" i="1">
                          <a:solidFill>
                            <a:srgbClr val="000000"/>
                          </a:solidFill>
                          <a:latin typeface="Times New Roman"/>
                          <a:ea typeface="Times New Roman"/>
                          <a:cs typeface="Times New Roman"/>
                        </a:rPr>
                        <a:t>Number of obs (GSICSdataset)</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200" b="1" i="1">
                          <a:solidFill>
                            <a:srgbClr val="000000"/>
                          </a:solidFill>
                          <a:latin typeface="Times New Roman"/>
                          <a:ea typeface="Times New Roman"/>
                          <a:cs typeface="Times New Roman"/>
                        </a:rPr>
                        <a:t>Phase angle range (°)</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47773">
                <a:tc>
                  <a:txBody>
                    <a:bodyPr/>
                    <a:lstStyle/>
                    <a:p>
                      <a:pPr algn="ctr">
                        <a:spcAft>
                          <a:spcPts val="0"/>
                        </a:spcAft>
                      </a:pPr>
                      <a:r>
                        <a:rPr lang="en-GB" sz="1200" dirty="0">
                          <a:solidFill>
                            <a:srgbClr val="000000"/>
                          </a:solidFill>
                          <a:latin typeface="Times New Roman"/>
                          <a:ea typeface="Times New Roman"/>
                          <a:cs typeface="Times New Roman"/>
                        </a:rPr>
                        <a:t>CMA</a:t>
                      </a:r>
                      <a:endParaRPr lang="en-GB"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FY-3C</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MERSI</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LEO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2013-2014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9</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[43 57]</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69618">
                <a:tc>
                  <a:txBody>
                    <a:bodyPr/>
                    <a:lstStyle/>
                    <a:p>
                      <a:pPr algn="ctr">
                        <a:spcAft>
                          <a:spcPts val="0"/>
                        </a:spcAft>
                      </a:pPr>
                      <a:r>
                        <a:rPr lang="en-GB" sz="1200">
                          <a:solidFill>
                            <a:srgbClr val="000000"/>
                          </a:solidFill>
                          <a:latin typeface="Times New Roman"/>
                          <a:ea typeface="Times New Roman"/>
                          <a:cs typeface="Times New Roman"/>
                        </a:rPr>
                        <a:t>CMA</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FY-2D</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VISSR</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GEO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2007-2014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endParaRPr lang="en-GB"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endParaRPr lang="en-GB"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69618">
                <a:tc>
                  <a:txBody>
                    <a:bodyPr/>
                    <a:lstStyle/>
                    <a:p>
                      <a:pPr algn="ctr">
                        <a:spcAft>
                          <a:spcPts val="0"/>
                        </a:spcAft>
                      </a:pPr>
                      <a:r>
                        <a:rPr lang="en-GB" sz="1200" dirty="0">
                          <a:solidFill>
                            <a:srgbClr val="000000"/>
                          </a:solidFill>
                          <a:latin typeface="Times New Roman"/>
                          <a:ea typeface="Times New Roman"/>
                          <a:cs typeface="Times New Roman"/>
                        </a:rPr>
                        <a:t>CMA</a:t>
                      </a:r>
                      <a:endParaRPr lang="en-GB"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FY-2E</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VISSR</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GEO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2010-2014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endParaRPr lang="en-GB"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endParaRPr lang="en-GB"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69618">
                <a:tc>
                  <a:txBody>
                    <a:bodyPr/>
                    <a:lstStyle/>
                    <a:p>
                      <a:pPr algn="ctr">
                        <a:spcAft>
                          <a:spcPts val="0"/>
                        </a:spcAft>
                      </a:pPr>
                      <a:r>
                        <a:rPr lang="en-GB" sz="1200">
                          <a:solidFill>
                            <a:srgbClr val="000000"/>
                          </a:solidFill>
                          <a:latin typeface="Times New Roman"/>
                          <a:ea typeface="Times New Roman"/>
                          <a:cs typeface="Times New Roman"/>
                        </a:rPr>
                        <a:t>CMA</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FY-2F</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VISSR</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GEO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2012-2014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endParaRPr lang="en-GB"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endParaRPr lang="en-GB"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47773">
                <a:tc>
                  <a:txBody>
                    <a:bodyPr/>
                    <a:lstStyle/>
                    <a:p>
                      <a:pPr algn="ctr">
                        <a:spcAft>
                          <a:spcPts val="0"/>
                        </a:spcAft>
                      </a:pPr>
                      <a:r>
                        <a:rPr lang="en-GB" sz="1200">
                          <a:solidFill>
                            <a:srgbClr val="000000"/>
                          </a:solidFill>
                          <a:latin typeface="Times New Roman"/>
                          <a:ea typeface="Times New Roman"/>
                          <a:cs typeface="Times New Roman"/>
                        </a:rPr>
                        <a:t>JMA</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dirty="0">
                          <a:solidFill>
                            <a:srgbClr val="000000"/>
                          </a:solidFill>
                          <a:latin typeface="Times New Roman"/>
                          <a:ea typeface="Times New Roman"/>
                          <a:cs typeface="Times New Roman"/>
                        </a:rPr>
                        <a:t>MTSAT-2</a:t>
                      </a:r>
                      <a:endParaRPr lang="en-GB"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IMAGER</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GEO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2010-2013</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62</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[-138,147]</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r>
              <a:tr h="147773">
                <a:tc>
                  <a:txBody>
                    <a:bodyPr/>
                    <a:lstStyle/>
                    <a:p>
                      <a:pPr algn="ctr">
                        <a:spcAft>
                          <a:spcPts val="0"/>
                        </a:spcAft>
                      </a:pPr>
                      <a:r>
                        <a:rPr lang="en-GB" sz="1200">
                          <a:solidFill>
                            <a:srgbClr val="000000"/>
                          </a:solidFill>
                          <a:latin typeface="Times New Roman"/>
                          <a:ea typeface="Times New Roman"/>
                          <a:cs typeface="Times New Roman"/>
                        </a:rPr>
                        <a:t>JMA</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GMS5</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VISSR</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GEO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1995-2003</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50</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[-94,96]</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r>
              <a:tr h="246717">
                <a:tc>
                  <a:txBody>
                    <a:bodyPr/>
                    <a:lstStyle/>
                    <a:p>
                      <a:pPr algn="ctr">
                        <a:spcAft>
                          <a:spcPts val="0"/>
                        </a:spcAft>
                      </a:pPr>
                      <a:r>
                        <a:rPr lang="en-GB" sz="1200">
                          <a:solidFill>
                            <a:srgbClr val="000000"/>
                          </a:solidFill>
                          <a:latin typeface="Times New Roman"/>
                          <a:ea typeface="Times New Roman"/>
                          <a:cs typeface="Times New Roman"/>
                        </a:rPr>
                        <a:t>JMA</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dirty="0">
                          <a:solidFill>
                            <a:srgbClr val="000000"/>
                          </a:solidFill>
                          <a:latin typeface="Times New Roman"/>
                          <a:ea typeface="Times New Roman"/>
                          <a:cs typeface="Times New Roman"/>
                        </a:rPr>
                        <a:t>Himawari-8</a:t>
                      </a:r>
                      <a:endParaRPr lang="en-GB"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AHI</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GEO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endParaRPr lang="en-GB"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r>
              <a:tr h="147773">
                <a:tc>
                  <a:txBody>
                    <a:bodyPr/>
                    <a:lstStyle/>
                    <a:p>
                      <a:pPr algn="ctr">
                        <a:spcAft>
                          <a:spcPts val="0"/>
                        </a:spcAft>
                      </a:pPr>
                      <a:r>
                        <a:rPr lang="en-GB" sz="1200" dirty="0">
                          <a:solidFill>
                            <a:srgbClr val="000000"/>
                          </a:solidFill>
                          <a:latin typeface="Times New Roman"/>
                          <a:ea typeface="Times New Roman"/>
                          <a:cs typeface="Times New Roman"/>
                        </a:rPr>
                        <a:t>EUMETSAT</a:t>
                      </a:r>
                      <a:endParaRPr lang="en-GB"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MSG1</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SEVIRI</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GEO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2003-2014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380/43</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[-150,152]</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47773">
                <a:tc>
                  <a:txBody>
                    <a:bodyPr/>
                    <a:lstStyle/>
                    <a:p>
                      <a:pPr algn="ctr">
                        <a:spcAft>
                          <a:spcPts val="0"/>
                        </a:spcAft>
                      </a:pPr>
                      <a:r>
                        <a:rPr lang="en-GB" sz="1200">
                          <a:solidFill>
                            <a:srgbClr val="000000"/>
                          </a:solidFill>
                          <a:latin typeface="Times New Roman"/>
                          <a:ea typeface="Times New Roman"/>
                          <a:cs typeface="Times New Roman"/>
                        </a:rPr>
                        <a:t>EUMETSAT</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MSG2</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SEVIRI</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GEO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2006-2014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312/54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[-147,150]</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47773">
                <a:tc>
                  <a:txBody>
                    <a:bodyPr/>
                    <a:lstStyle/>
                    <a:p>
                      <a:pPr algn="ctr">
                        <a:spcAft>
                          <a:spcPts val="0"/>
                        </a:spcAft>
                      </a:pPr>
                      <a:r>
                        <a:rPr lang="en-GB" sz="1200">
                          <a:solidFill>
                            <a:srgbClr val="000000"/>
                          </a:solidFill>
                          <a:latin typeface="Times New Roman"/>
                          <a:ea typeface="Times New Roman"/>
                          <a:cs typeface="Times New Roman"/>
                        </a:rPr>
                        <a:t>EUMETSAT</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MSG3</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dirty="0">
                          <a:solidFill>
                            <a:srgbClr val="000000"/>
                          </a:solidFill>
                          <a:latin typeface="Times New Roman"/>
                          <a:ea typeface="Times New Roman"/>
                          <a:cs typeface="Times New Roman"/>
                        </a:rPr>
                        <a:t>SEVIRI</a:t>
                      </a:r>
                      <a:endParaRPr lang="en-GB"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GEO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2013-2014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45/7</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[-144,143]</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47773">
                <a:tc>
                  <a:txBody>
                    <a:bodyPr/>
                    <a:lstStyle/>
                    <a:p>
                      <a:pPr algn="ctr">
                        <a:spcAft>
                          <a:spcPts val="0"/>
                        </a:spcAft>
                      </a:pPr>
                      <a:r>
                        <a:rPr lang="en-GB" sz="1200">
                          <a:solidFill>
                            <a:srgbClr val="000000"/>
                          </a:solidFill>
                          <a:latin typeface="Times New Roman"/>
                          <a:ea typeface="Times New Roman"/>
                          <a:cs typeface="Times New Roman"/>
                        </a:rPr>
                        <a:t>EUMETSAT</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MET7</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MVIRI</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GEO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1998-2014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128</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[-147,144]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246717">
                <a:tc>
                  <a:txBody>
                    <a:bodyPr/>
                    <a:lstStyle/>
                    <a:p>
                      <a:pPr algn="ctr">
                        <a:spcAft>
                          <a:spcPts val="0"/>
                        </a:spcAft>
                      </a:pPr>
                      <a:r>
                        <a:rPr lang="en-GB" sz="1200">
                          <a:solidFill>
                            <a:srgbClr val="000000"/>
                          </a:solidFill>
                          <a:latin typeface="Times New Roman"/>
                          <a:ea typeface="Times New Roman"/>
                          <a:cs typeface="Times New Roman"/>
                        </a:rPr>
                        <a:t>CNES</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Pleiades-1A</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dirty="0">
                          <a:solidFill>
                            <a:srgbClr val="000000"/>
                          </a:solidFill>
                          <a:latin typeface="Times New Roman"/>
                          <a:ea typeface="Times New Roman"/>
                          <a:cs typeface="Times New Roman"/>
                        </a:rPr>
                        <a:t>PHR</a:t>
                      </a:r>
                      <a:endParaRPr lang="en-GB"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LEO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2012</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10</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[+/-40]</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r>
              <a:tr h="246717">
                <a:tc>
                  <a:txBody>
                    <a:bodyPr/>
                    <a:lstStyle/>
                    <a:p>
                      <a:pPr algn="ctr">
                        <a:spcAft>
                          <a:spcPts val="0"/>
                        </a:spcAft>
                      </a:pPr>
                      <a:r>
                        <a:rPr lang="en-GB" sz="1200">
                          <a:solidFill>
                            <a:srgbClr val="000000"/>
                          </a:solidFill>
                          <a:latin typeface="Times New Roman"/>
                          <a:ea typeface="Times New Roman"/>
                          <a:cs typeface="Times New Roman"/>
                        </a:rPr>
                        <a:t>CNES</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Pleiades-1B</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PHR</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LEO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2013-2014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10</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[+/-40]</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r>
              <a:tr h="246717">
                <a:tc>
                  <a:txBody>
                    <a:bodyPr/>
                    <a:lstStyle/>
                    <a:p>
                      <a:pPr algn="ctr">
                        <a:spcAft>
                          <a:spcPts val="0"/>
                        </a:spcAft>
                      </a:pPr>
                      <a:r>
                        <a:rPr lang="en-GB" sz="1200">
                          <a:solidFill>
                            <a:srgbClr val="000000"/>
                          </a:solidFill>
                          <a:latin typeface="Times New Roman"/>
                          <a:ea typeface="Times New Roman"/>
                          <a:cs typeface="Times New Roman"/>
                        </a:rPr>
                        <a:t>NASA-MODIS</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Terra</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dirty="0">
                          <a:solidFill>
                            <a:srgbClr val="000000"/>
                          </a:solidFill>
                          <a:latin typeface="Times New Roman"/>
                          <a:ea typeface="Times New Roman"/>
                          <a:cs typeface="Times New Roman"/>
                        </a:rPr>
                        <a:t>MODIS</a:t>
                      </a:r>
                      <a:endParaRPr lang="en-GB"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LEO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2000-2014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136</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[54,56]</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246717">
                <a:tc>
                  <a:txBody>
                    <a:bodyPr/>
                    <a:lstStyle/>
                    <a:p>
                      <a:pPr algn="ctr">
                        <a:spcAft>
                          <a:spcPts val="0"/>
                        </a:spcAft>
                      </a:pPr>
                      <a:r>
                        <a:rPr lang="en-GB" sz="1200">
                          <a:solidFill>
                            <a:srgbClr val="000000"/>
                          </a:solidFill>
                          <a:latin typeface="Times New Roman"/>
                          <a:ea typeface="Times New Roman"/>
                          <a:cs typeface="Times New Roman"/>
                        </a:rPr>
                        <a:t>NASA-MODIS</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Aqua</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MODIS</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LEO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2002-2014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117</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[-54,-56]</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47773">
                <a:tc>
                  <a:txBody>
                    <a:bodyPr/>
                    <a:lstStyle/>
                    <a:p>
                      <a:pPr algn="ctr">
                        <a:spcAft>
                          <a:spcPts val="0"/>
                        </a:spcAft>
                      </a:pPr>
                      <a:r>
                        <a:rPr lang="en-GB" sz="1200">
                          <a:solidFill>
                            <a:srgbClr val="000000"/>
                          </a:solidFill>
                          <a:latin typeface="Times New Roman"/>
                          <a:ea typeface="Times New Roman"/>
                          <a:cs typeface="Times New Roman"/>
                        </a:rPr>
                        <a:t>NASA-VIIRS</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NPP</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VIIRS</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dirty="0">
                          <a:solidFill>
                            <a:srgbClr val="000000"/>
                          </a:solidFill>
                          <a:latin typeface="Times New Roman"/>
                          <a:ea typeface="Times New Roman"/>
                          <a:cs typeface="Times New Roman"/>
                        </a:rPr>
                        <a:t>LEO</a:t>
                      </a:r>
                      <a:endParaRPr lang="en-GB"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2012-2014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20</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[50,52] </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246717">
                <a:tc>
                  <a:txBody>
                    <a:bodyPr/>
                    <a:lstStyle/>
                    <a:p>
                      <a:pPr algn="ctr">
                        <a:spcAft>
                          <a:spcPts val="0"/>
                        </a:spcAft>
                      </a:pPr>
                      <a:r>
                        <a:rPr lang="en-GB" sz="1200">
                          <a:solidFill>
                            <a:srgbClr val="000000"/>
                          </a:solidFill>
                          <a:latin typeface="Times New Roman"/>
                          <a:ea typeface="Times New Roman"/>
                          <a:cs typeface="Times New Roman"/>
                        </a:rPr>
                        <a:t>NASA-OBPG</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SeaStar</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SeaWiFS</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LEO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dirty="0">
                          <a:solidFill>
                            <a:srgbClr val="000000"/>
                          </a:solidFill>
                          <a:latin typeface="Times New Roman"/>
                          <a:ea typeface="Times New Roman"/>
                          <a:cs typeface="Times New Roman"/>
                        </a:rPr>
                        <a:t>1997-2010</a:t>
                      </a:r>
                      <a:endParaRPr lang="en-GB"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204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(&lt;10 , </a:t>
                      </a:r>
                      <a:br>
                        <a:rPr lang="en-GB" sz="1200">
                          <a:solidFill>
                            <a:srgbClr val="000000"/>
                          </a:solidFill>
                          <a:latin typeface="Times New Roman"/>
                          <a:ea typeface="Times New Roman"/>
                          <a:cs typeface="Times New Roman"/>
                        </a:rPr>
                      </a:br>
                      <a:r>
                        <a:rPr lang="en-GB" sz="1200">
                          <a:solidFill>
                            <a:srgbClr val="000000"/>
                          </a:solidFill>
                          <a:latin typeface="Times New Roman"/>
                          <a:ea typeface="Times New Roman"/>
                          <a:cs typeface="Times New Roman"/>
                        </a:rPr>
                        <a:t>[27-66])</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47773">
                <a:tc>
                  <a:txBody>
                    <a:bodyPr/>
                    <a:lstStyle/>
                    <a:p>
                      <a:pPr algn="ctr">
                        <a:spcAft>
                          <a:spcPts val="0"/>
                        </a:spcAft>
                      </a:pPr>
                      <a:r>
                        <a:rPr lang="en-GB" sz="1200">
                          <a:solidFill>
                            <a:srgbClr val="000000"/>
                          </a:solidFill>
                          <a:latin typeface="Times New Roman"/>
                          <a:ea typeface="Times New Roman"/>
                          <a:cs typeface="Times New Roman"/>
                        </a:rPr>
                        <a:t>NASA/USGS</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Landsat-8</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OLI</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LEO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2013-2014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latin typeface="Times New Roman"/>
                          <a:ea typeface="Times New Roman"/>
                          <a:cs typeface="Times New Roman"/>
                        </a:rPr>
                        <a:t>3</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[-7]</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69618">
                <a:tc>
                  <a:txBody>
                    <a:bodyPr/>
                    <a:lstStyle/>
                    <a:p>
                      <a:pPr algn="ctr">
                        <a:spcAft>
                          <a:spcPts val="0"/>
                        </a:spcAft>
                      </a:pPr>
                      <a:r>
                        <a:rPr lang="en-GB" sz="1200">
                          <a:solidFill>
                            <a:srgbClr val="000000"/>
                          </a:solidFill>
                          <a:latin typeface="Times New Roman"/>
                          <a:ea typeface="Times New Roman"/>
                          <a:cs typeface="Times New Roman"/>
                        </a:rPr>
                        <a:t>NASA</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OCO-2</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OCO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LEO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dirty="0">
                          <a:solidFill>
                            <a:srgbClr val="000000"/>
                          </a:solidFill>
                          <a:latin typeface="Times New Roman"/>
                          <a:ea typeface="Times New Roman"/>
                          <a:cs typeface="Times New Roman"/>
                        </a:rPr>
                        <a:t>2014</a:t>
                      </a:r>
                      <a:endParaRPr lang="en-GB"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endParaRPr lang="en-GB"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endParaRPr lang="en-GB"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47773">
                <a:tc>
                  <a:txBody>
                    <a:bodyPr/>
                    <a:lstStyle/>
                    <a:p>
                      <a:pPr algn="ctr">
                        <a:spcAft>
                          <a:spcPts val="0"/>
                        </a:spcAft>
                      </a:pPr>
                      <a:r>
                        <a:rPr lang="en-GB" sz="1200">
                          <a:solidFill>
                            <a:srgbClr val="000000"/>
                          </a:solidFill>
                          <a:latin typeface="Times New Roman"/>
                          <a:ea typeface="Times New Roman"/>
                          <a:cs typeface="Times New Roman"/>
                        </a:rPr>
                        <a:t>NOAA-STAR</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NPP</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VIIRS</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LEO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2011-2014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19</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[-52,-50]</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r>
              <a:tr h="147773">
                <a:tc>
                  <a:txBody>
                    <a:bodyPr/>
                    <a:lstStyle/>
                    <a:p>
                      <a:pPr algn="ctr">
                        <a:spcAft>
                          <a:spcPts val="0"/>
                        </a:spcAft>
                      </a:pPr>
                      <a:r>
                        <a:rPr lang="en-GB" sz="1200">
                          <a:solidFill>
                            <a:srgbClr val="000000"/>
                          </a:solidFill>
                          <a:latin typeface="Times New Roman"/>
                          <a:ea typeface="Times New Roman"/>
                          <a:cs typeface="Times New Roman"/>
                        </a:rPr>
                        <a:t>NOAA</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GOES-10</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IMAGER</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GEO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1998-2006</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dirty="0">
                          <a:solidFill>
                            <a:srgbClr val="000000"/>
                          </a:solidFill>
                          <a:latin typeface="Times New Roman"/>
                          <a:ea typeface="Times New Roman"/>
                          <a:cs typeface="Times New Roman"/>
                        </a:rPr>
                        <a:t>33</a:t>
                      </a:r>
                      <a:endParaRPr lang="en-GB"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[-66, 81]</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r>
              <a:tr h="147773">
                <a:tc>
                  <a:txBody>
                    <a:bodyPr/>
                    <a:lstStyle/>
                    <a:p>
                      <a:pPr algn="ctr">
                        <a:spcAft>
                          <a:spcPts val="0"/>
                        </a:spcAft>
                      </a:pPr>
                      <a:r>
                        <a:rPr lang="en-GB" sz="1200">
                          <a:solidFill>
                            <a:srgbClr val="000000"/>
                          </a:solidFill>
                          <a:latin typeface="Times New Roman"/>
                          <a:ea typeface="Times New Roman"/>
                          <a:cs typeface="Times New Roman"/>
                        </a:rPr>
                        <a:t>NOAA</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GOES-11</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IMAGER</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GEO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2006-2007</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dirty="0">
                          <a:solidFill>
                            <a:srgbClr val="000000"/>
                          </a:solidFill>
                          <a:latin typeface="Times New Roman"/>
                          <a:ea typeface="Times New Roman"/>
                          <a:cs typeface="Times New Roman"/>
                        </a:rPr>
                        <a:t>10</a:t>
                      </a:r>
                      <a:endParaRPr lang="en-GB"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[-62, 57]</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r>
              <a:tr h="147773">
                <a:tc>
                  <a:txBody>
                    <a:bodyPr/>
                    <a:lstStyle/>
                    <a:p>
                      <a:pPr algn="ctr">
                        <a:spcAft>
                          <a:spcPts val="0"/>
                        </a:spcAft>
                      </a:pPr>
                      <a:r>
                        <a:rPr lang="en-GB" sz="1200">
                          <a:solidFill>
                            <a:srgbClr val="000000"/>
                          </a:solidFill>
                          <a:latin typeface="Times New Roman"/>
                          <a:ea typeface="Times New Roman"/>
                          <a:cs typeface="Times New Roman"/>
                        </a:rPr>
                        <a:t>NOAA</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GOES-12</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IMAGER</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GEO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2003-2010</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49</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[-83, 66]</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r>
              <a:tr h="169618">
                <a:tc>
                  <a:txBody>
                    <a:bodyPr/>
                    <a:lstStyle/>
                    <a:p>
                      <a:pPr algn="ctr">
                        <a:spcAft>
                          <a:spcPts val="0"/>
                        </a:spcAft>
                      </a:pPr>
                      <a:r>
                        <a:rPr lang="en-GB" sz="1200">
                          <a:solidFill>
                            <a:srgbClr val="000000"/>
                          </a:solidFill>
                          <a:latin typeface="Times New Roman"/>
                          <a:ea typeface="Times New Roman"/>
                          <a:cs typeface="Times New Roman"/>
                        </a:rPr>
                        <a:t>NOAA</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GOES-13</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IMAGER</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GEO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2006</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dirty="0">
                          <a:solidFill>
                            <a:srgbClr val="000000"/>
                          </a:solidFill>
                          <a:latin typeface="Times New Roman"/>
                          <a:ea typeface="Times New Roman"/>
                          <a:cs typeface="Times New Roman"/>
                        </a:rPr>
                        <a:t>11</a:t>
                      </a:r>
                      <a:endParaRPr lang="en-GB"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endParaRPr lang="en-GB" sz="12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r>
              <a:tr h="147773">
                <a:tc>
                  <a:txBody>
                    <a:bodyPr/>
                    <a:lstStyle/>
                    <a:p>
                      <a:pPr algn="ctr">
                        <a:spcAft>
                          <a:spcPts val="0"/>
                        </a:spcAft>
                      </a:pPr>
                      <a:r>
                        <a:rPr lang="en-GB" sz="1200">
                          <a:solidFill>
                            <a:srgbClr val="000000"/>
                          </a:solidFill>
                          <a:latin typeface="Times New Roman"/>
                          <a:ea typeface="Times New Roman"/>
                          <a:cs typeface="Times New Roman"/>
                        </a:rPr>
                        <a:t>NOAA</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GOES-15</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IMAGER</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GEO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2012-2013</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dirty="0">
                          <a:solidFill>
                            <a:srgbClr val="000000"/>
                          </a:solidFill>
                          <a:latin typeface="Times New Roman"/>
                          <a:ea typeface="Times New Roman"/>
                          <a:cs typeface="Times New Roman"/>
                        </a:rPr>
                        <a:t>28</a:t>
                      </a:r>
                      <a:endParaRPr lang="en-GB"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[-52, 69]</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r>
              <a:tr h="147773">
                <a:tc>
                  <a:txBody>
                    <a:bodyPr/>
                    <a:lstStyle/>
                    <a:p>
                      <a:pPr algn="ctr">
                        <a:spcAft>
                          <a:spcPts val="0"/>
                        </a:spcAft>
                      </a:pPr>
                      <a:r>
                        <a:rPr lang="en-GB" sz="1200">
                          <a:solidFill>
                            <a:srgbClr val="000000"/>
                          </a:solidFill>
                          <a:latin typeface="Times New Roman"/>
                          <a:ea typeface="Times New Roman"/>
                          <a:cs typeface="Times New Roman"/>
                        </a:rPr>
                        <a:t>VITO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Proba-V</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VGT-P</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LEO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2013-2014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25</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dirty="0">
                          <a:solidFill>
                            <a:srgbClr val="000000"/>
                          </a:solidFill>
                          <a:latin typeface="Times New Roman"/>
                          <a:ea typeface="Times New Roman"/>
                          <a:cs typeface="Times New Roman"/>
                        </a:rPr>
                        <a:t>[-7]</a:t>
                      </a:r>
                      <a:endParaRPr lang="en-GB"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69618">
                <a:tc>
                  <a:txBody>
                    <a:bodyPr/>
                    <a:lstStyle/>
                    <a:p>
                      <a:pPr algn="ctr">
                        <a:spcAft>
                          <a:spcPts val="0"/>
                        </a:spcAft>
                      </a:pPr>
                      <a:r>
                        <a:rPr lang="en-GB" sz="1200">
                          <a:solidFill>
                            <a:srgbClr val="000000"/>
                          </a:solidFill>
                          <a:latin typeface="Times New Roman"/>
                          <a:ea typeface="Times New Roman"/>
                          <a:cs typeface="Times New Roman"/>
                        </a:rPr>
                        <a:t>KMA</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COMS</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MI</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GEO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2010-2014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60</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endParaRPr lang="en-GB" sz="1200" dirty="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47773">
                <a:tc>
                  <a:txBody>
                    <a:bodyPr/>
                    <a:lstStyle/>
                    <a:p>
                      <a:pPr algn="ctr">
                        <a:spcAft>
                          <a:spcPts val="0"/>
                        </a:spcAft>
                      </a:pPr>
                      <a:r>
                        <a:rPr lang="en-GB" sz="1200">
                          <a:solidFill>
                            <a:srgbClr val="000000"/>
                          </a:solidFill>
                          <a:latin typeface="Times New Roman"/>
                          <a:ea typeface="Times New Roman"/>
                          <a:cs typeface="Times New Roman"/>
                        </a:rPr>
                        <a:t>AIST</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Terra</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ASTER</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LEO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1999-2014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a:solidFill>
                            <a:srgbClr val="000000"/>
                          </a:solidFill>
                          <a:latin typeface="Times New Roman"/>
                          <a:ea typeface="Times New Roman"/>
                          <a:cs typeface="Times New Roman"/>
                        </a:rPr>
                        <a:t>1</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GB" sz="1200" dirty="0">
                          <a:solidFill>
                            <a:srgbClr val="000000"/>
                          </a:solidFill>
                          <a:latin typeface="Times New Roman"/>
                          <a:ea typeface="Times New Roman"/>
                          <a:cs typeface="Times New Roman"/>
                        </a:rPr>
                        <a:t>-27.7</a:t>
                      </a:r>
                      <a:endParaRPr lang="en-GB"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169618">
                <a:tc>
                  <a:txBody>
                    <a:bodyPr/>
                    <a:lstStyle/>
                    <a:p>
                      <a:pPr algn="ctr">
                        <a:spcAft>
                          <a:spcPts val="0"/>
                        </a:spcAft>
                      </a:pPr>
                      <a:r>
                        <a:rPr lang="en-GB" sz="1200">
                          <a:solidFill>
                            <a:srgbClr val="000000"/>
                          </a:solidFill>
                          <a:latin typeface="Times New Roman"/>
                          <a:ea typeface="Times New Roman"/>
                          <a:cs typeface="Times New Roman"/>
                        </a:rPr>
                        <a:t>ISRO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OceanSat2</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OCM-2</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LEO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2009-2014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2</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endParaRPr lang="en-GB" sz="1200" dirty="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r>
              <a:tr h="246717">
                <a:tc>
                  <a:txBody>
                    <a:bodyPr/>
                    <a:lstStyle/>
                    <a:p>
                      <a:pPr algn="ctr">
                        <a:spcAft>
                          <a:spcPts val="0"/>
                        </a:spcAft>
                      </a:pPr>
                      <a:r>
                        <a:rPr lang="en-GB" sz="1200" dirty="0">
                          <a:solidFill>
                            <a:srgbClr val="000000"/>
                          </a:solidFill>
                          <a:latin typeface="Times New Roman"/>
                          <a:ea typeface="Times New Roman"/>
                          <a:cs typeface="Times New Roman"/>
                        </a:rPr>
                        <a:t>ISRO</a:t>
                      </a:r>
                      <a:endParaRPr lang="en-GB" sz="1200" dirty="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INSAT-3D</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IMAGER</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GEO</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2013-2014</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pPr algn="ctr">
                        <a:spcAft>
                          <a:spcPts val="0"/>
                        </a:spcAft>
                      </a:pPr>
                      <a:r>
                        <a:rPr lang="en-GB" sz="1200">
                          <a:solidFill>
                            <a:srgbClr val="000000"/>
                          </a:solidFill>
                          <a:latin typeface="Times New Roman"/>
                          <a:ea typeface="Times New Roman"/>
                          <a:cs typeface="Times New Roman"/>
                        </a:rPr>
                        <a:t>2</a:t>
                      </a:r>
                      <a:endParaRPr lang="en-GB" sz="1200">
                        <a:latin typeface="Times New Roman"/>
                        <a:ea typeface="SimSu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c>
                  <a:txBody>
                    <a:bodyPr/>
                    <a:lstStyle/>
                    <a:p>
                      <a:endParaRPr lang="en-GB" sz="1200" dirty="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0"/>
                    </a:solidFill>
                  </a:tcPr>
                </a:tc>
              </a:tr>
            </a:tbl>
          </a:graphicData>
        </a:graphic>
      </p:graphicFrame>
      <p:sp>
        <p:nvSpPr>
          <p:cNvPr id="380929" name="Rectangle 1"/>
          <p:cNvSpPr>
            <a:spLocks noChangeArrowheads="1"/>
          </p:cNvSpPr>
          <p:nvPr/>
        </p:nvSpPr>
        <p:spPr bwMode="auto">
          <a:xfrm>
            <a:off x="123825" y="3088154"/>
            <a:ext cx="4114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2000" dirty="0" smtClean="0">
                <a:solidFill>
                  <a:srgbClr val="002C83"/>
                </a:solidFill>
                <a:latin typeface="Calibri" pitchFamily="34" charset="0"/>
                <a:cs typeface="Calibri" pitchFamily="34" charset="0"/>
                <a:sym typeface="Symbol" pitchFamily="18" charset="2"/>
              </a:rPr>
              <a:t>Instruments with lunar observation capabilities, with the minimum number of Moon observations expected to be provided to the Lunar Calibration Dataset (more observations may be available).</a:t>
            </a:r>
          </a:p>
        </p:txBody>
      </p:sp>
      <p:sp>
        <p:nvSpPr>
          <p:cNvPr id="7" name="Title 1"/>
          <p:cNvSpPr>
            <a:spLocks noGrp="1"/>
          </p:cNvSpPr>
          <p:nvPr>
            <p:ph type="title"/>
          </p:nvPr>
        </p:nvSpPr>
        <p:spPr>
          <a:xfrm>
            <a:off x="0" y="0"/>
            <a:ext cx="9799638" cy="854075"/>
          </a:xfrm>
        </p:spPr>
        <p:txBody>
          <a:bodyPr/>
          <a:lstStyle/>
          <a:p>
            <a:r>
              <a:rPr lang="en-GB" dirty="0" smtClean="0"/>
              <a:t>Instruments</a:t>
            </a:r>
            <a:endParaRPr lang="en-GB"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3" cstate="print"/>
          <a:stretch>
            <a:fillRect/>
          </a:stretch>
        </p:blipFill>
        <p:spPr>
          <a:xfrm>
            <a:off x="2152638" y="908667"/>
            <a:ext cx="5859475" cy="5705856"/>
          </a:xfrm>
          <a:prstGeom prst="rect">
            <a:avLst/>
          </a:prstGeom>
        </p:spPr>
      </p:pic>
      <p:sp>
        <p:nvSpPr>
          <p:cNvPr id="3" name="Title 1"/>
          <p:cNvSpPr>
            <a:spLocks noGrp="1"/>
          </p:cNvSpPr>
          <p:nvPr>
            <p:ph type="title"/>
          </p:nvPr>
        </p:nvSpPr>
        <p:spPr>
          <a:xfrm>
            <a:off x="142875" y="0"/>
            <a:ext cx="8420100" cy="854075"/>
          </a:xfrm>
        </p:spPr>
        <p:txBody>
          <a:bodyPr/>
          <a:lstStyle/>
          <a:p>
            <a:pPr marL="381000" indent="-381000">
              <a:defRPr/>
            </a:pPr>
            <a:r>
              <a:rPr lang="en-US" sz="2400" dirty="0" smtClean="0">
                <a:latin typeface="Calibri" pitchFamily="34" charset="0"/>
                <a:cs typeface="Calibri" pitchFamily="34" charset="0"/>
              </a:rPr>
              <a:t>Examples of Moon observations from participating instruments</a:t>
            </a:r>
            <a:endParaRPr lang="en-GB" sz="2400"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04107" y="850252"/>
            <a:ext cx="9593035" cy="5786199"/>
          </a:xfrm>
          <a:prstGeom prst="rect">
            <a:avLst/>
          </a:prstGeom>
          <a:solidFill>
            <a:schemeClr val="bg1"/>
          </a:solidFill>
          <a:ln w="9525">
            <a:noFill/>
            <a:miter lim="800000"/>
            <a:headEnd/>
            <a:tailEnd/>
          </a:ln>
        </p:spPr>
        <p:txBody>
          <a:bodyPr wrap="square">
            <a:spAutoFit/>
          </a:bodyPr>
          <a:lstStyle/>
          <a:p>
            <a:pPr marL="271463" indent="-271463">
              <a:buFont typeface="Arial" pitchFamily="34" charset="0"/>
              <a:buChar char="•"/>
            </a:pPr>
            <a:r>
              <a:rPr lang="en-US" sz="2000" dirty="0" smtClean="0">
                <a:solidFill>
                  <a:schemeClr val="tx1"/>
                </a:solidFill>
                <a:latin typeface="Calibri" pitchFamily="34" charset="0"/>
                <a:cs typeface="Calibri" pitchFamily="34" charset="0"/>
                <a:sym typeface="Symbol" pitchFamily="18" charset="2"/>
              </a:rPr>
              <a:t>All groups prepared input to the GIRO and provided results</a:t>
            </a:r>
          </a:p>
          <a:p>
            <a:pPr marL="271463" indent="-271463">
              <a:buFont typeface="Arial" pitchFamily="34" charset="0"/>
              <a:buChar char="•"/>
            </a:pPr>
            <a:endParaRPr lang="en-US" sz="1600" dirty="0" smtClean="0">
              <a:solidFill>
                <a:schemeClr val="tx1"/>
              </a:solidFill>
              <a:latin typeface="Calibri" pitchFamily="34" charset="0"/>
              <a:cs typeface="Calibri" pitchFamily="34" charset="0"/>
              <a:sym typeface="Symbol" pitchFamily="18" charset="2"/>
            </a:endParaRPr>
          </a:p>
          <a:p>
            <a:pPr marL="271463" indent="-271463">
              <a:buFont typeface="Arial" pitchFamily="34" charset="0"/>
              <a:buChar char="•"/>
            </a:pPr>
            <a:r>
              <a:rPr lang="en-US" sz="2000" dirty="0" smtClean="0">
                <a:solidFill>
                  <a:schemeClr val="tx1"/>
                </a:solidFill>
                <a:latin typeface="Calibri" pitchFamily="34" charset="0"/>
                <a:cs typeface="Calibri" pitchFamily="34" charset="0"/>
                <a:sym typeface="Symbol" pitchFamily="18" charset="2"/>
              </a:rPr>
              <a:t>First version of the GSICS lunar observation dataset </a:t>
            </a:r>
          </a:p>
          <a:p>
            <a:pPr marL="271463" indent="-271463">
              <a:buFont typeface="Arial" pitchFamily="34" charset="0"/>
              <a:buChar char="•"/>
            </a:pPr>
            <a:endParaRPr lang="en-US" sz="1600" dirty="0" smtClean="0">
              <a:solidFill>
                <a:schemeClr val="tx1"/>
              </a:solidFill>
              <a:latin typeface="Calibri" pitchFamily="34" charset="0"/>
              <a:cs typeface="Calibri" pitchFamily="34" charset="0"/>
              <a:sym typeface="Symbol" pitchFamily="18" charset="2"/>
            </a:endParaRPr>
          </a:p>
          <a:p>
            <a:pPr marL="271463" indent="-271463">
              <a:buFont typeface="Arial" pitchFamily="34" charset="0"/>
              <a:buChar char="•"/>
            </a:pPr>
            <a:r>
              <a:rPr lang="en-US" sz="2000" dirty="0" smtClean="0">
                <a:solidFill>
                  <a:schemeClr val="tx1"/>
                </a:solidFill>
                <a:latin typeface="Calibri" pitchFamily="34" charset="0"/>
                <a:cs typeface="Calibri" pitchFamily="34" charset="0"/>
                <a:sym typeface="Symbol" pitchFamily="18" charset="2"/>
              </a:rPr>
              <a:t>GIRO in agreement with the latest ROLO version over validation test dataset</a:t>
            </a:r>
          </a:p>
          <a:p>
            <a:pPr marL="271463" indent="-271463">
              <a:buFont typeface="Arial" pitchFamily="34" charset="0"/>
              <a:buChar char="•"/>
            </a:pPr>
            <a:endParaRPr lang="en-US" sz="1600" dirty="0" smtClean="0">
              <a:solidFill>
                <a:schemeClr val="tx1"/>
              </a:solidFill>
              <a:latin typeface="Calibri" pitchFamily="34" charset="0"/>
              <a:cs typeface="Calibri" pitchFamily="34" charset="0"/>
              <a:sym typeface="Symbol" pitchFamily="18" charset="2"/>
            </a:endParaRPr>
          </a:p>
          <a:p>
            <a:pPr marL="271463" indent="-271463">
              <a:buFont typeface="Arial" pitchFamily="34" charset="0"/>
              <a:buChar char="•"/>
            </a:pPr>
            <a:r>
              <a:rPr lang="en-US" sz="2000" dirty="0" smtClean="0">
                <a:solidFill>
                  <a:schemeClr val="tx1"/>
                </a:solidFill>
                <a:latin typeface="Calibri" pitchFamily="34" charset="0"/>
                <a:cs typeface="Calibri" pitchFamily="34" charset="0"/>
                <a:sym typeface="Symbol" pitchFamily="18" charset="2"/>
              </a:rPr>
              <a:t>A few discrepancies observed when instruments had both GIRO and older ROLO results (in particular beyond 2</a:t>
            </a:r>
            <a:r>
              <a:rPr lang="en-US" sz="2000" dirty="0" smtClean="0">
                <a:solidFill>
                  <a:schemeClr val="tx1"/>
                </a:solidFill>
                <a:latin typeface="Calibri" pitchFamily="34" charset="0"/>
                <a:cs typeface="Calibri" pitchFamily="34" charset="0"/>
                <a:sym typeface="Symbol"/>
              </a:rPr>
              <a:t>m</a:t>
            </a:r>
            <a:r>
              <a:rPr lang="en-US" sz="2000" dirty="0" smtClean="0">
                <a:solidFill>
                  <a:schemeClr val="tx1"/>
                </a:solidFill>
                <a:latin typeface="Calibri" pitchFamily="34" charset="0"/>
                <a:cs typeface="Calibri" pitchFamily="34" charset="0"/>
                <a:sym typeface="Symbol" pitchFamily="18" charset="2"/>
              </a:rPr>
              <a:t>)</a:t>
            </a:r>
          </a:p>
          <a:p>
            <a:pPr marL="728663" lvl="1" indent="-271463">
              <a:buFont typeface="Arial" pitchFamily="34" charset="0"/>
              <a:buChar char="•"/>
            </a:pPr>
            <a:r>
              <a:rPr lang="en-US" sz="2000" dirty="0" smtClean="0">
                <a:solidFill>
                  <a:schemeClr val="tx1"/>
                </a:solidFill>
                <a:latin typeface="Calibri" pitchFamily="34" charset="0"/>
                <a:cs typeface="Calibri" pitchFamily="34" charset="0"/>
                <a:sym typeface="Symbol" pitchFamily="18" charset="2"/>
              </a:rPr>
              <a:t>Most important differences related to the definition of the ROLO version at USGS </a:t>
            </a:r>
            <a:r>
              <a:rPr lang="en-US" sz="2000" dirty="0" smtClean="0">
                <a:solidFill>
                  <a:schemeClr val="tx1"/>
                </a:solidFill>
                <a:latin typeface="Calibri" pitchFamily="34" charset="0"/>
                <a:cs typeface="Calibri" pitchFamily="34" charset="0"/>
                <a:sym typeface="Wingdings" pitchFamily="2" charset="2"/>
              </a:rPr>
              <a:t> ROLO = ROLO</a:t>
            </a:r>
            <a:r>
              <a:rPr lang="en-US" sz="2000" baseline="-25000" dirty="0" smtClean="0">
                <a:solidFill>
                  <a:schemeClr val="tx1"/>
                </a:solidFill>
                <a:latin typeface="Calibri" pitchFamily="34" charset="0"/>
                <a:cs typeface="Calibri" pitchFamily="34" charset="0"/>
                <a:sym typeface="Wingdings" pitchFamily="2" charset="2"/>
              </a:rPr>
              <a:t>USGS</a:t>
            </a:r>
            <a:r>
              <a:rPr lang="en-US" sz="2000" dirty="0" smtClean="0">
                <a:solidFill>
                  <a:schemeClr val="tx1"/>
                </a:solidFill>
                <a:latin typeface="Calibri" pitchFamily="34" charset="0"/>
                <a:cs typeface="Calibri" pitchFamily="34" charset="0"/>
                <a:sym typeface="Wingdings" pitchFamily="2" charset="2"/>
              </a:rPr>
              <a:t> + </a:t>
            </a:r>
            <a:r>
              <a:rPr lang="en-US" sz="2000" dirty="0" err="1" smtClean="0">
                <a:solidFill>
                  <a:schemeClr val="tx1"/>
                </a:solidFill>
                <a:latin typeface="Calibri" pitchFamily="34" charset="0"/>
                <a:cs typeface="Calibri" pitchFamily="34" charset="0"/>
                <a:sym typeface="Wingdings" pitchFamily="2" charset="2"/>
              </a:rPr>
              <a:t>Driver</a:t>
            </a:r>
            <a:r>
              <a:rPr lang="en-US" sz="2000" baseline="-25000" dirty="0" err="1" smtClean="0">
                <a:solidFill>
                  <a:schemeClr val="tx1"/>
                </a:solidFill>
                <a:latin typeface="Calibri" pitchFamily="34" charset="0"/>
                <a:cs typeface="Calibri" pitchFamily="34" charset="0"/>
                <a:sym typeface="Wingdings" pitchFamily="2" charset="2"/>
              </a:rPr>
              <a:t>USGS</a:t>
            </a:r>
            <a:endParaRPr lang="en-US" sz="2000" dirty="0" smtClean="0">
              <a:solidFill>
                <a:schemeClr val="tx1"/>
              </a:solidFill>
              <a:latin typeface="Calibri" pitchFamily="34" charset="0"/>
              <a:cs typeface="Calibri" pitchFamily="34" charset="0"/>
              <a:sym typeface="Wingdings" pitchFamily="2" charset="2"/>
            </a:endParaRPr>
          </a:p>
          <a:p>
            <a:pPr marL="1185863" lvl="2" indent="-271463">
              <a:buFont typeface="Arial" pitchFamily="34" charset="0"/>
              <a:buChar char="•"/>
            </a:pPr>
            <a:r>
              <a:rPr lang="en-US" sz="2000" dirty="0" smtClean="0">
                <a:solidFill>
                  <a:schemeClr val="tx1"/>
                </a:solidFill>
                <a:latin typeface="Calibri" pitchFamily="34" charset="0"/>
                <a:cs typeface="Calibri" pitchFamily="34" charset="0"/>
                <a:sym typeface="Wingdings" pitchFamily="2" charset="2"/>
              </a:rPr>
              <a:t>ROLO</a:t>
            </a:r>
            <a:r>
              <a:rPr lang="en-US" sz="2000" baseline="-25000" dirty="0" smtClean="0">
                <a:solidFill>
                  <a:schemeClr val="tx1"/>
                </a:solidFill>
                <a:latin typeface="Calibri" pitchFamily="34" charset="0"/>
                <a:cs typeface="Calibri" pitchFamily="34" charset="0"/>
                <a:sym typeface="Wingdings" pitchFamily="2" charset="2"/>
              </a:rPr>
              <a:t>USGS</a:t>
            </a:r>
            <a:r>
              <a:rPr lang="en-US" sz="2000" dirty="0" smtClean="0">
                <a:solidFill>
                  <a:schemeClr val="tx1"/>
                </a:solidFill>
                <a:latin typeface="Calibri" pitchFamily="34" charset="0"/>
                <a:cs typeface="Calibri" pitchFamily="34" charset="0"/>
                <a:sym typeface="Wingdings" pitchFamily="2" charset="2"/>
              </a:rPr>
              <a:t> = fixed version number (</a:t>
            </a:r>
            <a:r>
              <a:rPr lang="en-GB" sz="2000" dirty="0" smtClean="0">
                <a:solidFill>
                  <a:srgbClr val="002C83"/>
                </a:solidFill>
                <a:latin typeface="Calibri" pitchFamily="34" charset="0"/>
                <a:cs typeface="Calibri" pitchFamily="34" charset="0"/>
                <a:sym typeface="Wingdings" pitchFamily="2" charset="2"/>
              </a:rPr>
              <a:t>v311g</a:t>
            </a:r>
            <a:r>
              <a:rPr lang="en-US" sz="2000" dirty="0" smtClean="0">
                <a:solidFill>
                  <a:schemeClr val="tx1"/>
                </a:solidFill>
                <a:latin typeface="Calibri" pitchFamily="34" charset="0"/>
                <a:cs typeface="Calibri" pitchFamily="34" charset="0"/>
                <a:sym typeface="Wingdings" pitchFamily="2" charset="2"/>
              </a:rPr>
              <a:t>)</a:t>
            </a:r>
          </a:p>
          <a:p>
            <a:pPr marL="1185863" lvl="2" indent="-271463">
              <a:buFont typeface="Arial" pitchFamily="34" charset="0"/>
              <a:buChar char="•"/>
            </a:pPr>
            <a:r>
              <a:rPr lang="en-US" sz="2000" dirty="0" err="1" smtClean="0">
                <a:solidFill>
                  <a:schemeClr val="tx1"/>
                </a:solidFill>
                <a:latin typeface="Calibri" pitchFamily="34" charset="0"/>
                <a:cs typeface="Calibri" pitchFamily="34" charset="0"/>
                <a:sym typeface="Wingdings" pitchFamily="2" charset="2"/>
              </a:rPr>
              <a:t>Driver</a:t>
            </a:r>
            <a:r>
              <a:rPr lang="en-US" sz="2000" baseline="-25000" dirty="0" err="1" smtClean="0">
                <a:solidFill>
                  <a:schemeClr val="tx1"/>
                </a:solidFill>
                <a:latin typeface="Calibri" pitchFamily="34" charset="0"/>
                <a:cs typeface="Calibri" pitchFamily="34" charset="0"/>
                <a:sym typeface="Wingdings" pitchFamily="2" charset="2"/>
              </a:rPr>
              <a:t>USGS</a:t>
            </a:r>
            <a:r>
              <a:rPr lang="en-US" sz="2000" dirty="0" smtClean="0">
                <a:solidFill>
                  <a:schemeClr val="tx1"/>
                </a:solidFill>
                <a:latin typeface="Calibri" pitchFamily="34" charset="0"/>
                <a:cs typeface="Calibri" pitchFamily="34" charset="0"/>
                <a:sym typeface="Wingdings" pitchFamily="2" charset="2"/>
              </a:rPr>
              <a:t> has changed!</a:t>
            </a:r>
          </a:p>
          <a:p>
            <a:pPr marL="271463" indent="-271463"/>
            <a:r>
              <a:rPr lang="en-US" sz="2000" dirty="0" smtClean="0">
                <a:solidFill>
                  <a:srgbClr val="FF0000"/>
                </a:solidFill>
                <a:latin typeface="Calibri" pitchFamily="34" charset="0"/>
                <a:cs typeface="Calibri" pitchFamily="34" charset="0"/>
                <a:sym typeface="Wingdings" pitchFamily="2" charset="2"/>
              </a:rPr>
              <a:t> Need for version control to ensure software traceability</a:t>
            </a:r>
            <a:endParaRPr lang="en-US" sz="2000" dirty="0" smtClean="0">
              <a:solidFill>
                <a:srgbClr val="FF0000"/>
              </a:solidFill>
              <a:latin typeface="Calibri" pitchFamily="34" charset="0"/>
              <a:cs typeface="Calibri" pitchFamily="34" charset="0"/>
              <a:sym typeface="Symbol" pitchFamily="18" charset="2"/>
            </a:endParaRPr>
          </a:p>
          <a:p>
            <a:pPr marL="271463" indent="-271463">
              <a:buFont typeface="Arial" pitchFamily="34" charset="0"/>
              <a:buChar char="•"/>
            </a:pPr>
            <a:endParaRPr lang="en-US" sz="1600" dirty="0" smtClean="0">
              <a:solidFill>
                <a:schemeClr val="tx1"/>
              </a:solidFill>
              <a:latin typeface="Calibri" pitchFamily="34" charset="0"/>
              <a:cs typeface="Calibri" pitchFamily="34" charset="0"/>
              <a:sym typeface="Symbol" pitchFamily="18" charset="2"/>
            </a:endParaRPr>
          </a:p>
          <a:p>
            <a:pPr marL="271463" indent="-271463">
              <a:buFont typeface="Arial" pitchFamily="34" charset="0"/>
              <a:buChar char="•"/>
            </a:pPr>
            <a:r>
              <a:rPr lang="en-US" sz="2000" dirty="0" smtClean="0">
                <a:solidFill>
                  <a:schemeClr val="tx1"/>
                </a:solidFill>
                <a:latin typeface="Calibri" pitchFamily="34" charset="0"/>
                <a:cs typeface="Calibri" pitchFamily="34" charset="0"/>
                <a:sym typeface="Symbol" pitchFamily="18" charset="2"/>
              </a:rPr>
              <a:t>Oversampling factor + dark signal estimation = critical </a:t>
            </a:r>
          </a:p>
          <a:p>
            <a:pPr marL="271463" indent="-271463"/>
            <a:endParaRPr lang="en-US" sz="1600" dirty="0" smtClean="0">
              <a:solidFill>
                <a:schemeClr val="tx1"/>
              </a:solidFill>
              <a:latin typeface="Calibri" pitchFamily="34" charset="0"/>
              <a:cs typeface="Calibri" pitchFamily="34" charset="0"/>
              <a:sym typeface="Symbol" pitchFamily="18" charset="2"/>
            </a:endParaRPr>
          </a:p>
          <a:p>
            <a:pPr marL="271463" indent="-271463">
              <a:buFont typeface="Arial" pitchFamily="34" charset="0"/>
              <a:buChar char="•"/>
            </a:pPr>
            <a:r>
              <a:rPr lang="en-US" sz="2000" dirty="0" smtClean="0">
                <a:solidFill>
                  <a:schemeClr val="tx1"/>
                </a:solidFill>
                <a:latin typeface="Calibri" pitchFamily="34" charset="0"/>
                <a:cs typeface="Calibri" pitchFamily="34" charset="0"/>
                <a:sym typeface="Symbol" pitchFamily="18" charset="2"/>
              </a:rPr>
              <a:t>Sensitivity analysis + uncertainty budget initiated</a:t>
            </a:r>
          </a:p>
          <a:p>
            <a:pPr marL="271463" indent="-271463">
              <a:buFont typeface="Arial" pitchFamily="34" charset="0"/>
              <a:buChar char="•"/>
            </a:pPr>
            <a:endParaRPr lang="en-US" sz="1600" dirty="0" smtClean="0">
              <a:solidFill>
                <a:schemeClr val="tx1"/>
              </a:solidFill>
              <a:latin typeface="Calibri" pitchFamily="34" charset="0"/>
              <a:cs typeface="Calibri" pitchFamily="34" charset="0"/>
              <a:sym typeface="Symbol" pitchFamily="18" charset="2"/>
            </a:endParaRPr>
          </a:p>
          <a:p>
            <a:pPr marL="271463" indent="-271463">
              <a:buFont typeface="Arial" pitchFamily="34" charset="0"/>
              <a:buChar char="•"/>
            </a:pPr>
            <a:r>
              <a:rPr lang="en-US" sz="2000" dirty="0" smtClean="0">
                <a:solidFill>
                  <a:schemeClr val="tx1"/>
                </a:solidFill>
                <a:latin typeface="Calibri" pitchFamily="34" charset="0"/>
                <a:cs typeface="Calibri" pitchFamily="34" charset="0"/>
                <a:sym typeface="Symbol" pitchFamily="18" charset="2"/>
              </a:rPr>
              <a:t>Need for establishing a data policy and a GIRO usage policy</a:t>
            </a:r>
          </a:p>
        </p:txBody>
      </p:sp>
      <p:sp>
        <p:nvSpPr>
          <p:cNvPr id="5" name="Title 1"/>
          <p:cNvSpPr>
            <a:spLocks noGrp="1"/>
          </p:cNvSpPr>
          <p:nvPr>
            <p:ph type="title"/>
          </p:nvPr>
        </p:nvSpPr>
        <p:spPr>
          <a:xfrm>
            <a:off x="0" y="0"/>
            <a:ext cx="9799638" cy="854075"/>
          </a:xfrm>
        </p:spPr>
        <p:txBody>
          <a:bodyPr/>
          <a:lstStyle/>
          <a:p>
            <a:r>
              <a:rPr lang="en-GB" dirty="0" smtClean="0"/>
              <a:t>Outcome from the Lunar Calibration Workshop</a:t>
            </a:r>
            <a:endParaRPr lang="en-GB"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76276" y="1295402"/>
          <a:ext cx="9144000" cy="5276787"/>
        </p:xfrm>
        <a:graphic>
          <a:graphicData uri="http://schemas.openxmlformats.org/drawingml/2006/table">
            <a:tbl>
              <a:tblPr/>
              <a:tblGrid>
                <a:gridCol w="1501868"/>
                <a:gridCol w="6403881"/>
                <a:gridCol w="1238251"/>
              </a:tblGrid>
              <a:tr h="788356">
                <a:tc>
                  <a:txBody>
                    <a:bodyPr/>
                    <a:lstStyle/>
                    <a:p>
                      <a:r>
                        <a:rPr lang="en-GB" sz="1100" dirty="0"/>
                        <a:t>GLCWS_14.1</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100" dirty="0"/>
                        <a:t>NASA and USGS to interact to process the MODIS data with the latest driver to check the agreement with the GIRO. Two methods are tested for the irradiance integration (original MODIS data as provided to USGS initially, and the processing as done for the GIRO). USGS and NASA are invited to report at the next GSICS annual meeting.</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GB" sz="1100" dirty="0"/>
                        <a:t>18 Mar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56382">
                <a:tc>
                  <a:txBody>
                    <a:bodyPr/>
                    <a:lstStyle/>
                    <a:p>
                      <a:r>
                        <a:rPr lang="en-GB" sz="1100"/>
                        <a:t>GLCWS_14.2</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100" dirty="0"/>
                        <a:t>NASA and NOAA to interact on the VIIRS lunar data to check the result consistency and to compare their oversampling factor estimates.</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GB" sz="1100"/>
                        <a:t>01 Dec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56382">
                <a:tc>
                  <a:txBody>
                    <a:bodyPr/>
                    <a:lstStyle/>
                    <a:p>
                      <a:r>
                        <a:rPr lang="en-GB" sz="1100" dirty="0"/>
                        <a:t>GLCWS_14.3</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r>
                        <a:rPr lang="en-US" sz="1100" dirty="0"/>
                        <a:t>EUMETSAT, NASA (VIIRS + </a:t>
                      </a:r>
                      <a:r>
                        <a:rPr lang="en-US" sz="1100" dirty="0" err="1"/>
                        <a:t>Landsat</a:t>
                      </a:r>
                      <a:r>
                        <a:rPr lang="en-US" sz="1100" dirty="0"/>
                        <a:t> teams) and USGS to interact and investigate the discrepancies observed in the 2.2 microns band.</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r>
                        <a:rPr lang="en-GB" sz="1100" dirty="0"/>
                        <a:t>01 Dec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533481">
                <a:tc>
                  <a:txBody>
                    <a:bodyPr/>
                    <a:lstStyle/>
                    <a:p>
                      <a:r>
                        <a:rPr lang="en-GB" sz="1100"/>
                        <a:t>GLCWS_14.4</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100" dirty="0"/>
                        <a:t>CNES had the possibility to do dedicated Moon acquisitions with PARASOL. CNES is invited to present the results of the analysis at a further meeting (web meeting or GSICS annual meeting).</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GB" sz="1100"/>
                        <a:t>18 Mar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56382">
                <a:tc>
                  <a:txBody>
                    <a:bodyPr/>
                    <a:lstStyle/>
                    <a:p>
                      <a:r>
                        <a:rPr lang="en-GB" sz="1100" dirty="0"/>
                        <a:t>GLCWS_14.5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r>
                        <a:rPr lang="en-US" sz="1100" dirty="0"/>
                        <a:t>All participants to provide lunar irradiances from the missing instruments to the common lunar calibration data set.</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r>
                        <a:rPr lang="en-GB" sz="1100" dirty="0"/>
                        <a:t>01 Dec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533481">
                <a:tc>
                  <a:txBody>
                    <a:bodyPr/>
                    <a:lstStyle/>
                    <a:p>
                      <a:r>
                        <a:rPr lang="en-GB" sz="1100" dirty="0"/>
                        <a:t>GLCWS_14.6</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r>
                        <a:rPr lang="en-US" sz="1100" dirty="0"/>
                        <a:t>EUMETSAT to circulate a draft for a data sharing and GIRO usage policy to the workshop participants. This should include the requirements for newcomers to join the community and get access to the data and the GIRO.</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r>
                        <a:rPr lang="en-GB" sz="1100" dirty="0"/>
                        <a:t>01 Dec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356382">
                <a:tc>
                  <a:txBody>
                    <a:bodyPr/>
                    <a:lstStyle/>
                    <a:p>
                      <a:r>
                        <a:rPr lang="en-GB" sz="1100"/>
                        <a:t>GLCWS_14.7</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100"/>
                        <a:t>GSICS Data Working Group to identify a suitable mechanism for sharing the lunar calibration dataset.</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GB" sz="1100" dirty="0"/>
                        <a:t>01 Dec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56382">
                <a:tc>
                  <a:txBody>
                    <a:bodyPr/>
                    <a:lstStyle/>
                    <a:p>
                      <a:r>
                        <a:rPr lang="en-GB" sz="1100" dirty="0"/>
                        <a:t>GLCWS_14.8</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r>
                        <a:rPr lang="en-US" sz="1100" dirty="0"/>
                        <a:t>All participants to report any restrictions on the use of their datasets in relation to the proposed data sharing policy.</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r>
                        <a:rPr lang="en-GB" sz="1100"/>
                        <a:t>18 Mar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533481">
                <a:tc>
                  <a:txBody>
                    <a:bodyPr/>
                    <a:lstStyle/>
                    <a:p>
                      <a:r>
                        <a:rPr lang="en-GB" sz="1100"/>
                        <a:t>GLCWS_14.9</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r>
                        <a:rPr lang="en-US" sz="1100" dirty="0"/>
                        <a:t>Establish a proposal for the way forward on a comparison of instruments with similar SRFs and phase angles. EUMETSAT will circulate a proposal to the Lunar Calibration Workshop participants by mid January.</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r>
                        <a:rPr lang="en-GB" sz="1100" dirty="0"/>
                        <a:t>01 Dec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356382">
                <a:tc>
                  <a:txBody>
                    <a:bodyPr/>
                    <a:lstStyle/>
                    <a:p>
                      <a:r>
                        <a:rPr lang="en-GB" sz="1100"/>
                        <a:t>GLCWS_14.10</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100"/>
                        <a:t>The GSICS Data Working Group is asked to develop a procedure for verifying users’ implementation of GIRO.</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GB" sz="1100"/>
                        <a:t>01 Dec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190865">
                <a:tc>
                  <a:txBody>
                    <a:bodyPr/>
                    <a:lstStyle/>
                    <a:p>
                      <a:r>
                        <a:rPr lang="en-GB" sz="1100" dirty="0"/>
                        <a:t>GLCWS_14.11</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r>
                        <a:rPr lang="en-US" sz="1100" dirty="0"/>
                        <a:t>EUMETSAT should implement a systematic bias on the irradiance in the GIRO PERT.</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r>
                        <a:rPr lang="en-GB" sz="1100"/>
                        <a:t>18 Mar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379547">
                <a:tc>
                  <a:txBody>
                    <a:bodyPr/>
                    <a:lstStyle/>
                    <a:p>
                      <a:r>
                        <a:rPr lang="en-GB" sz="1100" dirty="0"/>
                        <a:t>GLCWS_14.12</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r>
                        <a:rPr lang="en-US" sz="1100" dirty="0"/>
                        <a:t>EUMETSAT should implement the proposed formulation for the calculation of the effective wavelength (see the minutes of the Lunar Calibration Workshop).</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r>
                        <a:rPr lang="en-GB" sz="1100" dirty="0"/>
                        <a:t>18 Mar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r h="179284">
                <a:tc>
                  <a:txBody>
                    <a:bodyPr/>
                    <a:lstStyle/>
                    <a:p>
                      <a:r>
                        <a:rPr lang="en-GB" sz="1100" dirty="0"/>
                        <a:t>GLCWS_14.13</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r>
                        <a:rPr lang="en-US" sz="1100" dirty="0"/>
                        <a:t>EUMETSAT to revisit the change of the SRF shape in order to be more realistic.</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r>
                        <a:rPr lang="en-GB" sz="1100" dirty="0"/>
                        <a:t>18 Mar 2015</a:t>
                      </a:r>
                    </a:p>
                  </a:txBody>
                  <a:tcPr marL="2584" marR="2584" marT="1034" marB="103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r>
            </a:tbl>
          </a:graphicData>
        </a:graphic>
      </p:graphicFrame>
      <p:sp>
        <p:nvSpPr>
          <p:cNvPr id="3" name="TextBox 2"/>
          <p:cNvSpPr txBox="1"/>
          <p:nvPr/>
        </p:nvSpPr>
        <p:spPr>
          <a:xfrm>
            <a:off x="123825" y="4962525"/>
            <a:ext cx="533400" cy="523220"/>
          </a:xfrm>
          <a:prstGeom prst="rect">
            <a:avLst/>
          </a:prstGeom>
          <a:noFill/>
        </p:spPr>
        <p:txBody>
          <a:bodyPr wrap="square" rtlCol="0">
            <a:spAutoFit/>
          </a:bodyPr>
          <a:lstStyle/>
          <a:p>
            <a:r>
              <a:rPr lang="en-GB" sz="2800" dirty="0" smtClean="0">
                <a:solidFill>
                  <a:srgbClr val="00B050"/>
                </a:solidFill>
                <a:sym typeface="Wingdings"/>
              </a:rPr>
              <a:t></a:t>
            </a:r>
            <a:endParaRPr lang="en-GB" sz="2800" dirty="0">
              <a:solidFill>
                <a:srgbClr val="00B050"/>
              </a:solidFill>
            </a:endParaRPr>
          </a:p>
        </p:txBody>
      </p:sp>
      <p:sp>
        <p:nvSpPr>
          <p:cNvPr id="4" name="TextBox 3"/>
          <p:cNvSpPr txBox="1"/>
          <p:nvPr/>
        </p:nvSpPr>
        <p:spPr>
          <a:xfrm>
            <a:off x="123825" y="2352269"/>
            <a:ext cx="533400" cy="523220"/>
          </a:xfrm>
          <a:prstGeom prst="rect">
            <a:avLst/>
          </a:prstGeom>
          <a:noFill/>
        </p:spPr>
        <p:txBody>
          <a:bodyPr wrap="square" rtlCol="0">
            <a:spAutoFit/>
          </a:bodyPr>
          <a:lstStyle/>
          <a:p>
            <a:r>
              <a:rPr lang="en-GB" sz="2800" dirty="0" smtClean="0">
                <a:solidFill>
                  <a:srgbClr val="00B050"/>
                </a:solidFill>
                <a:sym typeface="Wingdings"/>
              </a:rPr>
              <a:t></a:t>
            </a:r>
            <a:endParaRPr lang="en-GB" sz="2800" dirty="0">
              <a:solidFill>
                <a:srgbClr val="00B050"/>
              </a:solidFill>
            </a:endParaRPr>
          </a:p>
        </p:txBody>
      </p:sp>
      <p:sp>
        <p:nvSpPr>
          <p:cNvPr id="5" name="TextBox 4"/>
          <p:cNvSpPr txBox="1"/>
          <p:nvPr/>
        </p:nvSpPr>
        <p:spPr>
          <a:xfrm>
            <a:off x="123825" y="5953125"/>
            <a:ext cx="533400" cy="523220"/>
          </a:xfrm>
          <a:prstGeom prst="rect">
            <a:avLst/>
          </a:prstGeom>
          <a:noFill/>
        </p:spPr>
        <p:txBody>
          <a:bodyPr wrap="square" rtlCol="0">
            <a:spAutoFit/>
          </a:bodyPr>
          <a:lstStyle/>
          <a:p>
            <a:r>
              <a:rPr lang="en-GB" sz="2800" dirty="0" smtClean="0">
                <a:solidFill>
                  <a:srgbClr val="00B050"/>
                </a:solidFill>
                <a:sym typeface="Wingdings"/>
              </a:rPr>
              <a:t></a:t>
            </a:r>
            <a:endParaRPr lang="en-GB" sz="2800" dirty="0">
              <a:solidFill>
                <a:srgbClr val="00B050"/>
              </a:solidFill>
            </a:endParaRPr>
          </a:p>
        </p:txBody>
      </p:sp>
      <p:sp>
        <p:nvSpPr>
          <p:cNvPr id="6" name="TextBox 5"/>
          <p:cNvSpPr txBox="1"/>
          <p:nvPr/>
        </p:nvSpPr>
        <p:spPr>
          <a:xfrm>
            <a:off x="123825" y="6238875"/>
            <a:ext cx="533400" cy="523220"/>
          </a:xfrm>
          <a:prstGeom prst="rect">
            <a:avLst/>
          </a:prstGeom>
          <a:noFill/>
        </p:spPr>
        <p:txBody>
          <a:bodyPr wrap="square" rtlCol="0">
            <a:spAutoFit/>
          </a:bodyPr>
          <a:lstStyle/>
          <a:p>
            <a:r>
              <a:rPr lang="en-GB" sz="2800" dirty="0" smtClean="0">
                <a:solidFill>
                  <a:srgbClr val="00B050"/>
                </a:solidFill>
                <a:sym typeface="Wingdings"/>
              </a:rPr>
              <a:t></a:t>
            </a:r>
            <a:endParaRPr lang="en-GB" sz="2800" dirty="0">
              <a:solidFill>
                <a:srgbClr val="00B050"/>
              </a:solidFill>
            </a:endParaRPr>
          </a:p>
        </p:txBody>
      </p:sp>
      <p:sp>
        <p:nvSpPr>
          <p:cNvPr id="7" name="Rectangle 6"/>
          <p:cNvSpPr/>
          <p:nvPr/>
        </p:nvSpPr>
        <p:spPr bwMode="auto">
          <a:xfrm>
            <a:off x="177443" y="2447925"/>
            <a:ext cx="9633308" cy="352425"/>
          </a:xfrm>
          <a:prstGeom prst="rect">
            <a:avLst/>
          </a:prstGeom>
          <a:noFill/>
          <a:ln w="3810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8" name="TextBox 7"/>
          <p:cNvSpPr txBox="1"/>
          <p:nvPr/>
        </p:nvSpPr>
        <p:spPr>
          <a:xfrm>
            <a:off x="123825" y="5667375"/>
            <a:ext cx="533400" cy="523220"/>
          </a:xfrm>
          <a:prstGeom prst="rect">
            <a:avLst/>
          </a:prstGeom>
          <a:noFill/>
        </p:spPr>
        <p:txBody>
          <a:bodyPr wrap="square" rtlCol="0">
            <a:spAutoFit/>
          </a:bodyPr>
          <a:lstStyle/>
          <a:p>
            <a:r>
              <a:rPr lang="en-GB" sz="2800" dirty="0" smtClean="0">
                <a:solidFill>
                  <a:srgbClr val="FF0000"/>
                </a:solidFill>
                <a:sym typeface="Wingdings"/>
              </a:rPr>
              <a:t></a:t>
            </a:r>
            <a:endParaRPr lang="en-GB" sz="2800" dirty="0">
              <a:solidFill>
                <a:srgbClr val="FF0000"/>
              </a:solidFill>
            </a:endParaRPr>
          </a:p>
        </p:txBody>
      </p:sp>
      <p:sp>
        <p:nvSpPr>
          <p:cNvPr id="9" name="TextBox 8"/>
          <p:cNvSpPr txBox="1"/>
          <p:nvPr/>
        </p:nvSpPr>
        <p:spPr>
          <a:xfrm>
            <a:off x="123825" y="4514850"/>
            <a:ext cx="533400" cy="584775"/>
          </a:xfrm>
          <a:prstGeom prst="rect">
            <a:avLst/>
          </a:prstGeom>
          <a:noFill/>
        </p:spPr>
        <p:txBody>
          <a:bodyPr wrap="square" rtlCol="0">
            <a:spAutoFit/>
          </a:bodyPr>
          <a:lstStyle/>
          <a:p>
            <a:r>
              <a:rPr lang="en-GB" sz="3200" dirty="0" smtClean="0">
                <a:solidFill>
                  <a:srgbClr val="FFC000"/>
                </a:solidFill>
                <a:sym typeface="Wingdings 3"/>
              </a:rPr>
              <a:t></a:t>
            </a:r>
            <a:endParaRPr lang="en-GB" sz="3200" dirty="0">
              <a:solidFill>
                <a:srgbClr val="FFC000"/>
              </a:solidFill>
            </a:endParaRPr>
          </a:p>
        </p:txBody>
      </p:sp>
      <p:sp>
        <p:nvSpPr>
          <p:cNvPr id="11" name="TextBox 10"/>
          <p:cNvSpPr txBox="1"/>
          <p:nvPr/>
        </p:nvSpPr>
        <p:spPr>
          <a:xfrm>
            <a:off x="123825" y="3219450"/>
            <a:ext cx="533400" cy="584775"/>
          </a:xfrm>
          <a:prstGeom prst="rect">
            <a:avLst/>
          </a:prstGeom>
          <a:noFill/>
        </p:spPr>
        <p:txBody>
          <a:bodyPr wrap="square" rtlCol="0">
            <a:spAutoFit/>
          </a:bodyPr>
          <a:lstStyle/>
          <a:p>
            <a:r>
              <a:rPr lang="en-GB" sz="3200" dirty="0" smtClean="0">
                <a:solidFill>
                  <a:srgbClr val="FFC000"/>
                </a:solidFill>
                <a:sym typeface="Wingdings 3"/>
              </a:rPr>
              <a:t></a:t>
            </a:r>
            <a:endParaRPr lang="en-GB" sz="3200" dirty="0">
              <a:solidFill>
                <a:srgbClr val="FFC000"/>
              </a:solidFill>
            </a:endParaRPr>
          </a:p>
        </p:txBody>
      </p:sp>
      <p:sp>
        <p:nvSpPr>
          <p:cNvPr id="12" name="Title 1"/>
          <p:cNvSpPr>
            <a:spLocks noGrp="1"/>
          </p:cNvSpPr>
          <p:nvPr>
            <p:ph type="title"/>
          </p:nvPr>
        </p:nvSpPr>
        <p:spPr>
          <a:xfrm>
            <a:off x="142875" y="0"/>
            <a:ext cx="8420100" cy="854075"/>
          </a:xfrm>
        </p:spPr>
        <p:txBody>
          <a:bodyPr/>
          <a:lstStyle/>
          <a:p>
            <a:pPr marL="381000" indent="-381000">
              <a:defRPr/>
            </a:pPr>
            <a:r>
              <a:rPr lang="en-US" sz="2400" dirty="0" smtClean="0">
                <a:latin typeface="Calibri" pitchFamily="34" charset="0"/>
                <a:cs typeface="Calibri" pitchFamily="34" charset="0"/>
              </a:rPr>
              <a:t>List of actions</a:t>
            </a:r>
            <a:endParaRPr lang="en-GB" sz="2400" dirty="0">
              <a:latin typeface="Calibri" pitchFamily="34" charset="0"/>
              <a:cs typeface="Calibri" pitchFamily="34" charset="0"/>
            </a:endParaRPr>
          </a:p>
        </p:txBody>
      </p:sp>
      <p:sp>
        <p:nvSpPr>
          <p:cNvPr id="13" name="Rectangle 12"/>
          <p:cNvSpPr/>
          <p:nvPr/>
        </p:nvSpPr>
        <p:spPr>
          <a:xfrm>
            <a:off x="647700" y="913284"/>
            <a:ext cx="6307048" cy="307777"/>
          </a:xfrm>
          <a:prstGeom prst="rect">
            <a:avLst/>
          </a:prstGeom>
        </p:spPr>
        <p:txBody>
          <a:bodyPr wrap="none">
            <a:spAutoFit/>
          </a:bodyPr>
          <a:lstStyle/>
          <a:p>
            <a:r>
              <a:rPr lang="en-GB" sz="1400" b="0" dirty="0" smtClean="0">
                <a:solidFill>
                  <a:srgbClr val="00B050"/>
                </a:solidFill>
              </a:rPr>
              <a:t>Source: https://gsics.nesdis.noaa.gov/wiki/Development/GsicsOperationsPlan</a:t>
            </a:r>
            <a:endParaRPr lang="en-GB" sz="1400" b="0" dirty="0">
              <a:solidFill>
                <a:srgbClr val="00B050"/>
              </a:solidFill>
            </a:endParaRPr>
          </a:p>
        </p:txBody>
      </p:sp>
      <p:sp>
        <p:nvSpPr>
          <p:cNvPr id="14" name="Rectangle 13"/>
          <p:cNvSpPr/>
          <p:nvPr/>
        </p:nvSpPr>
        <p:spPr bwMode="auto">
          <a:xfrm>
            <a:off x="179715" y="4934133"/>
            <a:ext cx="9633308" cy="524971"/>
          </a:xfrm>
          <a:prstGeom prst="rect">
            <a:avLst/>
          </a:prstGeom>
          <a:noFill/>
          <a:ln w="3810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5" name="Rectangle 14"/>
          <p:cNvSpPr/>
          <p:nvPr/>
        </p:nvSpPr>
        <p:spPr bwMode="auto">
          <a:xfrm>
            <a:off x="174195" y="3689861"/>
            <a:ext cx="9633308" cy="551399"/>
          </a:xfrm>
          <a:prstGeom prst="rect">
            <a:avLst/>
          </a:prstGeom>
          <a:noFill/>
          <a:ln w="38100"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6" name="TextBox 15"/>
          <p:cNvSpPr txBox="1"/>
          <p:nvPr/>
        </p:nvSpPr>
        <p:spPr>
          <a:xfrm>
            <a:off x="120577" y="3684909"/>
            <a:ext cx="533400" cy="523220"/>
          </a:xfrm>
          <a:prstGeom prst="rect">
            <a:avLst/>
          </a:prstGeom>
          <a:noFill/>
        </p:spPr>
        <p:txBody>
          <a:bodyPr wrap="square" rtlCol="0">
            <a:spAutoFit/>
          </a:bodyPr>
          <a:lstStyle/>
          <a:p>
            <a:r>
              <a:rPr lang="en-GB" sz="2800" dirty="0" smtClean="0">
                <a:solidFill>
                  <a:srgbClr val="00B050"/>
                </a:solidFill>
                <a:sym typeface="Wingdings"/>
              </a:rPr>
              <a:t></a:t>
            </a:r>
            <a:endParaRPr lang="en-GB" sz="2800" dirty="0">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1000" fill="hold"/>
                                        <p:tgtEl>
                                          <p:spTgt spid="14"/>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1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14375" y="1028700"/>
            <a:ext cx="8172450" cy="5829300"/>
          </a:xfrm>
          <a:prstGeom prst="rect">
            <a:avLst/>
          </a:prstGeom>
          <a:noFill/>
          <a:ln w="9525">
            <a:noFill/>
            <a:miter lim="800000"/>
            <a:headEnd/>
            <a:tailEnd/>
          </a:ln>
          <a:effectLst/>
        </p:spPr>
      </p:pic>
      <p:sp>
        <p:nvSpPr>
          <p:cNvPr id="5" name="TextBox 4"/>
          <p:cNvSpPr txBox="1"/>
          <p:nvPr/>
        </p:nvSpPr>
        <p:spPr>
          <a:xfrm>
            <a:off x="8134065" y="2314433"/>
            <a:ext cx="1771935" cy="369332"/>
          </a:xfrm>
          <a:prstGeom prst="rect">
            <a:avLst/>
          </a:prstGeom>
          <a:noFill/>
        </p:spPr>
        <p:txBody>
          <a:bodyPr wrap="square" rtlCol="0">
            <a:spAutoFit/>
          </a:bodyPr>
          <a:lstStyle/>
          <a:p>
            <a:r>
              <a:rPr lang="en-US" sz="1800" dirty="0" smtClean="0">
                <a:solidFill>
                  <a:schemeClr val="bg1">
                    <a:lumMod val="50000"/>
                  </a:schemeClr>
                </a:solidFill>
                <a:latin typeface="Calibri" pitchFamily="34" charset="0"/>
                <a:cs typeface="Calibri" pitchFamily="34" charset="0"/>
              </a:rPr>
              <a:t>M11 (2.2µm)</a:t>
            </a:r>
            <a:endParaRPr lang="en-US" sz="1800" dirty="0">
              <a:solidFill>
                <a:schemeClr val="bg1">
                  <a:lumMod val="50000"/>
                </a:schemeClr>
              </a:solidFill>
              <a:latin typeface="Calibri" pitchFamily="34" charset="0"/>
              <a:cs typeface="Calibri" pitchFamily="34" charset="0"/>
            </a:endParaRPr>
          </a:p>
        </p:txBody>
      </p:sp>
      <p:sp>
        <p:nvSpPr>
          <p:cNvPr id="6" name="TextBox 5"/>
          <p:cNvSpPr txBox="1"/>
          <p:nvPr/>
        </p:nvSpPr>
        <p:spPr>
          <a:xfrm>
            <a:off x="495300" y="6096000"/>
            <a:ext cx="4044950" cy="230832"/>
          </a:xfrm>
          <a:prstGeom prst="rect">
            <a:avLst/>
          </a:prstGeom>
          <a:noFill/>
        </p:spPr>
        <p:txBody>
          <a:bodyPr wrap="square" rtlCol="0">
            <a:spAutoFit/>
          </a:bodyPr>
          <a:lstStyle/>
          <a:p>
            <a:r>
              <a:rPr lang="en-US" dirty="0" smtClean="0"/>
              <a:t>Using GIRO 4</a:t>
            </a:r>
            <a:r>
              <a:rPr lang="en-US" baseline="30000" dirty="0" smtClean="0"/>
              <a:t>th</a:t>
            </a:r>
            <a:r>
              <a:rPr lang="en-US" dirty="0" smtClean="0"/>
              <a:t> Release</a:t>
            </a:r>
            <a:endParaRPr lang="en-US" dirty="0"/>
          </a:p>
        </p:txBody>
      </p:sp>
      <p:sp>
        <p:nvSpPr>
          <p:cNvPr id="8" name="Title 1"/>
          <p:cNvSpPr>
            <a:spLocks noGrp="1"/>
          </p:cNvSpPr>
          <p:nvPr>
            <p:ph type="title"/>
          </p:nvPr>
        </p:nvSpPr>
        <p:spPr>
          <a:xfrm>
            <a:off x="0" y="0"/>
            <a:ext cx="9799638" cy="854075"/>
          </a:xfrm>
        </p:spPr>
        <p:txBody>
          <a:bodyPr/>
          <a:lstStyle/>
          <a:p>
            <a:r>
              <a:rPr lang="en-GB" dirty="0" smtClean="0"/>
              <a:t>Discrepancy beyond 2.0 microns – NPP VIIRS results</a:t>
            </a:r>
            <a:endParaRPr lang="en-GB" dirty="0"/>
          </a:p>
        </p:txBody>
      </p:sp>
      <p:sp>
        <p:nvSpPr>
          <p:cNvPr id="9" name="TextBox 8"/>
          <p:cNvSpPr txBox="1"/>
          <p:nvPr/>
        </p:nvSpPr>
        <p:spPr>
          <a:xfrm>
            <a:off x="1104899" y="6438900"/>
            <a:ext cx="4108545" cy="307777"/>
          </a:xfrm>
          <a:prstGeom prst="rect">
            <a:avLst/>
          </a:prstGeom>
          <a:noFill/>
        </p:spPr>
        <p:txBody>
          <a:bodyPr wrap="square" rtlCol="0">
            <a:spAutoFit/>
          </a:bodyPr>
          <a:lstStyle/>
          <a:p>
            <a:r>
              <a:rPr lang="en-US" sz="1400" dirty="0" smtClean="0">
                <a:solidFill>
                  <a:schemeClr val="tx1"/>
                </a:solidFill>
              </a:rPr>
              <a:t>Courtesy J. Fulbright – NASA VCST </a:t>
            </a:r>
            <a:endParaRPr lang="en-GB" sz="1400" dirty="0">
              <a:solidFill>
                <a:schemeClr val="tx1"/>
              </a:solidFill>
            </a:endParaRPr>
          </a:p>
        </p:txBody>
      </p:sp>
      <p:sp>
        <p:nvSpPr>
          <p:cNvPr id="11" name="TextBox 10"/>
          <p:cNvSpPr txBox="1"/>
          <p:nvPr/>
        </p:nvSpPr>
        <p:spPr>
          <a:xfrm>
            <a:off x="2033516" y="1295969"/>
            <a:ext cx="6414448" cy="400110"/>
          </a:xfrm>
          <a:prstGeom prst="rect">
            <a:avLst/>
          </a:prstGeom>
          <a:noFill/>
        </p:spPr>
        <p:txBody>
          <a:bodyPr wrap="square" rtlCol="0">
            <a:spAutoFit/>
          </a:bodyPr>
          <a:lstStyle/>
          <a:p>
            <a:r>
              <a:rPr lang="en-US" sz="2000" dirty="0" smtClean="0">
                <a:solidFill>
                  <a:schemeClr val="tx1"/>
                </a:solidFill>
              </a:rPr>
              <a:t>Ratio between GIRO and ROLO (VCST) results</a:t>
            </a:r>
            <a:endParaRPr lang="en-GB" sz="20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iewgraph_Landscape_Template[1]">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Viewgraph_Landscape_Template[1]</Template>
  <TotalTime>2526</TotalTime>
  <Words>1673</Words>
  <Application>Microsoft Office PowerPoint</Application>
  <PresentationFormat>A4 Paper (210x297 mm)</PresentationFormat>
  <Paragraphs>435</Paragraphs>
  <Slides>22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Viewgraph_Landscape_Template[1]</vt:lpstr>
      <vt:lpstr>Clip</vt:lpstr>
      <vt:lpstr>Slide 1</vt:lpstr>
      <vt:lpstr>The Lunar Calibration Workshop</vt:lpstr>
      <vt:lpstr>Slide 3</vt:lpstr>
      <vt:lpstr>Outcome from the Lunar Calibration Workshop</vt:lpstr>
      <vt:lpstr>Instruments</vt:lpstr>
      <vt:lpstr>Examples of Moon observations from participating instruments</vt:lpstr>
      <vt:lpstr>Outcome from the Lunar Calibration Workshop</vt:lpstr>
      <vt:lpstr>List of actions</vt:lpstr>
      <vt:lpstr>Discrepancy beyond 2.0 microns – NPP VIIRS results</vt:lpstr>
      <vt:lpstr>Additional benefits of this collaborative effort</vt:lpstr>
      <vt:lpstr>Slide 11</vt:lpstr>
      <vt:lpstr>Slide 12</vt:lpstr>
      <vt:lpstr>Slide 13</vt:lpstr>
      <vt:lpstr>Slide 14</vt:lpstr>
      <vt:lpstr>Slide 15</vt:lpstr>
      <vt:lpstr>Slide 16</vt:lpstr>
      <vt:lpstr>GIRO version 1.0.0 – Verification against ROLO as implemented at USGS</vt:lpstr>
      <vt:lpstr>GIRO version 1.0.0 – Verification against ROLO as implemented at USGS</vt:lpstr>
      <vt:lpstr>GIRO version 1.0.0 – Verification against ROLO as implemented at USGS</vt:lpstr>
      <vt:lpstr>Discrepancy beyond 2.0 microns – NPP VIIRS results</vt:lpstr>
      <vt:lpstr>Impact of changes in the ROLO driver</vt:lpstr>
      <vt:lpstr>Accuracy and Climate Trends – Courtesy B. Wielicki (NASA - CLARREO)</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Danz</dc:creator>
  <cp:lastModifiedBy>Tim Hewison</cp:lastModifiedBy>
  <cp:revision>135</cp:revision>
  <cp:lastPrinted>2006-03-06T14:11:17Z</cp:lastPrinted>
  <dcterms:created xsi:type="dcterms:W3CDTF">2015-01-23T16:06:49Z</dcterms:created>
  <dcterms:modified xsi:type="dcterms:W3CDTF">2015-03-05T13:55:48Z</dcterms:modified>
</cp:coreProperties>
</file>