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8"/>
  </p:notesMasterIdLst>
  <p:sldIdLst>
    <p:sldId id="256" r:id="rId2"/>
    <p:sldId id="276" r:id="rId3"/>
    <p:sldId id="417" r:id="rId4"/>
    <p:sldId id="287" r:id="rId5"/>
    <p:sldId id="419" r:id="rId6"/>
    <p:sldId id="420" r:id="rId7"/>
    <p:sldId id="385" r:id="rId8"/>
    <p:sldId id="413" r:id="rId9"/>
    <p:sldId id="397" r:id="rId10"/>
    <p:sldId id="422" r:id="rId11"/>
    <p:sldId id="423" r:id="rId12"/>
    <p:sldId id="424" r:id="rId13"/>
    <p:sldId id="398" r:id="rId14"/>
    <p:sldId id="421" r:id="rId15"/>
    <p:sldId id="262" r:id="rId16"/>
    <p:sldId id="286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CC3300"/>
    <a:srgbClr val="008000"/>
    <a:srgbClr val="0099CC"/>
    <a:srgbClr val="CCECFF"/>
    <a:srgbClr val="968C8C"/>
    <a:srgbClr val="DFDFDF"/>
    <a:srgbClr val="CC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 autoAdjust="0"/>
  </p:normalViewPr>
  <p:slideViewPr>
    <p:cSldViewPr>
      <p:cViewPr varScale="1">
        <p:scale>
          <a:sx n="80" d="100"/>
          <a:sy n="80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A675-53A0-42F7-81AA-EBC7C15F1156}" type="datetimeFigureOut">
              <a:rPr lang="en-GB" smtClean="0"/>
              <a:pPr/>
              <a:t>15/03/17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EF8E6-0958-4B62-84DE-4606F1A2C6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9D4A-4A7E-41F0-B5C3-AABD59EEB046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6388-6B29-4D29-B119-2CE5EC5140B5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974-E113-47C0-8B08-E1B437341D65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9CD5-5850-459F-99F6-A50E52E67773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F945-17EB-4061-A906-903E14CA804D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A78729-7DE1-4B09-ADD0-E77A6FA2C2CA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039E-31B7-4B38-947E-C199ED091B90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C2A8-6BDD-4D21-BC4B-FCC888A3450B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DBF1-72D2-46A7-A4C4-C4F8DCE77EA5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8C9-8402-4CC9-857E-DBF606C566A6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B49DFB-62C1-443D-BADB-391E0864252E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83278D-E7C2-46F8-B145-5A93371A3EBB}" type="datetime1">
              <a:rPr lang="en-GB" altLang="ja-JP" smtClean="0"/>
              <a:t>15/03/17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2015 GSCIS annual meeting, 16-20 March, 2015, New Delhi, India</a:t>
            </a: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 descr="42702_ひまわり広報用画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8083" y="173782"/>
            <a:ext cx="8790709" cy="620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339208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251520" y="590823"/>
            <a:ext cx="7416824" cy="82195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Application of GIRO to Himawari-8/AHI</a:t>
            </a:r>
            <a:endParaRPr lang="en-GB" sz="3200" b="1" cap="none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54" y="2132856"/>
            <a:ext cx="5263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Hidehiko Murata </a:t>
            </a:r>
            <a:r>
              <a:rPr lang="en-GB" sz="2400" b="1" dirty="0" smtClean="0">
                <a:solidFill>
                  <a:schemeClr val="bg1"/>
                </a:solidFill>
              </a:rPr>
              <a:t>and Masaya Takahashi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Meteorological Satellite </a:t>
            </a:r>
            <a:r>
              <a:rPr lang="en-GB" sz="2400" dirty="0" err="1" smtClean="0">
                <a:solidFill>
                  <a:schemeClr val="bg1"/>
                </a:solidFill>
              </a:rPr>
              <a:t>Center</a:t>
            </a:r>
            <a:r>
              <a:rPr lang="en-GB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Japan Meteorological Agency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6859547" y="24260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Himawari-8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7596336" y="1700808"/>
            <a:ext cx="13907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Himawari-9</a:t>
            </a:r>
          </a:p>
          <a:p>
            <a:r>
              <a:rPr lang="en-GB" sz="900" dirty="0" smtClean="0">
                <a:solidFill>
                  <a:schemeClr val="bg1"/>
                </a:solidFill>
              </a:rPr>
              <a:t>(will be launched in 2016)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5856" y="3789040"/>
            <a:ext cx="5547031" cy="461665"/>
          </a:xfrm>
          <a:prstGeom prst="rect">
            <a:avLst/>
          </a:prstGeom>
          <a:solidFill>
            <a:srgbClr val="66CCFF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In collaboration with EUMETSAT and NOAA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2416" y="366564"/>
            <a:ext cx="7366592" cy="758952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AHI lunar observation – the Moon positions in a </a:t>
            </a:r>
            <a:r>
              <a:rPr kumimoji="1" lang="en-US" altLang="ja-JP" sz="3600" dirty="0" err="1" smtClean="0"/>
              <a:t>imagette</a:t>
            </a:r>
            <a:endParaRPr kumimoji="1" lang="ja-JP" altLang="en-US" sz="3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483224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0667" y="1412776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2014-12-29T20:44:56</a:t>
            </a:r>
            <a:endParaRPr kumimoji="1" lang="ja-JP" altLang="en-US" dirty="0"/>
          </a:p>
        </p:txBody>
      </p:sp>
      <p:pic>
        <p:nvPicPr>
          <p:cNvPr id="8" name="Picture 4" descr="G:\work_eum\lunarImgt\AHI_filtered\imgt_filter\Band06\imgt_HIMAWARI8+AHI_Band06_201412292044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61148" r="4454" b="5767"/>
          <a:stretch/>
        </p:blipFill>
        <p:spPr bwMode="auto">
          <a:xfrm flipV="1">
            <a:off x="1698235" y="5534546"/>
            <a:ext cx="2336800" cy="7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work_eum\lunarImgt\AHI_filtered\imgt_filter\Band05\imgt_HIMAWARI8+AHI_Band05_2014122920445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60700" r="3699" b="6695"/>
          <a:stretch/>
        </p:blipFill>
        <p:spPr bwMode="auto">
          <a:xfrm flipV="1">
            <a:off x="1718444" y="4793258"/>
            <a:ext cx="2349500" cy="7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:\work_eum\lunarImgt\AHI_filtered\imgt_filter\Band04\imgt_HIMAWARI8+AHI_Band04_201412292044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62975" r="5888" b="6818"/>
          <a:stretch/>
        </p:blipFill>
        <p:spPr bwMode="auto">
          <a:xfrm flipV="1">
            <a:off x="1677375" y="4039690"/>
            <a:ext cx="2336802" cy="7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G:\work_eum\lunarImgt\AHI_filtered\imgt_filter\Band03\imgt_HIMAWARI8+AHI_Band03_2014122920445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61457" r="4368" b="7479"/>
          <a:stretch/>
        </p:blipFill>
        <p:spPr bwMode="auto">
          <a:xfrm flipV="1">
            <a:off x="1685534" y="3292971"/>
            <a:ext cx="2362200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G:\work_eum\lunarImgt\AHI_filtered\imgt_filter\Band02\imgt_HIMAWARI8+AHI_Band02_2014122920445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63161" r="4356" b="6632"/>
          <a:stretch/>
        </p:blipFill>
        <p:spPr bwMode="auto">
          <a:xfrm flipV="1">
            <a:off x="1657655" y="2489175"/>
            <a:ext cx="2377380" cy="7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G:\work_eum\lunarImgt\AHI_filtered\imgt_filter\Band01\imgt_HIMAWARI8+AHI_Band01_2014122920445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62970" r="4929" b="5863"/>
          <a:stretch/>
        </p:blipFill>
        <p:spPr bwMode="auto">
          <a:xfrm flipV="1">
            <a:off x="1698234" y="1713508"/>
            <a:ext cx="2336801" cy="7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7984" y="2755246"/>
            <a:ext cx="4134973" cy="242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5527" y="1773238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Band1</a:t>
            </a:r>
          </a:p>
          <a:p>
            <a:pPr algn="ctr"/>
            <a:r>
              <a:rPr kumimoji="1" lang="en-US" altLang="ja-JP" dirty="0" smtClean="0"/>
              <a:t> (0.47um)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5527" y="2495059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Band2</a:t>
            </a:r>
          </a:p>
          <a:p>
            <a:pPr algn="ctr"/>
            <a:r>
              <a:rPr kumimoji="1" lang="en-US" altLang="ja-JP" dirty="0" smtClean="0"/>
              <a:t> (0.51um)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527" y="3285406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Band3</a:t>
            </a:r>
          </a:p>
          <a:p>
            <a:pPr algn="ctr"/>
            <a:r>
              <a:rPr kumimoji="1" lang="en-US" altLang="ja-JP" dirty="0" smtClean="0"/>
              <a:t> (0.64um)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4778" y="4100443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Band4</a:t>
            </a:r>
          </a:p>
          <a:p>
            <a:pPr algn="ctr"/>
            <a:r>
              <a:rPr kumimoji="1" lang="en-US" altLang="ja-JP" dirty="0" smtClean="0"/>
              <a:t> (0.86um)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4036" y="4845923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Band5</a:t>
            </a:r>
          </a:p>
          <a:p>
            <a:pPr algn="ctr"/>
            <a:r>
              <a:rPr kumimoji="1" lang="en-US" altLang="ja-JP" dirty="0" smtClean="0"/>
              <a:t> (1.6um)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587" y="5553303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Band6</a:t>
            </a:r>
          </a:p>
          <a:p>
            <a:pPr algn="ctr"/>
            <a:r>
              <a:rPr kumimoji="1" lang="en-US" altLang="ja-JP" dirty="0" smtClean="0"/>
              <a:t> (2.3um)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7" name="TextBox 14"/>
          <p:cNvSpPr txBox="1"/>
          <p:nvPr/>
        </p:nvSpPr>
        <p:spPr>
          <a:xfrm>
            <a:off x="5930312" y="5252289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ITT EXELIS(2013): AHI-8 EQUIPMENT MANUAL 2 </a:t>
            </a:r>
          </a:p>
          <a:p>
            <a:r>
              <a:rPr lang="en-GB" sz="1000" dirty="0" smtClean="0"/>
              <a:t>CALIBRATION AND ALIGNMENT HANDBOOK Rev. J </a:t>
            </a:r>
            <a:endParaRPr lang="en-GB" sz="1000" dirty="0"/>
          </a:p>
        </p:txBody>
      </p:sp>
      <p:sp>
        <p:nvSpPr>
          <p:cNvPr id="40" name="TextBox 57"/>
          <p:cNvSpPr txBox="1"/>
          <p:nvPr/>
        </p:nvSpPr>
        <p:spPr>
          <a:xfrm>
            <a:off x="4949482" y="2348880"/>
            <a:ext cx="2791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Alignment of the AHI VIS/NIR bands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62293" y="4829974"/>
            <a:ext cx="3396608" cy="180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912" name="テキスト ボックス 422911"/>
          <p:cNvSpPr txBox="1"/>
          <p:nvPr/>
        </p:nvSpPr>
        <p:spPr>
          <a:xfrm>
            <a:off x="8130909" y="4741853"/>
            <a:ext cx="74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Band number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5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3596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dirty="0" smtClean="0"/>
              <a:t>Time series of AHI lunar observations</a:t>
            </a:r>
            <a:endParaRPr kumimoji="1" lang="ja-JP" altLang="en-US" sz="2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04799" y="6410848"/>
            <a:ext cx="4442779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7" name="テキスト ボックス 77"/>
          <p:cNvSpPr txBox="1"/>
          <p:nvPr/>
        </p:nvSpPr>
        <p:spPr>
          <a:xfrm>
            <a:off x="899592" y="1519742"/>
            <a:ext cx="5594743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dirty="0" smtClean="0"/>
              <a:t>The Moon phase angles applicable to the GIRO will be covered in the next few months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  <p:pic>
        <p:nvPicPr>
          <p:cNvPr id="424966" name="Picture 6" descr="G:\work_eum\EumWork\WindowsWork\GSICS\Lunar\AHI\asof20150216\HIMAWARI8+AHI_allCh_phase_a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9839" r="14603" b="4984"/>
          <a:stretch/>
        </p:blipFill>
        <p:spPr bwMode="auto">
          <a:xfrm>
            <a:off x="334286" y="2276872"/>
            <a:ext cx="8047286" cy="40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118436" y="4735902"/>
            <a:ext cx="504056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4359542"/>
            <a:ext cx="301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Observations within one day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910350" y="3789040"/>
            <a:ext cx="7344816" cy="0"/>
          </a:xfrm>
          <a:prstGeom prst="straightConnector1">
            <a:avLst/>
          </a:prstGeom>
          <a:ln w="2222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032877" y="3441224"/>
            <a:ext cx="11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~ 1 month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910350" y="2903428"/>
            <a:ext cx="7344816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931866" y="5258176"/>
            <a:ext cx="7344816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381572" y="2903428"/>
            <a:ext cx="0" cy="1123152"/>
          </a:xfrm>
          <a:prstGeom prst="straightConnector1">
            <a:avLst/>
          </a:prstGeom>
          <a:ln w="254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 rot="5400000">
            <a:off x="7150720" y="3953622"/>
            <a:ext cx="297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GIRO (ROLO) applicable range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928568" y="4015822"/>
            <a:ext cx="7344816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921108" y="4125190"/>
            <a:ext cx="7344816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8388424" y="4167298"/>
            <a:ext cx="0" cy="1123152"/>
          </a:xfrm>
          <a:prstGeom prst="straightConnector1">
            <a:avLst/>
          </a:prstGeom>
          <a:ln w="254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3596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dirty="0" smtClean="0"/>
              <a:t>Histogram of AHI digital counts</a:t>
            </a:r>
            <a:endParaRPr kumimoji="1" lang="ja-JP" altLang="en-US" sz="2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04799" y="6410848"/>
            <a:ext cx="4442779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0232" y="1556792"/>
            <a:ext cx="230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2014-12-</a:t>
            </a:r>
            <a:r>
              <a:rPr kumimoji="1" lang="en-US" altLang="ja-JP" dirty="0" smtClean="0"/>
              <a:t>16T09:05:56Z</a:t>
            </a:r>
            <a:endParaRPr kumimoji="1"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50239" y="2204864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Band1</a:t>
            </a:r>
          </a:p>
          <a:p>
            <a:pPr algn="ctr"/>
            <a:r>
              <a:rPr kumimoji="1" lang="en-US" altLang="ja-JP" dirty="0" smtClean="0"/>
              <a:t> (0.47um)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30559" y="2204864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Band2</a:t>
            </a:r>
          </a:p>
          <a:p>
            <a:pPr algn="ctr"/>
            <a:r>
              <a:rPr kumimoji="1" lang="en-US" altLang="ja-JP" dirty="0" smtClean="0"/>
              <a:t> (0.51um)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10879" y="2204864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Band3</a:t>
            </a:r>
          </a:p>
          <a:p>
            <a:pPr algn="ctr"/>
            <a:r>
              <a:rPr kumimoji="1" lang="en-US" altLang="ja-JP" dirty="0" smtClean="0"/>
              <a:t> (0.64um)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4365104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Band4</a:t>
            </a:r>
          </a:p>
          <a:p>
            <a:pPr algn="ctr"/>
            <a:r>
              <a:rPr kumimoji="1" lang="en-US" altLang="ja-JP" dirty="0" smtClean="0"/>
              <a:t> (0.86um)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47579" y="4365104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Band5</a:t>
            </a:r>
          </a:p>
          <a:p>
            <a:pPr algn="ctr"/>
            <a:r>
              <a:rPr kumimoji="1" lang="en-US" altLang="ja-JP" dirty="0" smtClean="0"/>
              <a:t> (1.6um)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41348" y="4365104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Band6</a:t>
            </a:r>
          </a:p>
          <a:p>
            <a:pPr algn="ctr"/>
            <a:r>
              <a:rPr kumimoji="1" lang="en-US" altLang="ja-JP" dirty="0" smtClean="0"/>
              <a:t> (2.3um)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7" name="テキスト ボックス 77"/>
          <p:cNvSpPr txBox="1"/>
          <p:nvPr/>
        </p:nvSpPr>
        <p:spPr>
          <a:xfrm>
            <a:off x="388441" y="1484784"/>
            <a:ext cx="5594743" cy="4025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dirty="0"/>
              <a:t>The Moon mask threshold will be investigated further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  <p:pic>
        <p:nvPicPr>
          <p:cNvPr id="7" name="図 6" descr="hstDc_HIMAWARI8+AHI_201412160905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1" y="1988840"/>
            <a:ext cx="8743702" cy="43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GIRO_results_MSG1_NIR01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5256" y="2102006"/>
            <a:ext cx="4158259" cy="15311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555232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26232" cy="758952"/>
          </a:xfrm>
        </p:spPr>
        <p:txBody>
          <a:bodyPr anchor="ctr" anchorCtr="1">
            <a:normAutofit fontScale="90000"/>
          </a:bodyPr>
          <a:lstStyle/>
          <a:p>
            <a:pPr algn="l"/>
            <a:r>
              <a:rPr lang="en-US" sz="2400" b="1" dirty="0" err="1" smtClean="0"/>
              <a:t>Himawari</a:t>
            </a:r>
            <a:r>
              <a:rPr lang="en-US" sz="2400" b="1" dirty="0" smtClean="0"/>
              <a:t>-8/AHI</a:t>
            </a:r>
            <a:r>
              <a:rPr lang="en-US" sz="2400" dirty="0" smtClean="0"/>
              <a:t> lunar calibration: First results</a:t>
            </a:r>
            <a:endParaRPr lang="en-GB" sz="2400" dirty="0"/>
          </a:p>
        </p:txBody>
      </p:sp>
      <p:pic>
        <p:nvPicPr>
          <p:cNvPr id="482307" name="Picture 3" descr="\\fsw0644\user4\Takahashi\DesktopW7\Dev\EumWork\WindowsWork\GSICS\Lunar\AHI\asof20150216\HIMAWARI8+AHI_Band03_delta_i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32" y="1563689"/>
            <a:ext cx="4472669" cy="2118632"/>
          </a:xfrm>
          <a:prstGeom prst="rect">
            <a:avLst/>
          </a:prstGeom>
          <a:noFill/>
        </p:spPr>
      </p:pic>
      <p:pic>
        <p:nvPicPr>
          <p:cNvPr id="482308" name="Picture 4" descr="\\fsw0644\user4\Takahashi\DesktopW7\Dev\EumWork\WindowsWork\GSICS\Lunar\AHI\asof20150216\scat_HIMAWARI8+AHI_Band05_phase_ang_delta_i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345" y="4241685"/>
            <a:ext cx="4275367" cy="2112748"/>
          </a:xfrm>
          <a:prstGeom prst="rect">
            <a:avLst/>
          </a:prstGeom>
          <a:noFill/>
        </p:spPr>
      </p:pic>
      <p:pic>
        <p:nvPicPr>
          <p:cNvPr id="10" name="Picture 3" descr="\\fsw0644\user4\Takahashi\DesktopW7\Dev\EumWork\WindowsWork\GSICS\Lunar\AHI\asof20150216\HIMAWARI8+AHI_Band03_delta_i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490" y="1672014"/>
            <a:ext cx="968400" cy="467739"/>
          </a:xfrm>
          <a:prstGeom prst="rect">
            <a:avLst/>
          </a:prstGeom>
          <a:noFill/>
        </p:spPr>
      </p:pic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4773" y="2211761"/>
            <a:ext cx="2064796" cy="9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23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51971"/>
            <a:ext cx="29235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5382018" y="809817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Difference of lunar irradiance between the observation and GIRO [%], rescaled at the first result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33344" y="1358698"/>
            <a:ext cx="2606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series of</a:t>
            </a:r>
            <a:r>
              <a:rPr lang="en-US" sz="1200" b="1" dirty="0" smtClean="0"/>
              <a:t> </a:t>
            </a:r>
            <a:r>
              <a:rPr lang="el-GR" sz="12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/>
              <a:t>for Band3 (0.64um)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0758" y="4024873"/>
            <a:ext cx="4013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l-GR" sz="12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/>
              <a:t>(Y-axis) vs. lunar phase angle (X-axis) for Band5 (1.6um)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4581860" y="1844824"/>
            <a:ext cx="116833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1132" y="3759789"/>
            <a:ext cx="3852572" cy="0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73021" y="3699102"/>
            <a:ext cx="744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16 </a:t>
            </a:r>
            <a:r>
              <a:rPr lang="en-US" sz="1400" dirty="0" smtClean="0">
                <a:solidFill>
                  <a:srgbClr val="002060"/>
                </a:solidFill>
              </a:rPr>
              <a:t>days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33" name="Picture 32" descr="GIRO_results_MSG1_NIR016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435380" y="3636949"/>
            <a:ext cx="2808312" cy="361218"/>
          </a:xfrm>
          <a:prstGeom prst="rect">
            <a:avLst/>
          </a:prstGeom>
        </p:spPr>
      </p:pic>
      <p:pic>
        <p:nvPicPr>
          <p:cNvPr id="34" name="Picture 33" descr="GIRO_results_MSG1_NIR01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662296" y="4263656"/>
            <a:ext cx="4248472" cy="14086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76056" y="1469029"/>
            <a:ext cx="360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MSG1/SEVIRI NIR1.6 result</a:t>
            </a:r>
          </a:p>
          <a:p>
            <a:pPr algn="ctr"/>
            <a:r>
              <a:rPr lang="en-US" sz="1100" dirty="0" smtClean="0"/>
              <a:t>by Bart at the Lunar calibration Workshop in Dec. 2014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220072" y="58581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tabLst>
                <a:tab pos="447675" algn="l"/>
              </a:tabLst>
            </a:pPr>
            <a:r>
              <a:rPr lang="en-US" sz="1400" dirty="0" smtClean="0"/>
              <a:t>NOTE: </a:t>
            </a:r>
            <a:r>
              <a:rPr lang="en-US" sz="1400" u="sng" dirty="0" smtClean="0"/>
              <a:t>time scale is completely different </a:t>
            </a:r>
            <a:r>
              <a:rPr lang="en-US" sz="1400" dirty="0" smtClean="0"/>
              <a:t>between these two instruments’ results</a:t>
            </a:r>
            <a:endParaRPr lang="en-GB" sz="1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future plans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99248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13" name="Rectangle 4"/>
          <p:cNvSpPr/>
          <p:nvPr/>
        </p:nvSpPr>
        <p:spPr>
          <a:xfrm>
            <a:off x="755576" y="1412776"/>
            <a:ext cx="7560840" cy="48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400" dirty="0" smtClean="0"/>
              <a:t>Himawari-8</a:t>
            </a:r>
          </a:p>
          <a:p>
            <a:pPr marL="534988" indent="-268288">
              <a:lnSpc>
                <a:spcPct val="130000"/>
              </a:lnSpc>
              <a:buFont typeface="Arial"/>
              <a:buChar char="•"/>
            </a:pPr>
            <a:r>
              <a:rPr lang="en-GB" sz="2000" dirty="0" smtClean="0"/>
              <a:t>Operation: mid 2015~</a:t>
            </a:r>
          </a:p>
          <a:p>
            <a:pPr marL="106680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All the Moon images within the </a:t>
            </a:r>
            <a:r>
              <a:rPr lang="en-GB" dirty="0" err="1" smtClean="0"/>
              <a:t>FoR</a:t>
            </a:r>
            <a:r>
              <a:rPr lang="en-GB" dirty="0" smtClean="0"/>
              <a:t> would be observed</a:t>
            </a:r>
          </a:p>
          <a:p>
            <a:pPr marL="534988" indent="-268288">
              <a:lnSpc>
                <a:spcPct val="130000"/>
              </a:lnSpc>
              <a:buFont typeface="Arial"/>
              <a:buChar char="•"/>
            </a:pPr>
            <a:r>
              <a:rPr lang="en-GB" sz="2000" dirty="0" smtClean="0"/>
              <a:t>AHI lunar observation </a:t>
            </a:r>
            <a:r>
              <a:rPr lang="en-GB" sz="2000" dirty="0" err="1" smtClean="0"/>
              <a:t>netCDF</a:t>
            </a:r>
            <a:r>
              <a:rPr lang="en-GB" sz="2000" dirty="0" smtClean="0"/>
              <a:t>: to be shared within the lunar calibration community</a:t>
            </a:r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400" dirty="0" smtClean="0"/>
              <a:t>Future plans</a:t>
            </a:r>
            <a:endParaRPr lang="en-GB" sz="2000" dirty="0" smtClean="0"/>
          </a:p>
          <a:p>
            <a:pPr marL="539750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 smtClean="0"/>
              <a:t>Comparison with other calibration results</a:t>
            </a:r>
          </a:p>
          <a:p>
            <a:pPr marL="1069975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On-board calibration by a solar diffuser</a:t>
            </a:r>
          </a:p>
          <a:p>
            <a:pPr marL="1069975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DCC inter-calibration, RTM vicarious calibration, Ray-matching, etc.</a:t>
            </a:r>
          </a:p>
          <a:p>
            <a:pPr marL="539750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 smtClean="0"/>
              <a:t>Investigation of</a:t>
            </a:r>
          </a:p>
          <a:p>
            <a:pPr marL="101282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GIRO (ROLO) irradiance stability (relative precision)</a:t>
            </a:r>
          </a:p>
          <a:p>
            <a:pPr marL="101282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phase angle dependence of the GIRO (ROLO) irradiance</a:t>
            </a:r>
          </a:p>
          <a:p>
            <a:pPr marL="1012825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scan angle dependence on the lunar calibration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2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115616" y="1839208"/>
            <a:ext cx="6912768" cy="2381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Thank</a:t>
            </a:r>
            <a:r>
              <a:rPr lang="en-GB" sz="44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kumimoji="0" lang="en-GB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for your attention</a:t>
            </a:r>
            <a:r>
              <a:rPr lang="en-GB" sz="4400" b="1" kern="0" noProof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!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99248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JMA geostationary satellites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339208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01505" y="3681863"/>
            <a:ext cx="6120681" cy="2088232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2470" y="1505351"/>
            <a:ext cx="501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4B4B4B"/>
                </a:solidFill>
              </a:rPr>
              <a:t>GMS (</a:t>
            </a:r>
            <a:r>
              <a:rPr lang="en-US" altLang="ja-JP" sz="2000" b="1" i="1" u="sng" dirty="0">
                <a:solidFill>
                  <a:srgbClr val="4B4B4B"/>
                </a:solidFill>
              </a:rPr>
              <a:t>G</a:t>
            </a:r>
            <a:r>
              <a:rPr lang="en-US" altLang="ja-JP" sz="2000" b="1" i="1" dirty="0">
                <a:solidFill>
                  <a:srgbClr val="4B4B4B"/>
                </a:solidFill>
              </a:rPr>
              <a:t>eostationary </a:t>
            </a:r>
            <a:r>
              <a:rPr lang="en-US" altLang="ja-JP" sz="2000" b="1" i="1" u="sng" dirty="0">
                <a:solidFill>
                  <a:srgbClr val="4B4B4B"/>
                </a:solidFill>
              </a:rPr>
              <a:t>M</a:t>
            </a:r>
            <a:r>
              <a:rPr lang="en-US" altLang="ja-JP" sz="2000" b="1" i="1" dirty="0">
                <a:solidFill>
                  <a:srgbClr val="4B4B4B"/>
                </a:solidFill>
              </a:rPr>
              <a:t>eteorological </a:t>
            </a:r>
            <a:r>
              <a:rPr lang="en-US" altLang="ja-JP" sz="2000" b="1" i="1" u="sng" dirty="0">
                <a:solidFill>
                  <a:srgbClr val="4B4B4B"/>
                </a:solidFill>
              </a:rPr>
              <a:t>S</a:t>
            </a:r>
            <a:r>
              <a:rPr lang="en-US" altLang="ja-JP" sz="2000" b="1" i="1" dirty="0">
                <a:solidFill>
                  <a:srgbClr val="4B4B4B"/>
                </a:solidFill>
              </a:rPr>
              <a:t>atellite</a:t>
            </a:r>
            <a:r>
              <a:rPr lang="en-US" altLang="ja-JP" sz="2000" dirty="0">
                <a:solidFill>
                  <a:srgbClr val="4B4B4B"/>
                </a:solidFill>
              </a:rPr>
              <a:t>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83908" y="3665939"/>
            <a:ext cx="6310287" cy="0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 type="none" w="lg" len="lg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555345" y="3521476"/>
            <a:ext cx="0" cy="288925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498770" y="5664601"/>
            <a:ext cx="0" cy="287338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95170" y="56820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491970" y="3521476"/>
            <a:ext cx="0" cy="287338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584170" y="35230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723995" y="35230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4876520" y="35230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12024" y="3881839"/>
            <a:ext cx="5600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i="1" dirty="0">
                <a:solidFill>
                  <a:srgbClr val="0070C0"/>
                </a:solidFill>
              </a:rPr>
              <a:t>MTSAT</a:t>
            </a:r>
            <a:r>
              <a:rPr kumimoji="0" lang="ja-JP" altLang="en-US" sz="2000" b="1" i="1" dirty="0">
                <a:solidFill>
                  <a:srgbClr val="0070C0"/>
                </a:solidFill>
              </a:rPr>
              <a:t> </a:t>
            </a:r>
            <a:r>
              <a:rPr lang="en-US" altLang="ja-JP" sz="2000" b="1" i="1" dirty="0">
                <a:solidFill>
                  <a:srgbClr val="0070C0"/>
                </a:solidFill>
              </a:rPr>
              <a:t>(</a:t>
            </a:r>
            <a:r>
              <a:rPr lang="en-US" altLang="ja-JP" sz="2000" b="1" i="1" u="sng" dirty="0">
                <a:solidFill>
                  <a:srgbClr val="0070C0"/>
                </a:solidFill>
              </a:rPr>
              <a:t>M</a:t>
            </a:r>
            <a:r>
              <a:rPr lang="en-US" altLang="ja-JP" sz="2000" b="1" i="1" dirty="0">
                <a:solidFill>
                  <a:srgbClr val="0070C0"/>
                </a:solidFill>
              </a:rPr>
              <a:t>ulti-functional </a:t>
            </a:r>
            <a:r>
              <a:rPr lang="en-US" altLang="ja-JP" sz="2000" b="1" i="1" u="sng" dirty="0">
                <a:solidFill>
                  <a:srgbClr val="0070C0"/>
                </a:solidFill>
              </a:rPr>
              <a:t>T</a:t>
            </a:r>
            <a:r>
              <a:rPr lang="en-US" altLang="ja-JP" sz="2000" b="1" i="1" dirty="0">
                <a:solidFill>
                  <a:srgbClr val="0070C0"/>
                </a:solidFill>
              </a:rPr>
              <a:t>ransport </a:t>
            </a:r>
            <a:r>
              <a:rPr lang="en-US" altLang="ja-JP" sz="2000" b="1" i="1" u="sng" dirty="0">
                <a:solidFill>
                  <a:srgbClr val="0070C0"/>
                </a:solidFill>
              </a:rPr>
              <a:t>SAT</a:t>
            </a:r>
            <a:r>
              <a:rPr lang="en-US" altLang="ja-JP" sz="2000" b="1" i="1" dirty="0">
                <a:solidFill>
                  <a:srgbClr val="0070C0"/>
                </a:solidFill>
              </a:rPr>
              <a:t>ellite</a:t>
            </a:r>
            <a:r>
              <a:rPr lang="en-US" altLang="ja-JP" sz="2000" b="1" dirty="0">
                <a:solidFill>
                  <a:srgbClr val="0070C0"/>
                </a:solidFill>
              </a:rPr>
              <a:t> ) </a:t>
            </a:r>
          </a:p>
        </p:txBody>
      </p:sp>
      <p:sp>
        <p:nvSpPr>
          <p:cNvPr id="18" name="Text Box 103"/>
          <p:cNvSpPr txBox="1">
            <a:spLocks noChangeArrowheads="1"/>
          </p:cNvSpPr>
          <p:nvPr/>
        </p:nvSpPr>
        <p:spPr bwMode="auto">
          <a:xfrm>
            <a:off x="5858091" y="2292006"/>
            <a:ext cx="2160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4B4B4B"/>
                </a:solidFill>
              </a:rPr>
              <a:t>Back-up operation of </a:t>
            </a:r>
            <a:r>
              <a:rPr lang="en-US" altLang="ja-JP" sz="1200" dirty="0" smtClean="0">
                <a:solidFill>
                  <a:srgbClr val="4B4B4B"/>
                </a:solidFill>
              </a:rPr>
              <a:t>GMS-5 w/ </a:t>
            </a:r>
            <a:r>
              <a:rPr lang="en-US" altLang="ja-JP" sz="1200" dirty="0">
                <a:solidFill>
                  <a:srgbClr val="4B4B4B"/>
                </a:solidFill>
              </a:rPr>
              <a:t>GOES-9 by </a:t>
            </a:r>
            <a:r>
              <a:rPr lang="en-US" altLang="ja-JP" sz="1200" dirty="0" smtClean="0">
                <a:solidFill>
                  <a:srgbClr val="4B4B4B"/>
                </a:solidFill>
              </a:rPr>
              <a:t>NOAA/NESDIS: </a:t>
            </a:r>
          </a:p>
          <a:p>
            <a:r>
              <a:rPr lang="en-US" altLang="ja-JP" sz="1200" dirty="0" smtClean="0">
                <a:solidFill>
                  <a:srgbClr val="4B4B4B"/>
                </a:solidFill>
              </a:rPr>
              <a:t>2003/05/22-2005/06/28</a:t>
            </a:r>
            <a:endParaRPr lang="en-US" altLang="ja-JP" sz="1200" dirty="0">
              <a:solidFill>
                <a:srgbClr val="4B4B4B"/>
              </a:solidFill>
            </a:endParaRPr>
          </a:p>
        </p:txBody>
      </p:sp>
      <p:sp>
        <p:nvSpPr>
          <p:cNvPr id="19" name="Rectangle 105"/>
          <p:cNvSpPr>
            <a:spLocks noChangeArrowheads="1"/>
          </p:cNvSpPr>
          <p:nvPr/>
        </p:nvSpPr>
        <p:spPr bwMode="auto">
          <a:xfrm>
            <a:off x="6146123" y="1895056"/>
            <a:ext cx="942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i="1" dirty="0">
                <a:solidFill>
                  <a:srgbClr val="4B4B4B"/>
                </a:solidFill>
              </a:rPr>
              <a:t>(GOES-9)</a:t>
            </a:r>
          </a:p>
        </p:txBody>
      </p:sp>
      <p:grpSp>
        <p:nvGrpSpPr>
          <p:cNvPr id="20" name="グループ化 66"/>
          <p:cNvGrpSpPr>
            <a:grpSpLocks/>
          </p:cNvGrpSpPr>
          <p:nvPr/>
        </p:nvGrpSpPr>
        <p:grpSpPr bwMode="auto">
          <a:xfrm>
            <a:off x="1347508" y="1856189"/>
            <a:ext cx="1081087" cy="1711325"/>
            <a:chOff x="1042988" y="1332000"/>
            <a:chExt cx="1080740" cy="1711238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042988" y="2735263"/>
              <a:ext cx="9794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Aug 1981</a:t>
              </a:r>
            </a:p>
          </p:txBody>
        </p:sp>
        <p:pic>
          <p:nvPicPr>
            <p:cNvPr id="22" name="Picture 21" descr="GMS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87450" y="1773238"/>
              <a:ext cx="895350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58819" y="1332000"/>
              <a:ext cx="756994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GMS-2</a:t>
              </a:r>
            </a:p>
          </p:txBody>
        </p:sp>
        <p:sp>
          <p:nvSpPr>
            <p:cNvPr id="24" name="テキスト ボックス 48"/>
            <p:cNvSpPr txBox="1">
              <a:spLocks noChangeArrowheads="1"/>
            </p:cNvSpPr>
            <p:nvPr/>
          </p:nvSpPr>
          <p:spPr bwMode="auto">
            <a:xfrm>
              <a:off x="1101706" y="1536649"/>
              <a:ext cx="1022022" cy="27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(Himawari-2)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グループ化 67"/>
          <p:cNvGrpSpPr>
            <a:grpSpLocks/>
          </p:cNvGrpSpPr>
          <p:nvPr/>
        </p:nvGrpSpPr>
        <p:grpSpPr bwMode="auto">
          <a:xfrm>
            <a:off x="2500033" y="1856189"/>
            <a:ext cx="1023937" cy="1711325"/>
            <a:chOff x="2195513" y="1332000"/>
            <a:chExt cx="1023937" cy="1711238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2224088" y="2735263"/>
              <a:ext cx="9794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Aug 1984</a:t>
              </a:r>
            </a:p>
          </p:txBody>
        </p:sp>
        <p:pic>
          <p:nvPicPr>
            <p:cNvPr id="27" name="Picture 25" descr="GMS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8538" y="1773238"/>
              <a:ext cx="823912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2268538" y="1332000"/>
              <a:ext cx="758825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GMS-3</a:t>
              </a:r>
            </a:p>
          </p:txBody>
        </p:sp>
        <p:sp>
          <p:nvSpPr>
            <p:cNvPr id="29" name="テキスト ボックス 50"/>
            <p:cNvSpPr txBox="1">
              <a:spLocks noChangeArrowheads="1"/>
            </p:cNvSpPr>
            <p:nvPr/>
          </p:nvSpPr>
          <p:spPr bwMode="auto">
            <a:xfrm>
              <a:off x="2195513" y="1536649"/>
              <a:ext cx="1023937" cy="27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(Himawari-3)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グループ化 68"/>
          <p:cNvGrpSpPr>
            <a:grpSpLocks/>
          </p:cNvGrpSpPr>
          <p:nvPr/>
        </p:nvGrpSpPr>
        <p:grpSpPr bwMode="auto">
          <a:xfrm>
            <a:off x="3533495" y="1856189"/>
            <a:ext cx="1055688" cy="1706562"/>
            <a:chOff x="3228975" y="1332000"/>
            <a:chExt cx="1054993" cy="1706475"/>
          </a:xfrm>
        </p:grpSpPr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28975" y="2730500"/>
              <a:ext cx="9604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Sep 1989</a:t>
              </a:r>
            </a:p>
          </p:txBody>
        </p:sp>
        <p:pic>
          <p:nvPicPr>
            <p:cNvPr id="32" name="Picture 26" descr="GMS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48038" y="1773238"/>
              <a:ext cx="792162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09885" y="1332000"/>
              <a:ext cx="758325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GMS-4</a:t>
              </a:r>
            </a:p>
          </p:txBody>
        </p:sp>
        <p:sp>
          <p:nvSpPr>
            <p:cNvPr id="34" name="テキスト ボックス 51"/>
            <p:cNvSpPr txBox="1">
              <a:spLocks noChangeArrowheads="1"/>
            </p:cNvSpPr>
            <p:nvPr/>
          </p:nvSpPr>
          <p:spPr bwMode="auto">
            <a:xfrm>
              <a:off x="3260704" y="1536649"/>
              <a:ext cx="1023264" cy="27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(Himawari-4)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グループ化 69"/>
          <p:cNvGrpSpPr>
            <a:grpSpLocks/>
          </p:cNvGrpSpPr>
          <p:nvPr/>
        </p:nvGrpSpPr>
        <p:grpSpPr bwMode="auto">
          <a:xfrm>
            <a:off x="4697133" y="1848251"/>
            <a:ext cx="1023937" cy="1714500"/>
            <a:chOff x="4392613" y="1323975"/>
            <a:chExt cx="1023937" cy="1714500"/>
          </a:xfrm>
        </p:grpSpPr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4427538" y="2730500"/>
              <a:ext cx="9509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Mar 1995</a:t>
              </a:r>
            </a:p>
          </p:txBody>
        </p:sp>
        <p:pic>
          <p:nvPicPr>
            <p:cNvPr id="37" name="Picture 27" descr="GMS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00563" y="1773238"/>
              <a:ext cx="846137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500563" y="1323975"/>
              <a:ext cx="7588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GMS-5</a:t>
              </a:r>
            </a:p>
          </p:txBody>
        </p:sp>
        <p:sp>
          <p:nvSpPr>
            <p:cNvPr id="39" name="テキスト ボックス 52"/>
            <p:cNvSpPr txBox="1">
              <a:spLocks noChangeArrowheads="1"/>
            </p:cNvSpPr>
            <p:nvPr/>
          </p:nvSpPr>
          <p:spPr bwMode="auto">
            <a:xfrm>
              <a:off x="4392613" y="1536572"/>
              <a:ext cx="10239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(Himawari-5)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グループ化 72"/>
          <p:cNvGrpSpPr>
            <a:grpSpLocks/>
          </p:cNvGrpSpPr>
          <p:nvPr/>
        </p:nvGrpSpPr>
        <p:grpSpPr bwMode="auto">
          <a:xfrm>
            <a:off x="471208" y="4169176"/>
            <a:ext cx="1164965" cy="2016125"/>
            <a:chOff x="166291" y="3644900"/>
            <a:chExt cx="1165349" cy="2016125"/>
          </a:xfrm>
        </p:grpSpPr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166291" y="5353050"/>
              <a:ext cx="949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Feb 2005</a:t>
              </a:r>
            </a:p>
          </p:txBody>
        </p:sp>
        <p:pic>
          <p:nvPicPr>
            <p:cNvPr id="42" name="Picture 34" descr="MTSAT-1R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59191" y="4138017"/>
              <a:ext cx="1072449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79388" y="3644900"/>
              <a:ext cx="10522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>
                  <a:solidFill>
                    <a:srgbClr val="0070C0"/>
                  </a:solidFill>
                </a:rPr>
                <a:t>MTSAT-1R</a:t>
              </a:r>
            </a:p>
          </p:txBody>
        </p:sp>
        <p:sp>
          <p:nvSpPr>
            <p:cNvPr id="44" name="テキスト ボックス 53"/>
            <p:cNvSpPr txBox="1">
              <a:spLocks noChangeArrowheads="1"/>
            </p:cNvSpPr>
            <p:nvPr/>
          </p:nvSpPr>
          <p:spPr bwMode="auto">
            <a:xfrm>
              <a:off x="179388" y="3872855"/>
              <a:ext cx="10236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1200" b="1" dirty="0">
                  <a:solidFill>
                    <a:srgbClr val="0070C0"/>
                  </a:solidFill>
                </a:rPr>
                <a:t>(Himawari-6)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グループ化 73"/>
          <p:cNvGrpSpPr>
            <a:grpSpLocks/>
          </p:cNvGrpSpPr>
          <p:nvPr/>
        </p:nvGrpSpPr>
        <p:grpSpPr bwMode="auto">
          <a:xfrm>
            <a:off x="1623733" y="4169176"/>
            <a:ext cx="1092200" cy="2016125"/>
            <a:chOff x="1318419" y="3644900"/>
            <a:chExt cx="1092994" cy="2016125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1318419" y="5353050"/>
              <a:ext cx="949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Feb 2006</a:t>
              </a:r>
            </a:p>
          </p:txBody>
        </p:sp>
        <p:pic>
          <p:nvPicPr>
            <p:cNvPr id="47" name="Picture 37" descr="mtsat-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403350" y="4145954"/>
              <a:ext cx="1008063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1403350" y="3644900"/>
              <a:ext cx="9366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>
                  <a:solidFill>
                    <a:srgbClr val="0070C0"/>
                  </a:solidFill>
                </a:rPr>
                <a:t>MTSAT-2</a:t>
              </a:r>
            </a:p>
          </p:txBody>
        </p:sp>
        <p:sp>
          <p:nvSpPr>
            <p:cNvPr id="49" name="テキスト ボックス 54"/>
            <p:cNvSpPr txBox="1">
              <a:spLocks noChangeArrowheads="1"/>
            </p:cNvSpPr>
            <p:nvPr/>
          </p:nvSpPr>
          <p:spPr bwMode="auto">
            <a:xfrm>
              <a:off x="1331913" y="3860800"/>
              <a:ext cx="10223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1200" b="1" dirty="0">
                  <a:solidFill>
                    <a:srgbClr val="0070C0"/>
                  </a:solidFill>
                </a:rPr>
                <a:t>(Himawari-7)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グループ化 63"/>
          <p:cNvGrpSpPr>
            <a:grpSpLocks/>
          </p:cNvGrpSpPr>
          <p:nvPr/>
        </p:nvGrpSpPr>
        <p:grpSpPr bwMode="auto">
          <a:xfrm>
            <a:off x="385483" y="1856189"/>
            <a:ext cx="1035050" cy="1736725"/>
            <a:chOff x="80963" y="1332000"/>
            <a:chExt cx="1034653" cy="1736638"/>
          </a:xfrm>
        </p:grpSpPr>
        <p:pic>
          <p:nvPicPr>
            <p:cNvPr id="51" name="Picture 3" descr="GMS1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79388" y="1778000"/>
              <a:ext cx="849312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80963" y="2760663"/>
              <a:ext cx="8905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Jul 1977</a:t>
              </a: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318997" y="1332000"/>
              <a:ext cx="652212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</a:t>
              </a:r>
            </a:p>
          </p:txBody>
        </p:sp>
        <p:sp>
          <p:nvSpPr>
            <p:cNvPr id="54" name="テキスト ボックス 51"/>
            <p:cNvSpPr txBox="1">
              <a:spLocks noChangeArrowheads="1"/>
            </p:cNvSpPr>
            <p:nvPr/>
          </p:nvSpPr>
          <p:spPr bwMode="auto">
            <a:xfrm>
              <a:off x="146025" y="1536649"/>
              <a:ext cx="969591" cy="276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518833" y="5807476"/>
            <a:ext cx="6131346" cy="0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555345" y="56820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884185" y="56820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3970820" y="4427059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b="1" i="1" dirty="0">
                <a:solidFill>
                  <a:srgbClr val="00B050"/>
                </a:solidFill>
              </a:rPr>
              <a:t>Himawari</a:t>
            </a:r>
            <a:endParaRPr lang="en-US" altLang="ja-JP" sz="2000" b="1" dirty="0">
              <a:solidFill>
                <a:srgbClr val="00B050"/>
              </a:solidFill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4201907" y="5396675"/>
            <a:ext cx="550863" cy="3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2014</a:t>
            </a:r>
          </a:p>
        </p:txBody>
      </p:sp>
      <p:pic>
        <p:nvPicPr>
          <p:cNvPr id="61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9" cstate="screen"/>
          <a:srcRect r="68700" b="50252"/>
          <a:stretch>
            <a:fillRect/>
          </a:stretch>
        </p:blipFill>
        <p:spPr bwMode="auto">
          <a:xfrm>
            <a:off x="3661012" y="5433501"/>
            <a:ext cx="1146175" cy="118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3841867" y="4672659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i="1" dirty="0">
                <a:solidFill>
                  <a:srgbClr val="00B050"/>
                </a:solidFill>
              </a:rPr>
              <a:t>Himawari-8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5595260" y="5396575"/>
            <a:ext cx="550863" cy="30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2016</a:t>
            </a:r>
          </a:p>
        </p:txBody>
      </p:sp>
      <p:pic>
        <p:nvPicPr>
          <p:cNvPr id="65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9" cstate="screen"/>
          <a:srcRect r="68700" b="50252"/>
          <a:stretch>
            <a:fillRect/>
          </a:stretch>
        </p:blipFill>
        <p:spPr bwMode="auto">
          <a:xfrm>
            <a:off x="4953056" y="5410055"/>
            <a:ext cx="1146175" cy="11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38"/>
          <p:cNvSpPr>
            <a:spLocks noChangeArrowheads="1"/>
          </p:cNvSpPr>
          <p:nvPr/>
        </p:nvSpPr>
        <p:spPr bwMode="auto">
          <a:xfrm>
            <a:off x="5245118" y="4684382"/>
            <a:ext cx="1189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i="1" dirty="0">
                <a:solidFill>
                  <a:srgbClr val="00B050"/>
                </a:solidFill>
              </a:rPr>
              <a:t>Himawari-9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772833" y="31769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1852333" y="31769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2860395" y="31769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3868458" y="31769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5092420" y="31769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1060170" y="5553476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SS/L</a:t>
            </a: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1491970" y="5553476"/>
            <a:ext cx="86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MELCO</a:t>
            </a:r>
          </a:p>
        </p:txBody>
      </p:sp>
      <p:graphicFrame>
        <p:nvGraphicFramePr>
          <p:cNvPr id="6" name="Group 100"/>
          <p:cNvGraphicFramePr>
            <a:graphicFrameLocks/>
          </p:cNvGraphicFramePr>
          <p:nvPr/>
        </p:nvGraphicFramePr>
        <p:xfrm>
          <a:off x="6866203" y="2961783"/>
          <a:ext cx="1944216" cy="3240715"/>
        </p:xfrm>
        <a:graphic>
          <a:graphicData uri="http://schemas.openxmlformats.org/drawingml/2006/table">
            <a:tbl>
              <a:tblPr/>
              <a:tblGrid>
                <a:gridCol w="936104"/>
                <a:gridCol w="1008112"/>
              </a:tblGrid>
              <a:tr h="1605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Satellite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Operation period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1174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1978 – 1981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1981 – 1984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1984 – 1989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1989 – 1995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1995 – 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GOES-9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2003 – 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MTSAT-1R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2005 – 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MTSAT-2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2010 –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1258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Himawari-8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2015 – 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Himawari-9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2022 – 2029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519243" y="4955587"/>
            <a:ext cx="1844845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200" dirty="0" smtClean="0">
                <a:solidFill>
                  <a:srgbClr val="FF0000"/>
                </a:solidFill>
              </a:rPr>
              <a:t>launched on </a:t>
            </a:r>
            <a:r>
              <a:rPr lang="en-GB" sz="1400" dirty="0" smtClean="0">
                <a:solidFill>
                  <a:srgbClr val="FF0000"/>
                </a:solidFill>
              </a:rPr>
              <a:t>7 Oct. 2014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Operation: mid 2015~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43264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43608" y="1700808"/>
            <a:ext cx="7128792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400" dirty="0" smtClean="0"/>
              <a:t>Introduction</a:t>
            </a:r>
          </a:p>
          <a:p>
            <a:pPr marL="534988" indent="-268288">
              <a:lnSpc>
                <a:spcPct val="130000"/>
              </a:lnSpc>
              <a:buFont typeface="Arial"/>
              <a:buChar char="•"/>
            </a:pPr>
            <a:r>
              <a:rPr lang="en-GB" sz="2400" dirty="0" smtClean="0"/>
              <a:t>Himawari-8 and AHI</a:t>
            </a:r>
          </a:p>
          <a:p>
            <a:pPr marL="357188" indent="-357188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400" dirty="0" smtClean="0"/>
              <a:t>Lunar observation/calibration</a:t>
            </a:r>
          </a:p>
          <a:p>
            <a:pPr marL="539750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400" dirty="0" smtClean="0"/>
              <a:t>Overview of the Moon observation</a:t>
            </a:r>
          </a:p>
          <a:p>
            <a:pPr marL="539750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400" dirty="0" smtClean="0"/>
              <a:t>First results of the AHI lunar calibration</a:t>
            </a:r>
          </a:p>
          <a:p>
            <a:pPr marL="355600" indent="-35560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400" dirty="0" smtClean="0"/>
              <a:t>Summary and future plans</a:t>
            </a:r>
            <a:endParaRPr lang="en-GB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4000"/>
            <a:ext cx="4422648" cy="838200"/>
          </a:xfrm>
        </p:spPr>
        <p:txBody>
          <a:bodyPr anchor="t">
            <a:noAutofit/>
          </a:bodyPr>
          <a:lstStyle/>
          <a:p>
            <a:pPr algn="l"/>
            <a:r>
              <a:rPr lang="en-GB" sz="3200" dirty="0" err="1" smtClean="0"/>
              <a:t>Himawari</a:t>
            </a:r>
            <a:r>
              <a:rPr lang="en-GB" sz="3200" dirty="0" smtClean="0"/>
              <a:t>-8/AHI</a:t>
            </a:r>
            <a:br>
              <a:rPr lang="en-GB" sz="3200" dirty="0" smtClean="0"/>
            </a:br>
            <a:r>
              <a:rPr lang="en-GB" sz="3200" dirty="0" smtClean="0"/>
              <a:t>VIS/NIR bands</a:t>
            </a:r>
            <a:endParaRPr lang="en-GB" sz="3200" dirty="0"/>
          </a:p>
        </p:txBody>
      </p:sp>
      <p:pic>
        <p:nvPicPr>
          <p:cNvPr id="28" name="Picture 3" descr="\\fsw0644\user4\Takahashi\DesktopW7\Dev\EumWork\WindowsWork\Documents\Presentation\20140829_eumcalclub_hima8\fig\Fig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772" y="2973442"/>
            <a:ext cx="4440236" cy="3046358"/>
          </a:xfrm>
          <a:prstGeom prst="rect">
            <a:avLst/>
          </a:prstGeom>
          <a:noFill/>
        </p:spPr>
      </p:pic>
      <p:pic>
        <p:nvPicPr>
          <p:cNvPr id="29" name="Picture 4" descr="\\fsw0644\user4\Takahashi\DesktopW7\Dev\EumWork\WindowsWork\Documents\Presentation\20140829_eumcalclub_hima8\fig\Fig2.png"/>
          <p:cNvPicPr>
            <a:picLocks noChangeAspect="1" noChangeArrowheads="1"/>
          </p:cNvPicPr>
          <p:nvPr/>
        </p:nvPicPr>
        <p:blipFill>
          <a:blip r:embed="rId3" cstate="screen"/>
          <a:srcRect l="3439" t="2124" r="6937" b="16096"/>
          <a:stretch>
            <a:fillRect/>
          </a:stretch>
        </p:blipFill>
        <p:spPr bwMode="auto">
          <a:xfrm>
            <a:off x="4644008" y="2973442"/>
            <a:ext cx="4320480" cy="304635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880440" y="228600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AHI VIS/NIR spec.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2057400"/>
            <a:ext cx="19004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FF0000"/>
                </a:solidFill>
              </a:rPr>
              <a:t>Himawari</a:t>
            </a:r>
            <a:r>
              <a:rPr lang="en-GB" sz="1600" b="1" dirty="0" smtClean="0">
                <a:solidFill>
                  <a:srgbClr val="FF0000"/>
                </a:solidFill>
              </a:rPr>
              <a:t>-8/AHI</a:t>
            </a:r>
          </a:p>
          <a:p>
            <a:r>
              <a:rPr lang="en-GB" sz="1600" b="1" dirty="0" smtClean="0">
                <a:solidFill>
                  <a:srgbClr val="0070C0"/>
                </a:solidFill>
              </a:rPr>
              <a:t>GOES-R/ABI</a:t>
            </a:r>
          </a:p>
          <a:p>
            <a:r>
              <a:rPr lang="en-GB" sz="1600" b="1" dirty="0" smtClean="0">
                <a:solidFill>
                  <a:srgbClr val="00B050"/>
                </a:solidFill>
              </a:rPr>
              <a:t>Meteosat-10/SEVIRI</a:t>
            </a:r>
            <a:endParaRPr lang="en-GB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90845"/>
              </p:ext>
            </p:extLst>
          </p:nvPr>
        </p:nvGraphicFramePr>
        <p:xfrm>
          <a:off x="4870790" y="597932"/>
          <a:ext cx="4030538" cy="2484707"/>
        </p:xfrm>
        <a:graphic>
          <a:graphicData uri="http://schemas.openxmlformats.org/drawingml/2006/table">
            <a:tbl>
              <a:tblPr/>
              <a:tblGrid>
                <a:gridCol w="502146"/>
                <a:gridCol w="936104"/>
                <a:gridCol w="864096"/>
                <a:gridCol w="720080"/>
                <a:gridCol w="1008112"/>
              </a:tblGrid>
              <a:tr h="703301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Band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[μm]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Resolution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[km]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# of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detectors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(*)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Digital count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quantization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level [bit]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</a:tr>
              <a:tr h="296901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0.47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 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</a:tr>
              <a:tr h="296901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0.51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 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</a:tr>
              <a:tr h="296901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0.64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0.5 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1460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</a:tr>
              <a:tr h="296901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0.86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</a:tr>
              <a:tr h="296901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372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</a:tr>
              <a:tr h="296901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372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52500" y="5956300"/>
            <a:ext cx="796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                  0.6                   0.8                  1.0                   1.2                 1.4         1.6          1.8          2.0          2.2           2.4  [µm]     </a:t>
            </a:r>
            <a:endParaRPr lang="en-GB" sz="1200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6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Timeline of JMA GEO satellites operation</a:t>
            </a:r>
            <a:endParaRPr lang="en-GB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771256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pic>
        <p:nvPicPr>
          <p:cNvPr id="337922" name="Picture 2" descr="Schedule for Himawari satell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16" y="1628800"/>
            <a:ext cx="6785768" cy="4621344"/>
          </a:xfrm>
          <a:prstGeom prst="rect">
            <a:avLst/>
          </a:prstGeom>
          <a:noFill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600" dirty="0" smtClean="0"/>
              <a:t>Himawari-8/9 AHI observations in 10 minutes time frame</a:t>
            </a:r>
            <a:endParaRPr lang="en-GB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799" y="6410848"/>
            <a:ext cx="4547159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11" name="テキスト ボックス 80"/>
          <p:cNvSpPr txBox="1"/>
          <p:nvPr/>
        </p:nvSpPr>
        <p:spPr>
          <a:xfrm>
            <a:off x="3863252" y="1536686"/>
            <a:ext cx="490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These “super-</a:t>
            </a:r>
            <a:r>
              <a:rPr kumimoji="1" lang="en-US" altLang="ja-JP" dirty="0" err="1" smtClean="0"/>
              <a:t>rapidscans</a:t>
            </a:r>
            <a:r>
              <a:rPr kumimoji="1" lang="en-US" altLang="ja-JP" dirty="0" smtClean="0"/>
              <a:t>”</a:t>
            </a:r>
            <a:r>
              <a:rPr lang="en-US" altLang="ja-JP" dirty="0" smtClean="0"/>
              <a:t> (every 30 seconds)</a:t>
            </a:r>
          </a:p>
          <a:p>
            <a:pPr algn="r"/>
            <a:r>
              <a:rPr lang="en-US" altLang="ja-JP" dirty="0" smtClean="0"/>
              <a:t> will also be used for the lunar observations</a:t>
            </a:r>
            <a:endParaRPr kumimoji="1" lang="ja-JP" altLang="en-US" dirty="0"/>
          </a:p>
        </p:txBody>
      </p:sp>
      <p:cxnSp>
        <p:nvCxnSpPr>
          <p:cNvPr id="14" name="直線矢印コネクタ 86"/>
          <p:cNvCxnSpPr/>
          <p:nvPr/>
        </p:nvCxnSpPr>
        <p:spPr>
          <a:xfrm>
            <a:off x="5929742" y="2404404"/>
            <a:ext cx="0" cy="2847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87"/>
          <p:cNvCxnSpPr/>
          <p:nvPr/>
        </p:nvCxnSpPr>
        <p:spPr>
          <a:xfrm>
            <a:off x="4863915" y="2407518"/>
            <a:ext cx="0" cy="284612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88"/>
          <p:cNvCxnSpPr/>
          <p:nvPr/>
        </p:nvCxnSpPr>
        <p:spPr>
          <a:xfrm>
            <a:off x="3713943" y="2422221"/>
            <a:ext cx="0" cy="283142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クリップボード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7" y="2445358"/>
            <a:ext cx="2784475" cy="27749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457247" y="2818421"/>
            <a:ext cx="492125" cy="23018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438072" y="2527908"/>
            <a:ext cx="2617788" cy="2616200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406447" y="3301021"/>
            <a:ext cx="327025" cy="284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61960" y="4291621"/>
            <a:ext cx="327025" cy="1698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70022" y="4388458"/>
            <a:ext cx="327025" cy="1698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406868" y="5233790"/>
            <a:ext cx="8280920" cy="44634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61" y="2438929"/>
            <a:ext cx="762000" cy="434271"/>
          </a:xfrm>
          <a:prstGeom prst="rect">
            <a:avLst/>
          </a:prstGeom>
          <a:noFill/>
          <a:ln w="19050">
            <a:solidFill>
              <a:srgbClr val="FF7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431984" y="2401245"/>
            <a:ext cx="8183796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30" y="2721048"/>
            <a:ext cx="428625" cy="385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96146" y="3048609"/>
            <a:ext cx="492125" cy="23018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28" name="直線矢印コネクタ 100"/>
          <p:cNvCxnSpPr>
            <a:stCxn id="19" idx="4"/>
          </p:cNvCxnSpPr>
          <p:nvPr/>
        </p:nvCxnSpPr>
        <p:spPr>
          <a:xfrm>
            <a:off x="1746966" y="5144108"/>
            <a:ext cx="273" cy="12611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01"/>
          <p:cNvCxnSpPr/>
          <p:nvPr/>
        </p:nvCxnSpPr>
        <p:spPr>
          <a:xfrm flipH="1">
            <a:off x="1746966" y="2407518"/>
            <a:ext cx="3968" cy="120390"/>
          </a:xfrm>
          <a:prstGeom prst="straightConnector1">
            <a:avLst/>
          </a:prstGeom>
          <a:ln w="190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86" y="3048609"/>
            <a:ext cx="7985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04" y="3671168"/>
            <a:ext cx="7985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67" y="4310670"/>
            <a:ext cx="7985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82" y="3318743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83" y="3955472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56" y="4582393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68" y="3334618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68" y="3975789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58" y="4574976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83" y="2660484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図 1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49" y="2410751"/>
            <a:ext cx="504056" cy="2834839"/>
          </a:xfrm>
          <a:prstGeom prst="rect">
            <a:avLst/>
          </a:prstGeom>
        </p:spPr>
      </p:pic>
      <p:pic>
        <p:nvPicPr>
          <p:cNvPr id="41" name="図 1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38" y="2419066"/>
            <a:ext cx="504056" cy="2834839"/>
          </a:xfrm>
          <a:prstGeom prst="rect">
            <a:avLst/>
          </a:prstGeom>
        </p:spPr>
      </p:pic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06868" y="5348771"/>
            <a:ext cx="27866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Full </a:t>
            </a:r>
            <a:r>
              <a:rPr lang="en-US" altLang="ja-JP" b="1" dirty="0" smtClean="0">
                <a:solidFill>
                  <a:srgbClr val="C00000"/>
                </a:solidFill>
              </a:rPr>
              <a:t>Disk Observation</a:t>
            </a:r>
          </a:p>
          <a:p>
            <a:pPr algn="ctr"/>
            <a:r>
              <a:rPr lang="en-US" altLang="ja-JP" b="1" dirty="0" smtClean="0">
                <a:solidFill>
                  <a:srgbClr val="C00000"/>
                </a:solidFill>
              </a:rPr>
              <a:t>every </a:t>
            </a:r>
            <a:r>
              <a:rPr lang="en-US" altLang="ja-JP" sz="2000" b="1" dirty="0">
                <a:solidFill>
                  <a:srgbClr val="C00000"/>
                </a:solidFill>
              </a:rPr>
              <a:t>10</a:t>
            </a:r>
            <a:r>
              <a:rPr lang="en-US" altLang="ja-JP" b="1" dirty="0">
                <a:solidFill>
                  <a:srgbClr val="C00000"/>
                </a:solidFill>
              </a:rPr>
              <a:t> min.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91734" y="5272371"/>
            <a:ext cx="1113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Region 1</a:t>
            </a:r>
          </a:p>
          <a:p>
            <a:pPr algn="ctr"/>
            <a:r>
              <a:rPr lang="en-GB" sz="1200" dirty="0" smtClean="0"/>
              <a:t>(NE Japan)</a:t>
            </a:r>
          </a:p>
          <a:p>
            <a:pPr algn="ctr"/>
            <a:r>
              <a:rPr lang="en-GB" sz="1200" dirty="0" smtClean="0"/>
              <a:t>Every </a:t>
            </a:r>
            <a:r>
              <a:rPr lang="en-GB" sz="1400" b="1" dirty="0" smtClean="0">
                <a:solidFill>
                  <a:srgbClr val="FF0000"/>
                </a:solidFill>
              </a:rPr>
              <a:t>2.5</a:t>
            </a:r>
            <a:r>
              <a:rPr lang="en-GB" sz="1200" b="1" dirty="0" smtClean="0">
                <a:solidFill>
                  <a:srgbClr val="FF0000"/>
                </a:solidFill>
              </a:rPr>
              <a:t> min.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95300" y="5268960"/>
            <a:ext cx="1113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Region 2</a:t>
            </a:r>
          </a:p>
          <a:p>
            <a:pPr algn="ctr"/>
            <a:r>
              <a:rPr lang="en-GB" sz="1200" dirty="0" smtClean="0"/>
              <a:t>(SW Japan)</a:t>
            </a:r>
          </a:p>
          <a:p>
            <a:pPr algn="ctr"/>
            <a:r>
              <a:rPr lang="en-GB" sz="1200" dirty="0" smtClean="0"/>
              <a:t>Every </a:t>
            </a:r>
            <a:r>
              <a:rPr lang="en-GB" sz="1400" b="1" dirty="0" smtClean="0">
                <a:solidFill>
                  <a:srgbClr val="FF0000"/>
                </a:solidFill>
              </a:rPr>
              <a:t>2.5</a:t>
            </a:r>
            <a:r>
              <a:rPr lang="en-GB" sz="1200" b="1" dirty="0" smtClean="0">
                <a:solidFill>
                  <a:srgbClr val="FF0000"/>
                </a:solidFill>
              </a:rPr>
              <a:t> min.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53945" y="5265040"/>
            <a:ext cx="1113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Region 3</a:t>
            </a:r>
          </a:p>
          <a:p>
            <a:pPr algn="ctr"/>
            <a:r>
              <a:rPr lang="en-GB" sz="1200" dirty="0" smtClean="0"/>
              <a:t>(Target Area)</a:t>
            </a:r>
          </a:p>
          <a:p>
            <a:pPr algn="ctr"/>
            <a:r>
              <a:rPr lang="en-GB" sz="1200" dirty="0" smtClean="0"/>
              <a:t>Every </a:t>
            </a:r>
            <a:r>
              <a:rPr lang="en-GB" sz="1400" b="1" dirty="0" smtClean="0">
                <a:solidFill>
                  <a:srgbClr val="FF0000"/>
                </a:solidFill>
              </a:rPr>
              <a:t>2.5</a:t>
            </a:r>
            <a:r>
              <a:rPr lang="en-GB" sz="1200" b="1" dirty="0" smtClean="0">
                <a:solidFill>
                  <a:srgbClr val="FF0000"/>
                </a:solidFill>
              </a:rPr>
              <a:t> min.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83036" y="5268960"/>
            <a:ext cx="12229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Region 4</a:t>
            </a:r>
          </a:p>
          <a:p>
            <a:pPr algn="ctr"/>
            <a:r>
              <a:rPr lang="en-GB" sz="1200" dirty="0" smtClean="0"/>
              <a:t>(Landmark Area)</a:t>
            </a:r>
          </a:p>
          <a:p>
            <a:pPr algn="ctr"/>
            <a:r>
              <a:rPr lang="en-GB" sz="1200" dirty="0" smtClean="0"/>
              <a:t>Every </a:t>
            </a:r>
            <a:r>
              <a:rPr lang="en-GB" sz="1400" b="1" dirty="0" smtClean="0">
                <a:solidFill>
                  <a:srgbClr val="FF0000"/>
                </a:solidFill>
              </a:rPr>
              <a:t>30 sec</a:t>
            </a:r>
            <a:r>
              <a:rPr lang="en-GB" sz="1200" b="1" dirty="0" smtClean="0">
                <a:solidFill>
                  <a:srgbClr val="FF0000"/>
                </a:solidFill>
              </a:rPr>
              <a:t>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25111" y="5265040"/>
            <a:ext cx="12229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Region 5</a:t>
            </a:r>
          </a:p>
          <a:p>
            <a:pPr algn="ctr"/>
            <a:r>
              <a:rPr lang="en-GB" sz="1200" dirty="0" smtClean="0"/>
              <a:t>(Landmark Area)</a:t>
            </a:r>
          </a:p>
          <a:p>
            <a:pPr algn="ctr"/>
            <a:r>
              <a:rPr lang="en-GB" sz="1200" dirty="0" smtClean="0"/>
              <a:t>Every </a:t>
            </a:r>
            <a:r>
              <a:rPr lang="en-GB" sz="1400" b="1" dirty="0" smtClean="0">
                <a:solidFill>
                  <a:srgbClr val="FF0000"/>
                </a:solidFill>
              </a:rPr>
              <a:t>30 sec</a:t>
            </a:r>
            <a:r>
              <a:rPr lang="en-GB" sz="1200" b="1" dirty="0" smtClean="0">
                <a:solidFill>
                  <a:srgbClr val="FF0000"/>
                </a:solidFill>
              </a:rPr>
              <a:t>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4655075">
            <a:off x="7824037" y="2061925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7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792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Observation timeline</a:t>
            </a:r>
            <a:br>
              <a:rPr lang="en-GB" sz="2800" dirty="0" smtClean="0"/>
            </a:br>
            <a:r>
              <a:rPr lang="en-GB" sz="2200" dirty="0" smtClean="0"/>
              <a:t> (10 min.)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483224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5734" y="1710954"/>
            <a:ext cx="8557084" cy="464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7922" y="6361583"/>
            <a:ext cx="2694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(based on Yokota and Sasaki 2013)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7295" y="568806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[sec]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159" y="2132949"/>
            <a:ext cx="0" cy="4104456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75777" y="201316"/>
          <a:ext cx="2952328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10"/>
                <a:gridCol w="1892518"/>
              </a:tblGrid>
              <a:tr h="2592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Full Disk</a:t>
                      </a:r>
                      <a:endParaRPr lang="en-GB" sz="1400" b="1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Region 1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(NE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Japan)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BB Obs.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Region 2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(SW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Japan)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Space</a:t>
                      </a:r>
                      <a:r>
                        <a:rPr lang="en-GB" sz="1400" b="1" baseline="0" dirty="0" smtClean="0"/>
                        <a:t> Look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Region 3 </a:t>
                      </a:r>
                      <a:r>
                        <a:rPr lang="en-GB" sz="1200" dirty="0" smtClean="0"/>
                        <a:t>(Target Area)</a:t>
                      </a:r>
                      <a:endParaRPr lang="en-GB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Region 4 </a:t>
                      </a:r>
                      <a:r>
                        <a:rPr lang="en-GB" sz="1200" dirty="0" smtClean="0"/>
                        <a:t>(Landmark</a:t>
                      </a:r>
                      <a:r>
                        <a:rPr lang="en-GB" sz="1200" baseline="0" dirty="0" smtClean="0"/>
                        <a:t> Area)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Region 5 </a:t>
                      </a:r>
                      <a:r>
                        <a:rPr lang="en-GB" sz="1200" dirty="0" smtClean="0"/>
                        <a:t>(Land</a:t>
                      </a:r>
                      <a:r>
                        <a:rPr lang="en-GB" sz="1200" baseline="0" dirty="0" smtClean="0"/>
                        <a:t>mark Area)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539552" y="1700808"/>
            <a:ext cx="274639" cy="58611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1352643"/>
            <a:ext cx="17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scan (swath)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99592" y="1712683"/>
            <a:ext cx="590465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69579" y="135249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[sec]</a:t>
            </a:r>
            <a:endParaRPr lang="en-GB" dirty="0"/>
          </a:p>
        </p:txBody>
      </p:sp>
      <p:pic>
        <p:nvPicPr>
          <p:cNvPr id="14" name="Picture 5" descr="クリップボード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68" y="163239"/>
            <a:ext cx="1506271" cy="1465561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20" name="Straight Arrow Connector 19"/>
          <p:cNvCxnSpPr/>
          <p:nvPr/>
        </p:nvCxnSpPr>
        <p:spPr>
          <a:xfrm>
            <a:off x="4644008" y="311448"/>
            <a:ext cx="72008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8676" y="620688"/>
            <a:ext cx="128344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83968" y="946820"/>
            <a:ext cx="144016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64484" y="332656"/>
            <a:ext cx="999604" cy="28803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92476" y="620688"/>
            <a:ext cx="1287636" cy="31343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5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483224" cy="365760"/>
          </a:xfrm>
        </p:spPr>
        <p:txBody>
          <a:bodyPr/>
          <a:lstStyle/>
          <a:p>
            <a:r>
              <a:rPr lang="en-US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95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Himawari-8/AHI lunar observation/calibration</a:t>
            </a:r>
            <a:endParaRPr lang="en-GB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2800" b="1" dirty="0" err="1" smtClean="0"/>
              <a:t>Himawari</a:t>
            </a:r>
            <a:r>
              <a:rPr lang="en-US" sz="2800" b="1" dirty="0" smtClean="0"/>
              <a:t>-8/AHI</a:t>
            </a:r>
            <a:r>
              <a:rPr lang="en-US" sz="2800" dirty="0" smtClean="0"/>
              <a:t> lunar observation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497772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pic>
        <p:nvPicPr>
          <p:cNvPr id="10" name="図 9" descr="20141228190524_band1_sto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26903" r="17279"/>
          <a:stretch/>
        </p:blipFill>
        <p:spPr>
          <a:xfrm flipV="1">
            <a:off x="1244716" y="4064372"/>
            <a:ext cx="2857736" cy="22449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410924" y="4293096"/>
            <a:ext cx="2449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rgbClr val="FFFFFF"/>
                </a:solidFill>
              </a:rPr>
              <a:t>Band1 (0.47</a:t>
            </a:r>
            <a:r>
              <a:rPr kumimoji="1" lang="en-US" altLang="ja-JP" sz="1400" dirty="0">
                <a:solidFill>
                  <a:srgbClr val="FFFFFF"/>
                </a:solidFill>
              </a:rPr>
              <a:t>μ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m)</a:t>
            </a:r>
          </a:p>
          <a:p>
            <a:pPr algn="r"/>
            <a:r>
              <a:rPr kumimoji="1" lang="en-US" altLang="ja-JP" sz="1400" dirty="0" smtClean="0">
                <a:solidFill>
                  <a:srgbClr val="FFFFFF"/>
                </a:solidFill>
              </a:rPr>
              <a:t>2014-12-28T19:05:24-19:56:55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pic>
        <p:nvPicPr>
          <p:cNvPr id="12" name="図 11" descr="20150112_band5_stop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24231" r="20032"/>
          <a:stretch/>
        </p:blipFill>
        <p:spPr>
          <a:xfrm flipV="1">
            <a:off x="4802572" y="4077072"/>
            <a:ext cx="2630663" cy="215275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5990279" y="4293096"/>
            <a:ext cx="0" cy="1846808"/>
          </a:xfrm>
          <a:prstGeom prst="line">
            <a:avLst/>
          </a:prstGeom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977287" y="4293096"/>
            <a:ext cx="254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Band5 (1.6μm)</a:t>
            </a:r>
          </a:p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2015-01-12T08:29-18-08:34:27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20" name="テキスト ボックス 77"/>
          <p:cNvSpPr txBox="1"/>
          <p:nvPr/>
        </p:nvSpPr>
        <p:spPr>
          <a:xfrm>
            <a:off x="395536" y="1545290"/>
            <a:ext cx="5594743" cy="2603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sz="1400" dirty="0" smtClean="0"/>
              <a:t>The Moon acquisition by 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super-</a:t>
            </a:r>
            <a:r>
              <a:rPr lang="en-US" altLang="ja-JP" sz="1400" b="1" dirty="0" err="1" smtClean="0">
                <a:solidFill>
                  <a:srgbClr val="0070C0"/>
                </a:solidFill>
              </a:rPr>
              <a:t>rapidscan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 mode / 30 sec</a:t>
            </a:r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 smtClean="0"/>
              <a:t>Performed </a:t>
            </a:r>
            <a:r>
              <a:rPr lang="en-US" altLang="ja-JP" sz="1400" u="sng" dirty="0" smtClean="0"/>
              <a:t>based on the Moon position prediction</a:t>
            </a:r>
          </a:p>
          <a:p>
            <a:pPr marL="723900" lvl="1" indent="-190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1200" u="sng" dirty="0" smtClean="0"/>
              <a:t>Dec</a:t>
            </a:r>
            <a:r>
              <a:rPr lang="ja-JP" altLang="en-US" sz="1200" u="sng" dirty="0"/>
              <a:t> </a:t>
            </a:r>
            <a:r>
              <a:rPr lang="en-US" altLang="ja-JP" sz="1200" u="sng" dirty="0" smtClean="0"/>
              <a:t>2014</a:t>
            </a:r>
            <a:r>
              <a:rPr lang="en-US" altLang="ja-JP" sz="1200" u="sng" dirty="0"/>
              <a:t>: fixed observation position within the </a:t>
            </a:r>
            <a:r>
              <a:rPr lang="en-US" altLang="ja-JP" sz="1200" u="sng" dirty="0" smtClean="0"/>
              <a:t>10 </a:t>
            </a:r>
            <a:r>
              <a:rPr lang="en-US" altLang="ja-JP" sz="1200" u="sng" dirty="0"/>
              <a:t>minutes </a:t>
            </a:r>
            <a:r>
              <a:rPr lang="en-US" altLang="ja-JP" sz="1200" u="sng" dirty="0" smtClean="0"/>
              <a:t>obs. frame</a:t>
            </a:r>
          </a:p>
          <a:p>
            <a:pPr marL="723900" lvl="1" indent="-190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1200" u="sng" dirty="0"/>
              <a:t>Jan 2015~: predict the Moon position for each observation</a:t>
            </a:r>
            <a:endParaRPr lang="en-US" altLang="ja-JP" sz="1200" u="sng" dirty="0" smtClean="0"/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b="1" dirty="0" smtClean="0"/>
              <a:t>~400 </a:t>
            </a:r>
            <a:r>
              <a:rPr lang="en-US" altLang="ja-JP" sz="1400" dirty="0" smtClean="0"/>
              <a:t>lunar observations applicable to GIRO in Dec 2014 and Jan 2015 (have been already shared w/ EUMETSAT)</a:t>
            </a:r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sz="1400" dirty="0" smtClean="0"/>
              <a:t>Lunar observation </a:t>
            </a:r>
            <a:r>
              <a:rPr lang="en-US" altLang="ja-JP" sz="1400" dirty="0" err="1" smtClean="0"/>
              <a:t>netCDF</a:t>
            </a:r>
            <a:endParaRPr lang="en-US" altLang="ja-JP" sz="1400" dirty="0" smtClean="0"/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 smtClean="0"/>
              <a:t>Will be shared within the lunar calibration community</a:t>
            </a:r>
            <a:endParaRPr lang="en-GB" altLang="ja-JP" sz="1400" dirty="0" smtClean="0"/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GB" altLang="ja-JP" sz="1400" u="sng" dirty="0" smtClean="0"/>
              <a:t>One swath </a:t>
            </a:r>
            <a:r>
              <a:rPr lang="en-GB" altLang="ja-JP" sz="1400" dirty="0" smtClean="0"/>
              <a:t>for the Moon observation</a:t>
            </a:r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GB" altLang="ja-JP" sz="1400" dirty="0" smtClean="0"/>
              <a:t>Pre-operational phase: Dec. 2014 - mid 2015</a:t>
            </a:r>
            <a:endParaRPr lang="en-US" altLang="ja-JP" sz="1400" dirty="0" smtClean="0"/>
          </a:p>
        </p:txBody>
      </p:sp>
      <p:sp>
        <p:nvSpPr>
          <p:cNvPr id="21" name="正方形/長方形 3"/>
          <p:cNvSpPr/>
          <p:nvPr/>
        </p:nvSpPr>
        <p:spPr>
          <a:xfrm>
            <a:off x="6098673" y="2113324"/>
            <a:ext cx="2232248" cy="962679"/>
          </a:xfrm>
          <a:prstGeom prst="rect">
            <a:avLst/>
          </a:prstGeom>
          <a:ln>
            <a:solidFill>
              <a:srgbClr val="0000FF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4"/>
          <p:cNvSpPr>
            <a:spLocks noChangeAspect="1"/>
          </p:cNvSpPr>
          <p:nvPr/>
        </p:nvSpPr>
        <p:spPr>
          <a:xfrm>
            <a:off x="6865361" y="2285622"/>
            <a:ext cx="601464" cy="57435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Box 55"/>
          <p:cNvSpPr txBox="1"/>
          <p:nvPr/>
        </p:nvSpPr>
        <p:spPr>
          <a:xfrm>
            <a:off x="7178793" y="2369796"/>
            <a:ext cx="62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Moon</a:t>
            </a:r>
            <a:endParaRPr lang="en-GB" sz="1400" dirty="0"/>
          </a:p>
        </p:txBody>
      </p:sp>
      <p:sp>
        <p:nvSpPr>
          <p:cNvPr id="24" name="TextBox 57"/>
          <p:cNvSpPr txBox="1"/>
          <p:nvPr/>
        </p:nvSpPr>
        <p:spPr>
          <a:xfrm>
            <a:off x="5714969" y="1844824"/>
            <a:ext cx="3069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Observation domain of super-</a:t>
            </a:r>
            <a:r>
              <a:rPr lang="en-GB" sz="1400" dirty="0" err="1" smtClean="0">
                <a:solidFill>
                  <a:srgbClr val="0000FF"/>
                </a:solidFill>
              </a:rPr>
              <a:t>rapidscan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25" name="TextBox 54"/>
          <p:cNvSpPr txBox="1"/>
          <p:nvPr/>
        </p:nvSpPr>
        <p:spPr>
          <a:xfrm>
            <a:off x="5677241" y="3088705"/>
            <a:ext cx="32872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Targeting observation size: ~0.8 x 1.6 [deg]</a:t>
            </a:r>
          </a:p>
          <a:p>
            <a:r>
              <a:rPr lang="en-GB" sz="1400" dirty="0" smtClean="0"/>
              <a:t>Moon apparent diameter: ~0.5 [deg]</a:t>
            </a:r>
            <a:endParaRPr lang="en-GB" sz="14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20150112_band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32436" y="4091756"/>
            <a:ext cx="4392488" cy="2814836"/>
          </a:xfrm>
          <a:prstGeom prst="rect">
            <a:avLst/>
          </a:prstGeom>
        </p:spPr>
      </p:pic>
      <p:pic>
        <p:nvPicPr>
          <p:cNvPr id="8" name="図 7" descr="20141228190524_band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528" y="4077072"/>
            <a:ext cx="4572000" cy="302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2800" b="1" dirty="0" err="1" smtClean="0"/>
              <a:t>Himawari</a:t>
            </a:r>
            <a:r>
              <a:rPr lang="en-US" sz="2800" b="1" dirty="0" smtClean="0"/>
              <a:t>-8/AHI</a:t>
            </a:r>
            <a:r>
              <a:rPr lang="en-US" sz="2800" dirty="0" smtClean="0"/>
              <a:t> lunar observation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699248" cy="365760"/>
          </a:xfrm>
        </p:spPr>
        <p:txBody>
          <a:bodyPr/>
          <a:lstStyle/>
          <a:p>
            <a:r>
              <a:rPr lang="en-US" dirty="0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5" name="テキスト ボックス 77"/>
          <p:cNvSpPr txBox="1"/>
          <p:nvPr/>
        </p:nvSpPr>
        <p:spPr>
          <a:xfrm>
            <a:off x="395536" y="1545290"/>
            <a:ext cx="5594743" cy="2603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sz="1400" dirty="0" smtClean="0"/>
              <a:t>The Moon acquisition by 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super-</a:t>
            </a:r>
            <a:r>
              <a:rPr lang="en-US" altLang="ja-JP" sz="1400" b="1" dirty="0" err="1" smtClean="0">
                <a:solidFill>
                  <a:srgbClr val="0070C0"/>
                </a:solidFill>
              </a:rPr>
              <a:t>rapidscan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 mode / 30 sec</a:t>
            </a:r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 smtClean="0"/>
              <a:t>Performed </a:t>
            </a:r>
            <a:r>
              <a:rPr lang="en-US" altLang="ja-JP" sz="1400" u="sng" dirty="0" smtClean="0"/>
              <a:t>based on the Moon position prediction</a:t>
            </a:r>
          </a:p>
          <a:p>
            <a:pPr marL="723900" lvl="1" indent="-190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1200" u="sng" dirty="0" smtClean="0"/>
              <a:t>Dec</a:t>
            </a:r>
            <a:r>
              <a:rPr lang="ja-JP" altLang="en-US" sz="1200" u="sng" dirty="0"/>
              <a:t> </a:t>
            </a:r>
            <a:r>
              <a:rPr lang="en-US" altLang="ja-JP" sz="1200" u="sng" dirty="0" smtClean="0"/>
              <a:t>2014</a:t>
            </a:r>
            <a:r>
              <a:rPr lang="en-US" altLang="ja-JP" sz="1200" u="sng" dirty="0"/>
              <a:t>: fixed observation position within the </a:t>
            </a:r>
            <a:r>
              <a:rPr lang="en-US" altLang="ja-JP" sz="1200" u="sng" dirty="0" smtClean="0"/>
              <a:t>10 </a:t>
            </a:r>
            <a:r>
              <a:rPr lang="en-US" altLang="ja-JP" sz="1200" u="sng" dirty="0"/>
              <a:t>minutes </a:t>
            </a:r>
            <a:r>
              <a:rPr lang="en-US" altLang="ja-JP" sz="1200" u="sng" dirty="0" smtClean="0"/>
              <a:t>obs. frame</a:t>
            </a:r>
          </a:p>
          <a:p>
            <a:pPr marL="723900" lvl="1" indent="-190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1200" u="sng" dirty="0"/>
              <a:t>Jan 2015~: predict the Moon position for each observation</a:t>
            </a:r>
            <a:endParaRPr lang="en-US" altLang="ja-JP" sz="1200" u="sng" dirty="0" smtClean="0"/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b="1" dirty="0" smtClean="0"/>
              <a:t>~400 </a:t>
            </a:r>
            <a:r>
              <a:rPr lang="en-US" altLang="ja-JP" sz="1400" dirty="0" smtClean="0"/>
              <a:t>lunar observations applicable to GIRO in Dec 2014 and Jan 2015 (have been already shared w/ EUMETSAT)</a:t>
            </a:r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sz="1400" dirty="0" smtClean="0"/>
              <a:t>Lunar observation </a:t>
            </a:r>
            <a:r>
              <a:rPr lang="en-US" altLang="ja-JP" sz="1400" dirty="0" err="1" smtClean="0"/>
              <a:t>netCDF</a:t>
            </a:r>
            <a:endParaRPr lang="en-US" altLang="ja-JP" sz="1400" dirty="0" smtClean="0"/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 smtClean="0"/>
              <a:t>Will be shared within the lunar calibration community</a:t>
            </a:r>
            <a:endParaRPr lang="en-GB" altLang="ja-JP" sz="1400" dirty="0" smtClean="0"/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GB" altLang="ja-JP" sz="1400" u="sng" dirty="0" smtClean="0"/>
              <a:t>One swath </a:t>
            </a:r>
            <a:r>
              <a:rPr lang="en-GB" altLang="ja-JP" sz="1400" dirty="0" smtClean="0"/>
              <a:t>for the Moon observation</a:t>
            </a:r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GB" altLang="ja-JP" sz="1400" dirty="0" smtClean="0"/>
              <a:t>Pre-operational phase: Dec. 2014 - mid 2015</a:t>
            </a:r>
            <a:endParaRPr lang="en-US" altLang="ja-JP" sz="1400" dirty="0" smtClean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028379" y="4305796"/>
            <a:ext cx="0" cy="1728192"/>
          </a:xfrm>
          <a:prstGeom prst="line">
            <a:avLst/>
          </a:prstGeom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3"/>
          <p:cNvSpPr/>
          <p:nvPr/>
        </p:nvSpPr>
        <p:spPr>
          <a:xfrm>
            <a:off x="6098673" y="2113324"/>
            <a:ext cx="2232248" cy="962679"/>
          </a:xfrm>
          <a:prstGeom prst="rect">
            <a:avLst/>
          </a:prstGeom>
          <a:ln>
            <a:solidFill>
              <a:srgbClr val="0000FF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>
            <a:spLocks noChangeAspect="1"/>
          </p:cNvSpPr>
          <p:nvPr/>
        </p:nvSpPr>
        <p:spPr>
          <a:xfrm>
            <a:off x="6865361" y="2285622"/>
            <a:ext cx="601464" cy="57435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Box 55"/>
          <p:cNvSpPr txBox="1"/>
          <p:nvPr/>
        </p:nvSpPr>
        <p:spPr>
          <a:xfrm>
            <a:off x="7178793" y="2369796"/>
            <a:ext cx="62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Moon</a:t>
            </a:r>
            <a:endParaRPr lang="en-GB" sz="1400" dirty="0"/>
          </a:p>
        </p:txBody>
      </p:sp>
      <p:sp>
        <p:nvSpPr>
          <p:cNvPr id="18" name="TextBox 57"/>
          <p:cNvSpPr txBox="1"/>
          <p:nvPr/>
        </p:nvSpPr>
        <p:spPr>
          <a:xfrm>
            <a:off x="5714969" y="1844824"/>
            <a:ext cx="3069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Observation domain of super-</a:t>
            </a:r>
            <a:r>
              <a:rPr lang="en-GB" sz="1400" dirty="0" err="1" smtClean="0">
                <a:solidFill>
                  <a:srgbClr val="0000FF"/>
                </a:solidFill>
              </a:rPr>
              <a:t>rapidscan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6" name="TextBox 54"/>
          <p:cNvSpPr txBox="1"/>
          <p:nvPr/>
        </p:nvSpPr>
        <p:spPr>
          <a:xfrm>
            <a:off x="5677241" y="3088705"/>
            <a:ext cx="32872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Targeting observation size: ~0.8 x 1.6 [deg]</a:t>
            </a:r>
          </a:p>
          <a:p>
            <a:r>
              <a:rPr lang="en-GB" sz="1400" dirty="0" smtClean="0"/>
              <a:t>Moon apparent diameter: ~0.5 [deg]</a:t>
            </a:r>
            <a:endParaRPr lang="en-GB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192212" y="6394028"/>
            <a:ext cx="8784976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79512" y="6745560"/>
            <a:ext cx="8772276" cy="13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04800" y="6410848"/>
            <a:ext cx="4555232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2015 GSCIS annual meeting, 16-20 March, 2015, New Delhi, India</a:t>
            </a:r>
            <a:endParaRPr lang="en-GB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03922" y="4293096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rgbClr val="FFFFFF"/>
                </a:solidFill>
              </a:rPr>
              <a:t>Band1 (0.47</a:t>
            </a:r>
            <a:r>
              <a:rPr kumimoji="1" lang="en-US" altLang="ja-JP" sz="1400" dirty="0">
                <a:solidFill>
                  <a:srgbClr val="FFFFFF"/>
                </a:solidFill>
              </a:rPr>
              <a:t>μ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m)</a:t>
            </a:r>
          </a:p>
          <a:p>
            <a:pPr algn="r"/>
            <a:r>
              <a:rPr kumimoji="1" lang="en-US" altLang="ja-JP" sz="1400" dirty="0" smtClean="0">
                <a:solidFill>
                  <a:srgbClr val="FFFFFF"/>
                </a:solidFill>
              </a:rPr>
              <a:t>2014-12-28T19:52:24-19:56:55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77287" y="4293096"/>
            <a:ext cx="254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Band5 (1.6μm)</a:t>
            </a:r>
          </a:p>
          <a:p>
            <a:r>
              <a:rPr kumimoji="1" lang="en-US" altLang="ja-JP" sz="1400" dirty="0" smtClean="0">
                <a:solidFill>
                  <a:srgbClr val="FFFFFF"/>
                </a:solidFill>
              </a:rPr>
              <a:t>2015-01-12T08:29-18-08:34:27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4008</TotalTime>
  <Words>1526</Words>
  <Application>Microsoft Macintosh PowerPoint</Application>
  <PresentationFormat>画面に合わせる (4:3)</PresentationFormat>
  <Paragraphs>291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Civic</vt:lpstr>
      <vt:lpstr>Application of GIRO to Himawari-8/AHI</vt:lpstr>
      <vt:lpstr>Contents</vt:lpstr>
      <vt:lpstr>Himawari-8/AHI VIS/NIR bands</vt:lpstr>
      <vt:lpstr>Timeline of JMA GEO satellites operation</vt:lpstr>
      <vt:lpstr>Himawari-8/9 AHI observations in 10 minutes time frame</vt:lpstr>
      <vt:lpstr>Observation timeline  (10 min.)</vt:lpstr>
      <vt:lpstr>Himawari-8/AHI lunar observation/calibration</vt:lpstr>
      <vt:lpstr>Himawari-8/AHI lunar observation</vt:lpstr>
      <vt:lpstr>Himawari-8/AHI lunar observation</vt:lpstr>
      <vt:lpstr>AHI lunar observation – the Moon positions in a imagette</vt:lpstr>
      <vt:lpstr>Time series of AHI lunar observations</vt:lpstr>
      <vt:lpstr>Histogram of AHI digital counts</vt:lpstr>
      <vt:lpstr>Himawari-8/AHI lunar calibration: First results</vt:lpstr>
      <vt:lpstr>Summary and future plans</vt:lpstr>
      <vt:lpstr>PowerPoint プレゼンテーション</vt:lpstr>
      <vt:lpstr>JMA geostationary satellites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input/output data of ROLO executable</dc:title>
  <dc:creator>Masaya Takahashi</dc:creator>
  <cp:lastModifiedBy>Takahashi Masaya</cp:lastModifiedBy>
  <cp:revision>517</cp:revision>
  <cp:lastPrinted>2015-03-13T01:38:55Z</cp:lastPrinted>
  <dcterms:created xsi:type="dcterms:W3CDTF">2014-06-12T13:21:49Z</dcterms:created>
  <dcterms:modified xsi:type="dcterms:W3CDTF">2015-03-17T06:06:38Z</dcterms:modified>
</cp:coreProperties>
</file>