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52" r:id="rId1"/>
  </p:sldMasterIdLst>
  <p:notesMasterIdLst>
    <p:notesMasterId r:id="rId11"/>
  </p:notesMasterIdLst>
  <p:handoutMasterIdLst>
    <p:handoutMasterId r:id="rId12"/>
  </p:handoutMasterIdLst>
  <p:sldIdLst>
    <p:sldId id="256" r:id="rId2"/>
    <p:sldId id="591" r:id="rId3"/>
    <p:sldId id="614" r:id="rId4"/>
    <p:sldId id="615" r:id="rId5"/>
    <p:sldId id="616" r:id="rId6"/>
    <p:sldId id="619" r:id="rId7"/>
    <p:sldId id="617" r:id="rId8"/>
    <p:sldId id="618" r:id="rId9"/>
    <p:sldId id="613" r:id="rId10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B5E2"/>
    <a:srgbClr val="FFFF93"/>
    <a:srgbClr val="B7CFFF"/>
    <a:srgbClr val="79A9FF"/>
    <a:srgbClr val="E20000"/>
    <a:srgbClr val="5B0000"/>
    <a:srgbClr val="FF7979"/>
    <a:srgbClr val="FF8989"/>
    <a:srgbClr val="00205B"/>
    <a:srgbClr val="FE5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0299" autoAdjust="0"/>
  </p:normalViewPr>
  <p:slideViewPr>
    <p:cSldViewPr snapToGrid="0">
      <p:cViewPr>
        <p:scale>
          <a:sx n="98" d="100"/>
          <a:sy n="98" d="100"/>
        </p:scale>
        <p:origin x="-2010" y="-16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4" name="Group 253"/>
          <p:cNvGrpSpPr/>
          <p:nvPr userDrawn="1"/>
        </p:nvGrpSpPr>
        <p:grpSpPr>
          <a:xfrm>
            <a:off x="369889" y="6638100"/>
            <a:ext cx="6754812" cy="110355"/>
            <a:chOff x="369889" y="6638100"/>
            <a:chExt cx="6754812" cy="110355"/>
          </a:xfrm>
        </p:grpSpPr>
        <p:grpSp>
          <p:nvGrpSpPr>
            <p:cNvPr id="255" name="Group 4"/>
            <p:cNvGrpSpPr>
              <a:grpSpLocks/>
            </p:cNvGrpSpPr>
            <p:nvPr userDrawn="1"/>
          </p:nvGrpSpPr>
          <p:grpSpPr bwMode="auto">
            <a:xfrm>
              <a:off x="5236697" y="6638100"/>
              <a:ext cx="164978" cy="109011"/>
              <a:chOff x="4182" y="1087"/>
              <a:chExt cx="238" cy="162"/>
            </a:xfrm>
          </p:grpSpPr>
          <p:sp>
            <p:nvSpPr>
              <p:cNvPr id="48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6" name="Group 16"/>
            <p:cNvGrpSpPr>
              <a:grpSpLocks/>
            </p:cNvGrpSpPr>
            <p:nvPr userDrawn="1"/>
          </p:nvGrpSpPr>
          <p:grpSpPr bwMode="auto">
            <a:xfrm>
              <a:off x="1853845" y="6638100"/>
              <a:ext cx="163609" cy="106293"/>
              <a:chOff x="1116" y="1646"/>
              <a:chExt cx="245" cy="151"/>
            </a:xfrm>
          </p:grpSpPr>
          <p:sp>
            <p:nvSpPr>
              <p:cNvPr id="480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1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2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7" name="Group 20"/>
            <p:cNvGrpSpPr>
              <a:grpSpLocks/>
            </p:cNvGrpSpPr>
            <p:nvPr userDrawn="1"/>
          </p:nvGrpSpPr>
          <p:grpSpPr bwMode="auto">
            <a:xfrm>
              <a:off x="3341609" y="6638100"/>
              <a:ext cx="163288" cy="104917"/>
              <a:chOff x="1117" y="2897"/>
              <a:chExt cx="243" cy="157"/>
            </a:xfrm>
          </p:grpSpPr>
          <p:sp>
            <p:nvSpPr>
              <p:cNvPr id="47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8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8" name="Group 25"/>
            <p:cNvGrpSpPr>
              <a:grpSpLocks/>
            </p:cNvGrpSpPr>
            <p:nvPr userDrawn="1"/>
          </p:nvGrpSpPr>
          <p:grpSpPr bwMode="auto">
            <a:xfrm>
              <a:off x="3130729" y="6638100"/>
              <a:ext cx="163288" cy="104917"/>
              <a:chOff x="1118" y="2646"/>
              <a:chExt cx="243" cy="157"/>
            </a:xfrm>
          </p:grpSpPr>
          <p:sp>
            <p:nvSpPr>
              <p:cNvPr id="47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9" name="Group 30"/>
            <p:cNvGrpSpPr>
              <a:grpSpLocks/>
            </p:cNvGrpSpPr>
            <p:nvPr userDrawn="1"/>
          </p:nvGrpSpPr>
          <p:grpSpPr bwMode="auto">
            <a:xfrm>
              <a:off x="2276341" y="6638100"/>
              <a:ext cx="163288" cy="104596"/>
              <a:chOff x="1117" y="2143"/>
              <a:chExt cx="243" cy="155"/>
            </a:xfrm>
          </p:grpSpPr>
          <p:sp>
            <p:nvSpPr>
              <p:cNvPr id="46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0" name="Group 35"/>
            <p:cNvGrpSpPr>
              <a:grpSpLocks/>
            </p:cNvGrpSpPr>
            <p:nvPr userDrawn="1"/>
          </p:nvGrpSpPr>
          <p:grpSpPr bwMode="auto">
            <a:xfrm>
              <a:off x="2064917" y="6638100"/>
              <a:ext cx="163288" cy="104596"/>
              <a:chOff x="1117" y="1892"/>
              <a:chExt cx="243" cy="155"/>
            </a:xfrm>
          </p:grpSpPr>
          <p:sp>
            <p:nvSpPr>
              <p:cNvPr id="464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5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6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7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1" name="Group 255"/>
            <p:cNvGrpSpPr>
              <a:grpSpLocks/>
            </p:cNvGrpSpPr>
            <p:nvPr userDrawn="1"/>
          </p:nvGrpSpPr>
          <p:grpSpPr bwMode="auto">
            <a:xfrm>
              <a:off x="1431617" y="6638100"/>
              <a:ext cx="163489" cy="106268"/>
              <a:chOff x="7106991" y="2034190"/>
              <a:chExt cx="255683" cy="163929"/>
            </a:xfrm>
          </p:grpSpPr>
          <p:sp>
            <p:nvSpPr>
              <p:cNvPr id="462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3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2" name="Group 254"/>
            <p:cNvGrpSpPr>
              <a:grpSpLocks/>
            </p:cNvGrpSpPr>
            <p:nvPr userDrawn="1"/>
          </p:nvGrpSpPr>
          <p:grpSpPr bwMode="auto">
            <a:xfrm>
              <a:off x="581062" y="6638100"/>
              <a:ext cx="163489" cy="110355"/>
              <a:chOff x="6341261" y="2034186"/>
              <a:chExt cx="254095" cy="170190"/>
            </a:xfrm>
          </p:grpSpPr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3" name="Group 49"/>
            <p:cNvGrpSpPr>
              <a:grpSpLocks/>
            </p:cNvGrpSpPr>
            <p:nvPr userDrawn="1"/>
          </p:nvGrpSpPr>
          <p:grpSpPr bwMode="auto">
            <a:xfrm>
              <a:off x="369889" y="6638100"/>
              <a:ext cx="163609" cy="106293"/>
              <a:chOff x="529" y="1166"/>
              <a:chExt cx="245" cy="157"/>
            </a:xfrm>
          </p:grpSpPr>
          <p:sp>
            <p:nvSpPr>
              <p:cNvPr id="45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4" name="Group 54"/>
            <p:cNvGrpSpPr>
              <a:grpSpLocks/>
            </p:cNvGrpSpPr>
            <p:nvPr userDrawn="1"/>
          </p:nvGrpSpPr>
          <p:grpSpPr bwMode="auto">
            <a:xfrm>
              <a:off x="2487762" y="6638100"/>
              <a:ext cx="164632" cy="106293"/>
              <a:chOff x="1117" y="2394"/>
              <a:chExt cx="245" cy="157"/>
            </a:xfrm>
          </p:grpSpPr>
          <p:sp>
            <p:nvSpPr>
              <p:cNvPr id="44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6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7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8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2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3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5" name="Group 66"/>
            <p:cNvGrpSpPr>
              <a:grpSpLocks/>
            </p:cNvGrpSpPr>
            <p:nvPr userDrawn="1"/>
          </p:nvGrpSpPr>
          <p:grpSpPr bwMode="auto">
            <a:xfrm>
              <a:off x="6502560" y="6638100"/>
              <a:ext cx="166325" cy="105273"/>
              <a:chOff x="1592" y="2897"/>
              <a:chExt cx="247" cy="156"/>
            </a:xfrm>
          </p:grpSpPr>
          <p:sp>
            <p:nvSpPr>
              <p:cNvPr id="42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1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3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4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7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8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9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1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2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6" name="Group 82"/>
            <p:cNvGrpSpPr>
              <a:grpSpLocks/>
            </p:cNvGrpSpPr>
            <p:nvPr userDrawn="1"/>
          </p:nvGrpSpPr>
          <p:grpSpPr bwMode="auto">
            <a:xfrm>
              <a:off x="6077342" y="6638100"/>
              <a:ext cx="164629" cy="104602"/>
              <a:chOff x="1778" y="2004"/>
              <a:chExt cx="246" cy="156"/>
            </a:xfrm>
          </p:grpSpPr>
          <p:sp>
            <p:nvSpPr>
              <p:cNvPr id="426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7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8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7" name="Group 86"/>
            <p:cNvGrpSpPr>
              <a:grpSpLocks/>
            </p:cNvGrpSpPr>
            <p:nvPr userDrawn="1"/>
          </p:nvGrpSpPr>
          <p:grpSpPr bwMode="auto">
            <a:xfrm>
              <a:off x="5868794" y="6638100"/>
              <a:ext cx="164271" cy="105273"/>
              <a:chOff x="1592" y="2143"/>
              <a:chExt cx="247" cy="156"/>
            </a:xfrm>
          </p:grpSpPr>
          <p:sp>
            <p:nvSpPr>
              <p:cNvPr id="42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2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3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4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8" name="Group 93"/>
            <p:cNvGrpSpPr>
              <a:grpSpLocks/>
            </p:cNvGrpSpPr>
            <p:nvPr userDrawn="1"/>
          </p:nvGrpSpPr>
          <p:grpSpPr bwMode="auto">
            <a:xfrm>
              <a:off x="5659215" y="6638100"/>
              <a:ext cx="163291" cy="105273"/>
              <a:chOff x="1593" y="1897"/>
              <a:chExt cx="244" cy="157"/>
            </a:xfrm>
          </p:grpSpPr>
          <p:sp>
            <p:nvSpPr>
              <p:cNvPr id="41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9" name="Group 98"/>
            <p:cNvGrpSpPr>
              <a:grpSpLocks/>
            </p:cNvGrpSpPr>
            <p:nvPr userDrawn="1"/>
          </p:nvGrpSpPr>
          <p:grpSpPr bwMode="auto">
            <a:xfrm>
              <a:off x="4802133" y="6638100"/>
              <a:ext cx="165299" cy="104917"/>
              <a:chOff x="1778" y="1164"/>
              <a:chExt cx="247" cy="157"/>
            </a:xfrm>
          </p:grpSpPr>
          <p:sp>
            <p:nvSpPr>
              <p:cNvPr id="36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0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7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8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9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0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1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2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7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8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9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0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1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2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4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5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8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9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0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1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2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3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4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5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6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7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8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2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0" name="Group 148"/>
            <p:cNvGrpSpPr>
              <a:grpSpLocks/>
            </p:cNvGrpSpPr>
            <p:nvPr userDrawn="1"/>
          </p:nvGrpSpPr>
          <p:grpSpPr bwMode="auto">
            <a:xfrm>
              <a:off x="4380029" y="6638100"/>
              <a:ext cx="164978" cy="105273"/>
              <a:chOff x="1595" y="1394"/>
              <a:chExt cx="245" cy="157"/>
            </a:xfrm>
          </p:grpSpPr>
          <p:sp>
            <p:nvSpPr>
              <p:cNvPr id="36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2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3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1" name="Group 156"/>
            <p:cNvGrpSpPr>
              <a:grpSpLocks/>
            </p:cNvGrpSpPr>
            <p:nvPr userDrawn="1"/>
          </p:nvGrpSpPr>
          <p:grpSpPr bwMode="auto">
            <a:xfrm>
              <a:off x="4167131" y="6638100"/>
              <a:ext cx="163291" cy="105273"/>
              <a:chOff x="1593" y="1143"/>
              <a:chExt cx="244" cy="157"/>
            </a:xfrm>
          </p:grpSpPr>
          <p:sp>
            <p:nvSpPr>
              <p:cNvPr id="35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2" name="Group 161"/>
            <p:cNvGrpSpPr>
              <a:grpSpLocks/>
            </p:cNvGrpSpPr>
            <p:nvPr userDrawn="1"/>
          </p:nvGrpSpPr>
          <p:grpSpPr bwMode="auto">
            <a:xfrm>
              <a:off x="3759968" y="6638100"/>
              <a:ext cx="164629" cy="104917"/>
              <a:chOff x="1592" y="892"/>
              <a:chExt cx="246" cy="157"/>
            </a:xfrm>
          </p:grpSpPr>
          <p:sp>
            <p:nvSpPr>
              <p:cNvPr id="352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3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4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5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3" name="Object 166"/>
            <p:cNvGraphicFramePr>
              <a:graphicFrameLocks noChangeAspect="1"/>
            </p:cNvGraphicFramePr>
            <p:nvPr/>
          </p:nvGraphicFramePr>
          <p:xfrm>
            <a:off x="6288920" y="6638100"/>
            <a:ext cx="168034" cy="109359"/>
          </p:xfrm>
          <a:graphic>
            <a:graphicData uri="http://schemas.openxmlformats.org/presentationml/2006/ole">
              <p:oleObj spid="_x0000_s363524" name="Clip" r:id="rId5" imgW="3809524" imgH="2619048" progId="">
                <p:embed/>
              </p:oleObj>
            </a:graphicData>
          </a:graphic>
        </p:graphicFrame>
        <p:grpSp>
          <p:nvGrpSpPr>
            <p:cNvPr id="274" name="Group 185"/>
            <p:cNvGrpSpPr>
              <a:grpSpLocks/>
            </p:cNvGrpSpPr>
            <p:nvPr userDrawn="1"/>
          </p:nvGrpSpPr>
          <p:grpSpPr bwMode="auto">
            <a:xfrm>
              <a:off x="1008082" y="6638100"/>
              <a:ext cx="164978" cy="104898"/>
              <a:chOff x="4187" y="1590"/>
              <a:chExt cx="238" cy="162"/>
            </a:xfrm>
          </p:grpSpPr>
          <p:sp>
            <p:nvSpPr>
              <p:cNvPr id="32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7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8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9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0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3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4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7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8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9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0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1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2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3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4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8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0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5" name="Group 256"/>
            <p:cNvGrpSpPr>
              <a:grpSpLocks/>
            </p:cNvGrpSpPr>
            <p:nvPr userDrawn="1"/>
          </p:nvGrpSpPr>
          <p:grpSpPr bwMode="auto">
            <a:xfrm>
              <a:off x="4591158" y="6638100"/>
              <a:ext cx="163489" cy="106268"/>
              <a:chOff x="7877798" y="2333052"/>
              <a:chExt cx="253806" cy="164973"/>
            </a:xfrm>
          </p:grpSpPr>
          <p:sp>
            <p:nvSpPr>
              <p:cNvPr id="323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4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6" name="Group 223"/>
            <p:cNvGrpSpPr>
              <a:grpSpLocks/>
            </p:cNvGrpSpPr>
            <p:nvPr userDrawn="1"/>
          </p:nvGrpSpPr>
          <p:grpSpPr bwMode="auto">
            <a:xfrm>
              <a:off x="2709710" y="6638100"/>
              <a:ext cx="164978" cy="104897"/>
              <a:chOff x="4184" y="1339"/>
              <a:chExt cx="238" cy="162"/>
            </a:xfrm>
          </p:grpSpPr>
          <p:sp>
            <p:nvSpPr>
              <p:cNvPr id="31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1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7" name="Group 228"/>
            <p:cNvGrpSpPr>
              <a:grpSpLocks/>
            </p:cNvGrpSpPr>
            <p:nvPr userDrawn="1"/>
          </p:nvGrpSpPr>
          <p:grpSpPr bwMode="auto">
            <a:xfrm>
              <a:off x="5447957" y="6638100"/>
              <a:ext cx="164978" cy="109010"/>
              <a:chOff x="4188" y="2157"/>
              <a:chExt cx="238" cy="162"/>
            </a:xfrm>
          </p:grpSpPr>
          <p:sp>
            <p:nvSpPr>
              <p:cNvPr id="30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8" name="Object 252"/>
            <p:cNvGraphicFramePr>
              <a:graphicFrameLocks noChangeAspect="1"/>
            </p:cNvGraphicFramePr>
            <p:nvPr/>
          </p:nvGraphicFramePr>
          <p:xfrm>
            <a:off x="3553158" y="6638100"/>
            <a:ext cx="159887" cy="104250"/>
          </p:xfrm>
          <a:graphic>
            <a:graphicData uri="http://schemas.openxmlformats.org/presentationml/2006/ole">
              <p:oleObj spid="_x0000_s363525" name="Clip" r:id="rId6" imgW="2833538" imgH="1919138" progId="">
                <p:embed/>
              </p:oleObj>
            </a:graphicData>
          </a:graphic>
        </p:graphicFrame>
        <p:grpSp>
          <p:nvGrpSpPr>
            <p:cNvPr id="279" name="Group 214"/>
            <p:cNvGrpSpPr>
              <a:grpSpLocks/>
            </p:cNvGrpSpPr>
            <p:nvPr userDrawn="1"/>
          </p:nvGrpSpPr>
          <p:grpSpPr bwMode="auto">
            <a:xfrm>
              <a:off x="5024738" y="6638100"/>
              <a:ext cx="166365" cy="106293"/>
              <a:chOff x="4187" y="2402"/>
              <a:chExt cx="240" cy="161"/>
            </a:xfrm>
          </p:grpSpPr>
          <p:sp>
            <p:nvSpPr>
              <p:cNvPr id="30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0" name="Group 38"/>
            <p:cNvGrpSpPr>
              <a:grpSpLocks/>
            </p:cNvGrpSpPr>
            <p:nvPr userDrawn="1"/>
          </p:nvGrpSpPr>
          <p:grpSpPr bwMode="auto">
            <a:xfrm>
              <a:off x="1219136" y="6638100"/>
              <a:ext cx="164978" cy="104922"/>
              <a:chOff x="528" y="1773"/>
              <a:chExt cx="246" cy="156"/>
            </a:xfrm>
          </p:grpSpPr>
          <p:sp>
            <p:nvSpPr>
              <p:cNvPr id="29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1" name="Group 253"/>
            <p:cNvGrpSpPr>
              <a:grpSpLocks/>
            </p:cNvGrpSpPr>
            <p:nvPr userDrawn="1"/>
          </p:nvGrpSpPr>
          <p:grpSpPr bwMode="auto">
            <a:xfrm>
              <a:off x="794543" y="6638100"/>
              <a:ext cx="163271" cy="105273"/>
              <a:chOff x="528" y="1164"/>
              <a:chExt cx="237" cy="157"/>
            </a:xfrm>
          </p:grpSpPr>
          <p:sp>
            <p:nvSpPr>
              <p:cNvPr id="29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82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3792" y="6638100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3" name="Group 269"/>
            <p:cNvGrpSpPr>
              <a:grpSpLocks noChangeAspect="1"/>
            </p:cNvGrpSpPr>
            <p:nvPr userDrawn="1"/>
          </p:nvGrpSpPr>
          <p:grpSpPr bwMode="auto">
            <a:xfrm>
              <a:off x="3967545" y="6638100"/>
              <a:ext cx="160549" cy="102873"/>
              <a:chOff x="4214" y="2064"/>
              <a:chExt cx="242" cy="157"/>
            </a:xfrm>
          </p:grpSpPr>
          <p:sp>
            <p:nvSpPr>
              <p:cNvPr id="29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1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2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3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84" name="Group 242"/>
            <p:cNvGrpSpPr>
              <a:grpSpLocks/>
            </p:cNvGrpSpPr>
            <p:nvPr userDrawn="1"/>
          </p:nvGrpSpPr>
          <p:grpSpPr bwMode="auto">
            <a:xfrm>
              <a:off x="1638742" y="6638100"/>
              <a:ext cx="163293" cy="104605"/>
              <a:chOff x="5555" y="2058"/>
              <a:chExt cx="245" cy="157"/>
            </a:xfrm>
          </p:grpSpPr>
          <p:sp>
            <p:nvSpPr>
              <p:cNvPr id="28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285" name="Picture 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59723" y="6638100"/>
              <a:ext cx="164978" cy="10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10350"/>
            <a:ext cx="29670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GSICS March 2015 – New Delhi, India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pages/prog/sat/GSICS/gsics-contacts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81250"/>
            <a:ext cx="347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" y="268138"/>
            <a:ext cx="6343650" cy="1979762"/>
          </a:xfrm>
        </p:spPr>
        <p:txBody>
          <a:bodyPr/>
          <a:lstStyle/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400" cap="none" dirty="0" smtClean="0"/>
              <a:t>    </a:t>
            </a:r>
            <a:r>
              <a:rPr lang="en-US" sz="2800" cap="none" dirty="0" smtClean="0"/>
              <a:t>GIRO usage and GSICS Lunar Observation Dataset Policy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en-GB" sz="1400" cap="none" dirty="0" smtClean="0"/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400" cap="none" dirty="0" smtClean="0"/>
              <a:t>     S. Wagner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objectives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3838" y="871699"/>
            <a:ext cx="9585789" cy="51706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 lvl="1" indent="-4763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GIRO: 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Executable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Sources</a:t>
            </a:r>
          </a:p>
          <a:p>
            <a:pPr marL="357188" lvl="1" indent="-266700"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Data (GSICS Lunar Observation Dataset = GLOD):</a:t>
            </a:r>
            <a:endParaRPr lang="en-GB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34988" lvl="1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Spectral Response Functions</a:t>
            </a:r>
          </a:p>
          <a:p>
            <a:pPr marL="534988" lvl="1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GIRO </a:t>
            </a: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Input (compulsory ones)</a:t>
            </a:r>
            <a:endParaRPr lang="en-US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34988" lvl="1" indent="-261938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95250" lvl="1" indent="-4763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Objectives:</a:t>
            </a:r>
          </a:p>
          <a:p>
            <a:pPr marL="534988" lvl="1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Traceable international reference for lunar calibration/inter-calibration/cross-comparisons</a:t>
            </a:r>
          </a:p>
          <a:p>
            <a:pPr marL="534988" lvl="1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Reference dataset for validation and </a:t>
            </a: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comparisons</a:t>
            </a:r>
            <a:endParaRPr lang="en-US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34988" lvl="1" indent="-261938">
              <a:lnSpc>
                <a:spcPct val="150000"/>
              </a:lnSpc>
            </a:pPr>
            <a:endParaRPr lang="en-US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923" y="875485"/>
            <a:ext cx="90175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1.     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Users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the GIRO shall not distribute copies of the GIRO (executable or code) outside their organization. Access requests shall be made through EUMETSAT’s point of contact (see Section 4). 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2.     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Only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GIRO version as provided by GSICS shall be referred to as the GIRO reference. 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3.     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Reference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the GIRO shall state the number of the version used for data processing. 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4.     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operational needs, agencies may implement their own version of the GIRO. This version shall NOT be referenced as the GIRO but as the agency’s implementation. A clear distinction shall be made in order to preserve traceability and prevent confusion. 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5.     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eventuality of a local implementation of the GIRO, an assessment of the associated uncertainties is recommended and should be made available to the Lunar Calibration Community in order to maintain calibration traceability. 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6.     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Modifications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the source code shall be reviewed. A written review shall be made available to the Lunar Calibration Workshop community. The modified code shall be validated using the checking procedure (#ADD REFERENCE) and the test dataset (#ADD REFERENCE) provided by GSICS. 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GIRO executable + sources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GLOD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1830" y="924519"/>
            <a:ext cx="9153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Access to the GIRO and to the GLOD is granted exclusively upon the 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provision of these files for each instrument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the GIRO is applied to. In the case of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future missions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(it means that no data is available yet), users are expected to fulfill this requirement once the mission is launched upon a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gentlemen’s agreement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lunar observation data shall be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representative of typical lunar observations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made by the instrument and cover the range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typical observed phase angles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923" y="2414467"/>
            <a:ext cx="93482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1.     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Users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the GLOD shall not distribute copies of the dataset outside their organization. Access requests shall be made through EUMETSAT’s point of contact (see Section 4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360363" indent="-360363"/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2.     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Users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the GLOD are granted access to all existing lunar observations and spectral response function files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60363" indent="-360363"/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3.     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When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using data from different instruments, users shall send for review to the respective data owners a copy of any publication coming out from their work to ensure data are used in an appropriate manner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60363" indent="-360363"/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4.     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Co-authorship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might be offered in case of an extensive use of specific instrument datasets. 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5.     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Acknowledgement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the data providers is required as a minimum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60363" indent="-360363"/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363" indent="-360363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6.     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Acknowledgement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GSICS is required for making the GIRO and the GLOD available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Extending the GLOD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86383" y="1333095"/>
            <a:ext cx="8745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Existing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instrument datasets may also be modified when image processing is improved. In order to keep track of the changes, a version number will be assigned to each contribution to the GLOD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302" y="2725755"/>
            <a:ext cx="84144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Bart: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think it would be better to specify that any change in the preparation of the GLOD data that affects any of the fields of the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NetCDF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file should be documented in a release note which complements the release of a new version of a specific dataset (similarly to what has been done for the GIRO releases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we should add somewhere in the document that dataset versions should be indicated when presenting results using the GIRO or local implementations of the GIRO (similar to MODIS’ collections).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GDWG advice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Traceability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Additional comments?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96111" y="1091508"/>
            <a:ext cx="8414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Comments:</a:t>
            </a:r>
          </a:p>
          <a:p>
            <a:pPr marL="342900" indent="-342900"/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Requesting access to the GIRO and the GLOD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39302" y="1334651"/>
            <a:ext cx="84144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email shall be sent to EUMETSAT’s representative of the GSICS Data Working Group (as defined on the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2"/>
              </a:rPr>
              <a:t>WMO website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to request access to the GIRO and to the GLOD.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short description of the intended work should be provided to support the application. This application will be reviewed before access is provided. The approval of a request to access the GIRO and to the GLOD is upon the acceptance of the present GIRO and GLOD usage and sharing policy.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6680" y="3644087"/>
            <a:ext cx="7832843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lvl="1" indent="-2730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Definition of a review board</a:t>
            </a:r>
          </a:p>
          <a:p>
            <a:pPr marL="273050" lvl="1" indent="-273050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73050" lvl="1" indent="-2730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Emphasis is put on the participation to the collaborative effort. Providing / exchanging data is one way. Maybe not the only one…</a:t>
            </a:r>
            <a:endParaRPr lang="en-US" sz="20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Modifying the policy</a:t>
            </a:r>
            <a:endParaRPr lang="en-GB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6135" y="1649916"/>
            <a:ext cx="7832843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lvl="1" indent="-2730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Policy can change…</a:t>
            </a:r>
          </a:p>
          <a:p>
            <a:pPr marL="273050" lvl="1" indent="-273050"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73050" lvl="1" indent="-2730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Do we agree that changes are upon approval of the establish Lunar Calibration Community as defined in the current document?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6700" y="1050587"/>
            <a:ext cx="9447213" cy="5477247"/>
          </a:xfrm>
        </p:spPr>
        <p:txBody>
          <a:bodyPr>
            <a:noAutofit/>
          </a:bodyPr>
          <a:lstStyle/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Need </a:t>
            </a:r>
            <a: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to agree about the GIRO usage and GSICS Lunar Observation Dataset </a:t>
            </a:r>
            <a: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policy</a:t>
            </a:r>
          </a:p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Are all aspects covered by the current draft?</a:t>
            </a:r>
            <a:endParaRPr lang="en-GB" sz="18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Set-up the infra-structure to distribute the GIRO (exec + sources) + GLOD </a:t>
            </a:r>
            <a: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Support from GDWG</a:t>
            </a:r>
            <a:endParaRPr lang="en-GB" sz="18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GB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Time line?</a:t>
            </a:r>
          </a:p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Remaining actions:</a:t>
            </a:r>
            <a:endParaRPr lang="en-GB" sz="18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28638" indent="-174625">
              <a:lnSpc>
                <a:spcPct val="150000"/>
              </a:lnSpc>
              <a:spcBef>
                <a:spcPct val="0"/>
              </a:spcBef>
              <a:buNone/>
            </a:pPr>
            <a:endParaRPr lang="en-GB" sz="18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4625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GB" sz="20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763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000" indent="-381000">
              <a:defRPr/>
            </a:pPr>
            <a:r>
              <a:rPr lang="en-GB" sz="2800" dirty="0" smtClean="0">
                <a:latin typeface="Arial" pitchFamily="34" charset="0"/>
                <a:ea typeface="+mj-ea"/>
                <a:cs typeface="Arial" pitchFamily="34" charset="0"/>
              </a:rPr>
              <a:t>Conclusions and discussion</a:t>
            </a:r>
            <a:endParaRPr lang="en-GB" sz="2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6897" y="3610631"/>
          <a:ext cx="9401579" cy="2692580"/>
        </p:xfrm>
        <a:graphic>
          <a:graphicData uri="http://schemas.openxmlformats.org/drawingml/2006/table">
            <a:tbl>
              <a:tblPr/>
              <a:tblGrid>
                <a:gridCol w="1347077"/>
                <a:gridCol w="6781370"/>
                <a:gridCol w="1273132"/>
              </a:tblGrid>
              <a:tr h="35638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GLCWS_14.5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All participants to provide lunar irradiances from the missing instruments to the common lunar calibration data set.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01 Dec 2015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48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GLCWS_14.6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EUMETSAT to circulate a draft for a data sharing and GIRO usage policy to the workshop participants. This should include the requirements for newcomers to join the community and get access to the data and the GIRO.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01 Dec 2015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38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GLCWS_14.7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GSICS Data Working Group to identify a suitable mechanism for sharing the lunar calibration dataset.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01 Dec 2015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638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GLCWS_14.8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All participants to report any restrictions on the use of their datasets in relation to the proposed data sharing policy.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 pitchFamily="34" charset="0"/>
                          <a:cs typeface="Calibri" pitchFamily="34" charset="0"/>
                        </a:rPr>
                        <a:t>18 Mar 2015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38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GLCWS_14.10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The GSICS Data Working Group is asked to develop a procedure for verifying users’ implementation of GIRO.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01 Dec 2015</a:t>
                      </a:r>
                    </a:p>
                  </a:txBody>
                  <a:tcPr marL="2584" marR="2584" marT="1034" marB="103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2767</TotalTime>
  <Words>555</Words>
  <Application>Microsoft Office PowerPoint</Application>
  <PresentationFormat>A4 Paper (210x297 mm)</PresentationFormat>
  <Paragraphs>79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Viewgraph_Landscape_Template[1]</vt:lpstr>
      <vt:lpstr>Clip</vt:lpstr>
      <vt:lpstr>Slide 1</vt:lpstr>
      <vt:lpstr>Scope and objectives</vt:lpstr>
      <vt:lpstr>GIRO executable + sources</vt:lpstr>
      <vt:lpstr>GLOD</vt:lpstr>
      <vt:lpstr>Extending the GLOD</vt:lpstr>
      <vt:lpstr>Additional comments?</vt:lpstr>
      <vt:lpstr>Requesting access to the GIRO and the GLOD</vt:lpstr>
      <vt:lpstr>Modifying the policy</vt:lpstr>
      <vt:lpstr>Slide 9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143</cp:revision>
  <cp:lastPrinted>2006-03-06T14:11:17Z</cp:lastPrinted>
  <dcterms:created xsi:type="dcterms:W3CDTF">2015-01-23T16:06:49Z</dcterms:created>
  <dcterms:modified xsi:type="dcterms:W3CDTF">2015-03-05T08:49:08Z</dcterms:modified>
</cp:coreProperties>
</file>