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714" r:id="rId2"/>
    <p:sldId id="715" r:id="rId3"/>
    <p:sldId id="726" r:id="rId4"/>
    <p:sldId id="727" r:id="rId5"/>
    <p:sldId id="728" r:id="rId6"/>
    <p:sldId id="729" r:id="rId7"/>
    <p:sldId id="678" r:id="rId8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5F5F5F"/>
    <a:srgbClr val="333333"/>
    <a:srgbClr val="FF3300"/>
    <a:srgbClr val="CC3300"/>
    <a:srgbClr val="80008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29" autoAdjust="0"/>
    <p:restoredTop sz="88227" autoAdjust="0"/>
  </p:normalViewPr>
  <p:slideViewPr>
    <p:cSldViewPr snapToGrid="0">
      <p:cViewPr>
        <p:scale>
          <a:sx n="76" d="100"/>
          <a:sy n="76" d="100"/>
        </p:scale>
        <p:origin x="-145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2874" y="-108"/>
      </p:cViewPr>
      <p:guideLst>
        <p:guide orient="horz" pos="3126"/>
        <p:guide pos="2142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5D828D66-AEB5-4DE2-AE3C-788B6F5E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751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D2E840EC-3661-47EA-B292-7ED791E1B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4699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AD4F94-4851-4065-BA9C-947A644B85B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16E1F4-C91A-4F44-BD9C-370F412BC27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0C06C-A120-4CEF-A9AD-F4118C12B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57037-F5AB-4234-8B75-84F7F4C5E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6CA05-B660-4EEB-890E-A679DF02D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94469-C24B-4485-9554-864CA5BFE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66AD1-022E-4E0E-AE7E-C7A6C4DD8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EA962-5ACB-4E0A-B99B-F2A901C15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831DE-8CB6-4B98-B2F1-D4EBA8FF1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3BB8C-0C0C-4EAB-9830-DC513CDAB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B3AD7-A00B-4A91-9B8B-0BA01B14E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D3E82-9912-4669-9E99-524028854B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400800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47E33C82-C2A6-478E-8FB2-E20C8DB41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7200" y="16002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en-GB" sz="32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57200" y="6400800"/>
            <a:ext cx="56467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altLang="ja-JP" sz="1000" b="1" dirty="0" smtClean="0"/>
              <a:t>2015 GSCIS annual meeting, 16-20</a:t>
            </a:r>
            <a:r>
              <a:rPr lang="en-US" altLang="ja-JP" sz="1000" b="1" baseline="0" dirty="0" smtClean="0"/>
              <a:t> March, 2015,</a:t>
            </a:r>
            <a:r>
              <a:rPr lang="en-US" altLang="ja-JP" sz="1000" b="1" dirty="0" smtClean="0"/>
              <a:t> New</a:t>
            </a:r>
            <a:r>
              <a:rPr lang="en-US" altLang="ja-JP" sz="1000" b="1" baseline="0" dirty="0" smtClean="0"/>
              <a:t> Delhi, India</a:t>
            </a:r>
            <a:endParaRPr lang="en-US" altLang="ja-JP" sz="1000" b="1" dirty="0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V="1">
            <a:off x="457200" y="6324600"/>
            <a:ext cx="8229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GB" sz="1400"/>
          </a:p>
        </p:txBody>
      </p:sp>
      <p:pic>
        <p:nvPicPr>
          <p:cNvPr id="2" name="Picture 18" descr="GLOGO_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971413" y="854075"/>
            <a:ext cx="41021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9" descr="GLOGO_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8123813" y="1006475"/>
            <a:ext cx="41021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20" descr="GLOGO_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866638" y="815975"/>
            <a:ext cx="41021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C:\Users\miu\Dropbox\gsics_WG_logo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66183" y="330201"/>
            <a:ext cx="2815396" cy="71966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gsics.wmo.int/" TargetMode="External"/><Relationship Id="rId7" Type="http://schemas.openxmlformats.org/officeDocument/2006/relationships/hyperlink" Target="http://gsics.nsmc.cma.gov.cn/thredd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sics.eumetsat.int/" TargetMode="External"/><Relationship Id="rId5" Type="http://schemas.openxmlformats.org/officeDocument/2006/relationships/hyperlink" Target="http://www.star.nesdis.noaa.gov/smcd/GCC/ProductCatalog.php" TargetMode="External"/><Relationship Id="rId4" Type="http://schemas.openxmlformats.org/officeDocument/2006/relationships/hyperlink" Target="http://www.star.nesdis.noaa.gov/smcd/GCC/index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C66A421-960F-40DF-BDE6-CED4FB09D90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68338" y="1727200"/>
            <a:ext cx="7772400" cy="16598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IE" sz="3200" dirty="0" smtClean="0">
                <a:solidFill>
                  <a:srgbClr val="0000FF"/>
                </a:solidFill>
              </a:rPr>
              <a:t>GSICS Products</a:t>
            </a:r>
            <a:r>
              <a:rPr lang="en-IE" sz="3200" dirty="0">
                <a:solidFill>
                  <a:srgbClr val="0000FF"/>
                </a:solidFill>
              </a:rPr>
              <a:t>' Content Access </a:t>
            </a:r>
            <a:br>
              <a:rPr lang="en-IE" sz="3200" dirty="0">
                <a:solidFill>
                  <a:srgbClr val="0000FF"/>
                </a:solidFill>
              </a:rPr>
            </a:br>
            <a:r>
              <a:rPr lang="en-IE" sz="3200" dirty="0">
                <a:solidFill>
                  <a:srgbClr val="0000FF"/>
                </a:solidFill>
              </a:rPr>
              <a:t>Study </a:t>
            </a:r>
            <a:r>
              <a:rPr lang="en-IE" sz="3200" dirty="0" smtClean="0">
                <a:solidFill>
                  <a:srgbClr val="0000FF"/>
                </a:solidFill>
              </a:rPr>
              <a:t>Proposal</a:t>
            </a:r>
            <a:endParaRPr lang="en-US" sz="3200" dirty="0" smtClean="0">
              <a:solidFill>
                <a:srgbClr val="0000FF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914650"/>
            <a:ext cx="7315200" cy="28765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100000"/>
              </a:spcBef>
              <a:spcAft>
                <a:spcPct val="100000"/>
              </a:spcAft>
            </a:pPr>
            <a:endParaRPr lang="en-US" sz="2800" b="1" dirty="0" smtClean="0">
              <a:solidFill>
                <a:schemeClr val="accent2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000" b="1" dirty="0" err="1" smtClean="0">
                <a:latin typeface="Times New Roman" pitchFamily="18" charset="0"/>
                <a:ea typeface="宋体" pitchFamily="2" charset="-122"/>
              </a:rPr>
              <a:t>Zhe</a:t>
            </a:r>
            <a:r>
              <a:rPr lang="en-US" altLang="zh-CN" sz="2000" b="1" dirty="0" smtClean="0">
                <a:latin typeface="Times New Roman" pitchFamily="18" charset="0"/>
                <a:ea typeface="宋体" pitchFamily="2" charset="-122"/>
              </a:rPr>
              <a:t>(Thomas) </a:t>
            </a:r>
            <a:r>
              <a:rPr lang="en-US" altLang="zh-CN" sz="2000" b="1" dirty="0" smtClean="0">
                <a:latin typeface="Times New Roman" pitchFamily="18" charset="0"/>
                <a:ea typeface="宋体" pitchFamily="2" charset="-122"/>
              </a:rPr>
              <a:t>Xu , CMA</a:t>
            </a:r>
          </a:p>
          <a:p>
            <a:pPr eaLnBrk="1" hangingPunct="1">
              <a:lnSpc>
                <a:spcPct val="80000"/>
              </a:lnSpc>
            </a:pPr>
            <a:endParaRPr lang="en-US" altLang="zh-CN" sz="2000" dirty="0" smtClean="0">
              <a:latin typeface="Times New Roman" pitchFamily="18" charset="0"/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000" b="1" dirty="0" smtClean="0">
                <a:latin typeface="Times New Roman" pitchFamily="18" charset="0"/>
                <a:ea typeface="宋体" pitchFamily="2" charset="-122"/>
              </a:rPr>
              <a:t>CMA, CNES, EUMETSAT, ISRO, IMD, JAXA, JMA, KMA, NASA, NIST, NOAA, </a:t>
            </a:r>
            <a:r>
              <a:rPr lang="en-GB" altLang="zh-CN" sz="2000" b="1" dirty="0" smtClean="0">
                <a:latin typeface="Times New Roman" pitchFamily="18" charset="0"/>
                <a:ea typeface="宋体" pitchFamily="2" charset="-122"/>
              </a:rPr>
              <a:t>ROSHYDROMET, USGS, </a:t>
            </a:r>
            <a:r>
              <a:rPr lang="en-US" altLang="zh-CN" sz="2000" b="1" dirty="0" smtClean="0">
                <a:latin typeface="Times New Roman" pitchFamily="18" charset="0"/>
                <a:ea typeface="宋体" pitchFamily="2" charset="-122"/>
              </a:rPr>
              <a:t>WMO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9060" y="326572"/>
            <a:ext cx="5673013" cy="811762"/>
          </a:xfrm>
        </p:spPr>
        <p:txBody>
          <a:bodyPr/>
          <a:lstStyle/>
          <a:p>
            <a:r>
              <a:rPr lang="en-GB" sz="2800" dirty="0" smtClean="0"/>
              <a:t>Overview and Purpose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249" y="1101013"/>
            <a:ext cx="8602824" cy="5290456"/>
          </a:xfrm>
        </p:spPr>
        <p:txBody>
          <a:bodyPr/>
          <a:lstStyle/>
          <a:p>
            <a:pPr marL="392113" indent="-392113">
              <a:lnSpc>
                <a:spcPct val="120000"/>
              </a:lnSpc>
            </a:pPr>
            <a:r>
              <a:rPr lang="en-GB" sz="2000" dirty="0" smtClean="0"/>
              <a:t>Overview</a:t>
            </a:r>
          </a:p>
          <a:p>
            <a:pPr marL="792163" lvl="1" indent="-392113">
              <a:lnSpc>
                <a:spcPct val="120000"/>
              </a:lnSpc>
            </a:pPr>
            <a:r>
              <a:rPr lang="en-GB" sz="1800" dirty="0" smtClean="0"/>
              <a:t>Existing GSICS products</a:t>
            </a:r>
          </a:p>
          <a:p>
            <a:pPr marL="1082675" lvl="2" indent="-282575">
              <a:lnSpc>
                <a:spcPct val="120000"/>
              </a:lnSpc>
            </a:pPr>
            <a:r>
              <a:rPr lang="en-GB" sz="1600" dirty="0" smtClean="0"/>
              <a:t>Now: GEO-LEO-IR (NRTC/RAC</a:t>
            </a:r>
            <a:r>
              <a:rPr lang="en-GB" sz="1400" dirty="0" smtClean="0"/>
              <a:t>)</a:t>
            </a:r>
          </a:p>
          <a:p>
            <a:pPr marL="1082675" lvl="2" indent="-282575">
              <a:lnSpc>
                <a:spcPct val="120000"/>
              </a:lnSpc>
            </a:pPr>
            <a:r>
              <a:rPr lang="en-GB" sz="1600" dirty="0" smtClean="0"/>
              <a:t>Future: More catalogue, Lunar/MW, etc.</a:t>
            </a:r>
          </a:p>
          <a:p>
            <a:pPr marL="1082675" lvl="2" indent="-282575">
              <a:lnSpc>
                <a:spcPct val="120000"/>
              </a:lnSpc>
            </a:pPr>
            <a:r>
              <a:rPr lang="en-GB" sz="1600" dirty="0" smtClean="0"/>
              <a:t>File Format: </a:t>
            </a:r>
            <a:r>
              <a:rPr lang="en-GB" sz="1600" dirty="0" err="1" smtClean="0"/>
              <a:t>NetCDF</a:t>
            </a:r>
            <a:r>
              <a:rPr lang="en-GB" sz="1600" dirty="0" smtClean="0"/>
              <a:t> (Structure content file)</a:t>
            </a:r>
          </a:p>
          <a:p>
            <a:pPr marL="792163" lvl="1" indent="-392113">
              <a:lnSpc>
                <a:spcPct val="120000"/>
              </a:lnSpc>
            </a:pPr>
            <a:r>
              <a:rPr lang="en-GB" sz="1800" dirty="0" smtClean="0"/>
              <a:t>Free Database</a:t>
            </a:r>
          </a:p>
          <a:p>
            <a:pPr marL="1082675" lvl="2" indent="-282575">
              <a:lnSpc>
                <a:spcPct val="120000"/>
              </a:lnSpc>
            </a:pPr>
            <a:r>
              <a:rPr lang="en-GB" sz="1600" dirty="0" smtClean="0"/>
              <a:t>Idea: Shall we use free database (like MySQL) as the container for GSICS product?</a:t>
            </a:r>
          </a:p>
          <a:p>
            <a:pPr marL="1082675" lvl="2" indent="-282575">
              <a:lnSpc>
                <a:spcPct val="120000"/>
              </a:lnSpc>
            </a:pPr>
            <a:r>
              <a:rPr lang="en-GB" sz="1600" dirty="0" smtClean="0"/>
              <a:t>Advantage and Disadvantage</a:t>
            </a:r>
          </a:p>
          <a:p>
            <a:pPr marL="392113" indent="-392113">
              <a:lnSpc>
                <a:spcPct val="120000"/>
              </a:lnSpc>
            </a:pPr>
            <a:r>
              <a:rPr lang="en-GB" sz="2000" dirty="0" smtClean="0"/>
              <a:t>Purpose of this presentation</a:t>
            </a:r>
            <a:endParaRPr lang="en-GB" sz="1000" dirty="0" smtClean="0"/>
          </a:p>
          <a:p>
            <a:pPr marL="623888" lvl="1" indent="-269875">
              <a:lnSpc>
                <a:spcPct val="120000"/>
              </a:lnSpc>
            </a:pPr>
            <a:r>
              <a:rPr lang="en-GB" sz="1800" dirty="0" smtClean="0"/>
              <a:t>To discuss the possibility of using MySQL to storage GSICS product as a parallel method to organize GSCIS products</a:t>
            </a:r>
          </a:p>
          <a:p>
            <a:pPr marL="623888" lvl="1" indent="-269875">
              <a:lnSpc>
                <a:spcPct val="120000"/>
              </a:lnSpc>
            </a:pPr>
            <a:r>
              <a:rPr lang="en-US" altLang="zh-CN" sz="1800" dirty="0"/>
              <a:t>Investigation </a:t>
            </a:r>
            <a:r>
              <a:rPr lang="en-GB" sz="1800" dirty="0" smtClean="0"/>
              <a:t>Plan of CMA GDWG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altLang="zh-CN" dirty="0" smtClean="0"/>
              <a:t>Existing GSICS </a:t>
            </a:r>
            <a:br>
              <a:rPr lang="en-US" altLang="zh-CN" dirty="0" smtClean="0"/>
            </a:br>
            <a:r>
              <a:rPr lang="en-US" altLang="zh-CN" dirty="0" smtClean="0"/>
              <a:t>Products Format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NC:NRTC Product</a:t>
            </a:r>
          </a:p>
          <a:p>
            <a:pPr lvl="1"/>
            <a:r>
              <a:rPr lang="en-US" altLang="zh-CN" dirty="0" smtClean="0"/>
              <a:t>Attributes</a:t>
            </a:r>
          </a:p>
          <a:p>
            <a:pPr lvl="2"/>
            <a:r>
              <a:rPr lang="en-US" altLang="zh-CN" dirty="0" smtClean="0"/>
              <a:t>Metadata of the file</a:t>
            </a:r>
          </a:p>
          <a:p>
            <a:pPr lvl="2"/>
            <a:r>
              <a:rPr lang="en-US" altLang="zh-CN" dirty="0" smtClean="0"/>
              <a:t>Static information</a:t>
            </a:r>
          </a:p>
          <a:p>
            <a:pPr lvl="1"/>
            <a:r>
              <a:rPr lang="en-US" altLang="zh-CN" dirty="0" smtClean="0"/>
              <a:t>Datasets</a:t>
            </a:r>
          </a:p>
          <a:p>
            <a:pPr lvl="2"/>
            <a:r>
              <a:rPr lang="en-US" altLang="zh-CN" dirty="0" smtClean="0"/>
              <a:t>Variables</a:t>
            </a:r>
          </a:p>
          <a:p>
            <a:pPr lvl="2"/>
            <a:r>
              <a:rPr lang="en-US" altLang="zh-CN" dirty="0" smtClean="0"/>
              <a:t>1-2 dimension array</a:t>
            </a:r>
          </a:p>
          <a:p>
            <a:pPr lvl="2"/>
            <a:endParaRPr lang="en-US" altLang="zh-CN" dirty="0" smtClean="0"/>
          </a:p>
          <a:p>
            <a:pPr lvl="2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1791" y="1585457"/>
            <a:ext cx="3419475" cy="443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36087" y="5877019"/>
            <a:ext cx="2029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………...</a:t>
            </a:r>
            <a:endParaRPr lang="zh-CN" altLang="en-US" b="1" dirty="0"/>
          </a:p>
        </p:txBody>
      </p:sp>
      <p:pic>
        <p:nvPicPr>
          <p:cNvPr id="2051" name="Picture 3" descr="C:\Users\Thomas\AppData\Roaming\Tencent\Users\14231182\QQ\WinTemp\RichOle\VRKTFOM~3${JS[X(1L6M@{X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316" y="2041967"/>
            <a:ext cx="340995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18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altLang="zh-CN" dirty="0" smtClean="0"/>
              <a:t>Database Utilization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Possibility</a:t>
            </a:r>
          </a:p>
          <a:p>
            <a:pPr lvl="1"/>
            <a:r>
              <a:rPr lang="en-US" altLang="zh-CN" dirty="0" err="1" smtClean="0"/>
              <a:t>NetCDF</a:t>
            </a:r>
            <a:r>
              <a:rPr lang="en-US" altLang="zh-CN" dirty="0" smtClean="0"/>
              <a:t> is Structure file format</a:t>
            </a:r>
          </a:p>
          <a:p>
            <a:pPr lvl="1"/>
            <a:r>
              <a:rPr lang="en-US" altLang="zh-CN" dirty="0" smtClean="0"/>
              <a:t>Attributes</a:t>
            </a:r>
            <a:r>
              <a:rPr lang="zh-CN" altLang="en-US" dirty="0" smtClean="0"/>
              <a:t>→</a:t>
            </a:r>
            <a:r>
              <a:rPr lang="en-US" altLang="zh-CN" dirty="0" smtClean="0"/>
              <a:t>Static Table</a:t>
            </a:r>
          </a:p>
          <a:p>
            <a:pPr lvl="1"/>
            <a:r>
              <a:rPr lang="en-US" altLang="zh-CN" dirty="0" smtClean="0"/>
              <a:t>Datasets</a:t>
            </a:r>
            <a:r>
              <a:rPr lang="zh-CN" altLang="en-US" dirty="0" smtClean="0"/>
              <a:t>→</a:t>
            </a:r>
            <a:r>
              <a:rPr lang="en-US" altLang="zh-CN" dirty="0" smtClean="0"/>
              <a:t>Records</a:t>
            </a:r>
          </a:p>
          <a:p>
            <a:pPr lvl="1"/>
            <a:r>
              <a:rPr lang="en-US" altLang="zh-CN" dirty="0" smtClean="0"/>
              <a:t>Build relationship between static table and records.</a:t>
            </a:r>
          </a:p>
          <a:p>
            <a:pPr lvl="1"/>
            <a:r>
              <a:rPr lang="en-US" altLang="zh-CN" dirty="0" smtClean="0"/>
              <a:t>Generate/Update new file </a:t>
            </a:r>
            <a:r>
              <a:rPr lang="zh-CN" altLang="en-US" dirty="0" smtClean="0"/>
              <a:t>→ </a:t>
            </a:r>
            <a:r>
              <a:rPr lang="en-US" altLang="zh-CN" dirty="0" smtClean="0"/>
              <a:t>Insert Record</a:t>
            </a:r>
          </a:p>
          <a:p>
            <a:pPr lvl="2"/>
            <a:r>
              <a:rPr lang="en-US" altLang="zh-CN" dirty="0" smtClean="0"/>
              <a:t>Just like the updating of the RAC product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altLang="zh-CN" dirty="0"/>
              <a:t>Database Utilization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19622" y="1199367"/>
            <a:ext cx="8229600" cy="4525963"/>
          </a:xfrm>
        </p:spPr>
        <p:txBody>
          <a:bodyPr/>
          <a:lstStyle/>
          <a:p>
            <a:r>
              <a:rPr lang="en-US" altLang="zh-CN" sz="2000" dirty="0" smtClean="0"/>
              <a:t>Advantage</a:t>
            </a:r>
          </a:p>
          <a:p>
            <a:pPr lvl="1"/>
            <a:r>
              <a:rPr lang="en-US" altLang="zh-CN" sz="1800" dirty="0"/>
              <a:t>Reduce the </a:t>
            </a:r>
            <a:r>
              <a:rPr lang="en-US" altLang="zh-CN" sz="1800" dirty="0" smtClean="0"/>
              <a:t>complicated of the product catalogue</a:t>
            </a:r>
          </a:p>
          <a:p>
            <a:pPr lvl="2"/>
            <a:r>
              <a:rPr lang="en-US" altLang="zh-CN" sz="1400" dirty="0" smtClean="0"/>
              <a:t>Existing Catalogue=Satellite*Instrument*Channel*Calibration method*Time attribute(NRTC or RAC)</a:t>
            </a:r>
          </a:p>
          <a:p>
            <a:pPr lvl="1"/>
            <a:r>
              <a:rPr lang="en-US" altLang="zh-CN" sz="1800" dirty="0" smtClean="0"/>
              <a:t>Query the data by using standard SQL</a:t>
            </a:r>
          </a:p>
          <a:p>
            <a:pPr lvl="2"/>
            <a:r>
              <a:rPr lang="en-US" altLang="zh-CN" sz="1400" dirty="0"/>
              <a:t>Get the time series data easier compare with RAC file</a:t>
            </a:r>
          </a:p>
          <a:p>
            <a:pPr lvl="1"/>
            <a:r>
              <a:rPr lang="en-US" altLang="zh-CN" sz="1800" dirty="0"/>
              <a:t>Easy to generate file format on </a:t>
            </a:r>
            <a:r>
              <a:rPr lang="en-US" altLang="zh-CN" sz="1800" dirty="0" smtClean="0"/>
              <a:t>demand</a:t>
            </a:r>
          </a:p>
          <a:p>
            <a:pPr lvl="2"/>
            <a:r>
              <a:rPr lang="en-US" altLang="zh-CN" sz="1400" dirty="0" err="1"/>
              <a:t>NetCDF</a:t>
            </a:r>
            <a:r>
              <a:rPr lang="en-US" altLang="zh-CN" sz="1400" dirty="0" smtClean="0"/>
              <a:t>, HDF, CSV, </a:t>
            </a:r>
            <a:r>
              <a:rPr lang="en-US" altLang="zh-CN" sz="1400" dirty="0" err="1" smtClean="0"/>
              <a:t>etc</a:t>
            </a:r>
            <a:endParaRPr lang="en-US" altLang="zh-CN" sz="1400" dirty="0" smtClean="0"/>
          </a:p>
          <a:p>
            <a:pPr lvl="1"/>
            <a:r>
              <a:rPr lang="en-US" altLang="zh-CN" sz="1800" dirty="0" smtClean="0"/>
              <a:t>Archive</a:t>
            </a:r>
          </a:p>
          <a:p>
            <a:pPr lvl="2"/>
            <a:r>
              <a:rPr lang="en-US" altLang="zh-CN" sz="1400" dirty="0" smtClean="0"/>
              <a:t>Just backup the Database</a:t>
            </a:r>
            <a:endParaRPr lang="en-US" altLang="zh-CN" sz="1200" dirty="0" smtClean="0"/>
          </a:p>
          <a:p>
            <a:r>
              <a:rPr lang="en-US" altLang="zh-CN" sz="2000" dirty="0" smtClean="0"/>
              <a:t>Disadvantage</a:t>
            </a:r>
          </a:p>
          <a:p>
            <a:pPr lvl="1"/>
            <a:r>
              <a:rPr lang="en-US" altLang="zh-CN" sz="1800" dirty="0" smtClean="0"/>
              <a:t>Can not access the data directly</a:t>
            </a:r>
          </a:p>
          <a:p>
            <a:pPr lvl="2"/>
            <a:r>
              <a:rPr lang="en-US" altLang="zh-CN" sz="1400" dirty="0" smtClean="0"/>
              <a:t>Plug in/Interface needed to provide to users</a:t>
            </a:r>
          </a:p>
          <a:p>
            <a:pPr lvl="1"/>
            <a:r>
              <a:rPr lang="en-US" altLang="zh-CN" sz="1800" dirty="0" smtClean="0"/>
              <a:t>Data exchange</a:t>
            </a:r>
            <a:endParaRPr lang="en-US" altLang="zh-CN" sz="1400" dirty="0" smtClean="0"/>
          </a:p>
          <a:p>
            <a:pPr lvl="1"/>
            <a:r>
              <a:rPr lang="en-US" altLang="zh-CN" sz="1800" dirty="0" smtClean="0"/>
              <a:t>Database Maintain</a:t>
            </a:r>
          </a:p>
          <a:p>
            <a:pPr lvl="1"/>
            <a:r>
              <a:rPr lang="en-US" altLang="zh-CN" sz="1800" dirty="0" smtClean="0"/>
              <a:t>Plotting tool need update </a:t>
            </a:r>
          </a:p>
          <a:p>
            <a:pPr lvl="1"/>
            <a:endParaRPr lang="en-US" altLang="zh-CN" sz="2000" dirty="0" smtClean="0"/>
          </a:p>
          <a:p>
            <a:pPr lvl="1"/>
            <a:endParaRPr lang="en-US" altLang="zh-CN" sz="2000" dirty="0" smtClean="0"/>
          </a:p>
          <a:p>
            <a:pPr lvl="2"/>
            <a:endParaRPr lang="en-US" altLang="zh-CN" sz="2000" dirty="0" smtClean="0"/>
          </a:p>
          <a:p>
            <a:pPr lvl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21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altLang="zh-CN" dirty="0"/>
              <a:t>CMA GDWG 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Investigation Plan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44674" y="1788091"/>
            <a:ext cx="8229600" cy="4525963"/>
          </a:xfrm>
        </p:spPr>
        <p:txBody>
          <a:bodyPr/>
          <a:lstStyle/>
          <a:p>
            <a:r>
              <a:rPr lang="en-US" altLang="zh-CN" sz="2000" dirty="0" smtClean="0"/>
              <a:t>Continue the generation of GOE-LEO NRTC/RAC </a:t>
            </a:r>
            <a:r>
              <a:rPr lang="en-US" altLang="zh-CN" sz="2000" dirty="0" err="1" smtClean="0"/>
              <a:t>NetCDF</a:t>
            </a:r>
            <a:r>
              <a:rPr lang="en-US" altLang="zh-CN" sz="2000" dirty="0" smtClean="0"/>
              <a:t> product</a:t>
            </a:r>
          </a:p>
          <a:p>
            <a:pPr lvl="1"/>
            <a:r>
              <a:rPr lang="en-US" altLang="zh-CN" sz="1600" dirty="0" smtClean="0"/>
              <a:t>Follow the convention of GSICS</a:t>
            </a:r>
          </a:p>
          <a:p>
            <a:pPr lvl="1"/>
            <a:r>
              <a:rPr lang="en-US" altLang="zh-CN" sz="1600" dirty="0" smtClean="0"/>
              <a:t>Support the validation of GSICIS product generation framework developed by EUMETSAT</a:t>
            </a:r>
          </a:p>
          <a:p>
            <a:pPr lvl="1"/>
            <a:r>
              <a:rPr lang="en-US" altLang="zh-CN" sz="1600" dirty="0" smtClean="0"/>
              <a:t>RAC product will be available soon</a:t>
            </a:r>
          </a:p>
          <a:p>
            <a:r>
              <a:rPr lang="en-US" altLang="zh-CN" sz="2000" dirty="0" smtClean="0"/>
              <a:t>In parallel, investigate to use MySQL to storage CMA RAC product</a:t>
            </a:r>
          </a:p>
          <a:p>
            <a:pPr lvl="1"/>
            <a:r>
              <a:rPr lang="en-US" altLang="zh-CN" sz="1600" dirty="0" smtClean="0"/>
              <a:t>Database tables </a:t>
            </a:r>
            <a:r>
              <a:rPr lang="en-US" altLang="zh-CN" sz="1600" dirty="0"/>
              <a:t>structure </a:t>
            </a:r>
            <a:r>
              <a:rPr lang="en-US" altLang="zh-CN" sz="1600" dirty="0" smtClean="0"/>
              <a:t>design</a:t>
            </a:r>
          </a:p>
          <a:p>
            <a:pPr lvl="1"/>
            <a:r>
              <a:rPr lang="en-US" altLang="zh-CN" sz="1600" dirty="0" smtClean="0"/>
              <a:t>CMA RAC product value insert to database</a:t>
            </a:r>
          </a:p>
          <a:p>
            <a:pPr lvl="1"/>
            <a:r>
              <a:rPr lang="en-US" altLang="zh-CN" sz="1600" dirty="0" smtClean="0"/>
              <a:t>Develop value query tool under the requirement of CMA GRWG </a:t>
            </a:r>
          </a:p>
          <a:p>
            <a:pPr lvl="1"/>
            <a:r>
              <a:rPr lang="en-US" altLang="zh-CN" sz="1600" dirty="0" smtClean="0"/>
              <a:t>Package insert/query tools and MySQL database together to delivery</a:t>
            </a:r>
          </a:p>
          <a:p>
            <a:pPr lvl="1"/>
            <a:r>
              <a:rPr lang="en-US" altLang="zh-CN" sz="1600" dirty="0" smtClean="0"/>
              <a:t>Report to GDWG members when the investigation has result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BB25FD9-27DC-4523-A484-31120BF8BAAC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81739" y="439510"/>
            <a:ext cx="5962261" cy="5492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2000" dirty="0" smtClean="0">
                <a:solidFill>
                  <a:srgbClr val="FF3300"/>
                </a:solidFill>
              </a:rPr>
              <a:t>End of Presentation: Thank you for your attention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350963"/>
            <a:ext cx="8229600" cy="4775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GB" sz="2400" b="1" dirty="0" smtClean="0">
                <a:solidFill>
                  <a:schemeClr val="accent2"/>
                </a:solidFill>
              </a:rPr>
              <a:t>WMO GSICS Portal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GB" sz="2400" b="1" dirty="0" smtClean="0">
                <a:solidFill>
                  <a:schemeClr val="accent2"/>
                </a:solidFill>
                <a:hlinkClick r:id="rId3"/>
              </a:rPr>
              <a:t>http://gsics.wmo.int</a:t>
            </a:r>
            <a:endParaRPr lang="en-GB" sz="2400" b="1" dirty="0" smtClean="0">
              <a:solidFill>
                <a:schemeClr val="accent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GB" sz="2400" b="1" dirty="0" smtClean="0">
              <a:solidFill>
                <a:schemeClr val="accent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GB" sz="2400" b="1" dirty="0" smtClean="0">
                <a:solidFill>
                  <a:schemeClr val="accent2"/>
                </a:solidFill>
              </a:rPr>
              <a:t>GSICS Coordination Centre </a:t>
            </a:r>
            <a:r>
              <a:rPr lang="en-GB" sz="2000" b="1" dirty="0" smtClean="0">
                <a:solidFill>
                  <a:schemeClr val="accent2"/>
                </a:solidFill>
              </a:rPr>
              <a:t>- </a:t>
            </a:r>
            <a:r>
              <a:rPr lang="en-GB" sz="2000" b="1" dirty="0" smtClean="0">
                <a:solidFill>
                  <a:schemeClr val="accent2"/>
                </a:solidFill>
                <a:hlinkClick r:id="rId4"/>
              </a:rPr>
              <a:t>http://www.star.nesdis.noaa.gov/smcd/GCC/index.php</a:t>
            </a:r>
            <a:endParaRPr lang="en-GB" sz="2000" b="1" dirty="0" smtClean="0">
              <a:solidFill>
                <a:schemeClr val="accent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GB" sz="2400" b="1" dirty="0" smtClean="0">
              <a:solidFill>
                <a:schemeClr val="accent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GB" sz="2400" b="1" dirty="0" smtClean="0">
                <a:solidFill>
                  <a:schemeClr val="accent2"/>
                </a:solidFill>
              </a:rPr>
              <a:t>GSICS Product </a:t>
            </a:r>
            <a:r>
              <a:rPr lang="en-GB" sz="2400" b="1" dirty="0" err="1" smtClean="0">
                <a:solidFill>
                  <a:schemeClr val="accent2"/>
                </a:solidFill>
              </a:rPr>
              <a:t>Catalog</a:t>
            </a:r>
            <a:r>
              <a:rPr lang="en-GB" sz="2400" b="1" dirty="0" smtClean="0">
                <a:solidFill>
                  <a:schemeClr val="accent2"/>
                </a:solidFill>
              </a:rPr>
              <a:t> - </a:t>
            </a:r>
            <a:r>
              <a:rPr lang="en-GB" sz="1800" b="1" dirty="0" smtClean="0">
                <a:solidFill>
                  <a:schemeClr val="accent2"/>
                </a:solidFill>
                <a:hlinkClick r:id="rId5"/>
              </a:rPr>
              <a:t>http://www.star.nesdis.noaa.gov/smcd/GCC/ProductCatalog.php</a:t>
            </a:r>
            <a:endParaRPr lang="en-GB" sz="1800" b="1" dirty="0" smtClean="0">
              <a:solidFill>
                <a:schemeClr val="accent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GB" sz="2400" b="1" dirty="0" smtClean="0">
              <a:solidFill>
                <a:schemeClr val="accent2"/>
              </a:solidFill>
              <a:hlinkClick r:id="rId6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GB" sz="2400" b="1" dirty="0" smtClean="0">
                <a:solidFill>
                  <a:schemeClr val="accent2"/>
                </a:solidFill>
              </a:rPr>
              <a:t>CMA’s Data and Management Server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GB" sz="1800" b="1" dirty="0" smtClean="0">
                <a:solidFill>
                  <a:schemeClr val="accent2"/>
                </a:solidFill>
                <a:hlinkClick r:id="rId7"/>
              </a:rPr>
              <a:t>http://gsics.nsmc.cma.gov.cn/thredds</a:t>
            </a:r>
            <a:endParaRPr lang="en-GB" sz="1800" b="1" dirty="0" smtClean="0">
              <a:solidFill>
                <a:schemeClr val="accent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GB" sz="2400" b="1" dirty="0" smtClean="0">
              <a:solidFill>
                <a:schemeClr val="accent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GB" sz="5400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35434</TotalTime>
  <Words>377</Words>
  <Application>Microsoft Office PowerPoint</Application>
  <PresentationFormat>全屏显示(4:3)</PresentationFormat>
  <Paragraphs>82</Paragraphs>
  <Slides>7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Default Design</vt:lpstr>
      <vt:lpstr>GSICS Products' Content Access  Study Proposal</vt:lpstr>
      <vt:lpstr>Overview and Purpose</vt:lpstr>
      <vt:lpstr>Existing GSICS  Products Format</vt:lpstr>
      <vt:lpstr>Database Utilization</vt:lpstr>
      <vt:lpstr>Database Utilization</vt:lpstr>
      <vt:lpstr>CMA GDWG  Investigation Plan</vt:lpstr>
      <vt:lpstr>End of Presentation: Thank you for your attention</vt:lpstr>
    </vt:vector>
  </TitlesOfParts>
  <Company>NOAA / NESDIS / ORA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GSICS Products Content Access Study</dc:title>
  <dc:subject>SPIE 2009 tALK</dc:subject>
  <dc:creator>Zhe Xu</dc:creator>
  <cp:lastModifiedBy>ThomasHsu</cp:lastModifiedBy>
  <cp:revision>878</cp:revision>
  <dcterms:created xsi:type="dcterms:W3CDTF">2004-06-10T15:46:18Z</dcterms:created>
  <dcterms:modified xsi:type="dcterms:W3CDTF">2015-03-17T13:18:58Z</dcterms:modified>
</cp:coreProperties>
</file>