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714" r:id="rId2"/>
    <p:sldId id="715" r:id="rId3"/>
    <p:sldId id="737" r:id="rId4"/>
    <p:sldId id="725" r:id="rId5"/>
    <p:sldId id="731" r:id="rId6"/>
    <p:sldId id="734" r:id="rId7"/>
    <p:sldId id="732" r:id="rId8"/>
    <p:sldId id="733" r:id="rId9"/>
    <p:sldId id="735" r:id="rId10"/>
    <p:sldId id="730" r:id="rId11"/>
    <p:sldId id="736" r:id="rId12"/>
    <p:sldId id="729" r:id="rId13"/>
  </p:sldIdLst>
  <p:sldSz cx="9144000" cy="6858000" type="screen4x3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FF"/>
    <a:srgbClr val="0000FF"/>
    <a:srgbClr val="008000"/>
    <a:srgbClr val="5F5F5F"/>
    <a:srgbClr val="333333"/>
    <a:srgbClr val="FF3300"/>
    <a:srgbClr val="CC3300"/>
    <a:srgbClr val="800080"/>
    <a:srgbClr val="00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129" autoAdjust="0"/>
    <p:restoredTop sz="91694" autoAdjust="0"/>
  </p:normalViewPr>
  <p:slideViewPr>
    <p:cSldViewPr snapToGrid="0">
      <p:cViewPr varScale="1">
        <p:scale>
          <a:sx n="74" d="100"/>
          <a:sy n="74" d="100"/>
        </p:scale>
        <p:origin x="-110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88" d="100"/>
          <a:sy n="88" d="100"/>
        </p:scale>
        <p:origin x="-2874" y="-108"/>
      </p:cViewPr>
      <p:guideLst>
        <p:guide orient="horz" pos="3126"/>
        <p:guide pos="2142"/>
      </p:guideLst>
    </p:cSldViewPr>
  </p:notesViewPr>
  <p:gridSpacing cx="46085125" cy="4608512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t" anchorCtr="0" compatLnSpc="1">
            <a:prstTxWarp prst="textNoShape">
              <a:avLst/>
            </a:prstTxWarp>
          </a:bodyPr>
          <a:lstStyle>
            <a:lvl1pPr defTabSz="92233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t" anchorCtr="0" compatLnSpc="1">
            <a:prstTxWarp prst="textNoShape">
              <a:avLst/>
            </a:prstTxWarp>
          </a:bodyPr>
          <a:lstStyle>
            <a:lvl1pPr algn="r" defTabSz="92233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b" anchorCtr="0" compatLnSpc="1">
            <a:prstTxWarp prst="textNoShape">
              <a:avLst/>
            </a:prstTxWarp>
          </a:bodyPr>
          <a:lstStyle>
            <a:lvl1pPr defTabSz="92233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975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b" anchorCtr="0" compatLnSpc="1">
            <a:prstTxWarp prst="textNoShape">
              <a:avLst/>
            </a:prstTxWarp>
          </a:bodyPr>
          <a:lstStyle>
            <a:lvl1pPr algn="r" defTabSz="922338">
              <a:defRPr sz="1200"/>
            </a:lvl1pPr>
          </a:lstStyle>
          <a:p>
            <a:pPr>
              <a:defRPr/>
            </a:pPr>
            <a:fld id="{5D828D66-AEB5-4DE2-AE3C-788B6F5E35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t" anchorCtr="0" compatLnSpc="1">
            <a:prstTxWarp prst="textNoShape">
              <a:avLst/>
            </a:prstTxWarp>
          </a:bodyPr>
          <a:lstStyle>
            <a:lvl1pPr defTabSz="92233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t" anchorCtr="0" compatLnSpc="1">
            <a:prstTxWarp prst="textNoShape">
              <a:avLst/>
            </a:prstTxWarp>
          </a:bodyPr>
          <a:lstStyle>
            <a:lvl1pPr algn="r" defTabSz="92233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6125"/>
            <a:ext cx="4962525" cy="37226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6463"/>
            <a:ext cx="5438775" cy="446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99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b" anchorCtr="0" compatLnSpc="1">
            <a:prstTxWarp prst="textNoShape">
              <a:avLst/>
            </a:prstTxWarp>
          </a:bodyPr>
          <a:lstStyle>
            <a:lvl1pPr defTabSz="92233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975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b" anchorCtr="0" compatLnSpc="1">
            <a:prstTxWarp prst="textNoShape">
              <a:avLst/>
            </a:prstTxWarp>
          </a:bodyPr>
          <a:lstStyle>
            <a:lvl1pPr algn="r" defTabSz="922338">
              <a:defRPr sz="1200"/>
            </a:lvl1pPr>
          </a:lstStyle>
          <a:p>
            <a:pPr>
              <a:defRPr/>
            </a:pPr>
            <a:fld id="{D2E840EC-3661-47EA-B292-7ED791E1B5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9AD4F94-4851-4065-BA9C-947A644B85B9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F0C06C-A120-4CEF-A9AD-F4118C12BC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157037-F5AB-4234-8B75-84F7F4C5E2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C6CA05-B660-4EEB-890E-A679DF02DE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28AC38-E0E8-49D7-B2FE-71FD7C42C0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C94469-C24B-4485-9554-864CA5BFE2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866AD1-022E-4E0E-AE7E-C7A6C4DD8D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0EA962-5ACB-4E0A-B99B-F2A901C157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4831DE-8CB6-4B98-B2F1-D4EBA8FF18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F3BB8C-0C0C-4EAB-9830-DC513CDAB6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8B3AD7-A00B-4A91-9B8B-0BA01B14E5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5D3E82-9912-4669-9E99-524028854B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629400" y="6400800"/>
            <a:ext cx="21336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800"/>
            </a:lvl1pPr>
          </a:lstStyle>
          <a:p>
            <a:pPr>
              <a:defRPr/>
            </a:pPr>
            <a:fld id="{47E33C82-C2A6-478E-8FB2-E20C8DB414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457200" y="1600200"/>
            <a:ext cx="82296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v"/>
              <a:defRPr/>
            </a:pPr>
            <a:endParaRPr lang="en-GB" sz="3200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457200" y="6400800"/>
            <a:ext cx="564673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r>
              <a:rPr lang="it-IT" sz="1000" b="1" dirty="0" smtClean="0"/>
              <a:t>GRWG </a:t>
            </a:r>
            <a:r>
              <a:rPr lang="en-GB" sz="1000" b="1" dirty="0" smtClean="0"/>
              <a:t>Agenda Item</a:t>
            </a:r>
            <a:endParaRPr lang="en-US" sz="1000" b="1" dirty="0"/>
          </a:p>
        </p:txBody>
      </p:sp>
      <p:sp>
        <p:nvSpPr>
          <p:cNvPr id="1035" name="Line 11"/>
          <p:cNvSpPr>
            <a:spLocks noChangeShapeType="1"/>
          </p:cNvSpPr>
          <p:nvPr/>
        </p:nvSpPr>
        <p:spPr bwMode="auto">
          <a:xfrm flipV="1">
            <a:off x="457200" y="6324600"/>
            <a:ext cx="8229600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1037" name="Rectangle 13"/>
          <p:cNvSpPr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>
              <a:defRPr/>
            </a:pPr>
            <a:endParaRPr lang="en-GB" sz="1400"/>
          </a:p>
        </p:txBody>
      </p:sp>
      <p:pic>
        <p:nvPicPr>
          <p:cNvPr id="2" name="Picture 18" descr="GLOGO_small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37971413" y="854075"/>
            <a:ext cx="4102100" cy="410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3" name="Picture 19" descr="GLOGO_small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38123813" y="1006475"/>
            <a:ext cx="4102100" cy="410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4" name="Picture 20" descr="GLOGO_small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37866638" y="815975"/>
            <a:ext cx="4102100" cy="410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2" descr="C:\Users\miu\Dropbox\gsics_WG_logo.jpg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366183" y="330201"/>
            <a:ext cx="2815396" cy="719666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Wingdings" pitchFamily="2" charset="2"/>
        <a:buChar char="v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600"/>
        </a:buClr>
        <a:buFont typeface="Wingdings" pitchFamily="2" charset="2"/>
        <a:buChar char="§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gsics.nesdis.noaa.gov/pub/Development/20150316/4c_Takahashi_Existing_NcdfFormat_Updates.ppt" TargetMode="External"/><Relationship Id="rId2" Type="http://schemas.openxmlformats.org/officeDocument/2006/relationships/hyperlink" Target="http://www.eumetsat.int/Home/Main/DataProducts/Calibration/Inter-calibration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dmtool.eumetsat.int/cs/idcplg?IdcService=GET_DOC_PAGE&amp;Action=GetTemplatePage&amp;Page=HOME_PAGE&amp;Auth=Internet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User_Guide_for_EUMETSAT_GSICS_Corrections_for_inter-calibration_of_Meteosat-SEVIRI_with_Metop-IASI.docx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tim.hewison.org/IEEE_Uncertainty_v3.0.pdf" TargetMode="External"/><Relationship Id="rId2" Type="http://schemas.openxmlformats.org/officeDocument/2006/relationships/hyperlink" Target="http://dx.doi.org/10.1109/TGRS.2012.2236330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google.com/document/d/1j1jenuGOY8cnIHspXNQXtK29fLm0Nl7qJX6j6e8gtL0/edit?usp=sharing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Grp="1" noChangeArrowheads="1"/>
          </p:cNvSpPr>
          <p:nvPr>
            <p:ph type="ctr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IE" sz="3200" dirty="0" smtClean="0">
                <a:solidFill>
                  <a:srgbClr val="0000FF"/>
                </a:solidFill>
              </a:rPr>
              <a:t>Towards Operational GSICS Corrections for Meteosat/SEVIRI IR Channels</a:t>
            </a:r>
            <a:endParaRPr lang="en-US" sz="3200" dirty="0" smtClean="0">
              <a:solidFill>
                <a:srgbClr val="0000FF"/>
              </a:solidFill>
            </a:endParaRP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spcBef>
                <a:spcPct val="100000"/>
              </a:spcBef>
              <a:spcAft>
                <a:spcPct val="100000"/>
              </a:spcAft>
            </a:pPr>
            <a:endParaRPr lang="en-US" sz="2800" b="1" dirty="0" smtClean="0">
              <a:solidFill>
                <a:schemeClr val="accent2"/>
              </a:solidFill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zh-CN" sz="2000" b="1" dirty="0" smtClean="0">
                <a:latin typeface="Times New Roman" pitchFamily="18" charset="0"/>
                <a:ea typeface="宋体" pitchFamily="2" charset="-122"/>
              </a:rPr>
              <a:t>Tim Hewison</a:t>
            </a:r>
          </a:p>
          <a:p>
            <a:pPr eaLnBrk="1" hangingPunct="1">
              <a:lnSpc>
                <a:spcPct val="80000"/>
              </a:lnSpc>
            </a:pPr>
            <a:endParaRPr lang="en-US" altLang="zh-CN" sz="2000" dirty="0" smtClean="0">
              <a:latin typeface="Times New Roman" pitchFamily="18" charset="0"/>
              <a:ea typeface="宋体" pitchFamily="2" charset="-122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zh-CN" sz="2000" b="1" dirty="0" smtClean="0">
                <a:latin typeface="Times New Roman" pitchFamily="18" charset="0"/>
                <a:ea typeface="宋体" pitchFamily="2" charset="-122"/>
              </a:rPr>
              <a:t>EUMETSAT</a:t>
            </a:r>
          </a:p>
        </p:txBody>
      </p:sp>
      <p:sp>
        <p:nvSpPr>
          <p:cNvPr id="205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7C66A421-960F-40DF-BDE6-CED4FB09D906}" type="slidenum">
              <a:rPr lang="en-US" smtClean="0"/>
              <a:pPr/>
              <a:t>1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19060" y="182880"/>
            <a:ext cx="5673013" cy="731521"/>
          </a:xfrm>
        </p:spPr>
        <p:txBody>
          <a:bodyPr/>
          <a:lstStyle/>
          <a:p>
            <a:r>
              <a:rPr lang="en-GB" sz="2800" dirty="0" err="1" smtClean="0"/>
              <a:t>netCDF</a:t>
            </a:r>
            <a:r>
              <a:rPr lang="en-GB" sz="2800" dirty="0" smtClean="0"/>
              <a:t> changes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9249" y="1175658"/>
            <a:ext cx="8602824" cy="4950506"/>
          </a:xfrm>
        </p:spPr>
        <p:txBody>
          <a:bodyPr/>
          <a:lstStyle/>
          <a:p>
            <a:pPr>
              <a:buNone/>
            </a:pPr>
            <a:r>
              <a:rPr lang="en-IE" sz="1600" dirty="0" smtClean="0"/>
              <a:t>:</a:t>
            </a:r>
          </a:p>
          <a:p>
            <a:r>
              <a:rPr lang="en-IE" sz="1800" dirty="0" smtClean="0"/>
              <a:t>We should use those new </a:t>
            </a:r>
            <a:r>
              <a:rPr lang="en-IE" sz="1800" dirty="0" err="1" smtClean="0"/>
              <a:t>standard_names</a:t>
            </a:r>
            <a:r>
              <a:rPr lang="en-IE" sz="1800" dirty="0" smtClean="0"/>
              <a:t>:</a:t>
            </a:r>
          </a:p>
          <a:p>
            <a:pPr lvl="1"/>
            <a:r>
              <a:rPr lang="en-IE" sz="1100" dirty="0" smtClean="0"/>
              <a:t>- </a:t>
            </a:r>
            <a:r>
              <a:rPr lang="en-IE" sz="1100" dirty="0" err="1" smtClean="0"/>
              <a:t>channel_name</a:t>
            </a:r>
            <a:r>
              <a:rPr lang="en-IE" sz="1100" dirty="0" smtClean="0"/>
              <a:t>;</a:t>
            </a:r>
          </a:p>
          <a:p>
            <a:pPr lvl="1"/>
            <a:r>
              <a:rPr lang="en-IE" sz="1100" dirty="0" smtClean="0"/>
              <a:t>    current: empty -&gt; "</a:t>
            </a:r>
            <a:r>
              <a:rPr lang="en-IE" sz="1100" dirty="0" err="1" smtClean="0"/>
              <a:t>sensor_band_identifier</a:t>
            </a:r>
            <a:r>
              <a:rPr lang="en-IE" sz="1100" dirty="0" smtClean="0"/>
              <a:t>" could be used</a:t>
            </a:r>
          </a:p>
          <a:p>
            <a:pPr lvl="1"/>
            <a:r>
              <a:rPr lang="en-IE" sz="1100" dirty="0" smtClean="0"/>
              <a:t>- </a:t>
            </a:r>
            <a:r>
              <a:rPr lang="en-IE" sz="1100" dirty="0" err="1" smtClean="0"/>
              <a:t>central_wavelength</a:t>
            </a:r>
            <a:r>
              <a:rPr lang="en-IE" sz="1100" dirty="0" smtClean="0"/>
              <a:t>;</a:t>
            </a:r>
          </a:p>
          <a:p>
            <a:pPr lvl="1"/>
            <a:r>
              <a:rPr lang="en-IE" sz="1100" dirty="0" smtClean="0"/>
              <a:t>    current: "</a:t>
            </a:r>
            <a:r>
              <a:rPr lang="en-IE" sz="1100" dirty="0" err="1" smtClean="0"/>
              <a:t>radiation_wavelength</a:t>
            </a:r>
            <a:r>
              <a:rPr lang="en-IE" sz="1100" dirty="0" smtClean="0"/>
              <a:t>“ -&gt; "</a:t>
            </a:r>
            <a:r>
              <a:rPr lang="en-IE" sz="1100" dirty="0" err="1" smtClean="0"/>
              <a:t>sensor_band_central_radiation_wavelength</a:t>
            </a:r>
            <a:r>
              <a:rPr lang="en-IE" sz="1100" dirty="0" smtClean="0"/>
              <a:t>" could be used</a:t>
            </a:r>
          </a:p>
          <a:p>
            <a:pPr lvl="1"/>
            <a:r>
              <a:rPr lang="en-IE" sz="1100" dirty="0" smtClean="0"/>
              <a:t>- </a:t>
            </a:r>
            <a:r>
              <a:rPr lang="en-IE" sz="1100" dirty="0" err="1" smtClean="0"/>
              <a:t>std_scene_tb</a:t>
            </a:r>
            <a:r>
              <a:rPr lang="en-IE" sz="1100" dirty="0" smtClean="0"/>
              <a:t>;</a:t>
            </a:r>
          </a:p>
          <a:p>
            <a:pPr lvl="1"/>
            <a:r>
              <a:rPr lang="en-IE" sz="1100" dirty="0" smtClean="0"/>
              <a:t>    current: empty -&gt; "</a:t>
            </a:r>
            <a:r>
              <a:rPr lang="en-IE" sz="1100" dirty="0" err="1" smtClean="0"/>
              <a:t>toa_brightness_temperature_of_standard_scene</a:t>
            </a:r>
            <a:r>
              <a:rPr lang="en-IE" sz="1100" dirty="0" smtClean="0"/>
              <a:t>" could be used</a:t>
            </a:r>
          </a:p>
          <a:p>
            <a:pPr lvl="1"/>
            <a:r>
              <a:rPr lang="en-IE" sz="1100" dirty="0" smtClean="0"/>
              <a:t>- </a:t>
            </a:r>
            <a:r>
              <a:rPr lang="en-IE" sz="1100" dirty="0" err="1" smtClean="0"/>
              <a:t>std_scene_tb_bias</a:t>
            </a:r>
            <a:r>
              <a:rPr lang="en-IE" sz="1100" dirty="0" smtClean="0"/>
              <a:t>.</a:t>
            </a:r>
          </a:p>
          <a:p>
            <a:pPr lvl="1"/>
            <a:r>
              <a:rPr lang="en-IE" sz="1100" dirty="0" smtClean="0"/>
              <a:t>    current: empty -&gt; "toa_brightness_temperature_bias_at_standard_scene_due_to_intercalibration“ could be used</a:t>
            </a:r>
          </a:p>
          <a:p>
            <a:endParaRPr lang="en-GB" sz="1800" dirty="0" smtClean="0"/>
          </a:p>
          <a:p>
            <a:r>
              <a:rPr lang="en-GB" sz="1800" dirty="0" smtClean="0"/>
              <a:t>Global attributes: references</a:t>
            </a:r>
          </a:p>
          <a:p>
            <a:pPr lvl="1"/>
            <a:r>
              <a:rPr lang="en-GB" sz="1100" dirty="0" smtClean="0"/>
              <a:t>Current URL "</a:t>
            </a:r>
            <a:r>
              <a:rPr lang="en-GB" sz="1100" dirty="0" smtClean="0">
                <a:hlinkClick r:id="rId2"/>
              </a:rPr>
              <a:t>http://www.eumetsat.int/Home/Main/DataProducts/Calibration/Inter-calibration</a:t>
            </a:r>
            <a:r>
              <a:rPr lang="en-GB" sz="1100" dirty="0" smtClean="0"/>
              <a:t>" is not valid.</a:t>
            </a:r>
          </a:p>
          <a:p>
            <a:pPr lvl="1"/>
            <a:r>
              <a:rPr lang="en-GB" sz="1100" dirty="0" smtClean="0"/>
              <a:t>Title "Real-Analysis" is used for NRTC</a:t>
            </a:r>
          </a:p>
          <a:p>
            <a:pPr lvl="1"/>
            <a:r>
              <a:rPr lang="en-GB" sz="1100" dirty="0" err="1" smtClean="0"/>
              <a:t>window_period</a:t>
            </a:r>
            <a:r>
              <a:rPr lang="en-GB" sz="1100" dirty="0" smtClean="0"/>
              <a:t> - Does not exist (this is not compulsory at present, but I think it's useful)</a:t>
            </a:r>
          </a:p>
          <a:p>
            <a:pPr>
              <a:buNone/>
            </a:pPr>
            <a:r>
              <a:rPr lang="en-GB" sz="1800" dirty="0" smtClean="0"/>
              <a:t> </a:t>
            </a:r>
          </a:p>
          <a:p>
            <a:r>
              <a:rPr lang="en-IE" sz="1800" dirty="0" smtClean="0"/>
              <a:t>See also result of </a:t>
            </a:r>
            <a:r>
              <a:rPr lang="en-IE" sz="1800" dirty="0" smtClean="0">
                <a:hlinkClick r:id="rId3"/>
              </a:rPr>
              <a:t>GDWG Discussion 4c</a:t>
            </a:r>
            <a:r>
              <a:rPr lang="en-IE" sz="1800" dirty="0" smtClean="0"/>
              <a:t> on pending netCDF format changes</a:t>
            </a:r>
          </a:p>
          <a:p>
            <a:pPr lvl="1"/>
            <a:r>
              <a:rPr lang="en-IE" sz="800" dirty="0" smtClean="0"/>
              <a:t>E.g. </a:t>
            </a:r>
            <a:r>
              <a:rPr lang="en-IE" sz="1100" dirty="0" smtClean="0"/>
              <a:t>Add </a:t>
            </a:r>
            <a:r>
              <a:rPr lang="en-IE" sz="1100" dirty="0" err="1" smtClean="0"/>
              <a:t>coeff</a:t>
            </a:r>
            <a:r>
              <a:rPr lang="en-IE" sz="1100" dirty="0" smtClean="0"/>
              <a:t> and </a:t>
            </a:r>
            <a:r>
              <a:rPr lang="en-IE" sz="1100" dirty="0" err="1" smtClean="0"/>
              <a:t>covar</a:t>
            </a:r>
            <a:endParaRPr lang="en-IE" sz="1100" dirty="0" smtClean="0"/>
          </a:p>
          <a:p>
            <a:pPr lvl="1"/>
            <a:r>
              <a:rPr lang="en-IE" sz="1100" dirty="0" smtClean="0"/>
              <a:t>Add function defining GSICS Correction:</a:t>
            </a:r>
            <a:br>
              <a:rPr lang="en-IE" sz="1100" dirty="0" smtClean="0"/>
            </a:br>
            <a:r>
              <a:rPr lang="en-IE" sz="1100" dirty="0" err="1" smtClean="0"/>
              <a:t>Lref</a:t>
            </a:r>
            <a:r>
              <a:rPr lang="en-IE" sz="1100" dirty="0" smtClean="0"/>
              <a:t> = offset + slope*</a:t>
            </a:r>
            <a:r>
              <a:rPr lang="en-IE" sz="1100" dirty="0" err="1" smtClean="0"/>
              <a:t>Lmon</a:t>
            </a:r>
            <a:endParaRPr lang="en-IE" sz="1100" dirty="0" smtClean="0"/>
          </a:p>
          <a:p>
            <a:pPr>
              <a:buNone/>
            </a:pPr>
            <a:endParaRPr lang="en-IE" sz="16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A28AC38-E0E8-49D7-B2FE-71FD7C42C09E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19060" y="182880"/>
            <a:ext cx="5673013" cy="731521"/>
          </a:xfrm>
        </p:spPr>
        <p:txBody>
          <a:bodyPr/>
          <a:lstStyle/>
          <a:p>
            <a:r>
              <a:rPr lang="en-GB" sz="2800" dirty="0" smtClean="0"/>
              <a:t>Current Situation for MVIRI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9249" y="1175658"/>
            <a:ext cx="8602824" cy="4950506"/>
          </a:xfrm>
        </p:spPr>
        <p:txBody>
          <a:bodyPr/>
          <a:lstStyle/>
          <a:p>
            <a:pPr>
              <a:buNone/>
            </a:pPr>
            <a:r>
              <a:rPr lang="en-IE" sz="2400" dirty="0" smtClean="0"/>
              <a:t>:</a:t>
            </a:r>
          </a:p>
          <a:p>
            <a:r>
              <a:rPr lang="en-IE" sz="2400" dirty="0" smtClean="0"/>
              <a:t>Prototype processing of MVIRI on Meteosat-7</a:t>
            </a:r>
          </a:p>
          <a:p>
            <a:r>
              <a:rPr lang="en-IE" sz="2400" dirty="0" smtClean="0"/>
              <a:t>Used to generate demonstration mode products</a:t>
            </a:r>
          </a:p>
          <a:p>
            <a:r>
              <a:rPr lang="en-IE" sz="2400" dirty="0" smtClean="0"/>
              <a:t>Not installed on operational system (coded in IDL)</a:t>
            </a:r>
          </a:p>
          <a:p>
            <a:r>
              <a:rPr lang="en-IE" sz="2400" dirty="0" smtClean="0"/>
              <a:t>Algorithm and demo products provided to Climate Services</a:t>
            </a:r>
          </a:p>
          <a:p>
            <a:pPr lvl="1"/>
            <a:r>
              <a:rPr lang="en-IE" sz="2000" dirty="0" smtClean="0"/>
              <a:t>To develop procedures to recalibrate archive data</a:t>
            </a:r>
          </a:p>
          <a:p>
            <a:pPr lvl="1"/>
            <a:r>
              <a:rPr lang="en-IE" sz="2000" dirty="0" smtClean="0"/>
              <a:t>To support reprocessing activities</a:t>
            </a:r>
          </a:p>
          <a:p>
            <a:r>
              <a:rPr lang="en-IE" sz="2400" dirty="0" smtClean="0">
                <a:solidFill>
                  <a:srgbClr val="FF0000"/>
                </a:solidFill>
              </a:rPr>
              <a:t>Do we promote NRTC and RAC based on this implementation?</a:t>
            </a:r>
          </a:p>
          <a:p>
            <a:endParaRPr lang="en-IE" sz="2400" dirty="0" smtClean="0"/>
          </a:p>
          <a:p>
            <a:endParaRPr lang="en-IE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A28AC38-E0E8-49D7-B2FE-71FD7C42C09E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19060" y="457201"/>
            <a:ext cx="5673013" cy="457200"/>
          </a:xfrm>
        </p:spPr>
        <p:txBody>
          <a:bodyPr/>
          <a:lstStyle/>
          <a:p>
            <a:r>
              <a:rPr lang="en-GB" sz="2000" dirty="0" smtClean="0"/>
              <a:t>Looking to v2</a:t>
            </a:r>
            <a:endParaRPr lang="en-GB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9249" y="1175658"/>
            <a:ext cx="8602824" cy="4950506"/>
          </a:xfrm>
        </p:spPr>
        <p:txBody>
          <a:bodyPr/>
          <a:lstStyle/>
          <a:p>
            <a:pPr marL="514350" indent="-514350">
              <a:buNone/>
            </a:pPr>
            <a:r>
              <a:rPr lang="en-GB" sz="1800" dirty="0" smtClean="0"/>
              <a:t>Having developed uncertainty analysis methodology,</a:t>
            </a:r>
          </a:p>
          <a:p>
            <a:pPr marL="514350" indent="-514350">
              <a:buNone/>
            </a:pPr>
            <a:r>
              <a:rPr lang="en-GB" sz="1800" dirty="0" smtClean="0"/>
              <a:t>Should review and reconsider: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1800" dirty="0" smtClean="0"/>
              <a:t>Basis of inter-calibration: 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GB" sz="1400" dirty="0" smtClean="0"/>
              <a:t>Regression: weighted/</a:t>
            </a:r>
            <a:r>
              <a:rPr lang="en-GB" sz="1400" dirty="0" err="1" smtClean="0"/>
              <a:t>unweighted</a:t>
            </a:r>
            <a:r>
              <a:rPr lang="en-GB" sz="1400" dirty="0" smtClean="0"/>
              <a:t>, 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GB" sz="1400" dirty="0" smtClean="0"/>
              <a:t>linear/polynomial, 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GB" sz="1400" dirty="0" smtClean="0"/>
              <a:t>radiance/brightness temperature, 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GB" sz="1400" dirty="0" smtClean="0"/>
              <a:t>binned biases, 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GB" sz="1400" dirty="0" smtClean="0"/>
              <a:t>inverse function, 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GB" sz="1400" dirty="0" smtClean="0"/>
              <a:t>collocation filtering,  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1800" dirty="0" smtClean="0"/>
              <a:t>SRF shifting</a:t>
            </a:r>
          </a:p>
          <a:p>
            <a:pPr marL="514350" indent="-514350">
              <a:buFont typeface="+mj-lt"/>
              <a:buAutoNum type="arabicPeriod"/>
            </a:pPr>
            <a:endParaRPr lang="en-GB" sz="1800" dirty="0" smtClean="0"/>
          </a:p>
          <a:p>
            <a:pPr marL="514350" indent="-514350">
              <a:buFont typeface="+mj-lt"/>
              <a:buAutoNum type="arabicPeriod"/>
            </a:pPr>
            <a:endParaRPr lang="en-GB" sz="1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A28AC38-E0E8-49D7-B2FE-71FD7C42C09E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19060" y="457201"/>
            <a:ext cx="5673013" cy="457200"/>
          </a:xfrm>
        </p:spPr>
        <p:txBody>
          <a:bodyPr/>
          <a:lstStyle/>
          <a:p>
            <a:r>
              <a:rPr lang="en-GB" sz="2000" dirty="0" smtClean="0"/>
              <a:t>Overview &amp; Purpose of the Presentation</a:t>
            </a:r>
            <a:endParaRPr lang="en-GB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9249" y="1175658"/>
            <a:ext cx="8602824" cy="4950506"/>
          </a:xfrm>
        </p:spPr>
        <p:txBody>
          <a:bodyPr/>
          <a:lstStyle/>
          <a:p>
            <a:r>
              <a:rPr lang="en-GB" sz="2800" dirty="0" smtClean="0"/>
              <a:t> Overview</a:t>
            </a:r>
          </a:p>
          <a:p>
            <a:pPr marL="0" indent="0">
              <a:buNone/>
            </a:pPr>
            <a:r>
              <a:rPr lang="en-GB" sz="2800" dirty="0" smtClean="0"/>
              <a:t>What do we need to do to get GSICS Corrections for Meteosat-Metop/IASI to Operational Status?</a:t>
            </a:r>
          </a:p>
          <a:p>
            <a:pPr marL="0" indent="0">
              <a:buNone/>
            </a:pPr>
            <a:endParaRPr lang="en-GB" sz="2800" dirty="0" smtClean="0"/>
          </a:p>
          <a:p>
            <a:pPr marL="0" indent="0"/>
            <a:r>
              <a:rPr lang="en-GB" sz="2800" dirty="0" smtClean="0"/>
              <a:t>Purpose of the Presentation. </a:t>
            </a:r>
            <a:r>
              <a:rPr lang="en-IE" sz="2800" dirty="0" smtClean="0"/>
              <a:t>Seek decisions on:</a:t>
            </a:r>
          </a:p>
          <a:p>
            <a:pPr marL="514350" indent="-514350">
              <a:buFont typeface="+mj-lt"/>
              <a:buAutoNum type="arabicPeriod"/>
            </a:pPr>
            <a:r>
              <a:rPr lang="en-IE" sz="2800" dirty="0" smtClean="0"/>
              <a:t>Uncertainty inflation, </a:t>
            </a:r>
          </a:p>
          <a:p>
            <a:pPr marL="514350" indent="-514350">
              <a:buFont typeface="+mj-lt"/>
              <a:buAutoNum type="arabicPeriod"/>
            </a:pPr>
            <a:r>
              <a:rPr lang="en-IE" sz="2800" dirty="0" smtClean="0"/>
              <a:t>User Guide, </a:t>
            </a:r>
          </a:p>
          <a:p>
            <a:pPr marL="514350" indent="-514350">
              <a:buFont typeface="+mj-lt"/>
              <a:buAutoNum type="arabicPeriod"/>
            </a:pPr>
            <a:r>
              <a:rPr lang="en-IE" sz="2800" dirty="0" err="1" smtClean="0"/>
              <a:t>netCDF</a:t>
            </a:r>
            <a:r>
              <a:rPr lang="en-IE" sz="2800" dirty="0" smtClean="0"/>
              <a:t> changes, </a:t>
            </a:r>
          </a:p>
          <a:p>
            <a:pPr marL="514350" indent="-514350">
              <a:buFont typeface="+mj-lt"/>
              <a:buAutoNum type="arabicPeriod"/>
            </a:pPr>
            <a:r>
              <a:rPr lang="en-IE" sz="2800" dirty="0" smtClean="0"/>
              <a:t>MFG-IASI</a:t>
            </a:r>
          </a:p>
          <a:p>
            <a:pPr marL="514350" indent="-514350">
              <a:buFont typeface="+mj-lt"/>
              <a:buAutoNum type="arabicPeriod"/>
            </a:pPr>
            <a:endParaRPr lang="en-GB" sz="2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A28AC38-E0E8-49D7-B2FE-71FD7C42C09E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61210" y="274638"/>
            <a:ext cx="5525589" cy="1143000"/>
          </a:xfrm>
        </p:spPr>
        <p:txBody>
          <a:bodyPr/>
          <a:lstStyle/>
          <a:p>
            <a:r>
              <a:rPr lang="en-GB" sz="3200" dirty="0" smtClean="0"/>
              <a:t>Checklist for Promoting SEVIRI-IASI to Operational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en-GB" sz="1600" dirty="0" smtClean="0"/>
              <a:t>Implement of ECPD578 to allow processing of MSG1,2,3 with IASI-A, &amp; -B</a:t>
            </a:r>
          </a:p>
          <a:p>
            <a:pPr>
              <a:buFont typeface="Wingdings" pitchFamily="2" charset="2"/>
              <a:buChar char="ü"/>
            </a:pPr>
            <a:r>
              <a:rPr lang="en-GB" sz="1600" dirty="0" smtClean="0"/>
              <a:t>Write Verification Report for ECPD578</a:t>
            </a:r>
          </a:p>
          <a:p>
            <a:pPr>
              <a:buFont typeface="Wingdings" pitchFamily="2" charset="2"/>
              <a:buChar char="ü"/>
            </a:pPr>
            <a:r>
              <a:rPr lang="en-GB" sz="1600" dirty="0" smtClean="0"/>
              <a:t>Write Validation Report for ECPD578</a:t>
            </a:r>
          </a:p>
          <a:p>
            <a:pPr>
              <a:buFont typeface="Wingdings" pitchFamily="2" charset="2"/>
              <a:buChar char="q"/>
            </a:pPr>
            <a:r>
              <a:rPr lang="en-GB" sz="1600" dirty="0" smtClean="0"/>
              <a:t>Write Version Control Document</a:t>
            </a:r>
          </a:p>
          <a:p>
            <a:pPr>
              <a:buFont typeface="Wingdings" pitchFamily="2" charset="2"/>
              <a:buChar char="q"/>
            </a:pPr>
            <a:r>
              <a:rPr lang="en-GB" sz="1600" dirty="0" smtClean="0"/>
              <a:t>Activate feeds to Operational directories on EUMETSAT GSICS Server</a:t>
            </a:r>
          </a:p>
          <a:p>
            <a:pPr>
              <a:buFont typeface="Wingdings" pitchFamily="2" charset="2"/>
              <a:buChar char="q"/>
            </a:pPr>
            <a:r>
              <a:rPr lang="en-GB" sz="1600" dirty="0" smtClean="0"/>
              <a:t>Implement netCDF changes listed in email from Masaya sent on 21/07/2014</a:t>
            </a:r>
          </a:p>
          <a:p>
            <a:pPr>
              <a:buFont typeface="Wingdings" pitchFamily="2" charset="2"/>
              <a:buChar char="q"/>
            </a:pPr>
            <a:r>
              <a:rPr lang="en-GB" sz="1600" dirty="0" smtClean="0"/>
              <a:t>Add before and after calibration coefficients in netCDF</a:t>
            </a:r>
          </a:p>
          <a:p>
            <a:pPr>
              <a:buFont typeface="Wingdings" pitchFamily="2" charset="2"/>
              <a:buChar char="q"/>
            </a:pPr>
            <a:r>
              <a:rPr lang="en-GB" sz="1600" dirty="0" smtClean="0"/>
              <a:t>Ensure GSICS Plotting Tool can to used for bias monitoring of operational products</a:t>
            </a:r>
          </a:p>
          <a:p>
            <a:pPr>
              <a:buFont typeface="Wingdings" pitchFamily="2" charset="2"/>
              <a:buChar char="ü"/>
            </a:pPr>
            <a:r>
              <a:rPr lang="en-GB" sz="1600" dirty="0" smtClean="0"/>
              <a:t>Write User Guide/Update Readme</a:t>
            </a:r>
          </a:p>
          <a:p>
            <a:pPr>
              <a:buFont typeface="Wingdings" pitchFamily="2" charset="2"/>
              <a:buChar char="q"/>
            </a:pPr>
            <a:r>
              <a:rPr lang="en-GB" sz="1600" dirty="0" smtClean="0"/>
              <a:t>Update EUMETSAT inter-calibration products webpage</a:t>
            </a:r>
          </a:p>
          <a:p>
            <a:pPr>
              <a:buFont typeface="Wingdings" pitchFamily="2" charset="2"/>
              <a:buChar char="q"/>
            </a:pPr>
            <a:r>
              <a:rPr lang="en-GB" sz="1600" dirty="0" smtClean="0"/>
              <a:t>Complete </a:t>
            </a:r>
            <a:r>
              <a:rPr lang="en-GB" sz="1600" u="sng" dirty="0" smtClean="0">
                <a:hlinkClick r:id="rId2"/>
              </a:rPr>
              <a:t>GPAF</a:t>
            </a:r>
            <a:endParaRPr lang="en-GB" sz="1600" dirty="0" smtClean="0"/>
          </a:p>
          <a:p>
            <a:pPr>
              <a:buFont typeface="Wingdings" pitchFamily="2" charset="2"/>
              <a:buChar char="q"/>
            </a:pPr>
            <a:r>
              <a:rPr lang="en-GB" sz="1600" dirty="0" smtClean="0"/>
              <a:t>Submit GPAF to GCC</a:t>
            </a:r>
          </a:p>
          <a:p>
            <a:pPr>
              <a:buFont typeface="Wingdings" pitchFamily="2" charset="2"/>
              <a:buChar char="q"/>
            </a:pPr>
            <a:r>
              <a:rPr lang="en-GB" sz="1600" dirty="0" smtClean="0"/>
              <a:t>GCC to update GSICS Product </a:t>
            </a:r>
            <a:r>
              <a:rPr lang="en-GB" sz="1600" dirty="0" err="1" smtClean="0"/>
              <a:t>Catalog</a:t>
            </a:r>
            <a:r>
              <a:rPr lang="en-GB" sz="1600" dirty="0" smtClean="0"/>
              <a:t> </a:t>
            </a:r>
            <a:endParaRPr lang="en-GB" sz="1600" dirty="0" smtClean="0"/>
          </a:p>
          <a:p>
            <a:pPr>
              <a:buFont typeface="Wingdings" pitchFamily="2" charset="2"/>
              <a:buChar char="q"/>
            </a:pPr>
            <a:r>
              <a:rPr lang="en-IE" sz="1600" dirty="0" smtClean="0">
                <a:solidFill>
                  <a:srgbClr val="FF0000"/>
                </a:solidFill>
              </a:rPr>
              <a:t>GRWG/GDWG </a:t>
            </a:r>
            <a:r>
              <a:rPr lang="en-IE" sz="1600" dirty="0" smtClean="0">
                <a:solidFill>
                  <a:srgbClr val="FF0000"/>
                </a:solidFill>
              </a:rPr>
              <a:t>assessment of product quality/maturity </a:t>
            </a:r>
            <a:endParaRPr lang="en-IE" sz="1600" dirty="0" smtClean="0">
              <a:solidFill>
                <a:srgbClr val="FF0000"/>
              </a:solidFill>
            </a:endParaRPr>
          </a:p>
          <a:p>
            <a:pPr>
              <a:buFont typeface="Wingdings" pitchFamily="2" charset="2"/>
              <a:buChar char="q"/>
            </a:pPr>
            <a:r>
              <a:rPr lang="en-IE" sz="1600" dirty="0" smtClean="0">
                <a:solidFill>
                  <a:srgbClr val="FF0000"/>
                </a:solidFill>
              </a:rPr>
              <a:t>+ </a:t>
            </a:r>
            <a:r>
              <a:rPr lang="en-IE" sz="1600" dirty="0" smtClean="0">
                <a:solidFill>
                  <a:srgbClr val="FF0000"/>
                </a:solidFill>
              </a:rPr>
              <a:t>User feedback </a:t>
            </a:r>
            <a:endParaRPr lang="en-GB" sz="1600" dirty="0" smtClean="0">
              <a:solidFill>
                <a:srgbClr val="FF0000"/>
              </a:solidFill>
            </a:endParaRPr>
          </a:p>
          <a:p>
            <a:endParaRPr lang="en-GB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A28AC38-E0E8-49D7-B2FE-71FD7C42C09E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19060" y="182880"/>
            <a:ext cx="5673013" cy="731521"/>
          </a:xfrm>
        </p:spPr>
        <p:txBody>
          <a:bodyPr/>
          <a:lstStyle/>
          <a:p>
            <a:r>
              <a:rPr lang="en-GB" sz="2800" dirty="0" smtClean="0"/>
              <a:t>Current Situation for SEVIRI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9249" y="1175658"/>
            <a:ext cx="8602824" cy="4950506"/>
          </a:xfrm>
        </p:spPr>
        <p:txBody>
          <a:bodyPr/>
          <a:lstStyle/>
          <a:p>
            <a:r>
              <a:rPr lang="en-IE" sz="2400" dirty="0" smtClean="0"/>
              <a:t>Modified operational processor to read native format data</a:t>
            </a:r>
          </a:p>
          <a:p>
            <a:pPr lvl="1"/>
            <a:r>
              <a:rPr lang="en-IE" sz="2000" dirty="0" smtClean="0"/>
              <a:t>Coded in Java &amp; Python</a:t>
            </a:r>
          </a:p>
          <a:p>
            <a:r>
              <a:rPr lang="en-IE" sz="2400" dirty="0" smtClean="0"/>
              <a:t>Allows processing of SEVIRI on Meteosat-8, -9, -10, (-11) </a:t>
            </a:r>
          </a:p>
          <a:p>
            <a:r>
              <a:rPr lang="en-IE" sz="2400" dirty="0" smtClean="0"/>
              <a:t>Using reference collocations with IASI on Metop-A, -B, (-C)</a:t>
            </a:r>
          </a:p>
          <a:p>
            <a:r>
              <a:rPr lang="en-IE" sz="2400" dirty="0" smtClean="0"/>
              <a:t>Officially in Pre-Operational Status for Meteosat-9 and -10</a:t>
            </a:r>
          </a:p>
          <a:p>
            <a:pPr lvl="1"/>
            <a:r>
              <a:rPr lang="en-IE" sz="2000" dirty="0" smtClean="0"/>
              <a:t>Using Metop-A/IASI reference</a:t>
            </a:r>
          </a:p>
          <a:p>
            <a:r>
              <a:rPr lang="en-IE" sz="2400" dirty="0" smtClean="0"/>
              <a:t>On paper everything is there for operational status</a:t>
            </a:r>
          </a:p>
          <a:p>
            <a:pPr lvl="1"/>
            <a:r>
              <a:rPr lang="en-IE" sz="2000" dirty="0" smtClean="0"/>
              <a:t>But updating </a:t>
            </a:r>
            <a:r>
              <a:rPr lang="en-IE" sz="2000" dirty="0" smtClean="0">
                <a:hlinkClick r:id="rId2" action="ppaction://hlinkfile"/>
              </a:rPr>
              <a:t>User Guide</a:t>
            </a:r>
            <a:r>
              <a:rPr lang="en-IE" sz="2000" dirty="0" smtClean="0"/>
              <a:t>, based on feedback</a:t>
            </a:r>
          </a:p>
          <a:p>
            <a:r>
              <a:rPr lang="en-IE" sz="2400" dirty="0" smtClean="0">
                <a:solidFill>
                  <a:srgbClr val="FF0000"/>
                </a:solidFill>
              </a:rPr>
              <a:t>Do we promote secondary references as GSICS products?</a:t>
            </a:r>
          </a:p>
          <a:p>
            <a:r>
              <a:rPr lang="en-IE" sz="2400" dirty="0" smtClean="0">
                <a:solidFill>
                  <a:srgbClr val="FF0000"/>
                </a:solidFill>
              </a:rPr>
              <a:t>Do we promote NRTC and RAC?</a:t>
            </a:r>
          </a:p>
          <a:p>
            <a:r>
              <a:rPr lang="en-IE" sz="2400" dirty="0" smtClean="0"/>
              <a:t>Uncertainty analysis not consistent with product content:</a:t>
            </a:r>
          </a:p>
          <a:p>
            <a:pPr lvl="1"/>
            <a:r>
              <a:rPr lang="en-IE" sz="2000" dirty="0" smtClean="0">
                <a:solidFill>
                  <a:srgbClr val="FF0000"/>
                </a:solidFill>
              </a:rPr>
              <a:t>Do we inflate the uncertainties?</a:t>
            </a:r>
          </a:p>
          <a:p>
            <a:endParaRPr lang="en-IE" sz="2400" dirty="0" smtClean="0"/>
          </a:p>
          <a:p>
            <a:endParaRPr lang="en-IE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A28AC38-E0E8-49D7-B2FE-71FD7C42C09E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93960" y="274638"/>
            <a:ext cx="5492839" cy="1143000"/>
          </a:xfrm>
        </p:spPr>
        <p:txBody>
          <a:bodyPr/>
          <a:lstStyle/>
          <a:p>
            <a:r>
              <a:rPr lang="en-GB" dirty="0" smtClean="0"/>
              <a:t>Uncertainty Analysis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sz="1800" b="1" dirty="0" smtClean="0"/>
              <a:t>Hewison, T. J.</a:t>
            </a:r>
            <a:r>
              <a:rPr lang="en-IE" sz="1800" dirty="0" smtClean="0"/>
              <a:t>, 2013: An Evaluation of the Uncertainty of the GSICS SEVIRI-IASI Inter-Calibration Products", IEEE Trans. </a:t>
            </a:r>
            <a:r>
              <a:rPr lang="en-IE" sz="1800" dirty="0" err="1" smtClean="0"/>
              <a:t>Geosci</a:t>
            </a:r>
            <a:r>
              <a:rPr lang="en-IE" sz="1800" dirty="0" smtClean="0"/>
              <a:t>. Remote Sens., vol. 51, no. 3, Mar. 2013,</a:t>
            </a:r>
            <a:r>
              <a:rPr lang="en-IE" sz="1800" dirty="0" smtClean="0">
                <a:hlinkClick r:id="rId2"/>
              </a:rPr>
              <a:t>doi:10.1109/TGRS.2012.2236330</a:t>
            </a:r>
            <a:r>
              <a:rPr lang="en-IE" sz="1800" dirty="0" smtClean="0">
                <a:hlinkClick r:id="rId3"/>
              </a:rPr>
              <a:t>.</a:t>
            </a:r>
            <a:endParaRPr lang="en-GB" sz="1800" dirty="0" smtClean="0"/>
          </a:p>
          <a:p>
            <a:r>
              <a:rPr lang="en-GB" sz="2800" dirty="0" smtClean="0"/>
              <a:t>Type B Uncertainty analysis</a:t>
            </a:r>
          </a:p>
          <a:p>
            <a:pPr lvl="1"/>
            <a:r>
              <a:rPr lang="en-GB" sz="2400" dirty="0" smtClean="0"/>
              <a:t>Review of “all” process introducing random &amp; systematic uncertainties to final corrected radiances</a:t>
            </a:r>
          </a:p>
          <a:p>
            <a:pPr lvl="1"/>
            <a:r>
              <a:rPr lang="en-GB" sz="2400" dirty="0" smtClean="0"/>
              <a:t>Based on Demonstration products</a:t>
            </a:r>
          </a:p>
          <a:p>
            <a:r>
              <a:rPr lang="en-GB" sz="2800" dirty="0" smtClean="0"/>
              <a:t>Validated with Type A analysis of random components (day-to-day variations):</a:t>
            </a:r>
          </a:p>
          <a:p>
            <a:pPr lvl="1"/>
            <a:r>
              <a:rPr lang="en-GB" sz="2400" dirty="0" smtClean="0"/>
              <a:t>Random components underestimated by 2-4x</a:t>
            </a:r>
          </a:p>
          <a:p>
            <a:endParaRPr lang="en-GB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A28AC38-E0E8-49D7-B2FE-71FD7C42C09E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93960" y="274638"/>
            <a:ext cx="5492839" cy="1143000"/>
          </a:xfrm>
        </p:spPr>
        <p:txBody>
          <a:bodyPr/>
          <a:lstStyle/>
          <a:p>
            <a:r>
              <a:rPr lang="en-GB" dirty="0" smtClean="0"/>
              <a:t>Updated Analysis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b="1" dirty="0" smtClean="0">
                <a:hlinkClick r:id="rId2"/>
              </a:rPr>
              <a:t>Re-did analysis</a:t>
            </a:r>
            <a:r>
              <a:rPr lang="en-IE" b="1" dirty="0" smtClean="0"/>
              <a:t> of the uncertainties on the </a:t>
            </a:r>
            <a:r>
              <a:rPr lang="en-IE" b="1" dirty="0" err="1" smtClean="0"/>
              <a:t>PreOp</a:t>
            </a:r>
            <a:r>
              <a:rPr lang="en-IE" b="1" dirty="0" smtClean="0"/>
              <a:t> dataset, using a new method</a:t>
            </a:r>
          </a:p>
          <a:p>
            <a:pPr lvl="1"/>
            <a:r>
              <a:rPr lang="en-IE" b="1" dirty="0" err="1" smtClean="0"/>
              <a:t>Variogram</a:t>
            </a:r>
            <a:r>
              <a:rPr lang="en-IE" b="1" dirty="0" smtClean="0"/>
              <a:t>, sampling at 29d intervals</a:t>
            </a:r>
          </a:p>
          <a:p>
            <a:r>
              <a:rPr lang="en-IE" b="1" dirty="0" smtClean="0"/>
              <a:t>But with the same conclusions:</a:t>
            </a:r>
          </a:p>
          <a:p>
            <a:pPr lvl="1"/>
            <a:r>
              <a:rPr lang="en-IE" b="1" dirty="0" smtClean="0"/>
              <a:t>Uncertainty coefficients in GSICS Corrections underestimate random by a factor of ~2-4.</a:t>
            </a:r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A28AC38-E0E8-49D7-B2FE-71FD7C42C09E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81082" y="274638"/>
            <a:ext cx="5505718" cy="1143000"/>
          </a:xfrm>
        </p:spPr>
        <p:txBody>
          <a:bodyPr/>
          <a:lstStyle/>
          <a:p>
            <a:r>
              <a:rPr lang="en-GB" sz="4000" dirty="0" smtClean="0"/>
              <a:t>Updated Error Budget</a:t>
            </a:r>
            <a:endParaRPr lang="en-GB" sz="40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309094" y="1494400"/>
          <a:ext cx="8384144" cy="4206990"/>
        </p:xfrm>
        <a:graphic>
          <a:graphicData uri="http://schemas.openxmlformats.org/drawingml/2006/table">
            <a:tbl>
              <a:tblPr/>
              <a:tblGrid>
                <a:gridCol w="1972552"/>
                <a:gridCol w="644434"/>
                <a:gridCol w="792480"/>
                <a:gridCol w="556008"/>
                <a:gridCol w="764770"/>
                <a:gridCol w="764770"/>
                <a:gridCol w="764770"/>
                <a:gridCol w="764770"/>
                <a:gridCol w="764770"/>
                <a:gridCol w="594820"/>
              </a:tblGrid>
              <a:tr h="405163"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0" i="1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Meteosat/ SEVIRI Channel IR</a:t>
                      </a:r>
                      <a:endParaRPr lang="en-GB" sz="1400" dirty="0"/>
                    </a:p>
                  </a:txBody>
                  <a:tcPr marL="24705" marR="24705" marT="24705" marB="2470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0" i="1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3.9</a:t>
                      </a:r>
                      <a:endParaRPr lang="en-GB" sz="1400" dirty="0"/>
                    </a:p>
                  </a:txBody>
                  <a:tcPr marL="24705" marR="24705" marT="24705" marB="2470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0" i="1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6.2</a:t>
                      </a:r>
                      <a:endParaRPr lang="en-GB" sz="1400" dirty="0"/>
                    </a:p>
                  </a:txBody>
                  <a:tcPr marL="24705" marR="24705" marT="24705" marB="2470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0" i="1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7.3</a:t>
                      </a:r>
                      <a:endParaRPr lang="en-GB" sz="1400" dirty="0"/>
                    </a:p>
                  </a:txBody>
                  <a:tcPr marL="24705" marR="24705" marT="24705" marB="2470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0" i="1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8.7</a:t>
                      </a:r>
                      <a:endParaRPr lang="en-GB" sz="1400" dirty="0"/>
                    </a:p>
                  </a:txBody>
                  <a:tcPr marL="24705" marR="24705" marT="24705" marB="2470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0" i="1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9.7</a:t>
                      </a:r>
                      <a:endParaRPr lang="en-GB" sz="1400" dirty="0"/>
                    </a:p>
                  </a:txBody>
                  <a:tcPr marL="24705" marR="24705" marT="24705" marB="2470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0" i="1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10.8</a:t>
                      </a:r>
                      <a:endParaRPr lang="en-GB" sz="1400" dirty="0"/>
                    </a:p>
                  </a:txBody>
                  <a:tcPr marL="24705" marR="24705" marT="24705" marB="2470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0" i="1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12.0</a:t>
                      </a:r>
                      <a:endParaRPr lang="en-GB" sz="1400" dirty="0"/>
                    </a:p>
                  </a:txBody>
                  <a:tcPr marL="24705" marR="24705" marT="24705" marB="2470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0" i="1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13.4</a:t>
                      </a:r>
                      <a:endParaRPr lang="en-GB" sz="1400"/>
                    </a:p>
                  </a:txBody>
                  <a:tcPr marL="24705" marR="24705" marT="24705" marB="2470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0" i="1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mm</a:t>
                      </a:r>
                      <a:endParaRPr lang="en-GB" sz="1400"/>
                    </a:p>
                  </a:txBody>
                  <a:tcPr marL="24705" marR="24705" marT="24705" marB="2470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</a:tr>
              <a:tr h="316224"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Standard </a:t>
                      </a:r>
                      <a:r>
                        <a:rPr lang="en-GB" sz="1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Scene Radiance (</a:t>
                      </a:r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as Tb)</a:t>
                      </a:r>
                      <a:endParaRPr lang="en-GB" sz="1400" dirty="0"/>
                    </a:p>
                  </a:txBody>
                  <a:tcPr marL="24705" marR="24705" marT="24705" marB="2470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284</a:t>
                      </a:r>
                      <a:endParaRPr lang="en-GB" sz="1400"/>
                    </a:p>
                  </a:txBody>
                  <a:tcPr marL="24705" marR="24705" marT="24705" marB="2470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236</a:t>
                      </a:r>
                      <a:endParaRPr lang="en-GB" sz="1400"/>
                    </a:p>
                  </a:txBody>
                  <a:tcPr marL="24705" marR="24705" marT="24705" marB="2470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255</a:t>
                      </a:r>
                      <a:endParaRPr lang="en-GB" sz="1400"/>
                    </a:p>
                  </a:txBody>
                  <a:tcPr marL="24705" marR="24705" marT="24705" marB="2470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284</a:t>
                      </a:r>
                      <a:endParaRPr lang="en-GB" sz="1400"/>
                    </a:p>
                  </a:txBody>
                  <a:tcPr marL="24705" marR="24705" marT="24705" marB="2470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261</a:t>
                      </a:r>
                      <a:endParaRPr lang="en-GB" sz="1400"/>
                    </a:p>
                  </a:txBody>
                  <a:tcPr marL="24705" marR="24705" marT="24705" marB="2470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286</a:t>
                      </a:r>
                      <a:endParaRPr lang="en-GB" sz="1400"/>
                    </a:p>
                  </a:txBody>
                  <a:tcPr marL="24705" marR="24705" marT="24705" marB="2470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285</a:t>
                      </a:r>
                      <a:endParaRPr lang="en-GB" sz="1400" dirty="0"/>
                    </a:p>
                  </a:txBody>
                  <a:tcPr marL="24705" marR="24705" marT="24705" marB="2470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267</a:t>
                      </a:r>
                      <a:endParaRPr lang="en-GB" sz="1400" dirty="0"/>
                    </a:p>
                  </a:txBody>
                  <a:tcPr marL="24705" marR="24705" marT="24705" marB="2470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K</a:t>
                      </a:r>
                      <a:endParaRPr lang="en-GB" sz="1400" dirty="0"/>
                    </a:p>
                  </a:txBody>
                  <a:tcPr marL="24705" marR="24705" marT="24705" marB="2470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9717"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Mean Bias </a:t>
                      </a:r>
                      <a:r>
                        <a:rPr lang="en-GB" sz="1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/>
                      </a:r>
                      <a:br>
                        <a:rPr lang="en-GB" sz="1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</a:br>
                      <a:r>
                        <a:rPr lang="en-GB" sz="1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(</a:t>
                      </a:r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SEVIRI-IASI)</a:t>
                      </a:r>
                      <a:endParaRPr lang="en-GB" sz="1400" dirty="0"/>
                    </a:p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for Standard </a:t>
                      </a:r>
                      <a:r>
                        <a:rPr lang="en-GB" sz="1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Tb</a:t>
                      </a:r>
                      <a:endParaRPr lang="en-GB" sz="1400" dirty="0"/>
                    </a:p>
                  </a:txBody>
                  <a:tcPr marL="24705" marR="24705" marT="24705" marB="2470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-0.02</a:t>
                      </a:r>
                      <a:endParaRPr lang="en-GB" sz="1400"/>
                    </a:p>
                  </a:txBody>
                  <a:tcPr marL="24705" marR="24705" marT="24705" marB="2470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-0.12</a:t>
                      </a:r>
                      <a:endParaRPr lang="en-GB" sz="1400"/>
                    </a:p>
                  </a:txBody>
                  <a:tcPr marL="24705" marR="24705" marT="24705" marB="2470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+0.15</a:t>
                      </a:r>
                      <a:endParaRPr lang="en-GB" sz="1400"/>
                    </a:p>
                  </a:txBody>
                  <a:tcPr marL="24705" marR="24705" marT="24705" marB="2470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+0.03</a:t>
                      </a:r>
                      <a:endParaRPr lang="en-GB" sz="1400"/>
                    </a:p>
                  </a:txBody>
                  <a:tcPr marL="24705" marR="24705" marT="24705" marB="2470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-0.02</a:t>
                      </a:r>
                      <a:endParaRPr lang="en-GB" sz="1400" dirty="0"/>
                    </a:p>
                  </a:txBody>
                  <a:tcPr marL="24705" marR="24705" marT="24705" marB="2470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+0.04</a:t>
                      </a:r>
                      <a:endParaRPr lang="en-GB" sz="1400"/>
                    </a:p>
                  </a:txBody>
                  <a:tcPr marL="24705" marR="24705" marT="24705" marB="2470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+0.03</a:t>
                      </a:r>
                      <a:endParaRPr lang="en-GB" sz="1400"/>
                    </a:p>
                  </a:txBody>
                  <a:tcPr marL="24705" marR="24705" marT="24705" marB="2470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-1.91</a:t>
                      </a:r>
                      <a:endParaRPr lang="en-GB" sz="1400" dirty="0"/>
                    </a:p>
                  </a:txBody>
                  <a:tcPr marL="24705" marR="24705" marT="24705" marB="2470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K</a:t>
                      </a:r>
                      <a:endParaRPr lang="en-GB" sz="1400"/>
                    </a:p>
                  </a:txBody>
                  <a:tcPr marL="24705" marR="24705" marT="24705" marB="2470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4528"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E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Standard Deviation of </a:t>
                      </a:r>
                      <a:r>
                        <a:rPr lang="en-IE" sz="1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Bias for </a:t>
                      </a:r>
                      <a:r>
                        <a:rPr lang="en-IE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Standard </a:t>
                      </a:r>
                      <a:r>
                        <a:rPr lang="en-IE" sz="1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Tb</a:t>
                      </a:r>
                      <a:endParaRPr lang="en-IE" sz="1400" dirty="0"/>
                    </a:p>
                  </a:txBody>
                  <a:tcPr marL="24705" marR="24705" marT="24705" marB="2470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0.07</a:t>
                      </a:r>
                      <a:endParaRPr lang="en-GB" sz="1400"/>
                    </a:p>
                  </a:txBody>
                  <a:tcPr marL="24705" marR="24705" marT="24705" marB="2470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0.04</a:t>
                      </a:r>
                      <a:endParaRPr lang="en-GB" sz="1400"/>
                    </a:p>
                  </a:txBody>
                  <a:tcPr marL="24705" marR="24705" marT="24705" marB="2470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0.03</a:t>
                      </a:r>
                      <a:endParaRPr lang="en-GB" sz="1400"/>
                    </a:p>
                  </a:txBody>
                  <a:tcPr marL="24705" marR="24705" marT="24705" marB="2470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0.04</a:t>
                      </a:r>
                      <a:endParaRPr lang="en-GB" sz="1400"/>
                    </a:p>
                  </a:txBody>
                  <a:tcPr marL="24705" marR="24705" marT="24705" marB="2470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0.06</a:t>
                      </a:r>
                      <a:endParaRPr lang="en-GB" sz="1400"/>
                    </a:p>
                  </a:txBody>
                  <a:tcPr marL="24705" marR="24705" marT="24705" marB="2470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0.02</a:t>
                      </a:r>
                      <a:endParaRPr lang="en-GB" sz="1400"/>
                    </a:p>
                  </a:txBody>
                  <a:tcPr marL="24705" marR="24705" marT="24705" marB="2470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0.03</a:t>
                      </a:r>
                      <a:endParaRPr lang="en-GB" sz="1400"/>
                    </a:p>
                  </a:txBody>
                  <a:tcPr marL="24705" marR="24705" marT="24705" marB="2470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1.78</a:t>
                      </a:r>
                      <a:endParaRPr lang="en-GB" sz="1400" dirty="0"/>
                    </a:p>
                  </a:txBody>
                  <a:tcPr marL="24705" marR="24705" marT="24705" marB="2470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K</a:t>
                      </a:r>
                      <a:endParaRPr lang="en-GB" sz="1400" dirty="0"/>
                    </a:p>
                  </a:txBody>
                  <a:tcPr marL="24705" marR="24705" marT="24705" marB="2470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8277"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E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Median Uncertainty of </a:t>
                      </a:r>
                      <a:r>
                        <a:rPr lang="en-IE" sz="1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Bias for Standard Tb</a:t>
                      </a:r>
                      <a:endParaRPr lang="en-IE" sz="1400" dirty="0"/>
                    </a:p>
                  </a:txBody>
                  <a:tcPr marL="24705" marR="24705" marT="24705" marB="2470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0.01</a:t>
                      </a:r>
                      <a:endParaRPr lang="en-GB" sz="1400"/>
                    </a:p>
                  </a:txBody>
                  <a:tcPr marL="24705" marR="24705" marT="24705" marB="2470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0.01</a:t>
                      </a:r>
                      <a:endParaRPr lang="en-GB" sz="1400"/>
                    </a:p>
                  </a:txBody>
                  <a:tcPr marL="24705" marR="24705" marT="24705" marB="2470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0.01</a:t>
                      </a:r>
                      <a:endParaRPr lang="en-GB" sz="1400"/>
                    </a:p>
                  </a:txBody>
                  <a:tcPr marL="24705" marR="24705" marT="24705" marB="2470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0.01</a:t>
                      </a:r>
                      <a:endParaRPr lang="en-GB" sz="1400"/>
                    </a:p>
                  </a:txBody>
                  <a:tcPr marL="24705" marR="24705" marT="24705" marB="2470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0.01</a:t>
                      </a:r>
                      <a:endParaRPr lang="en-GB" sz="1400"/>
                    </a:p>
                  </a:txBody>
                  <a:tcPr marL="24705" marR="24705" marT="24705" marB="2470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0.01</a:t>
                      </a:r>
                      <a:endParaRPr lang="en-GB" sz="1400" dirty="0"/>
                    </a:p>
                  </a:txBody>
                  <a:tcPr marL="24705" marR="24705" marT="24705" marB="2470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0.01</a:t>
                      </a:r>
                      <a:endParaRPr lang="en-GB" sz="1400"/>
                    </a:p>
                  </a:txBody>
                  <a:tcPr marL="24705" marR="24705" marT="24705" marB="2470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0.01</a:t>
                      </a:r>
                      <a:endParaRPr lang="en-GB" sz="1400" dirty="0"/>
                    </a:p>
                  </a:txBody>
                  <a:tcPr marL="24705" marR="24705" marT="24705" marB="2470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K</a:t>
                      </a:r>
                      <a:endParaRPr lang="en-GB" sz="1400"/>
                    </a:p>
                  </a:txBody>
                  <a:tcPr marL="24705" marR="24705" marT="24705" marB="2470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</a:tr>
              <a:tr h="731520"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E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Random Uncertainty estimated from Bias variograms over </a:t>
                      </a:r>
                      <a:r>
                        <a:rPr lang="en-IE" sz="1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29d*</a:t>
                      </a:r>
                      <a:endParaRPr lang="en-IE" sz="1400" dirty="0"/>
                    </a:p>
                  </a:txBody>
                  <a:tcPr marL="24705" marR="24705" marT="24705" marB="2470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0.05</a:t>
                      </a:r>
                      <a:endParaRPr lang="en-GB" sz="1400"/>
                    </a:p>
                  </a:txBody>
                  <a:tcPr marL="24705" marR="24705" marT="24705" marB="2470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0.02</a:t>
                      </a:r>
                      <a:endParaRPr lang="en-GB" sz="1400"/>
                    </a:p>
                  </a:txBody>
                  <a:tcPr marL="24705" marR="24705" marT="24705" marB="2470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0.03</a:t>
                      </a:r>
                      <a:endParaRPr lang="en-GB" sz="1400" dirty="0"/>
                    </a:p>
                  </a:txBody>
                  <a:tcPr marL="24705" marR="24705" marT="24705" marB="2470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0.04</a:t>
                      </a:r>
                      <a:endParaRPr lang="en-GB" sz="1400"/>
                    </a:p>
                  </a:txBody>
                  <a:tcPr marL="24705" marR="24705" marT="24705" marB="2470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0.06</a:t>
                      </a:r>
                      <a:endParaRPr lang="en-GB" sz="1400"/>
                    </a:p>
                  </a:txBody>
                  <a:tcPr marL="24705" marR="24705" marT="24705" marB="2470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0.02</a:t>
                      </a:r>
                      <a:endParaRPr lang="en-GB" sz="1400" dirty="0"/>
                    </a:p>
                  </a:txBody>
                  <a:tcPr marL="24705" marR="24705" marT="24705" marB="2470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0.02</a:t>
                      </a:r>
                      <a:endParaRPr lang="en-GB" sz="1400"/>
                    </a:p>
                  </a:txBody>
                  <a:tcPr marL="24705" marR="24705" marT="24705" marB="2470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0.04</a:t>
                      </a:r>
                      <a:endParaRPr lang="en-GB" sz="1400" dirty="0"/>
                    </a:p>
                  </a:txBody>
                  <a:tcPr marL="24705" marR="24705" marT="24705" marB="2470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K</a:t>
                      </a:r>
                      <a:endParaRPr lang="en-GB" sz="1400" dirty="0"/>
                    </a:p>
                  </a:txBody>
                  <a:tcPr marL="24705" marR="24705" marT="24705" marB="2470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</a:tr>
              <a:tr h="760915"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E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Total Systematic Uncertainty</a:t>
                      </a:r>
                      <a:endParaRPr lang="en-IE" sz="1400"/>
                    </a:p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E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from [Hewison, 2013]</a:t>
                      </a:r>
                      <a:endParaRPr lang="en-IE" sz="1400"/>
                    </a:p>
                  </a:txBody>
                  <a:tcPr marL="24705" marR="24705" marT="24705" marB="2470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0.008</a:t>
                      </a:r>
                      <a:endParaRPr lang="en-GB" sz="1400" dirty="0"/>
                    </a:p>
                  </a:txBody>
                  <a:tcPr marL="24705" marR="24705" marT="24705" marB="2470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0.003</a:t>
                      </a:r>
                      <a:endParaRPr lang="en-GB" sz="1400"/>
                    </a:p>
                  </a:txBody>
                  <a:tcPr marL="24705" marR="24705" marT="24705" marB="2470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0.002</a:t>
                      </a:r>
                      <a:endParaRPr lang="en-GB" sz="1400" dirty="0"/>
                    </a:p>
                  </a:txBody>
                  <a:tcPr marL="24705" marR="24705" marT="24705" marB="2470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0.002</a:t>
                      </a:r>
                      <a:endParaRPr lang="en-GB" sz="1400"/>
                    </a:p>
                  </a:txBody>
                  <a:tcPr marL="24705" marR="24705" marT="24705" marB="2470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0.002</a:t>
                      </a:r>
                      <a:endParaRPr lang="en-GB" sz="1400"/>
                    </a:p>
                  </a:txBody>
                  <a:tcPr marL="24705" marR="24705" marT="24705" marB="2470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0.003</a:t>
                      </a:r>
                      <a:endParaRPr lang="en-GB" sz="1400"/>
                    </a:p>
                  </a:txBody>
                  <a:tcPr marL="24705" marR="24705" marT="24705" marB="2470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0.003</a:t>
                      </a:r>
                      <a:endParaRPr lang="en-GB" sz="1400"/>
                    </a:p>
                  </a:txBody>
                  <a:tcPr marL="24705" marR="24705" marT="24705" marB="2470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0.004</a:t>
                      </a:r>
                      <a:endParaRPr lang="en-GB" sz="1400" dirty="0"/>
                    </a:p>
                  </a:txBody>
                  <a:tcPr marL="24705" marR="24705" marT="24705" marB="2470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K</a:t>
                      </a:r>
                      <a:endParaRPr lang="en-GB" sz="1400" dirty="0"/>
                    </a:p>
                  </a:txBody>
                  <a:tcPr marL="24705" marR="24705" marT="24705" marB="2470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A28AC38-E0E8-49D7-B2FE-71FD7C42C09E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0" y="1037724"/>
            <a:ext cx="915507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Table 1 Summary Statistics of Pre-Operational GSICS Re-Analysis Correction for Meteosat-9/SEVIRI in Full Disc Scanning in the period 2011-06-01/2012-11-01</a:t>
            </a:r>
            <a:r>
              <a:rPr lang="en-US" sz="1050" dirty="0" smtClean="0"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(All Uncertainties are k=1)</a:t>
            </a:r>
            <a:r>
              <a:rPr lang="en-US" sz="105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420983" y="5995976"/>
            <a:ext cx="4572000" cy="307777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lvl="0" algn="ctr" eaLnBrk="0" hangingPunct="0"/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*Calculated as RMSD(29d RAC)/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sqrt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(2)</a:t>
            </a:r>
            <a:endParaRPr lang="en-US" sz="105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81082" y="274638"/>
            <a:ext cx="5505718" cy="1143000"/>
          </a:xfrm>
        </p:spPr>
        <p:txBody>
          <a:bodyPr/>
          <a:lstStyle/>
          <a:p>
            <a:r>
              <a:rPr lang="en-GB" dirty="0" smtClean="0"/>
              <a:t>Question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Hypothesis: </a:t>
            </a:r>
          </a:p>
          <a:p>
            <a:pPr lvl="1"/>
            <a:r>
              <a:rPr lang="en-IE" dirty="0" smtClean="0"/>
              <a:t>Uncertainty Analysis omitted important sources of uncertainty – e.g. Cloud Parallax</a:t>
            </a:r>
          </a:p>
          <a:p>
            <a:r>
              <a:rPr lang="en-IE" dirty="0" smtClean="0">
                <a:solidFill>
                  <a:srgbClr val="FF0000"/>
                </a:solidFill>
              </a:rPr>
              <a:t>Should we update the ATBD to inflate all the coefficients’ uncertainties by a factor of (e.g.) 2 to account for contributions to their variability, which are not fully captured by either the error budget, or the uncertainty propagation in the current ATBD?</a:t>
            </a:r>
            <a:r>
              <a:rPr lang="en-IE" dirty="0" smtClean="0"/>
              <a:t/>
            </a:r>
            <a:br>
              <a:rPr lang="en-IE" dirty="0" smtClean="0"/>
            </a:b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A28AC38-E0E8-49D7-B2FE-71FD7C42C09E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81082" y="274638"/>
            <a:ext cx="5505718" cy="1143000"/>
          </a:xfrm>
        </p:spPr>
        <p:txBody>
          <a:bodyPr/>
          <a:lstStyle/>
          <a:p>
            <a:r>
              <a:rPr lang="en-GB" dirty="0" smtClean="0"/>
              <a:t>User Guide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New User Guide covers: </a:t>
            </a:r>
          </a:p>
          <a:p>
            <a:pPr lvl="1"/>
            <a:r>
              <a:rPr lang="en-IE" dirty="0" smtClean="0"/>
              <a:t>Guide to application for NRTC &amp; RAC</a:t>
            </a:r>
          </a:p>
          <a:p>
            <a:pPr lvl="1"/>
            <a:r>
              <a:rPr lang="en-IE" dirty="0" smtClean="0"/>
              <a:t>Updated Uncertainty Analysis</a:t>
            </a:r>
          </a:p>
          <a:p>
            <a:pPr lvl="1"/>
            <a:r>
              <a:rPr lang="en-IE" dirty="0" smtClean="0"/>
              <a:t>Example application with sample IDL code</a:t>
            </a:r>
          </a:p>
          <a:p>
            <a:pPr lvl="1"/>
            <a:r>
              <a:rPr lang="en-IE" dirty="0" smtClean="0">
                <a:solidFill>
                  <a:srgbClr val="FF0000"/>
                </a:solidFill>
              </a:rPr>
              <a:t>Replaces previous ReadMe files?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A28AC38-E0E8-49D7-B2FE-71FD7C42C09E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31303</TotalTime>
  <Words>841</Words>
  <Application>Microsoft Office PowerPoint</Application>
  <PresentationFormat>On-screen Show (4:3)</PresentationFormat>
  <Paragraphs>193</Paragraphs>
  <Slides>12</Slides>
  <Notes>1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Default Design</vt:lpstr>
      <vt:lpstr>Towards Operational GSICS Corrections for Meteosat/SEVIRI IR Channels</vt:lpstr>
      <vt:lpstr>Overview &amp; Purpose of the Presentation</vt:lpstr>
      <vt:lpstr>Checklist for Promoting SEVIRI-IASI to Operational</vt:lpstr>
      <vt:lpstr>Current Situation for SEVIRI</vt:lpstr>
      <vt:lpstr>Uncertainty Analysis</vt:lpstr>
      <vt:lpstr>Updated Analysis</vt:lpstr>
      <vt:lpstr>Updated Error Budget</vt:lpstr>
      <vt:lpstr>Question</vt:lpstr>
      <vt:lpstr>User Guide</vt:lpstr>
      <vt:lpstr>netCDF changes</vt:lpstr>
      <vt:lpstr>Current Situation for MVIRI</vt:lpstr>
      <vt:lpstr>Looking to v2</vt:lpstr>
    </vt:vector>
  </TitlesOfParts>
  <Company>NOAA / NESDIS / ORA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GSICS GEO-LEO ATBD</dc:title>
  <dc:subject>SPIE 2009 tALK</dc:subject>
  <dc:creator>Fred Wu</dc:creator>
  <cp:lastModifiedBy>HewisonT</cp:lastModifiedBy>
  <cp:revision>835</cp:revision>
  <dcterms:created xsi:type="dcterms:W3CDTF">2004-06-10T15:46:18Z</dcterms:created>
  <dcterms:modified xsi:type="dcterms:W3CDTF">2015-03-18T12:22:05Z</dcterms:modified>
</cp:coreProperties>
</file>