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82" r:id="rId2"/>
    <p:sldId id="301" r:id="rId3"/>
    <p:sldId id="285" r:id="rId4"/>
    <p:sldId id="303" r:id="rId5"/>
    <p:sldId id="302" r:id="rId6"/>
    <p:sldId id="288" r:id="rId7"/>
    <p:sldId id="293" r:id="rId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FF"/>
    <a:srgbClr val="00FF00"/>
    <a:srgbClr val="FF0066"/>
    <a:srgbClr val="FF3300"/>
    <a:srgbClr val="3366FF"/>
    <a:srgbClr val="FF5050"/>
    <a:srgbClr val="E65200"/>
    <a:srgbClr val="FF9966"/>
    <a:srgbClr val="648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89971" autoAdjust="0"/>
  </p:normalViewPr>
  <p:slideViewPr>
    <p:cSldViewPr>
      <p:cViewPr varScale="1">
        <p:scale>
          <a:sx n="63" d="100"/>
          <a:sy n="63" d="100"/>
        </p:scale>
        <p:origin x="13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746" y="-7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C9C42-E124-4855-8AAC-D692ABCE09CA}" type="datetimeFigureOut">
              <a:rPr lang="ko-KR" altLang="en-US" smtClean="0"/>
              <a:t>2015-03-19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8DE09-4676-42FE-BA03-4A49225A5B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14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8DE09-4676-42FE-BA03-4A49225A5B6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65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8DE09-4676-42FE-BA03-4A49225A5B6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109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8DE09-4676-42FE-BA03-4A49225A5B6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109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8DE09-4676-42FE-BA03-4A49225A5B6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972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8DE09-4676-42FE-BA03-4A49225A5B6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235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400800"/>
            <a:ext cx="2133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75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039C2-2C7D-4FCF-AC9B-FB4345ED78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225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039C2-2C7D-4FCF-AC9B-FB4345ED78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3372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039C2-2C7D-4FCF-AC9B-FB4345ED78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437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039C2-2C7D-4FCF-AC9B-FB4345ED78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574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400800"/>
            <a:ext cx="2133600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400800"/>
            <a:ext cx="2133600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2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 userDrawn="1"/>
        </p:nvSpPr>
        <p:spPr>
          <a:xfrm>
            <a:off x="7524328" y="6165304"/>
            <a:ext cx="151216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6804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869923A-E144-4949-8333-A6A5FAFD53F3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34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039C2-2C7D-4FCF-AC9B-FB4345ED78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2621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039C2-2C7D-4FCF-AC9B-FB4345ED78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976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039C2-2C7D-4FCF-AC9B-FB4345ED78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148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039C2-2C7D-4FCF-AC9B-FB4345ED78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61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039C2-2C7D-4FCF-AC9B-FB4345ED78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43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 smtClean="0"/>
              <a:t>2015</a:t>
            </a:r>
            <a:r>
              <a:rPr lang="it-IT" sz="1000" b="1" baseline="0" dirty="0" smtClean="0"/>
              <a:t> GSICS Annual Meeting(16-20 Mar 2015)@Dehli, India</a:t>
            </a:r>
            <a:endParaRPr lang="en-US" sz="1000" b="1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16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338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-8575" y="23698"/>
            <a:ext cx="59943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US" altLang="ko-KR" sz="1600" b="1" i="1" dirty="0" smtClean="0">
                <a:solidFill>
                  <a:schemeClr val="bg1"/>
                </a:solidFill>
                <a:latin typeface="Times New Roman" pitchFamily="18" charset="0"/>
                <a:ea typeface="Cre고딕 B" pitchFamily="18" charset="-127"/>
                <a:cs typeface="Times New Roman" pitchFamily="18" charset="0"/>
              </a:rPr>
              <a:t>2015 GSICS Annual Meeting (23-27 Mar 2015) @New Delhi, India </a:t>
            </a:r>
            <a:endParaRPr lang="en-US" altLang="ko-KR" sz="1600" b="1" i="1" dirty="0">
              <a:solidFill>
                <a:schemeClr val="bg1"/>
              </a:solidFill>
              <a:latin typeface="Times New Roman" pitchFamily="18" charset="0"/>
              <a:ea typeface="Cre고딕 B" pitchFamily="18" charset="-127"/>
              <a:cs typeface="Times New Roman" pitchFamily="18" charset="0"/>
            </a:endParaRPr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251520" y="4149080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 err="1" smtClean="0">
                <a:latin typeface="Arial" pitchFamily="34" charset="0"/>
                <a:ea typeface="Cre고딕 B" pitchFamily="18" charset="-127"/>
              </a:rPr>
              <a:t>Dohyeong</a:t>
            </a:r>
            <a:r>
              <a:rPr lang="en-US" altLang="ko-KR" sz="1600" b="1" dirty="0" smtClean="0">
                <a:latin typeface="Arial" pitchFamily="34" charset="0"/>
                <a:ea typeface="Cre고딕 B" pitchFamily="18" charset="-127"/>
              </a:rPr>
              <a:t> KIM, </a:t>
            </a:r>
            <a:r>
              <a:rPr lang="en-US" altLang="ko-KR" sz="1600" b="1" u="sng" dirty="0" err="1" smtClean="0">
                <a:latin typeface="Arial" pitchFamily="34" charset="0"/>
                <a:ea typeface="Cre고딕 B" pitchFamily="18" charset="-127"/>
              </a:rPr>
              <a:t>Hyesook</a:t>
            </a:r>
            <a:r>
              <a:rPr lang="en-US" altLang="ko-KR" sz="1600" b="1" u="sng" dirty="0" smtClean="0">
                <a:latin typeface="Arial" pitchFamily="34" charset="0"/>
                <a:ea typeface="Cre고딕 B" pitchFamily="18" charset="-127"/>
              </a:rPr>
              <a:t> Lee </a:t>
            </a:r>
            <a:r>
              <a:rPr lang="en-US" altLang="ko-KR" sz="1600" b="1" dirty="0" smtClean="0">
                <a:latin typeface="Arial" pitchFamily="34" charset="0"/>
                <a:ea typeface="Cre고딕 B" pitchFamily="18" charset="-127"/>
              </a:rPr>
              <a:t>and </a:t>
            </a:r>
            <a:r>
              <a:rPr lang="en-US" altLang="ko-KR" sz="1600" b="1" dirty="0" err="1" smtClean="0">
                <a:latin typeface="Arial" pitchFamily="34" charset="0"/>
                <a:ea typeface="Cre고딕 B" pitchFamily="18" charset="-127"/>
              </a:rPr>
              <a:t>Minju</a:t>
            </a:r>
            <a:r>
              <a:rPr lang="en-US" altLang="ko-KR" sz="1600" b="1" dirty="0">
                <a:latin typeface="Arial" pitchFamily="34" charset="0"/>
                <a:ea typeface="Cre고딕 B" pitchFamily="18" charset="-127"/>
              </a:rPr>
              <a:t> </a:t>
            </a:r>
            <a:r>
              <a:rPr lang="en-US" altLang="ko-KR" sz="1600" b="1" dirty="0" smtClean="0">
                <a:latin typeface="Arial" pitchFamily="34" charset="0"/>
                <a:ea typeface="Cre고딕 B" pitchFamily="18" charset="-127"/>
              </a:rPr>
              <a:t>GU</a:t>
            </a: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1832050" y="5364505"/>
            <a:ext cx="55577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b="1" i="1" dirty="0" smtClean="0">
                <a:solidFill>
                  <a:schemeClr val="bg1"/>
                </a:solidFill>
                <a:latin typeface="Times New Roman" pitchFamily="18" charset="0"/>
                <a:ea typeface="Cre고딕 B" pitchFamily="18" charset="-127"/>
                <a:cs typeface="Times New Roman" pitchFamily="18" charset="0"/>
              </a:rPr>
              <a:t>National </a:t>
            </a:r>
            <a:r>
              <a:rPr lang="en-US" altLang="ko-KR" sz="1600" b="1" i="1" dirty="0">
                <a:solidFill>
                  <a:schemeClr val="bg1"/>
                </a:solidFill>
                <a:latin typeface="Times New Roman" pitchFamily="18" charset="0"/>
                <a:ea typeface="Cre고딕 B" pitchFamily="18" charset="-127"/>
                <a:cs typeface="Times New Roman" pitchFamily="18" charset="0"/>
              </a:rPr>
              <a:t>Meteorological Satellite </a:t>
            </a:r>
            <a:r>
              <a:rPr lang="en-US" altLang="ko-KR" sz="1600" b="1" i="1" dirty="0" smtClean="0">
                <a:solidFill>
                  <a:schemeClr val="bg1"/>
                </a:solidFill>
                <a:latin typeface="Times New Roman" pitchFamily="18" charset="0"/>
                <a:ea typeface="Cre고딕 B" pitchFamily="18" charset="-127"/>
                <a:cs typeface="Times New Roman" pitchFamily="18" charset="0"/>
              </a:rPr>
              <a:t>Center</a:t>
            </a:r>
          </a:p>
          <a:p>
            <a:pPr algn="ctr"/>
            <a:r>
              <a:rPr lang="en-US" altLang="ko-KR" sz="1600" b="1" i="1" dirty="0" smtClean="0">
                <a:solidFill>
                  <a:schemeClr val="bg1"/>
                </a:solidFill>
                <a:latin typeface="Times New Roman" pitchFamily="18" charset="0"/>
                <a:ea typeface="Cre고딕 B" pitchFamily="18" charset="-127"/>
                <a:cs typeface="Times New Roman" pitchFamily="18" charset="0"/>
              </a:rPr>
              <a:t>Korea Meteorological Administration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4632" y="2282304"/>
            <a:ext cx="9152575" cy="226282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ko-KR" b="1" dirty="0" smtClean="0">
                <a:latin typeface="Tahoma" pitchFamily="34" charset="0"/>
                <a:cs typeface="Tahoma" pitchFamily="34" charset="0"/>
              </a:rPr>
              <a:t>COMS WV Analysis</a:t>
            </a:r>
            <a:endParaRPr lang="en-US" altLang="ko-KR" sz="1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03848" y="266249"/>
            <a:ext cx="5040560" cy="725470"/>
          </a:xfrm>
          <a:prstGeom prst="rect">
            <a:avLst/>
          </a:prstGeom>
        </p:spPr>
        <p:txBody>
          <a:bodyPr/>
          <a:lstStyle/>
          <a:p>
            <a:r>
              <a:rPr lang="en-US" altLang="ko-KR" sz="3000" b="1" dirty="0" smtClean="0">
                <a:latin typeface="Arial" pitchFamily="34" charset="0"/>
                <a:cs typeface="Arial" pitchFamily="34" charset="0"/>
              </a:rPr>
              <a:t>Trend of TB Bias </a:t>
            </a:r>
            <a:endParaRPr lang="ko-KR" altLang="en-US" sz="3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 descr="D:\guminju\GSICS\IASI\fig_v4\BOTH_IR1_all_dTB_v4.togethe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6860" r="5295" b="3373"/>
          <a:stretch/>
        </p:blipFill>
        <p:spPr bwMode="auto">
          <a:xfrm>
            <a:off x="1132674" y="1924413"/>
            <a:ext cx="2963827" cy="223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D:\guminju\GSICS\IASI\fig_v4\BOTH_IR3_all_dTB_v4.togeth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09" y="4143668"/>
            <a:ext cx="3498275" cy="249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D:\guminju\GSICS\IASI\fig_v4\BOTH_IR4_all_dTB_v4.togeth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4149080"/>
            <a:ext cx="3590895" cy="256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425967" y="2049970"/>
            <a:ext cx="444352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IR1</a:t>
            </a:r>
            <a:endParaRPr lang="ko-KR" altLang="en-US" sz="13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721400" y="2037324"/>
            <a:ext cx="444352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IR2</a:t>
            </a:r>
            <a:endParaRPr lang="ko-KR" altLang="en-US" sz="13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425967" y="4437112"/>
            <a:ext cx="452368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WV</a:t>
            </a:r>
            <a:endParaRPr lang="ko-KR" altLang="en-US" sz="13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527853" y="4473116"/>
            <a:ext cx="619080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SWIR</a:t>
            </a:r>
            <a:endParaRPr lang="ko-KR" altLang="en-US" sz="13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23528" y="1124744"/>
            <a:ext cx="7667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ko-KR" b="1" u="sng" dirty="0" smtClean="0"/>
              <a:t>trend of TB bias</a:t>
            </a:r>
            <a:r>
              <a:rPr lang="en-US" altLang="ko-KR" dirty="0" smtClean="0"/>
              <a:t> for COMS IR TBs</a:t>
            </a:r>
            <a:endParaRPr lang="en-US" altLang="ko-KR" b="1" dirty="0" smtClean="0"/>
          </a:p>
          <a:p>
            <a:pPr marL="285750" indent="-285750">
              <a:buFont typeface="Wingdings" pitchFamily="2" charset="2"/>
              <a:buChar char="l"/>
            </a:pPr>
            <a:r>
              <a:rPr lang="en-US" altLang="ko-KR" dirty="0" smtClean="0"/>
              <a:t>period: 2011.04 – </a:t>
            </a:r>
            <a:r>
              <a:rPr lang="en-US" altLang="ko-KR" dirty="0"/>
              <a:t>2014.12(</a:t>
            </a:r>
            <a:r>
              <a:rPr lang="en-US" altLang="ko-KR" b="1" dirty="0"/>
              <a:t>IASI_A, AIRS</a:t>
            </a:r>
            <a:r>
              <a:rPr lang="en-US" altLang="ko-KR" dirty="0"/>
              <a:t>), 2013.08 – 2014.12(</a:t>
            </a:r>
            <a:r>
              <a:rPr lang="en-US" altLang="ko-KR" b="1" dirty="0"/>
              <a:t>IASI_B</a:t>
            </a:r>
            <a:r>
              <a:rPr lang="en-US" altLang="ko-KR" dirty="0"/>
              <a:t>)</a:t>
            </a:r>
            <a:endParaRPr lang="en-US" altLang="ko-KR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4813344" y="1097582"/>
            <a:ext cx="2331985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>
                <a:solidFill>
                  <a:srgbClr val="00B050"/>
                </a:solidFill>
              </a:rPr>
              <a:t>AIRS</a:t>
            </a:r>
            <a:r>
              <a:rPr lang="en-US" altLang="ko-KR" sz="1300" b="1" dirty="0" smtClean="0">
                <a:solidFill>
                  <a:schemeClr val="accent6">
                    <a:lumMod val="75000"/>
                  </a:schemeClr>
                </a:solidFill>
              </a:rPr>
              <a:t> IASI_A </a:t>
            </a:r>
            <a:r>
              <a:rPr lang="en-US" altLang="ko-KR" sz="1300" b="1" dirty="0">
                <a:solidFill>
                  <a:srgbClr val="3366FF"/>
                </a:solidFill>
              </a:rPr>
              <a:t>IASI_B</a:t>
            </a:r>
            <a:r>
              <a:rPr lang="en-US" altLang="ko-KR" sz="13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sz="1300" b="1" dirty="0" smtClean="0"/>
              <a:t>TOTAL</a:t>
            </a:r>
            <a:endParaRPr lang="ko-KR" altLang="en-US" sz="1300" b="1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403470" y="2689674"/>
            <a:ext cx="11352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500" dirty="0" smtClean="0">
                <a:latin typeface="Times New Roman" pitchFamily="18" charset="0"/>
                <a:cs typeface="Times New Roman" pitchFamily="18" charset="0"/>
              </a:rPr>
              <a:t>TB Bias (K)</a:t>
            </a:r>
            <a:endParaRPr lang="ko-KR" alt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403468" y="5231468"/>
            <a:ext cx="11352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500" dirty="0" smtClean="0">
                <a:latin typeface="Times New Roman" pitchFamily="18" charset="0"/>
                <a:cs typeface="Times New Roman" pitchFamily="18" charset="0"/>
              </a:rPr>
              <a:t>TB Bias (K)</a:t>
            </a:r>
            <a:endParaRPr lang="ko-KR" alt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29339" y="6542312"/>
            <a:ext cx="1258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COMS TB (K)</a:t>
            </a:r>
            <a:endParaRPr lang="ko-KR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69239" y="6550223"/>
            <a:ext cx="1258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COMS TB (K)</a:t>
            </a:r>
            <a:endParaRPr lang="ko-KR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Picture 3" descr="D:\guminju\GSICS\IASI\fig_v4\BOTH_IR2_all_dTB_v4.together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4" t="7106" r="5654" b="3875"/>
          <a:stretch/>
        </p:blipFill>
        <p:spPr bwMode="auto">
          <a:xfrm>
            <a:off x="4307784" y="1872041"/>
            <a:ext cx="3101498" cy="233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직사각형 45"/>
          <p:cNvSpPr/>
          <p:nvPr/>
        </p:nvSpPr>
        <p:spPr>
          <a:xfrm>
            <a:off x="1799692" y="3609020"/>
            <a:ext cx="21671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Bias </a:t>
            </a:r>
            <a:r>
              <a:rPr lang="en-US" altLang="ko-KR" sz="1000" b="1" dirty="0" smtClean="0">
                <a:solidFill>
                  <a:schemeClr val="accent3">
                    <a:lumMod val="75000"/>
                  </a:schemeClr>
                </a:solidFill>
              </a:rPr>
              <a:t>0.2237 </a:t>
            </a:r>
            <a:r>
              <a:rPr lang="en-US" altLang="ko-KR" sz="1000" b="1" dirty="0" smtClean="0">
                <a:solidFill>
                  <a:srgbClr val="E65200"/>
                </a:solidFill>
                <a:latin typeface="Arial" pitchFamily="34" charset="0"/>
                <a:cs typeface="Arial" pitchFamily="34" charset="0"/>
              </a:rPr>
              <a:t>0.2859 </a:t>
            </a:r>
            <a:r>
              <a:rPr lang="en-US" altLang="ko-KR" sz="1000" b="1" dirty="0" smtClean="0">
                <a:solidFill>
                  <a:srgbClr val="3366FF"/>
                </a:solidFill>
              </a:rPr>
              <a:t>0.3296 </a:t>
            </a:r>
            <a:r>
              <a:rPr lang="en-US" altLang="ko-KR" sz="1000" b="1" dirty="0" smtClean="0">
                <a:solidFill>
                  <a:srgbClr val="000000"/>
                </a:solidFill>
              </a:rPr>
              <a:t>0.2694</a:t>
            </a:r>
            <a:r>
              <a:rPr lang="en-US" altLang="ko-KR" sz="1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5023007" y="3650831"/>
            <a:ext cx="22492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Bias </a:t>
            </a:r>
            <a:r>
              <a:rPr lang="en-US" altLang="ko-KR" sz="1000" b="1" dirty="0" smtClean="0">
                <a:solidFill>
                  <a:schemeClr val="accent3">
                    <a:lumMod val="75000"/>
                  </a:schemeClr>
                </a:solidFill>
              </a:rPr>
              <a:t>0.2175 </a:t>
            </a:r>
            <a:r>
              <a:rPr lang="en-US" altLang="ko-KR" sz="1000" b="1" dirty="0" smtClean="0">
                <a:solidFill>
                  <a:schemeClr val="accent6">
                    <a:lumMod val="75000"/>
                  </a:schemeClr>
                </a:solidFill>
              </a:rPr>
              <a:t>0.2186 </a:t>
            </a:r>
            <a:r>
              <a:rPr lang="en-US" altLang="ko-KR" sz="1000" b="1" dirty="0" smtClean="0">
                <a:solidFill>
                  <a:srgbClr val="3366FF"/>
                </a:solidFill>
              </a:rPr>
              <a:t>0.2753 </a:t>
            </a:r>
            <a:r>
              <a:rPr lang="en-US" altLang="ko-KR" sz="1000" b="1" dirty="0" smtClean="0"/>
              <a:t>0.2312</a:t>
            </a: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1538407" y="5985284"/>
            <a:ext cx="24575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Bias </a:t>
            </a:r>
            <a:r>
              <a:rPr lang="en-US" altLang="ko-KR" sz="1000" b="1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altLang="ko-KR" sz="1000" b="1" dirty="0" smtClean="0">
                <a:solidFill>
                  <a:schemeClr val="accent3">
                    <a:lumMod val="75000"/>
                  </a:schemeClr>
                </a:solidFill>
              </a:rPr>
              <a:t>1.0005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ko-KR" sz="1000" b="1" dirty="0" smtClean="0">
                <a:solidFill>
                  <a:schemeClr val="accent6">
                    <a:lumMod val="75000"/>
                  </a:schemeClr>
                </a:solidFill>
              </a:rPr>
              <a:t>0.7485 </a:t>
            </a:r>
            <a:r>
              <a:rPr lang="en-US" altLang="ko-KR" sz="1000" b="1" dirty="0">
                <a:solidFill>
                  <a:srgbClr val="3366FF"/>
                </a:solidFill>
              </a:rPr>
              <a:t>-</a:t>
            </a:r>
            <a:r>
              <a:rPr lang="en-US" altLang="ko-KR" sz="1000" b="1" dirty="0" smtClean="0">
                <a:solidFill>
                  <a:srgbClr val="3366FF"/>
                </a:solidFill>
              </a:rPr>
              <a:t>0.7652 </a:t>
            </a:r>
            <a:r>
              <a:rPr lang="en-US" altLang="ko-KR" sz="1000" b="1" dirty="0" smtClean="0"/>
              <a:t>-0.8614</a:t>
            </a: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5141358" y="6099103"/>
            <a:ext cx="21309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Bias </a:t>
            </a:r>
            <a:r>
              <a:rPr lang="en-US" altLang="ko-KR" sz="1000" b="1" dirty="0" smtClean="0">
                <a:solidFill>
                  <a:schemeClr val="accent3">
                    <a:lumMod val="75000"/>
                  </a:schemeClr>
                </a:solidFill>
              </a:rPr>
              <a:t>0.1811 </a:t>
            </a:r>
            <a:r>
              <a:rPr lang="en-US" altLang="ko-KR" sz="1000" b="1" dirty="0" smtClean="0">
                <a:solidFill>
                  <a:schemeClr val="accent6">
                    <a:lumMod val="75000"/>
                  </a:schemeClr>
                </a:solidFill>
              </a:rPr>
              <a:t>0.0374 </a:t>
            </a:r>
            <a:r>
              <a:rPr lang="en-US" altLang="ko-KR" sz="1000" b="1" dirty="0" smtClean="0">
                <a:solidFill>
                  <a:srgbClr val="3366FF"/>
                </a:solidFill>
              </a:rPr>
              <a:t>0.0506 </a:t>
            </a:r>
            <a:r>
              <a:rPr lang="en-US" altLang="ko-KR" sz="1000" b="1" dirty="0" smtClean="0"/>
              <a:t>0.0905</a:t>
            </a: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721400" y="2005298"/>
            <a:ext cx="444352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IR2</a:t>
            </a:r>
            <a:endParaRPr lang="ko-KR" altLang="en-US" sz="1300" b="1" dirty="0"/>
          </a:p>
        </p:txBody>
      </p:sp>
      <p:sp>
        <p:nvSpPr>
          <p:cNvPr id="51" name="직사각형 50"/>
          <p:cNvSpPr/>
          <p:nvPr/>
        </p:nvSpPr>
        <p:spPr>
          <a:xfrm>
            <a:off x="1907704" y="2030651"/>
            <a:ext cx="15624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RMSE 1.5041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5205774" y="1808820"/>
            <a:ext cx="156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ko-KR" sz="1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RMSE 1.3806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1907704" y="4257092"/>
            <a:ext cx="156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ko-KR" sz="1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RMSE 1.1780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5025754" y="4257092"/>
            <a:ext cx="156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ko-KR" sz="1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RMSE 2.6635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1132674" y="4128437"/>
            <a:ext cx="3113789" cy="2421786"/>
          </a:xfrm>
          <a:prstGeom prst="rect">
            <a:avLst/>
          </a:prstGeom>
          <a:noFill/>
          <a:ln w="63500">
            <a:solidFill>
              <a:srgbClr val="FF0000">
                <a:alpha val="2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설명선 2 55"/>
          <p:cNvSpPr/>
          <p:nvPr/>
        </p:nvSpPr>
        <p:spPr>
          <a:xfrm rot="16200000">
            <a:off x="-311480" y="3777860"/>
            <a:ext cx="1326133" cy="1152127"/>
          </a:xfrm>
          <a:prstGeom prst="borderCallout2">
            <a:avLst>
              <a:gd name="adj1" fmla="val 18750"/>
              <a:gd name="adj2" fmla="val 784"/>
              <a:gd name="adj3" fmla="val 18750"/>
              <a:gd name="adj4" fmla="val -16667"/>
              <a:gd name="adj5" fmla="val 112500"/>
              <a:gd name="adj6" fmla="val -46667"/>
            </a:avLst>
          </a:prstGeom>
          <a:solidFill>
            <a:srgbClr val="FF0066">
              <a:alpha val="20000"/>
            </a:srgbClr>
          </a:solidFill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 dirty="0">
              <a:solidFill>
                <a:sysClr val="windowText" lastClr="000000"/>
              </a:solidFill>
            </a:endParaRPr>
          </a:p>
        </p:txBody>
      </p:sp>
      <p:sp>
        <p:nvSpPr>
          <p:cNvPr id="57" name="타원 56"/>
          <p:cNvSpPr/>
          <p:nvPr/>
        </p:nvSpPr>
        <p:spPr>
          <a:xfrm>
            <a:off x="2339750" y="5085185"/>
            <a:ext cx="1386903" cy="756084"/>
          </a:xfrm>
          <a:prstGeom prst="ellipse">
            <a:avLst/>
          </a:prstGeom>
          <a:solidFill>
            <a:schemeClr val="bg1">
              <a:lumMod val="65000"/>
              <a:alpha val="30000"/>
            </a:schemeClr>
          </a:solidFill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-252536" y="3730677"/>
            <a:ext cx="12930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>
                <a:solidFill>
                  <a:sysClr val="windowText" lastClr="000000"/>
                </a:solidFill>
              </a:rPr>
              <a:t>large </a:t>
            </a:r>
            <a:r>
              <a:rPr lang="en-US" altLang="ko-KR" sz="1500" b="1" dirty="0">
                <a:solidFill>
                  <a:sysClr val="windowText" lastClr="000000"/>
                </a:solidFill>
              </a:rPr>
              <a:t>negative </a:t>
            </a:r>
            <a:r>
              <a:rPr lang="en-US" altLang="ko-KR" sz="1500" dirty="0">
                <a:solidFill>
                  <a:sysClr val="windowText" lastClr="000000"/>
                </a:solidFill>
              </a:rPr>
              <a:t>bias for </a:t>
            </a:r>
            <a:r>
              <a:rPr lang="en-US" altLang="ko-KR" sz="1500" b="1" dirty="0">
                <a:solidFill>
                  <a:sysClr val="windowText" lastClr="000000"/>
                </a:solidFill>
              </a:rPr>
              <a:t>warm </a:t>
            </a:r>
            <a:r>
              <a:rPr lang="en-US" altLang="ko-KR" sz="1500" b="1" dirty="0" smtClean="0">
                <a:solidFill>
                  <a:sysClr val="windowText" lastClr="000000"/>
                </a:solidFill>
              </a:rPr>
              <a:t>temperature</a:t>
            </a:r>
            <a:endParaRPr lang="ko-KR" altLang="en-US" sz="15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제목 1"/>
          <p:cNvSpPr>
            <a:spLocks noGrp="1"/>
          </p:cNvSpPr>
          <p:nvPr>
            <p:ph type="title"/>
          </p:nvPr>
        </p:nvSpPr>
        <p:spPr>
          <a:xfrm>
            <a:off x="3203848" y="266249"/>
            <a:ext cx="5040560" cy="725470"/>
          </a:xfrm>
          <a:prstGeom prst="rect">
            <a:avLst/>
          </a:prstGeom>
        </p:spPr>
        <p:txBody>
          <a:bodyPr/>
          <a:lstStyle/>
          <a:p>
            <a:r>
              <a:rPr lang="en-US" altLang="ko-KR" sz="3400" b="1" dirty="0">
                <a:latin typeface="Arial" pitchFamily="34" charset="0"/>
                <a:cs typeface="Arial" pitchFamily="34" charset="0"/>
              </a:rPr>
              <a:t>Trend</a:t>
            </a:r>
            <a:r>
              <a:rPr lang="en-US" altLang="ko-KR" sz="3000" b="1" dirty="0">
                <a:latin typeface="Arial" pitchFamily="34" charset="0"/>
                <a:cs typeface="Arial" pitchFamily="34" charset="0"/>
              </a:rPr>
              <a:t> of TB Bias </a:t>
            </a:r>
            <a:endParaRPr lang="ko-KR" altLang="en-US" sz="3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5" descr="D:\School\0. 연구\GSICS\Collocated_Data (2011-2014)\iasi_coms_Tb_diff_2011_2014_fitting_halfsiz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26260"/>
            <a:ext cx="5048554" cy="420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타원 29"/>
          <p:cNvSpPr/>
          <p:nvPr/>
        </p:nvSpPr>
        <p:spPr>
          <a:xfrm>
            <a:off x="2917141" y="2846688"/>
            <a:ext cx="1224136" cy="1368152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5324322" y="3309761"/>
            <a:ext cx="1087643" cy="714512"/>
          </a:xfrm>
          <a:prstGeom prst="ellipse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2391326" y="2277794"/>
            <a:ext cx="18362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(+) bias with high variability in low TB</a:t>
            </a:r>
            <a:endParaRPr lang="ko-KR" altLang="ko-KR" sz="1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o-KR" altLang="en-US" sz="1400" dirty="0" smtClean="0">
              <a:solidFill>
                <a:schemeClr val="accent2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20072" y="2625494"/>
            <a:ext cx="2214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(-) bias</a:t>
            </a:r>
            <a:br>
              <a:rPr lang="en-US" altLang="ko-K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low variability </a:t>
            </a:r>
            <a:br>
              <a:rPr lang="en-US" altLang="ko-K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high TB</a:t>
            </a:r>
            <a:endParaRPr lang="ko-KR" altLang="ko-KR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o-KR" altLang="en-US" sz="1400" dirty="0" smtClean="0">
              <a:solidFill>
                <a:schemeClr val="accent1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4" name="사각형 설명선 33"/>
          <p:cNvSpPr/>
          <p:nvPr/>
        </p:nvSpPr>
        <p:spPr>
          <a:xfrm>
            <a:off x="7020272" y="3795625"/>
            <a:ext cx="1944216" cy="497471"/>
          </a:xfrm>
          <a:prstGeom prst="wedgeRectCallout">
            <a:avLst>
              <a:gd name="adj1" fmla="val -88753"/>
              <a:gd name="adj2" fmla="val -48820"/>
            </a:avLst>
          </a:prstGeom>
          <a:solidFill>
            <a:srgbClr val="FFF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ko-KR" sz="1200" dirty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TB(IASI) &gt; TB(COMS</a:t>
            </a:r>
            <a:r>
              <a:rPr lang="en-US" altLang="ko-KR" sz="1200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200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사각형 설명선 34"/>
          <p:cNvSpPr/>
          <p:nvPr/>
        </p:nvSpPr>
        <p:spPr>
          <a:xfrm>
            <a:off x="395536" y="3102547"/>
            <a:ext cx="1728192" cy="477054"/>
          </a:xfrm>
          <a:prstGeom prst="wedgeRectCallout">
            <a:avLst>
              <a:gd name="adj1" fmla="val 100190"/>
              <a:gd name="adj2" fmla="val -6469"/>
            </a:avLst>
          </a:prstGeom>
          <a:solidFill>
            <a:srgbClr val="FFF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ko-KR" sz="1200" dirty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TB(IASI) &lt; TB(COMS</a:t>
            </a:r>
            <a:r>
              <a:rPr lang="en-US" altLang="ko-KR" sz="1200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200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3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9923A-E144-4949-8333-A6A5FAFD53F3}" type="slidenum">
              <a:rPr lang="ko-KR" altLang="en-US" smtClean="0"/>
              <a:pPr>
                <a:defRPr/>
              </a:pPr>
              <a:t>4</a:t>
            </a:fld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203848" y="266249"/>
            <a:ext cx="5040560" cy="725470"/>
          </a:xfrm>
          <a:prstGeom prst="rect">
            <a:avLst/>
          </a:prstGeom>
        </p:spPr>
        <p:txBody>
          <a:bodyPr/>
          <a:lstStyle/>
          <a:p>
            <a:r>
              <a:rPr lang="en-US" altLang="ko-KR" sz="3400" b="1" dirty="0" smtClean="0">
                <a:latin typeface="Arial" pitchFamily="34" charset="0"/>
                <a:cs typeface="Arial" pitchFamily="34" charset="0"/>
              </a:rPr>
              <a:t>Method : SRF shift</a:t>
            </a:r>
            <a:endParaRPr lang="ko-KR" alt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57200" y="1590092"/>
            <a:ext cx="8229600" cy="49712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altLang="ko-KR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Assume that the impact of SFR shape can be neglected</a:t>
            </a:r>
          </a:p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</a:t>
            </a:r>
            <a:r>
              <a:rPr lang="en-US" altLang="ko-KR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ensitivity test using RTM 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2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Modtran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vs </a:t>
            </a:r>
            <a:r>
              <a:rPr lang="en-US" altLang="ko-KR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LBLRTM)</a:t>
            </a:r>
          </a:p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altLang="ko-KR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TB change analysis with varying the central wavelength of SRF for the case with or without cloud</a:t>
            </a:r>
          </a:p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altLang="ko-KR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Reproduce the comparable IASI Brightness with COMS/MI SRF shift Temperature </a:t>
            </a:r>
          </a:p>
          <a:p>
            <a:pPr marL="457200" lvl="1" indent="0">
              <a:buSzPct val="100000"/>
              <a:buNone/>
            </a:pPr>
            <a:endParaRPr lang="en-US" altLang="ko-KR" sz="2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457200" lvl="1" indent="0">
              <a:buSzPct val="100000"/>
              <a:buNone/>
            </a:pP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Preliminary analysis made following </a:t>
            </a:r>
            <a:r>
              <a:rPr lang="en-US" altLang="ko-KR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Wu&amp;Yu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(2013, IEEE) about </a:t>
            </a:r>
            <a:r>
              <a:rPr lang="en-US" altLang="ko-KR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Brigtness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Temperature, Blackbody emissivity, </a:t>
            </a:r>
            <a:r>
              <a:rPr lang="en-US" altLang="ko-KR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Nonlineariry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Scan mirror emissivity, Midnight effect and Water Ice contamination</a:t>
            </a:r>
          </a:p>
        </p:txBody>
      </p:sp>
    </p:spTree>
    <p:extLst>
      <p:ext uri="{BB962C8B-B14F-4D97-AF65-F5344CB8AC3E}">
        <p14:creationId xmlns:p14="http://schemas.microsoft.com/office/powerpoint/2010/main" val="212568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9923A-E144-4949-8333-A6A5FAFD53F3}" type="slidenum">
              <a:rPr lang="ko-KR" altLang="en-US" smtClean="0"/>
              <a:pPr>
                <a:defRPr/>
              </a:pPr>
              <a:t>5</a:t>
            </a:fld>
            <a:endParaRPr lang="ko-KR" altLang="en-US" dirty="0"/>
          </a:p>
        </p:txBody>
      </p:sp>
      <p:pic>
        <p:nvPicPr>
          <p:cNvPr id="17" name="그림 16" descr="D:\School\0. 연구\GSICS\coms_WV_clr_srf_shift_6atm_halfsiz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93235"/>
            <a:ext cx="3312368" cy="2760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그림 17" descr="D:\School\0. 연구\GSICS\coms_WV_cloud_srf_shift_3_10km_halfsiz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880" y="2295327"/>
            <a:ext cx="3570552" cy="27898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직선 연결선 18"/>
          <p:cNvCxnSpPr/>
          <p:nvPr/>
        </p:nvCxnSpPr>
        <p:spPr>
          <a:xfrm>
            <a:off x="2279776" y="2542366"/>
            <a:ext cx="0" cy="223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827584" y="3658887"/>
            <a:ext cx="28803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5247028" y="3670954"/>
            <a:ext cx="302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6766048" y="2574624"/>
            <a:ext cx="0" cy="223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107609" y="3554486"/>
            <a:ext cx="88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6~7km</a:t>
            </a:r>
            <a:endParaRPr lang="ko-KR" altLang="en-US" sz="1200" b="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아래쪽 화살표 27"/>
          <p:cNvSpPr/>
          <p:nvPr/>
        </p:nvSpPr>
        <p:spPr>
          <a:xfrm>
            <a:off x="1655676" y="3645024"/>
            <a:ext cx="144000" cy="35372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제목 1"/>
          <p:cNvSpPr>
            <a:spLocks noGrp="1"/>
          </p:cNvSpPr>
          <p:nvPr>
            <p:ph type="title"/>
          </p:nvPr>
        </p:nvSpPr>
        <p:spPr>
          <a:xfrm>
            <a:off x="3275856" y="354439"/>
            <a:ext cx="5400600" cy="72547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ko-KR" sz="3000" b="1" dirty="0" smtClean="0">
                <a:latin typeface="Arial" pitchFamily="34" charset="0"/>
                <a:cs typeface="Arial" pitchFamily="34" charset="0"/>
              </a:rPr>
              <a:t>TB bias Test with SRF Shift</a:t>
            </a:r>
            <a:endParaRPr lang="ko-KR" alt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564" y="157169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SRF shift with the various atmosphere model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148064" y="155679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SRF shift with the various cloud base height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2956034" y="5163760"/>
            <a:ext cx="2953309" cy="508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Δ</a:t>
            </a:r>
            <a:r>
              <a:rPr lang="en-US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</a:t>
            </a:r>
            <a:r>
              <a:rPr lang="en-US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 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ko-KR" sz="1600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0.0114 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μm</a:t>
            </a:r>
            <a:r>
              <a:rPr lang="en-US" altLang="ko-K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en-US" altLang="ko-KR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735796" y="327266"/>
            <a:ext cx="6851104" cy="725470"/>
          </a:xfrm>
          <a:prstGeom prst="rect">
            <a:avLst/>
          </a:prstGeom>
        </p:spPr>
        <p:txBody>
          <a:bodyPr/>
          <a:lstStyle/>
          <a:p>
            <a:r>
              <a:rPr lang="en-US" altLang="ko-KR" sz="2800" b="1" dirty="0" smtClean="0"/>
              <a:t>TB Bias correction using SRF shift</a:t>
            </a:r>
            <a:endParaRPr lang="ko-KR" altLang="en-US" sz="2800" b="1" dirty="0"/>
          </a:p>
        </p:txBody>
      </p:sp>
      <p:pic>
        <p:nvPicPr>
          <p:cNvPr id="12" name="Picture 4" descr="D:\School\0. 연구\GSICS\shift(16 collocated dates)\del_tb_befo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024" y="1048009"/>
            <a:ext cx="4190400" cy="34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718591" y="4631067"/>
            <a:ext cx="7741841" cy="415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TB bias(COMS-IASI) reduced by </a:t>
            </a:r>
            <a:r>
              <a:rPr lang="en-US" altLang="ko-KR" sz="1600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0.4K(-0.71K </a:t>
            </a:r>
            <a:r>
              <a:rPr lang="en-US" altLang="ko-KR" sz="1600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 -0.32K)</a:t>
            </a:r>
            <a:endParaRPr lang="en-US" altLang="ko-KR" sz="16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4" name="Picture 2" descr="D:\School\0. 연구\GSICS\shift(16 collocated dates)\IASI_rad_srf_shif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031043"/>
            <a:ext cx="3948000" cy="3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D:\School\0. 연구\GSICS\shift(16 collocated dates)\del_tb_before_aft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024" y="1043367"/>
            <a:ext cx="4190400" cy="34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오른쪽 화살표 18"/>
          <p:cNvSpPr/>
          <p:nvPr/>
        </p:nvSpPr>
        <p:spPr>
          <a:xfrm>
            <a:off x="4283968" y="2445666"/>
            <a:ext cx="432048" cy="241186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아래쪽 화살표 19"/>
          <p:cNvSpPr/>
          <p:nvPr/>
        </p:nvSpPr>
        <p:spPr>
          <a:xfrm flipV="1">
            <a:off x="8042940" y="2699551"/>
            <a:ext cx="180000" cy="252000"/>
          </a:xfrm>
          <a:prstGeom prst="downArrow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754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3978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3163640"/>
            <a:ext cx="9144000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둥근헤드라인" pitchFamily="18" charset="-127"/>
                <a:cs typeface="Arial" pitchFamily="34" charset="0"/>
              </a:rPr>
              <a:t>Thank you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둥근헤드라인" pitchFamily="18" charset="-127"/>
                <a:cs typeface="Arial" pitchFamily="34" charset="0"/>
                <a:sym typeface="Wingdings" pitchFamily="2" charset="2"/>
              </a:rPr>
              <a:t>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18252</TotalTime>
  <Words>286</Words>
  <Application>Microsoft Office PowerPoint</Application>
  <PresentationFormat>화면 슬라이드 쇼(4:3)</PresentationFormat>
  <Paragraphs>57</Paragraphs>
  <Slides>7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Cre고딕 B</vt:lpstr>
      <vt:lpstr>맑은 고딕</vt:lpstr>
      <vt:lpstr>휴먼둥근헤드라인</vt:lpstr>
      <vt:lpstr>Arial</vt:lpstr>
      <vt:lpstr>Arial Black</vt:lpstr>
      <vt:lpstr>Symbol</vt:lpstr>
      <vt:lpstr>Tahoma</vt:lpstr>
      <vt:lpstr>Times New Roman</vt:lpstr>
      <vt:lpstr>Wingdings</vt:lpstr>
      <vt:lpstr>Office 테마</vt:lpstr>
      <vt:lpstr>PowerPoint 프레젠테이션</vt:lpstr>
      <vt:lpstr>Trend of TB Bias </vt:lpstr>
      <vt:lpstr>Trend of TB Bias </vt:lpstr>
      <vt:lpstr>Method : SRF shift</vt:lpstr>
      <vt:lpstr>TB bias Test with SRF Shift</vt:lpstr>
      <vt:lpstr>TB Bias correction using SRF shift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KMA GPRC</dc:title>
  <dc:creator>choimj</dc:creator>
  <cp:lastModifiedBy>이혜숙</cp:lastModifiedBy>
  <cp:revision>166</cp:revision>
  <cp:lastPrinted>2014-03-13T04:58:27Z</cp:lastPrinted>
  <dcterms:created xsi:type="dcterms:W3CDTF">2014-02-17T01:28:16Z</dcterms:created>
  <dcterms:modified xsi:type="dcterms:W3CDTF">2015-03-19T03:57:25Z</dcterms:modified>
</cp:coreProperties>
</file>