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499" r:id="rId2"/>
    <p:sldId id="500" r:id="rId3"/>
    <p:sldId id="501" r:id="rId4"/>
    <p:sldId id="515" r:id="rId5"/>
    <p:sldId id="504" r:id="rId6"/>
    <p:sldId id="505" r:id="rId7"/>
    <p:sldId id="506" r:id="rId8"/>
    <p:sldId id="507" r:id="rId9"/>
    <p:sldId id="508" r:id="rId10"/>
    <p:sldId id="509" r:id="rId11"/>
    <p:sldId id="520" r:id="rId12"/>
    <p:sldId id="550" r:id="rId13"/>
    <p:sldId id="510" r:id="rId14"/>
    <p:sldId id="511" r:id="rId15"/>
    <p:sldId id="512" r:id="rId16"/>
    <p:sldId id="553" r:id="rId17"/>
    <p:sldId id="517" r:id="rId18"/>
    <p:sldId id="521" r:id="rId19"/>
    <p:sldId id="529" r:id="rId20"/>
    <p:sldId id="531" r:id="rId21"/>
    <p:sldId id="533" r:id="rId22"/>
    <p:sldId id="537" r:id="rId23"/>
    <p:sldId id="538" r:id="rId24"/>
    <p:sldId id="539" r:id="rId25"/>
    <p:sldId id="541" r:id="rId26"/>
    <p:sldId id="551" r:id="rId27"/>
    <p:sldId id="554" r:id="rId28"/>
    <p:sldId id="552" r:id="rId29"/>
    <p:sldId id="54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3" autoAdjust="0"/>
    <p:restoredTop sz="84337" autoAdjust="0"/>
  </p:normalViewPr>
  <p:slideViewPr>
    <p:cSldViewPr>
      <p:cViewPr varScale="1">
        <p:scale>
          <a:sx n="40" d="100"/>
          <a:sy n="40" d="100"/>
        </p:scale>
        <p:origin x="-782"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Home\fyu\meetings\SPIE09\calibration%20evaluation\goes.diurnal.vari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400" dirty="0"/>
              <a:t>GOES-11</a:t>
            </a:r>
            <a:r>
              <a:rPr lang="en-US" sz="1400" baseline="0" dirty="0"/>
              <a:t> Imager Ch3/4/5 </a:t>
            </a:r>
            <a:r>
              <a:rPr lang="en-US" sz="1400" baseline="0" dirty="0" smtClean="0"/>
              <a:t>Diurnal </a:t>
            </a:r>
            <a:r>
              <a:rPr lang="en-US" sz="1400" baseline="0" dirty="0"/>
              <a:t>Cal. Variation</a:t>
            </a:r>
            <a:endParaRPr lang="en-US" sz="1400" dirty="0"/>
          </a:p>
        </c:rich>
      </c:tx>
      <c:layout/>
    </c:title>
    <c:plotArea>
      <c:layout/>
      <c:barChart>
        <c:barDir val="col"/>
        <c:grouping val="clustered"/>
        <c:ser>
          <c:idx val="0"/>
          <c:order val="0"/>
          <c:tx>
            <c:strRef>
              <c:f>Sheet1!$B$2</c:f>
              <c:strCache>
                <c:ptCount val="1"/>
                <c:pt idx="0">
                  <c:v>winter (K)</c:v>
                </c:pt>
              </c:strCache>
            </c:strRef>
          </c:tx>
          <c:cat>
            <c:strRef>
              <c:f>Sheet1!$A$3:$A$5</c:f>
              <c:strCache>
                <c:ptCount val="3"/>
                <c:pt idx="0">
                  <c:v>Ch3</c:v>
                </c:pt>
                <c:pt idx="1">
                  <c:v>Ch4</c:v>
                </c:pt>
                <c:pt idx="2">
                  <c:v>Ch5</c:v>
                </c:pt>
              </c:strCache>
            </c:strRef>
          </c:cat>
          <c:val>
            <c:numRef>
              <c:f>Sheet1!$B$3:$B$5</c:f>
              <c:numCache>
                <c:formatCode>General</c:formatCode>
                <c:ptCount val="3"/>
                <c:pt idx="0">
                  <c:v>0.18000000000000024</c:v>
                </c:pt>
                <c:pt idx="1">
                  <c:v>0.79</c:v>
                </c:pt>
                <c:pt idx="2">
                  <c:v>0.71000000000000063</c:v>
                </c:pt>
              </c:numCache>
            </c:numRef>
          </c:val>
        </c:ser>
        <c:ser>
          <c:idx val="1"/>
          <c:order val="1"/>
          <c:tx>
            <c:strRef>
              <c:f>Sheet1!$C$2</c:f>
              <c:strCache>
                <c:ptCount val="1"/>
                <c:pt idx="0">
                  <c:v>Summer (K)</c:v>
                </c:pt>
              </c:strCache>
            </c:strRef>
          </c:tx>
          <c:cat>
            <c:strRef>
              <c:f>Sheet1!$A$3:$A$5</c:f>
              <c:strCache>
                <c:ptCount val="3"/>
                <c:pt idx="0">
                  <c:v>Ch3</c:v>
                </c:pt>
                <c:pt idx="1">
                  <c:v>Ch4</c:v>
                </c:pt>
                <c:pt idx="2">
                  <c:v>Ch5</c:v>
                </c:pt>
              </c:strCache>
            </c:strRef>
          </c:cat>
          <c:val>
            <c:numRef>
              <c:f>Sheet1!$C$3:$C$5</c:f>
              <c:numCache>
                <c:formatCode>General</c:formatCode>
                <c:ptCount val="3"/>
                <c:pt idx="0">
                  <c:v>0.19000000000000009</c:v>
                </c:pt>
                <c:pt idx="1">
                  <c:v>0.61000000000000065</c:v>
                </c:pt>
                <c:pt idx="2">
                  <c:v>0.5</c:v>
                </c:pt>
              </c:numCache>
            </c:numRef>
          </c:val>
        </c:ser>
        <c:axId val="87390080"/>
        <c:axId val="87391616"/>
      </c:barChart>
      <c:catAx>
        <c:axId val="87390080"/>
        <c:scaling>
          <c:orientation val="minMax"/>
        </c:scaling>
        <c:axPos val="b"/>
        <c:majorTickMark val="none"/>
        <c:tickLblPos val="nextTo"/>
        <c:crossAx val="87391616"/>
        <c:crosses val="autoZero"/>
        <c:auto val="1"/>
        <c:lblAlgn val="ctr"/>
        <c:lblOffset val="100"/>
      </c:catAx>
      <c:valAx>
        <c:axId val="87391616"/>
        <c:scaling>
          <c:orientation val="minMax"/>
          <c:max val="1"/>
          <c:min val="0"/>
        </c:scaling>
        <c:axPos val="l"/>
        <c:majorGridlines/>
        <c:title>
          <c:tx>
            <c:rich>
              <a:bodyPr/>
              <a:lstStyle/>
              <a:p>
                <a:pPr>
                  <a:defRPr/>
                </a:pPr>
                <a:r>
                  <a:rPr lang="en-US" dirty="0"/>
                  <a:t>Diurnal</a:t>
                </a:r>
                <a:r>
                  <a:rPr lang="en-US" baseline="0" dirty="0"/>
                  <a:t> Cal. Variation (K)</a:t>
                </a:r>
                <a:endParaRPr lang="en-US" dirty="0"/>
              </a:p>
            </c:rich>
          </c:tx>
          <c:layout>
            <c:manualLayout>
              <c:xMode val="edge"/>
              <c:yMode val="edge"/>
              <c:x val="7.7777777777777821E-2"/>
              <c:y val="0.25538203557888733"/>
            </c:manualLayout>
          </c:layout>
        </c:title>
        <c:numFmt formatCode="#,##0.00" sourceLinked="0"/>
        <c:majorTickMark val="none"/>
        <c:tickLblPos val="nextTo"/>
        <c:crossAx val="87390080"/>
        <c:crosses val="autoZero"/>
        <c:crossBetween val="between"/>
        <c:majorUnit val="0.2"/>
      </c:valAx>
      <c:dTable>
        <c:showHorzBorder val="1"/>
        <c:showVertBorder val="1"/>
        <c:showOutline val="1"/>
        <c:showKeys val="1"/>
      </c:dTable>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83196-91C6-455D-8476-A4E7D2571E8D}" type="datetimeFigureOut">
              <a:rPr lang="en-US" smtClean="0"/>
              <a:pPr/>
              <a:t>3/17/2015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E2D2A-A77E-4C4C-BF93-2C1AB56A4A5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2D2A-A77E-4C4C-BF93-2C1AB56A4A5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85944-DD9C-47D7-BBC5-EF0F324386BE}" type="slidenum">
              <a:rPr lang="en-US"/>
              <a:pPr/>
              <a:t>11</a:t>
            </a:fld>
            <a:endParaRPr lang="en-US" dirty="0"/>
          </a:p>
        </p:txBody>
      </p:sp>
      <p:sp>
        <p:nvSpPr>
          <p:cNvPr id="229378" name="Rectangle 2"/>
          <p:cNvSpPr>
            <a:spLocks noRot="1" noChangeArrowheads="1" noTextEdit="1"/>
          </p:cNvSpPr>
          <p:nvPr>
            <p:ph type="sldImg"/>
          </p:nvPr>
        </p:nvSpPr>
        <p:spPr>
          <a:xfrm>
            <a:off x="1143000" y="687388"/>
            <a:ext cx="4572000" cy="3429000"/>
          </a:xfrm>
          <a:ln/>
        </p:spPr>
      </p:sp>
      <p:sp>
        <p:nvSpPr>
          <p:cNvPr id="229379" name="Rectangle 3"/>
          <p:cNvSpPr>
            <a:spLocks noGrp="1" noChangeArrowheads="1"/>
          </p:cNvSpPr>
          <p:nvPr>
            <p:ph type="body" idx="1"/>
          </p:nvPr>
        </p:nvSpPr>
        <p:spPr>
          <a:xfrm>
            <a:off x="686115" y="4344030"/>
            <a:ext cx="5485772" cy="4112913"/>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20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Footer Placeholder 4"/>
          <p:cNvSpPr>
            <a:spLocks noGrp="1"/>
          </p:cNvSpPr>
          <p:nvPr>
            <p:ph type="ftr" sz="quarter" idx="11"/>
          </p:nvPr>
        </p:nvSpPr>
        <p:spPr/>
        <p:txBody>
          <a:bodyPr/>
          <a:lstStyle/>
          <a:p>
            <a:r>
              <a:rPr lang="en-US" dirty="0"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65138" indent="-465138">
              <a:defRPr/>
            </a:lvl1pPr>
            <a:lvl2pPr marL="852488" indent="-395288">
              <a:defRPr/>
            </a:lvl2pPr>
            <a:lvl3pPr marL="1193800" indent="-341313">
              <a:defRPr/>
            </a:lvl3pPr>
            <a:lvl4pPr marL="1487488" indent="-293688">
              <a:defRPr/>
            </a:lvl4pPr>
            <a:lvl5pPr marL="1720850" indent="-2333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Footer Placeholder 4"/>
          <p:cNvSpPr>
            <a:spLocks noGrp="1"/>
          </p:cNvSpPr>
          <p:nvPr>
            <p:ph type="ftr" sz="quarter" idx="11"/>
          </p:nvPr>
        </p:nvSpPr>
        <p:spPr/>
        <p:txBody>
          <a:bodyPr/>
          <a:lstStyle/>
          <a:p>
            <a:r>
              <a:rPr lang="en-US" dirty="0"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Footer Placeholder 4"/>
          <p:cNvSpPr>
            <a:spLocks noGrp="1"/>
          </p:cNvSpPr>
          <p:nvPr>
            <p:ph type="ftr" sz="quarter" idx="11"/>
          </p:nvPr>
        </p:nvSpPr>
        <p:spPr/>
        <p:txBody>
          <a:bodyPr/>
          <a:lstStyle/>
          <a:p>
            <a:r>
              <a:rPr lang="en-US" dirty="0"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2015-03-18</a:t>
            </a:r>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
        <p:nvSpPr>
          <p:cNvPr id="7" name="Slide Number Placeholder 6"/>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2015-03-18</a:t>
            </a:r>
            <a:endParaRPr lang="en-US" dirty="0"/>
          </a:p>
        </p:txBody>
      </p:sp>
      <p:sp>
        <p:nvSpPr>
          <p:cNvPr id="4" name="Footer Placeholder 3"/>
          <p:cNvSpPr>
            <a:spLocks noGrp="1"/>
          </p:cNvSpPr>
          <p:nvPr>
            <p:ph type="ftr" sz="quarter" idx="11"/>
          </p:nvPr>
        </p:nvSpPr>
        <p:spPr/>
        <p:txBody>
          <a:bodyPr/>
          <a:lstStyle/>
          <a:p>
            <a:r>
              <a:rPr lang="en-US" dirty="0" smtClean="0"/>
              <a:t>2015 GSICS WG Meeting, New Delhi, India</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2015-03-18</a:t>
            </a:r>
            <a:endParaRPr lang="en-US" dirty="0"/>
          </a:p>
        </p:txBody>
      </p:sp>
      <p:sp>
        <p:nvSpPr>
          <p:cNvPr id="3" name="Footer Placeholder 2"/>
          <p:cNvSpPr>
            <a:spLocks noGrp="1"/>
          </p:cNvSpPr>
          <p:nvPr>
            <p:ph type="ftr" sz="quarter" idx="11"/>
          </p:nvPr>
        </p:nvSpPr>
        <p:spPr/>
        <p:txBody>
          <a:bodyPr/>
          <a:lstStyle/>
          <a:p>
            <a:r>
              <a:rPr lang="en-US" dirty="0" smtClean="0"/>
              <a:t>2015 GSICS WG Meeting, New Delhi, India</a:t>
            </a:r>
            <a:endParaRPr lang="en-US" dirty="0"/>
          </a:p>
        </p:txBody>
      </p:sp>
      <p:sp>
        <p:nvSpPr>
          <p:cNvPr id="4" name="Slide Number Placeholder 3"/>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dirty="0" smtClean="0"/>
              <a:t>2015-03-18</a:t>
            </a: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dirty="0" smtClean="0"/>
              <a:t>2015 GSICS WG Meeting, New Delhi, India</a:t>
            </a: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2E01B3B-2BFA-467F-BB64-D32E93B4F63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0198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2015-03-18</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2015 GSICS WG Meeting, New Delhi, India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1D324-F2BC-49F8-BC67-0932207C5B06}" type="slidenum">
              <a:rPr lang="en-US" smtClean="0"/>
              <a:pPr/>
              <a:t>‹#›</a:t>
            </a:fld>
            <a:endParaRPr lang="en-US" dirty="0"/>
          </a:p>
        </p:txBody>
      </p:sp>
      <p:pic>
        <p:nvPicPr>
          <p:cNvPr id="7" name="Picture 14" descr="GSICS300px.png"/>
          <p:cNvPicPr>
            <a:picLocks noChangeAspect="1"/>
          </p:cNvPicPr>
          <p:nvPr userDrawn="1"/>
        </p:nvPicPr>
        <p:blipFill>
          <a:blip r:embed="rId9" cstate="print"/>
          <a:srcRect/>
          <a:stretch>
            <a:fillRect/>
          </a:stretch>
        </p:blipFill>
        <p:spPr bwMode="auto">
          <a:xfrm>
            <a:off x="228600" y="228600"/>
            <a:ext cx="1685925" cy="685800"/>
          </a:xfrm>
          <a:prstGeom prst="rect">
            <a:avLst/>
          </a:prstGeom>
          <a:noFill/>
          <a:ln w="9525">
            <a:noFill/>
            <a:miter lim="800000"/>
            <a:headEnd/>
            <a:tailEnd/>
          </a:ln>
        </p:spPr>
      </p:pic>
      <p:pic>
        <p:nvPicPr>
          <p:cNvPr id="8" name="Picture 11" descr="468px-NOAA_logo.svg.png"/>
          <p:cNvPicPr>
            <a:picLocks noChangeAspect="1"/>
          </p:cNvPicPr>
          <p:nvPr userDrawn="1"/>
        </p:nvPicPr>
        <p:blipFill>
          <a:blip r:embed="rId10" cstate="print"/>
          <a:srcRect/>
          <a:stretch>
            <a:fillRect/>
          </a:stretch>
        </p:blipFill>
        <p:spPr bwMode="auto">
          <a:xfrm>
            <a:off x="8001000" y="228600"/>
            <a:ext cx="933450" cy="933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v"/>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5.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305800" cy="1470025"/>
          </a:xfrm>
        </p:spPr>
        <p:txBody>
          <a:bodyPr>
            <a:normAutofit/>
          </a:bodyPr>
          <a:lstStyle/>
          <a:p>
            <a:r>
              <a:rPr lang="en-US" sz="4000" dirty="0" smtClean="0"/>
              <a:t>IR Calibration Around Midnight</a:t>
            </a:r>
            <a:br>
              <a:rPr lang="en-US" sz="4000" dirty="0" smtClean="0"/>
            </a:br>
            <a:r>
              <a:rPr lang="en-US" sz="4000" dirty="0" smtClean="0"/>
              <a:t>for 3-Axis Stabilized Geo</a:t>
            </a:r>
            <a:endParaRPr lang="en-US" sz="4000" dirty="0"/>
          </a:p>
        </p:txBody>
      </p:sp>
      <p:sp>
        <p:nvSpPr>
          <p:cNvPr id="3" name="Subtitle 2"/>
          <p:cNvSpPr>
            <a:spLocks noGrp="1"/>
          </p:cNvSpPr>
          <p:nvPr>
            <p:ph type="subTitle" idx="1"/>
          </p:nvPr>
        </p:nvSpPr>
        <p:spPr>
          <a:xfrm>
            <a:off x="457200" y="3886200"/>
            <a:ext cx="8305800" cy="1752600"/>
          </a:xfrm>
        </p:spPr>
        <p:txBody>
          <a:bodyPr>
            <a:normAutofit/>
          </a:bodyPr>
          <a:lstStyle/>
          <a:p>
            <a:r>
              <a:rPr lang="en-US" dirty="0" smtClean="0"/>
              <a:t>X. </a:t>
            </a:r>
            <a:r>
              <a:rPr lang="en-US" dirty="0" smtClean="0"/>
              <a:t>Wu</a:t>
            </a:r>
          </a:p>
          <a:p>
            <a:r>
              <a:rPr lang="en-US" dirty="0" smtClean="0"/>
              <a:t>Based on work by many people/years </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GSST_2001_230"/>
          <p:cNvPicPr>
            <a:picLocks noChangeAspect="1" noChangeArrowheads="1"/>
          </p:cNvPicPr>
          <p:nvPr/>
        </p:nvPicPr>
        <p:blipFill>
          <a:blip r:embed="rId2" cstate="print"/>
          <a:srcRect/>
          <a:stretch>
            <a:fillRect/>
          </a:stretch>
        </p:blipFill>
        <p:spPr bwMode="auto">
          <a:xfrm>
            <a:off x="1714500" y="1285875"/>
            <a:ext cx="5715000" cy="4286250"/>
          </a:xfrm>
          <a:prstGeom prst="rect">
            <a:avLst/>
          </a:prstGeom>
          <a:noFill/>
        </p:spPr>
      </p:pic>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10</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
        <p:nvSpPr>
          <p:cNvPr id="7" name="Rectangle 5"/>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Product Impacts</a:t>
            </a:r>
            <a:endParaRPr lang="en-US" sz="2800" b="1" dirty="0">
              <a:latin typeface="Times New Roman" pitchFamily="18" charset="0"/>
            </a:endParaRPr>
          </a:p>
        </p:txBody>
      </p:sp>
      <p:sp>
        <p:nvSpPr>
          <p:cNvPr id="8" name="Text Box 4"/>
          <p:cNvSpPr txBox="1">
            <a:spLocks noChangeArrowheads="1"/>
          </p:cNvSpPr>
          <p:nvPr/>
        </p:nvSpPr>
        <p:spPr bwMode="auto">
          <a:xfrm>
            <a:off x="6553200" y="55626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UW/CIMSS</a:t>
            </a:r>
            <a:endParaRPr lang="en-US" sz="1800" b="1"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body" idx="1"/>
          </p:nvPr>
        </p:nvSpPr>
        <p:spPr>
          <a:xfrm>
            <a:off x="609600" y="1447800"/>
            <a:ext cx="8382000" cy="4876800"/>
          </a:xfrm>
        </p:spPr>
        <p:txBody>
          <a:bodyPr/>
          <a:lstStyle/>
          <a:p>
            <a:pPr>
              <a:buFontTx/>
              <a:buNone/>
            </a:pPr>
            <a:r>
              <a:rPr lang="en-US" dirty="0"/>
              <a:t> </a:t>
            </a:r>
          </a:p>
        </p:txBody>
      </p:sp>
      <p:pic>
        <p:nvPicPr>
          <p:cNvPr id="228355" name="Picture 3" descr="Mike5"/>
          <p:cNvPicPr>
            <a:picLocks noChangeAspect="1" noChangeArrowheads="1"/>
          </p:cNvPicPr>
          <p:nvPr/>
        </p:nvPicPr>
        <p:blipFill>
          <a:blip r:embed="rId3" cstate="print"/>
          <a:srcRect/>
          <a:stretch>
            <a:fillRect/>
          </a:stretch>
        </p:blipFill>
        <p:spPr bwMode="auto">
          <a:xfrm>
            <a:off x="2538413" y="1347788"/>
            <a:ext cx="4267200" cy="2371725"/>
          </a:xfrm>
          <a:prstGeom prst="rect">
            <a:avLst/>
          </a:prstGeom>
          <a:noFill/>
        </p:spPr>
      </p:pic>
      <p:pic>
        <p:nvPicPr>
          <p:cNvPr id="228356" name="Picture 4" descr="Mike1"/>
          <p:cNvPicPr>
            <a:picLocks noChangeAspect="1" noChangeArrowheads="1"/>
          </p:cNvPicPr>
          <p:nvPr/>
        </p:nvPicPr>
        <p:blipFill>
          <a:blip r:embed="rId4" cstate="print"/>
          <a:srcRect/>
          <a:stretch>
            <a:fillRect/>
          </a:stretch>
        </p:blipFill>
        <p:spPr bwMode="auto">
          <a:xfrm>
            <a:off x="2614613" y="3938588"/>
            <a:ext cx="4191000" cy="2344737"/>
          </a:xfrm>
          <a:prstGeom prst="rect">
            <a:avLst/>
          </a:prstGeom>
          <a:noFill/>
        </p:spPr>
      </p:pic>
      <p:sp>
        <p:nvSpPr>
          <p:cNvPr id="228360" name="Rectangle 8"/>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Simulation and Confirmation</a:t>
            </a:r>
            <a:endParaRPr lang="en-US" sz="2800" b="1" dirty="0">
              <a:latin typeface="Times New Roman" pitchFamily="18" charset="0"/>
            </a:endParaRPr>
          </a:p>
        </p:txBody>
      </p:sp>
      <p:sp>
        <p:nvSpPr>
          <p:cNvPr id="6" name="Date Placeholder 5"/>
          <p:cNvSpPr>
            <a:spLocks noGrp="1"/>
          </p:cNvSpPr>
          <p:nvPr>
            <p:ph type="dt" sz="half" idx="10"/>
          </p:nvPr>
        </p:nvSpPr>
        <p:spPr/>
        <p:txBody>
          <a:bodyPr/>
          <a:lstStyle/>
          <a:p>
            <a:r>
              <a:rPr lang="en-US" dirty="0" smtClean="0"/>
              <a:t>2015-03-18</a:t>
            </a:r>
            <a:endParaRPr lang="en-US" dirty="0"/>
          </a:p>
        </p:txBody>
      </p:sp>
      <p:sp>
        <p:nvSpPr>
          <p:cNvPr id="7" name="Slide Number Placeholder 6"/>
          <p:cNvSpPr>
            <a:spLocks noGrp="1"/>
          </p:cNvSpPr>
          <p:nvPr>
            <p:ph type="sldNum" sz="quarter" idx="12"/>
          </p:nvPr>
        </p:nvSpPr>
        <p:spPr/>
        <p:txBody>
          <a:bodyPr/>
          <a:lstStyle/>
          <a:p>
            <a:fld id="{7F91D324-F2BC-49F8-BC67-0932207C5B06}" type="slidenum">
              <a:rPr lang="en-US" smtClean="0"/>
              <a:pPr/>
              <a:t>11</a:t>
            </a:fld>
            <a:endParaRPr lang="en-US" dirty="0"/>
          </a:p>
        </p:txBody>
      </p:sp>
      <p:sp>
        <p:nvSpPr>
          <p:cNvPr id="8" name="Footer Placeholder 7"/>
          <p:cNvSpPr>
            <a:spLocks noGrp="1"/>
          </p:cNvSpPr>
          <p:nvPr>
            <p:ph type="ftr" sz="quarter" idx="11"/>
          </p:nvPr>
        </p:nvSpPr>
        <p:spPr/>
        <p:txBody>
          <a:bodyPr/>
          <a:lstStyle/>
          <a:p>
            <a:r>
              <a:rPr lang="en-US" dirty="0" smtClean="0"/>
              <a:t>2015 GSICS WG Meeting, New Delhi, India</a:t>
            </a:r>
            <a:endParaRPr lang="en-US" dirty="0"/>
          </a:p>
        </p:txBody>
      </p:sp>
      <p:sp>
        <p:nvSpPr>
          <p:cNvPr id="9" name="Text Box 4"/>
          <p:cNvSpPr txBox="1">
            <a:spLocks noChangeArrowheads="1"/>
          </p:cNvSpPr>
          <p:nvPr/>
        </p:nvSpPr>
        <p:spPr bwMode="auto">
          <a:xfrm>
            <a:off x="6553200" y="31242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M. Weinreb et al</a:t>
            </a:r>
            <a:endParaRPr lang="en-US" sz="1800" b="1" dirty="0">
              <a:latin typeface="Comic Sans MS" pitchFamily="66" charset="0"/>
            </a:endParaRPr>
          </a:p>
        </p:txBody>
      </p:sp>
      <p:sp>
        <p:nvSpPr>
          <p:cNvPr id="10" name="Text Box 4"/>
          <p:cNvSpPr txBox="1">
            <a:spLocks noChangeArrowheads="1"/>
          </p:cNvSpPr>
          <p:nvPr/>
        </p:nvSpPr>
        <p:spPr bwMode="auto">
          <a:xfrm>
            <a:off x="6553200" y="55626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UW/CIMSS</a:t>
            </a:r>
            <a:endParaRPr lang="en-US" sz="1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additive="base">
                                        <p:cTn id="7" dur="500" fill="hold"/>
                                        <p:tgtEl>
                                          <p:spTgt spid="228356"/>
                                        </p:tgtEl>
                                        <p:attrNameLst>
                                          <p:attrName>ppt_x</p:attrName>
                                        </p:attrNameLst>
                                      </p:cBhvr>
                                      <p:tavLst>
                                        <p:tav tm="0">
                                          <p:val>
                                            <p:strVal val="#ppt_x"/>
                                          </p:val>
                                        </p:tav>
                                        <p:tav tm="100000">
                                          <p:val>
                                            <p:strVal val="#ppt_x"/>
                                          </p:val>
                                        </p:tav>
                                      </p:tavLst>
                                    </p:anim>
                                    <p:anim calcmode="lin" valueType="num">
                                      <p:cBhvr additive="base">
                                        <p:cTn id="8" dur="500" fill="hold"/>
                                        <p:tgtEl>
                                          <p:spTgt spid="2283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a:t>
            </a:r>
            <a:endParaRPr lang="en-US" dirty="0"/>
          </a:p>
        </p:txBody>
      </p:sp>
      <p:sp>
        <p:nvSpPr>
          <p:cNvPr id="3" name="Text Placeholder 2"/>
          <p:cNvSpPr>
            <a:spLocks noGrp="1"/>
          </p:cNvSpPr>
          <p:nvPr>
            <p:ph type="body" idx="1"/>
          </p:nvPr>
        </p:nvSpPr>
        <p:spPr/>
        <p:txBody>
          <a:bodyPr/>
          <a:lstStyle/>
          <a:p>
            <a:r>
              <a:rPr lang="en-US" dirty="0" smtClean="0"/>
              <a:t>GEO Diurnal</a:t>
            </a:r>
            <a:endParaRPr lang="en-US" dirty="0"/>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g12_img_scan_mirror"/>
          <p:cNvPicPr>
            <a:picLocks noChangeAspect="1" noChangeArrowheads="1"/>
          </p:cNvPicPr>
          <p:nvPr>
            <p:ph idx="1"/>
          </p:nvPr>
        </p:nvPicPr>
        <p:blipFill>
          <a:blip r:embed="rId2" cstate="print"/>
          <a:srcRect/>
          <a:stretch>
            <a:fillRect/>
          </a:stretch>
        </p:blipFill>
        <p:spPr>
          <a:xfrm>
            <a:off x="1295400" y="1295400"/>
            <a:ext cx="6477000" cy="5005388"/>
          </a:xfrm>
          <a:noFill/>
          <a:ln/>
        </p:spPr>
      </p:pic>
      <p:sp>
        <p:nvSpPr>
          <p:cNvPr id="225283" name="Text Box 3"/>
          <p:cNvSpPr txBox="1">
            <a:spLocks noChangeArrowheads="1"/>
          </p:cNvSpPr>
          <p:nvPr/>
        </p:nvSpPr>
        <p:spPr bwMode="auto">
          <a:xfrm>
            <a:off x="381000" y="2286000"/>
            <a:ext cx="914400" cy="641350"/>
          </a:xfrm>
          <a:prstGeom prst="rect">
            <a:avLst/>
          </a:prstGeom>
          <a:noFill/>
          <a:ln w="9525">
            <a:noFill/>
            <a:miter lim="800000"/>
            <a:headEnd/>
            <a:tailEnd/>
          </a:ln>
          <a:effectLst/>
        </p:spPr>
        <p:txBody>
          <a:bodyPr>
            <a:spAutoFit/>
          </a:bodyPr>
          <a:lstStyle/>
          <a:p>
            <a:pPr>
              <a:spcBef>
                <a:spcPct val="50000"/>
              </a:spcBef>
            </a:pPr>
            <a:r>
              <a:rPr lang="en-US" sz="1800" dirty="0">
                <a:latin typeface="Comic Sans MS" pitchFamily="66" charset="0"/>
              </a:rPr>
              <a:t>~40</a:t>
            </a:r>
            <a:r>
              <a:rPr lang="en-US" sz="1800" dirty="0">
                <a:latin typeface="Comic Sans MS" pitchFamily="66" charset="0"/>
                <a:cs typeface="Arial" charset="0"/>
              </a:rPr>
              <a:t>º</a:t>
            </a:r>
            <a:r>
              <a:rPr lang="en-US" sz="1800" dirty="0">
                <a:latin typeface="Comic Sans MS" pitchFamily="66" charset="0"/>
              </a:rPr>
              <a:t>K “now”</a:t>
            </a:r>
            <a:r>
              <a:rPr lang="en-US" sz="1800" dirty="0"/>
              <a:t>  </a:t>
            </a:r>
          </a:p>
        </p:txBody>
      </p:sp>
      <p:sp>
        <p:nvSpPr>
          <p:cNvPr id="225285" name="Text Box 5"/>
          <p:cNvSpPr txBox="1">
            <a:spLocks noChangeArrowheads="1"/>
          </p:cNvSpPr>
          <p:nvPr/>
        </p:nvSpPr>
        <p:spPr bwMode="auto">
          <a:xfrm>
            <a:off x="152400" y="4191000"/>
            <a:ext cx="1828800" cy="1190625"/>
          </a:xfrm>
          <a:prstGeom prst="rect">
            <a:avLst/>
          </a:prstGeom>
          <a:noFill/>
          <a:ln w="9525">
            <a:noFill/>
            <a:miter lim="800000"/>
            <a:headEnd/>
            <a:tailEnd/>
          </a:ln>
          <a:effectLst/>
        </p:spPr>
        <p:txBody>
          <a:bodyPr>
            <a:spAutoFit/>
          </a:bodyPr>
          <a:lstStyle/>
          <a:p>
            <a:pPr>
              <a:spcBef>
                <a:spcPct val="50000"/>
              </a:spcBef>
            </a:pPr>
            <a:r>
              <a:rPr lang="en-US" sz="1800" dirty="0">
                <a:latin typeface="Comic Sans MS" pitchFamily="66" charset="0"/>
              </a:rPr>
              <a:t>Complicated seasonal variations of diurnal heating</a:t>
            </a:r>
          </a:p>
        </p:txBody>
      </p:sp>
      <p:sp>
        <p:nvSpPr>
          <p:cNvPr id="225286" name="Text Box 6"/>
          <p:cNvSpPr txBox="1">
            <a:spLocks noChangeArrowheads="1"/>
          </p:cNvSpPr>
          <p:nvPr/>
        </p:nvSpPr>
        <p:spPr bwMode="auto">
          <a:xfrm>
            <a:off x="7620000" y="4191000"/>
            <a:ext cx="1524000" cy="641350"/>
          </a:xfrm>
          <a:prstGeom prst="rect">
            <a:avLst/>
          </a:prstGeom>
          <a:noFill/>
          <a:ln w="9525">
            <a:noFill/>
            <a:miter lim="800000"/>
            <a:headEnd/>
            <a:tailEnd/>
          </a:ln>
          <a:effectLst/>
        </p:spPr>
        <p:txBody>
          <a:bodyPr>
            <a:spAutoFit/>
          </a:bodyPr>
          <a:lstStyle/>
          <a:p>
            <a:pPr>
              <a:spcBef>
                <a:spcPct val="50000"/>
              </a:spcBef>
            </a:pPr>
            <a:r>
              <a:rPr lang="en-US" sz="1800" dirty="0">
                <a:latin typeface="Comic Sans MS" pitchFamily="66" charset="0"/>
              </a:rPr>
              <a:t>Long term trend</a:t>
            </a:r>
          </a:p>
        </p:txBody>
      </p:sp>
      <p:sp>
        <p:nvSpPr>
          <p:cNvPr id="225287" name="Text Box 7"/>
          <p:cNvSpPr txBox="1">
            <a:spLocks noChangeArrowheads="1"/>
          </p:cNvSpPr>
          <p:nvPr/>
        </p:nvSpPr>
        <p:spPr bwMode="auto">
          <a:xfrm>
            <a:off x="7467600" y="2057400"/>
            <a:ext cx="1676400" cy="641350"/>
          </a:xfrm>
          <a:prstGeom prst="rect">
            <a:avLst/>
          </a:prstGeom>
          <a:noFill/>
          <a:ln w="9525">
            <a:noFill/>
            <a:miter lim="800000"/>
            <a:headEnd/>
            <a:tailEnd/>
          </a:ln>
          <a:effectLst/>
        </p:spPr>
        <p:txBody>
          <a:bodyPr>
            <a:spAutoFit/>
          </a:bodyPr>
          <a:lstStyle/>
          <a:p>
            <a:pPr>
              <a:spcBef>
                <a:spcPct val="50000"/>
              </a:spcBef>
            </a:pPr>
            <a:r>
              <a:rPr lang="en-US" sz="1800" dirty="0">
                <a:latin typeface="Comic Sans MS" pitchFamily="66" charset="0"/>
              </a:rPr>
              <a:t>~60ºK some other days</a:t>
            </a:r>
          </a:p>
        </p:txBody>
      </p:sp>
      <p:sp>
        <p:nvSpPr>
          <p:cNvPr id="225288" name="Line 8"/>
          <p:cNvSpPr>
            <a:spLocks noChangeShapeType="1"/>
          </p:cNvSpPr>
          <p:nvPr/>
        </p:nvSpPr>
        <p:spPr bwMode="auto">
          <a:xfrm flipV="1">
            <a:off x="1219200" y="1981200"/>
            <a:ext cx="762000" cy="533400"/>
          </a:xfrm>
          <a:prstGeom prst="line">
            <a:avLst/>
          </a:prstGeom>
          <a:noFill/>
          <a:ln w="9525">
            <a:solidFill>
              <a:schemeClr val="tx1"/>
            </a:solidFill>
            <a:round/>
            <a:headEnd/>
            <a:tailEnd type="triangle" w="med" len="med"/>
          </a:ln>
          <a:effectLst/>
        </p:spPr>
        <p:txBody>
          <a:bodyPr/>
          <a:lstStyle/>
          <a:p>
            <a:endParaRPr lang="en-US" dirty="0"/>
          </a:p>
        </p:txBody>
      </p:sp>
      <p:sp>
        <p:nvSpPr>
          <p:cNvPr id="225289" name="Line 9"/>
          <p:cNvSpPr>
            <a:spLocks noChangeShapeType="1"/>
          </p:cNvSpPr>
          <p:nvPr/>
        </p:nvSpPr>
        <p:spPr bwMode="auto">
          <a:xfrm>
            <a:off x="1219200" y="2667000"/>
            <a:ext cx="762000" cy="533400"/>
          </a:xfrm>
          <a:prstGeom prst="line">
            <a:avLst/>
          </a:prstGeom>
          <a:noFill/>
          <a:ln w="9525">
            <a:solidFill>
              <a:schemeClr val="tx1"/>
            </a:solidFill>
            <a:round/>
            <a:headEnd/>
            <a:tailEnd type="triangle" w="med" len="med"/>
          </a:ln>
          <a:effectLst/>
        </p:spPr>
        <p:txBody>
          <a:bodyPr/>
          <a:lstStyle/>
          <a:p>
            <a:endParaRPr lang="en-US" dirty="0"/>
          </a:p>
        </p:txBody>
      </p:sp>
      <p:sp>
        <p:nvSpPr>
          <p:cNvPr id="225290" name="Line 10"/>
          <p:cNvSpPr>
            <a:spLocks noChangeShapeType="1"/>
          </p:cNvSpPr>
          <p:nvPr/>
        </p:nvSpPr>
        <p:spPr bwMode="auto">
          <a:xfrm flipH="1" flipV="1">
            <a:off x="5410200" y="1981200"/>
            <a:ext cx="1981200" cy="228600"/>
          </a:xfrm>
          <a:prstGeom prst="line">
            <a:avLst/>
          </a:prstGeom>
          <a:noFill/>
          <a:ln w="9525">
            <a:solidFill>
              <a:srgbClr val="FF3300"/>
            </a:solidFill>
            <a:round/>
            <a:headEnd/>
            <a:tailEnd type="triangle" w="med" len="med"/>
          </a:ln>
          <a:effectLst/>
        </p:spPr>
        <p:txBody>
          <a:bodyPr/>
          <a:lstStyle/>
          <a:p>
            <a:endParaRPr lang="en-US" dirty="0"/>
          </a:p>
        </p:txBody>
      </p:sp>
      <p:sp>
        <p:nvSpPr>
          <p:cNvPr id="225291" name="Line 11"/>
          <p:cNvSpPr>
            <a:spLocks noChangeShapeType="1"/>
          </p:cNvSpPr>
          <p:nvPr/>
        </p:nvSpPr>
        <p:spPr bwMode="auto">
          <a:xfrm flipH="1">
            <a:off x="5410200" y="2590800"/>
            <a:ext cx="2057400" cy="533400"/>
          </a:xfrm>
          <a:prstGeom prst="line">
            <a:avLst/>
          </a:prstGeom>
          <a:noFill/>
          <a:ln w="9525">
            <a:solidFill>
              <a:srgbClr val="FF3300"/>
            </a:solidFill>
            <a:round/>
            <a:headEnd/>
            <a:tailEnd type="triangle" w="med" len="med"/>
          </a:ln>
          <a:effectLst/>
        </p:spPr>
        <p:txBody>
          <a:bodyPr/>
          <a:lstStyle/>
          <a:p>
            <a:endParaRPr lang="en-US" dirty="0"/>
          </a:p>
        </p:txBody>
      </p:sp>
      <p:sp>
        <p:nvSpPr>
          <p:cNvPr id="225292" name="Text Box 12"/>
          <p:cNvSpPr txBox="1">
            <a:spLocks noChangeArrowheads="1"/>
          </p:cNvSpPr>
          <p:nvPr/>
        </p:nvSpPr>
        <p:spPr bwMode="auto">
          <a:xfrm>
            <a:off x="2667000" y="1447800"/>
            <a:ext cx="1371600" cy="366713"/>
          </a:xfrm>
          <a:prstGeom prst="rect">
            <a:avLst/>
          </a:prstGeom>
          <a:noFill/>
          <a:ln w="9525">
            <a:noFill/>
            <a:miter lim="800000"/>
            <a:headEnd/>
            <a:tailEnd/>
          </a:ln>
          <a:effectLst/>
        </p:spPr>
        <p:txBody>
          <a:bodyPr>
            <a:spAutoFit/>
          </a:bodyPr>
          <a:lstStyle/>
          <a:p>
            <a:pPr>
              <a:spcBef>
                <a:spcPct val="50000"/>
              </a:spcBef>
            </a:pPr>
            <a:r>
              <a:rPr lang="en-US" sz="1800" b="1" dirty="0">
                <a:solidFill>
                  <a:srgbClr val="FF3300"/>
                </a:solidFill>
                <a:latin typeface="Comic Sans MS" pitchFamily="66" charset="0"/>
              </a:rPr>
              <a:t>One Week</a:t>
            </a:r>
          </a:p>
        </p:txBody>
      </p:sp>
      <p:sp>
        <p:nvSpPr>
          <p:cNvPr id="225293" name="Text Box 13"/>
          <p:cNvSpPr txBox="1">
            <a:spLocks noChangeArrowheads="1"/>
          </p:cNvSpPr>
          <p:nvPr/>
        </p:nvSpPr>
        <p:spPr bwMode="auto">
          <a:xfrm>
            <a:off x="5410200" y="1447800"/>
            <a:ext cx="1600200" cy="366713"/>
          </a:xfrm>
          <a:prstGeom prst="rect">
            <a:avLst/>
          </a:prstGeom>
          <a:noFill/>
          <a:ln w="9525">
            <a:noFill/>
            <a:miter lim="800000"/>
            <a:headEnd/>
            <a:tailEnd/>
          </a:ln>
          <a:effectLst/>
        </p:spPr>
        <p:txBody>
          <a:bodyPr>
            <a:spAutoFit/>
          </a:bodyPr>
          <a:lstStyle/>
          <a:p>
            <a:pPr>
              <a:spcBef>
                <a:spcPct val="50000"/>
              </a:spcBef>
            </a:pPr>
            <a:r>
              <a:rPr lang="en-US" sz="1800" b="1" dirty="0">
                <a:solidFill>
                  <a:srgbClr val="FF3300"/>
                </a:solidFill>
                <a:latin typeface="Comic Sans MS" pitchFamily="66" charset="0"/>
              </a:rPr>
              <a:t>One Month</a:t>
            </a:r>
          </a:p>
        </p:txBody>
      </p:sp>
      <p:sp>
        <p:nvSpPr>
          <p:cNvPr id="225294" name="Text Box 14"/>
          <p:cNvSpPr txBox="1">
            <a:spLocks noChangeArrowheads="1"/>
          </p:cNvSpPr>
          <p:nvPr/>
        </p:nvSpPr>
        <p:spPr bwMode="auto">
          <a:xfrm>
            <a:off x="2514600" y="5924550"/>
            <a:ext cx="1600200" cy="366713"/>
          </a:xfrm>
          <a:prstGeom prst="rect">
            <a:avLst/>
          </a:prstGeom>
          <a:noFill/>
          <a:ln w="9525">
            <a:noFill/>
            <a:miter lim="800000"/>
            <a:headEnd/>
            <a:tailEnd/>
          </a:ln>
          <a:effectLst/>
        </p:spPr>
        <p:txBody>
          <a:bodyPr>
            <a:spAutoFit/>
          </a:bodyPr>
          <a:lstStyle/>
          <a:p>
            <a:pPr>
              <a:spcBef>
                <a:spcPct val="50000"/>
              </a:spcBef>
            </a:pPr>
            <a:r>
              <a:rPr lang="en-US" sz="1800" b="1" dirty="0">
                <a:solidFill>
                  <a:srgbClr val="FF3300"/>
                </a:solidFill>
                <a:latin typeface="Comic Sans MS" pitchFamily="66" charset="0"/>
              </a:rPr>
              <a:t>One Year</a:t>
            </a:r>
          </a:p>
        </p:txBody>
      </p:sp>
      <p:sp>
        <p:nvSpPr>
          <p:cNvPr id="225295" name="Text Box 15"/>
          <p:cNvSpPr txBox="1">
            <a:spLocks noChangeArrowheads="1"/>
          </p:cNvSpPr>
          <p:nvPr/>
        </p:nvSpPr>
        <p:spPr bwMode="auto">
          <a:xfrm>
            <a:off x="5164138" y="5924550"/>
            <a:ext cx="1770062" cy="366713"/>
          </a:xfrm>
          <a:prstGeom prst="rect">
            <a:avLst/>
          </a:prstGeom>
          <a:noFill/>
          <a:ln w="9525">
            <a:noFill/>
            <a:miter lim="800000"/>
            <a:headEnd/>
            <a:tailEnd/>
          </a:ln>
          <a:effectLst/>
        </p:spPr>
        <p:txBody>
          <a:bodyPr>
            <a:spAutoFit/>
          </a:bodyPr>
          <a:lstStyle/>
          <a:p>
            <a:pPr>
              <a:spcBef>
                <a:spcPct val="50000"/>
              </a:spcBef>
            </a:pPr>
            <a:r>
              <a:rPr lang="en-US" sz="1800" b="1" dirty="0">
                <a:solidFill>
                  <a:srgbClr val="FF3300"/>
                </a:solidFill>
                <a:latin typeface="Comic Sans MS" pitchFamily="66" charset="0"/>
              </a:rPr>
              <a:t>One Satellite</a:t>
            </a:r>
          </a:p>
        </p:txBody>
      </p:sp>
      <p:sp>
        <p:nvSpPr>
          <p:cNvPr id="225296" name="Text Box 16"/>
          <p:cNvSpPr txBox="1">
            <a:spLocks noChangeArrowheads="1"/>
          </p:cNvSpPr>
          <p:nvPr/>
        </p:nvSpPr>
        <p:spPr bwMode="auto">
          <a:xfrm>
            <a:off x="7543800" y="5638800"/>
            <a:ext cx="990600" cy="274638"/>
          </a:xfrm>
          <a:prstGeom prst="rect">
            <a:avLst/>
          </a:prstGeom>
          <a:noFill/>
          <a:ln w="9525">
            <a:noFill/>
            <a:miter lim="800000"/>
            <a:headEnd/>
            <a:tailEnd/>
          </a:ln>
          <a:effectLst/>
        </p:spPr>
        <p:txBody>
          <a:bodyPr>
            <a:spAutoFit/>
          </a:bodyPr>
          <a:lstStyle/>
          <a:p>
            <a:pPr>
              <a:spcBef>
                <a:spcPct val="50000"/>
              </a:spcBef>
            </a:pPr>
            <a:r>
              <a:rPr lang="en-US" sz="1200" b="1" dirty="0"/>
              <a:t>D. Han</a:t>
            </a:r>
          </a:p>
        </p:txBody>
      </p:sp>
      <p:sp>
        <p:nvSpPr>
          <p:cNvPr id="225297" name="Text Box 17"/>
          <p:cNvSpPr txBox="1">
            <a:spLocks noChangeArrowheads="1"/>
          </p:cNvSpPr>
          <p:nvPr/>
        </p:nvSpPr>
        <p:spPr bwMode="auto">
          <a:xfrm>
            <a:off x="1377950" y="6353175"/>
            <a:ext cx="6408738" cy="457200"/>
          </a:xfrm>
          <a:prstGeom prst="rect">
            <a:avLst/>
          </a:prstGeom>
          <a:noFill/>
          <a:ln w="9525">
            <a:noFill/>
            <a:miter lim="800000"/>
            <a:headEnd/>
            <a:tailEnd/>
          </a:ln>
          <a:effectLst/>
        </p:spPr>
        <p:txBody>
          <a:bodyPr>
            <a:spAutoFit/>
          </a:bodyPr>
          <a:lstStyle/>
          <a:p>
            <a:pPr algn="ctr">
              <a:spcBef>
                <a:spcPct val="50000"/>
              </a:spcBef>
            </a:pPr>
            <a:r>
              <a:rPr lang="en-US" dirty="0">
                <a:latin typeface="Comic Sans MS" pitchFamily="66" charset="0"/>
              </a:rPr>
              <a:t>Goes-12 Scan Mirror Temperature</a:t>
            </a:r>
          </a:p>
        </p:txBody>
      </p:sp>
      <p:sp>
        <p:nvSpPr>
          <p:cNvPr id="225298" name="Rectangle 18"/>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Root Cause - Thermal Stress …</a:t>
            </a:r>
            <a:endParaRPr lang="en-US" sz="2800" b="1" dirty="0">
              <a:latin typeface="Times New Roman" pitchFamily="18" charset="0"/>
            </a:endParaRPr>
          </a:p>
        </p:txBody>
      </p:sp>
      <p:sp>
        <p:nvSpPr>
          <p:cNvPr id="18" name="Date Placeholder 17"/>
          <p:cNvSpPr>
            <a:spLocks noGrp="1"/>
          </p:cNvSpPr>
          <p:nvPr>
            <p:ph type="dt" sz="half" idx="10"/>
          </p:nvPr>
        </p:nvSpPr>
        <p:spPr/>
        <p:txBody>
          <a:bodyPr/>
          <a:lstStyle/>
          <a:p>
            <a:r>
              <a:rPr lang="en-US" dirty="0" smtClean="0"/>
              <a:t>2015-03-18</a:t>
            </a:r>
            <a:endParaRPr lang="en-US" dirty="0"/>
          </a:p>
        </p:txBody>
      </p:sp>
      <p:sp>
        <p:nvSpPr>
          <p:cNvPr id="19" name="Slide Number Placeholder 18"/>
          <p:cNvSpPr>
            <a:spLocks noGrp="1"/>
          </p:cNvSpPr>
          <p:nvPr>
            <p:ph type="sldNum" sz="quarter" idx="12"/>
          </p:nvPr>
        </p:nvSpPr>
        <p:spPr/>
        <p:txBody>
          <a:bodyPr/>
          <a:lstStyle/>
          <a:p>
            <a:fld id="{7F91D324-F2BC-49F8-BC67-0932207C5B06}" type="slidenum">
              <a:rPr lang="en-US" smtClean="0"/>
              <a:pPr/>
              <a:t>13</a:t>
            </a:fld>
            <a:endParaRPr lang="en-US" dirty="0"/>
          </a:p>
        </p:txBody>
      </p:sp>
      <p:sp>
        <p:nvSpPr>
          <p:cNvPr id="20" name="Footer Placeholder 19"/>
          <p:cNvSpPr>
            <a:spLocks noGrp="1"/>
          </p:cNvSpPr>
          <p:nvPr>
            <p:ph type="ftr" sz="quarter" idx="11"/>
          </p:nvPr>
        </p:nvSpPr>
        <p:spPr/>
        <p:txBody>
          <a:bodyPr/>
          <a:lstStyle/>
          <a:p>
            <a:r>
              <a:rPr lang="en-US" dirty="0" smtClean="0"/>
              <a:t>2015 GSICS WG Meeting, New Delhi, India</a:t>
            </a:r>
            <a:endParaRPr lang="en-US" dirty="0"/>
          </a:p>
        </p:txBody>
      </p:sp>
      <p:sp>
        <p:nvSpPr>
          <p:cNvPr id="21" name="Text Box 4"/>
          <p:cNvSpPr txBox="1">
            <a:spLocks noChangeArrowheads="1"/>
          </p:cNvSpPr>
          <p:nvPr/>
        </p:nvSpPr>
        <p:spPr bwMode="auto">
          <a:xfrm>
            <a:off x="6553200" y="60198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D. Han et al</a:t>
            </a:r>
            <a:endParaRPr lang="en-US" sz="1800" b="1"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body" idx="1"/>
          </p:nvPr>
        </p:nvSpPr>
        <p:spPr/>
        <p:txBody>
          <a:bodyPr/>
          <a:lstStyle/>
          <a:p>
            <a:pPr>
              <a:buFontTx/>
              <a:buNone/>
            </a:pPr>
            <a:r>
              <a:rPr lang="en-US" dirty="0"/>
              <a:t> </a:t>
            </a:r>
          </a:p>
        </p:txBody>
      </p:sp>
      <p:pic>
        <p:nvPicPr>
          <p:cNvPr id="230403" name="Picture 3" descr="Mike2"/>
          <p:cNvPicPr>
            <a:picLocks noChangeAspect="1" noChangeArrowheads="1"/>
          </p:cNvPicPr>
          <p:nvPr/>
        </p:nvPicPr>
        <p:blipFill>
          <a:blip r:embed="rId2" cstate="print"/>
          <a:srcRect/>
          <a:stretch>
            <a:fillRect/>
          </a:stretch>
        </p:blipFill>
        <p:spPr bwMode="auto">
          <a:xfrm>
            <a:off x="1066800" y="1219200"/>
            <a:ext cx="7010400" cy="4938713"/>
          </a:xfrm>
          <a:prstGeom prst="rect">
            <a:avLst/>
          </a:prstGeom>
          <a:noFill/>
        </p:spPr>
      </p:pic>
      <p:sp>
        <p:nvSpPr>
          <p:cNvPr id="230405" name="Text Box 5"/>
          <p:cNvSpPr txBox="1">
            <a:spLocks noChangeArrowheads="1"/>
          </p:cNvSpPr>
          <p:nvPr/>
        </p:nvSpPr>
        <p:spPr bwMode="auto">
          <a:xfrm>
            <a:off x="7086600" y="2590800"/>
            <a:ext cx="1676400" cy="825500"/>
          </a:xfrm>
          <a:prstGeom prst="rect">
            <a:avLst/>
          </a:prstGeom>
          <a:noFill/>
          <a:ln w="9525">
            <a:noFill/>
            <a:miter lim="800000"/>
            <a:headEnd/>
            <a:tailEnd/>
          </a:ln>
          <a:effectLst/>
        </p:spPr>
        <p:txBody>
          <a:bodyPr>
            <a:spAutoFit/>
          </a:bodyPr>
          <a:lstStyle/>
          <a:p>
            <a:pPr>
              <a:spcBef>
                <a:spcPct val="50000"/>
              </a:spcBef>
            </a:pPr>
            <a:r>
              <a:rPr lang="en-US" sz="1600" dirty="0">
                <a:solidFill>
                  <a:srgbClr val="FF3300"/>
                </a:solidFill>
              </a:rPr>
              <a:t>Not a problem without this varying radiator</a:t>
            </a:r>
          </a:p>
        </p:txBody>
      </p:sp>
      <p:sp>
        <p:nvSpPr>
          <p:cNvPr id="230406" name="Oval 6"/>
          <p:cNvSpPr>
            <a:spLocks noChangeArrowheads="1"/>
          </p:cNvSpPr>
          <p:nvPr/>
        </p:nvSpPr>
        <p:spPr bwMode="auto">
          <a:xfrm>
            <a:off x="6248400" y="2667000"/>
            <a:ext cx="762000" cy="762000"/>
          </a:xfrm>
          <a:prstGeom prst="ellipse">
            <a:avLst/>
          </a:prstGeom>
          <a:solidFill>
            <a:srgbClr val="FF3300"/>
          </a:solidFill>
          <a:ln w="9525">
            <a:solidFill>
              <a:srgbClr val="FF3300"/>
            </a:solidFill>
            <a:round/>
            <a:headEnd/>
            <a:tailEnd/>
          </a:ln>
          <a:effectLst/>
        </p:spPr>
        <p:txBody>
          <a:bodyPr wrap="none" anchor="ctr"/>
          <a:lstStyle/>
          <a:p>
            <a:endParaRPr lang="en-US" dirty="0"/>
          </a:p>
        </p:txBody>
      </p:sp>
      <p:sp>
        <p:nvSpPr>
          <p:cNvPr id="230408" name="Rectangle 8"/>
          <p:cNvSpPr>
            <a:spLocks noChangeArrowheads="1"/>
          </p:cNvSpPr>
          <p:nvPr/>
        </p:nvSpPr>
        <p:spPr bwMode="auto">
          <a:xfrm>
            <a:off x="3746500" y="1243013"/>
            <a:ext cx="4945063" cy="4962525"/>
          </a:xfrm>
          <a:prstGeom prst="rect">
            <a:avLst/>
          </a:prstGeom>
          <a:solidFill>
            <a:schemeClr val="bg1"/>
          </a:solidFill>
          <a:ln w="9525">
            <a:noFill/>
            <a:miter lim="800000"/>
            <a:headEnd/>
            <a:tailEnd/>
          </a:ln>
          <a:effectLst/>
        </p:spPr>
        <p:txBody>
          <a:bodyPr wrap="none" anchor="ctr"/>
          <a:lstStyle/>
          <a:p>
            <a:endParaRPr lang="en-US" dirty="0"/>
          </a:p>
        </p:txBody>
      </p:sp>
      <p:sp>
        <p:nvSpPr>
          <p:cNvPr id="230410" name="Rectangle 10"/>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endParaRPr lang="en-US" sz="2800" b="1" dirty="0">
              <a:latin typeface="Times New Roman" pitchFamily="18" charset="0"/>
            </a:endParaRPr>
          </a:p>
        </p:txBody>
      </p:sp>
      <p:sp>
        <p:nvSpPr>
          <p:cNvPr id="230411" name="Text Box 11"/>
          <p:cNvSpPr txBox="1">
            <a:spLocks noChangeArrowheads="1"/>
          </p:cNvSpPr>
          <p:nvPr/>
        </p:nvSpPr>
        <p:spPr bwMode="auto">
          <a:xfrm>
            <a:off x="2192338" y="2012950"/>
            <a:ext cx="612775" cy="366713"/>
          </a:xfrm>
          <a:prstGeom prst="rect">
            <a:avLst/>
          </a:prstGeom>
          <a:noFill/>
          <a:ln w="9525">
            <a:noFill/>
            <a:miter lim="800000"/>
            <a:headEnd/>
            <a:tailEnd/>
          </a:ln>
          <a:effectLst/>
        </p:spPr>
        <p:txBody>
          <a:bodyPr>
            <a:spAutoFit/>
          </a:bodyPr>
          <a:lstStyle/>
          <a:p>
            <a:pPr>
              <a:spcBef>
                <a:spcPct val="50000"/>
              </a:spcBef>
            </a:pPr>
            <a:r>
              <a:rPr lang="en-US" sz="1800" dirty="0">
                <a:solidFill>
                  <a:schemeClr val="bg1"/>
                </a:solidFill>
                <a:latin typeface="Comic Sans MS" pitchFamily="66" charset="0"/>
              </a:rPr>
              <a:t>T</a:t>
            </a:r>
            <a:r>
              <a:rPr lang="en-US" sz="1800" baseline="-25000" dirty="0">
                <a:solidFill>
                  <a:schemeClr val="bg1"/>
                </a:solidFill>
                <a:latin typeface="Comic Sans MS" pitchFamily="66" charset="0"/>
              </a:rPr>
              <a:t>BB</a:t>
            </a:r>
            <a:endParaRPr lang="en-US" sz="1800" dirty="0">
              <a:solidFill>
                <a:schemeClr val="bg1"/>
              </a:solidFill>
              <a:latin typeface="Comic Sans MS" pitchFamily="66" charset="0"/>
            </a:endParaRPr>
          </a:p>
        </p:txBody>
      </p:sp>
      <p:sp>
        <p:nvSpPr>
          <p:cNvPr id="9" name="Date Placeholder 8"/>
          <p:cNvSpPr>
            <a:spLocks noGrp="1"/>
          </p:cNvSpPr>
          <p:nvPr>
            <p:ph type="dt" sz="half" idx="10"/>
          </p:nvPr>
        </p:nvSpPr>
        <p:spPr/>
        <p:txBody>
          <a:bodyPr/>
          <a:lstStyle/>
          <a:p>
            <a:r>
              <a:rPr lang="en-US" dirty="0" smtClean="0"/>
              <a:t>2015-03-18</a:t>
            </a:r>
            <a:endParaRPr lang="en-US" dirty="0"/>
          </a:p>
        </p:txBody>
      </p:sp>
      <p:sp>
        <p:nvSpPr>
          <p:cNvPr id="10" name="Slide Number Placeholder 9"/>
          <p:cNvSpPr>
            <a:spLocks noGrp="1"/>
          </p:cNvSpPr>
          <p:nvPr>
            <p:ph type="sldNum" sz="quarter" idx="12"/>
          </p:nvPr>
        </p:nvSpPr>
        <p:spPr/>
        <p:txBody>
          <a:bodyPr/>
          <a:lstStyle/>
          <a:p>
            <a:fld id="{7F91D324-F2BC-49F8-BC67-0932207C5B06}" type="slidenum">
              <a:rPr lang="en-US" smtClean="0"/>
              <a:pPr/>
              <a:t>14</a:t>
            </a:fld>
            <a:endParaRPr lang="en-US" dirty="0"/>
          </a:p>
        </p:txBody>
      </p:sp>
      <p:sp>
        <p:nvSpPr>
          <p:cNvPr id="11" name="Footer Placeholder 10"/>
          <p:cNvSpPr>
            <a:spLocks noGrp="1"/>
          </p:cNvSpPr>
          <p:nvPr>
            <p:ph type="ftr" sz="quarter" idx="11"/>
          </p:nvPr>
        </p:nvSpPr>
        <p:spPr/>
        <p:txBody>
          <a:bodyPr/>
          <a:lstStyle/>
          <a:p>
            <a:r>
              <a:rPr lang="en-US" dirty="0" smtClean="0"/>
              <a:t>2015 GSICS WG Meeting, New Delhi, India</a:t>
            </a:r>
            <a:endParaRPr lang="en-US" dirty="0"/>
          </a:p>
        </p:txBody>
      </p:sp>
      <p:sp>
        <p:nvSpPr>
          <p:cNvPr id="12" name="Rectangle 18"/>
          <p:cNvSpPr>
            <a:spLocks noChangeArrowheads="1"/>
          </p:cNvSpPr>
          <p:nvPr/>
        </p:nvSpPr>
        <p:spPr bwMode="auto">
          <a:xfrm>
            <a:off x="1066800" y="6111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 coupled with blackbody …</a:t>
            </a:r>
            <a:endParaRPr lang="en-US" sz="2800" b="1" dirty="0">
              <a:latin typeface="Times New Roman" pitchFamily="18" charset="0"/>
            </a:endParaRPr>
          </a:p>
        </p:txBody>
      </p:sp>
      <p:sp>
        <p:nvSpPr>
          <p:cNvPr id="14" name="Text Box 4"/>
          <p:cNvSpPr txBox="1">
            <a:spLocks noChangeArrowheads="1"/>
          </p:cNvSpPr>
          <p:nvPr/>
        </p:nvSpPr>
        <p:spPr bwMode="auto">
          <a:xfrm>
            <a:off x="6553200" y="60198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M. Weinreb et al</a:t>
            </a:r>
            <a:endParaRPr lang="en-US" sz="1800" b="1" dirty="0">
              <a:latin typeface="Comic Sans MS" pitchFamily="66"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p:txBody>
          <a:bodyPr/>
          <a:lstStyle/>
          <a:p>
            <a:pPr>
              <a:buFontTx/>
              <a:buNone/>
            </a:pPr>
            <a:r>
              <a:rPr lang="en-US" dirty="0"/>
              <a:t> </a:t>
            </a:r>
          </a:p>
        </p:txBody>
      </p:sp>
      <p:pic>
        <p:nvPicPr>
          <p:cNvPr id="241667" name="Picture 3" descr="Mike2"/>
          <p:cNvPicPr>
            <a:picLocks noChangeAspect="1" noChangeArrowheads="1"/>
          </p:cNvPicPr>
          <p:nvPr/>
        </p:nvPicPr>
        <p:blipFill>
          <a:blip r:embed="rId2" cstate="print"/>
          <a:srcRect/>
          <a:stretch>
            <a:fillRect/>
          </a:stretch>
        </p:blipFill>
        <p:spPr bwMode="auto">
          <a:xfrm>
            <a:off x="1066800" y="1219200"/>
            <a:ext cx="7010400" cy="4938713"/>
          </a:xfrm>
          <a:prstGeom prst="rect">
            <a:avLst/>
          </a:prstGeom>
          <a:noFill/>
        </p:spPr>
      </p:pic>
      <p:sp>
        <p:nvSpPr>
          <p:cNvPr id="241668" name="Text Box 4"/>
          <p:cNvSpPr txBox="1">
            <a:spLocks noChangeArrowheads="1"/>
          </p:cNvSpPr>
          <p:nvPr/>
        </p:nvSpPr>
        <p:spPr bwMode="auto">
          <a:xfrm>
            <a:off x="7294563" y="2211388"/>
            <a:ext cx="1606550" cy="1192212"/>
          </a:xfrm>
          <a:prstGeom prst="rect">
            <a:avLst/>
          </a:prstGeom>
          <a:noFill/>
          <a:ln w="9525">
            <a:noFill/>
            <a:miter lim="800000"/>
            <a:headEnd/>
            <a:tailEnd/>
          </a:ln>
          <a:effectLst/>
        </p:spPr>
        <p:txBody>
          <a:bodyPr>
            <a:spAutoFit/>
          </a:bodyPr>
          <a:lstStyle/>
          <a:p>
            <a:pPr>
              <a:spcBef>
                <a:spcPct val="50000"/>
              </a:spcBef>
            </a:pPr>
            <a:r>
              <a:rPr lang="en-US" sz="1600" dirty="0">
                <a:solidFill>
                  <a:srgbClr val="FF3300"/>
                </a:solidFill>
                <a:latin typeface="Comic Sans MS" pitchFamily="66" charset="0"/>
              </a:rPr>
              <a:t>OK if </a:t>
            </a:r>
            <a:r>
              <a:rPr lang="en-US" sz="1600" dirty="0">
                <a:solidFill>
                  <a:srgbClr val="FF3300"/>
                </a:solidFill>
                <a:latin typeface="Comic Sans MS" pitchFamily="66" charset="0"/>
                <a:sym typeface="Symbol" pitchFamily="18" charset="2"/>
              </a:rPr>
              <a:t>=1 or</a:t>
            </a:r>
            <a:r>
              <a:rPr lang="en-US" sz="1600" dirty="0">
                <a:solidFill>
                  <a:srgbClr val="FF3300"/>
                </a:solidFill>
                <a:latin typeface="Comic Sans MS" pitchFamily="66" charset="0"/>
              </a:rPr>
              <a:t> T</a:t>
            </a:r>
            <a:r>
              <a:rPr lang="en-US" sz="1600" baseline="-25000" dirty="0">
                <a:solidFill>
                  <a:srgbClr val="FF3300"/>
                </a:solidFill>
                <a:latin typeface="Comic Sans MS" pitchFamily="66" charset="0"/>
              </a:rPr>
              <a:t>env</a:t>
            </a:r>
            <a:r>
              <a:rPr lang="en-US" sz="1600" dirty="0">
                <a:solidFill>
                  <a:srgbClr val="FF3300"/>
                </a:solidFill>
                <a:latin typeface="Comic Sans MS" pitchFamily="66" charset="0"/>
              </a:rPr>
              <a:t>=T</a:t>
            </a:r>
            <a:r>
              <a:rPr lang="en-US" sz="1600" baseline="-25000" dirty="0">
                <a:solidFill>
                  <a:srgbClr val="FF3300"/>
                </a:solidFill>
                <a:latin typeface="Comic Sans MS" pitchFamily="66" charset="0"/>
              </a:rPr>
              <a:t>BB</a:t>
            </a:r>
            <a:endParaRPr lang="en-US" sz="1600" dirty="0">
              <a:solidFill>
                <a:srgbClr val="FF3300"/>
              </a:solidFill>
              <a:latin typeface="Comic Sans MS" pitchFamily="66" charset="0"/>
            </a:endParaRPr>
          </a:p>
          <a:p>
            <a:pPr>
              <a:spcBef>
                <a:spcPct val="50000"/>
              </a:spcBef>
            </a:pPr>
            <a:r>
              <a:rPr lang="en-US" sz="1600" dirty="0">
                <a:solidFill>
                  <a:srgbClr val="FF3300"/>
                </a:solidFill>
                <a:latin typeface="Comic Sans MS" pitchFamily="66" charset="0"/>
              </a:rPr>
              <a:t>Less true for GOES</a:t>
            </a:r>
          </a:p>
        </p:txBody>
      </p:sp>
      <p:sp>
        <p:nvSpPr>
          <p:cNvPr id="241669" name="Oval 5"/>
          <p:cNvSpPr>
            <a:spLocks noChangeArrowheads="1"/>
          </p:cNvSpPr>
          <p:nvPr/>
        </p:nvSpPr>
        <p:spPr bwMode="auto">
          <a:xfrm>
            <a:off x="6248400" y="2667000"/>
            <a:ext cx="762000" cy="762000"/>
          </a:xfrm>
          <a:prstGeom prst="ellipse">
            <a:avLst/>
          </a:prstGeom>
          <a:solidFill>
            <a:schemeClr val="tx1"/>
          </a:solidFill>
          <a:ln w="9525">
            <a:noFill/>
            <a:round/>
            <a:headEnd/>
            <a:tailEnd/>
          </a:ln>
          <a:effectLst/>
        </p:spPr>
        <p:txBody>
          <a:bodyPr wrap="none" anchor="ctr"/>
          <a:lstStyle/>
          <a:p>
            <a:endParaRPr lang="en-US" dirty="0"/>
          </a:p>
        </p:txBody>
      </p:sp>
      <p:sp>
        <p:nvSpPr>
          <p:cNvPr id="241672" name="Text Box 8"/>
          <p:cNvSpPr txBox="1">
            <a:spLocks noChangeArrowheads="1"/>
          </p:cNvSpPr>
          <p:nvPr/>
        </p:nvSpPr>
        <p:spPr bwMode="auto">
          <a:xfrm>
            <a:off x="2192338" y="2012950"/>
            <a:ext cx="612775" cy="366713"/>
          </a:xfrm>
          <a:prstGeom prst="rect">
            <a:avLst/>
          </a:prstGeom>
          <a:noFill/>
          <a:ln w="9525">
            <a:noFill/>
            <a:miter lim="800000"/>
            <a:headEnd/>
            <a:tailEnd/>
          </a:ln>
          <a:effectLst/>
        </p:spPr>
        <p:txBody>
          <a:bodyPr>
            <a:spAutoFit/>
          </a:bodyPr>
          <a:lstStyle/>
          <a:p>
            <a:pPr>
              <a:spcBef>
                <a:spcPct val="50000"/>
              </a:spcBef>
            </a:pPr>
            <a:r>
              <a:rPr lang="en-US" sz="1800" dirty="0">
                <a:solidFill>
                  <a:schemeClr val="bg1"/>
                </a:solidFill>
                <a:latin typeface="Comic Sans MS" pitchFamily="66" charset="0"/>
              </a:rPr>
              <a:t>T</a:t>
            </a:r>
            <a:r>
              <a:rPr lang="en-US" sz="1800" baseline="-25000" dirty="0">
                <a:solidFill>
                  <a:schemeClr val="bg1"/>
                </a:solidFill>
                <a:latin typeface="Comic Sans MS" pitchFamily="66" charset="0"/>
              </a:rPr>
              <a:t>BB</a:t>
            </a:r>
            <a:endParaRPr lang="en-US" sz="1800" dirty="0">
              <a:solidFill>
                <a:schemeClr val="bg1"/>
              </a:solidFill>
              <a:latin typeface="Comic Sans MS" pitchFamily="66" charset="0"/>
            </a:endParaRPr>
          </a:p>
        </p:txBody>
      </p:sp>
      <p:sp>
        <p:nvSpPr>
          <p:cNvPr id="241673" name="Text Box 9"/>
          <p:cNvSpPr txBox="1">
            <a:spLocks noChangeArrowheads="1"/>
          </p:cNvSpPr>
          <p:nvPr/>
        </p:nvSpPr>
        <p:spPr bwMode="auto">
          <a:xfrm>
            <a:off x="4972050" y="1997075"/>
            <a:ext cx="612775" cy="366713"/>
          </a:xfrm>
          <a:prstGeom prst="rect">
            <a:avLst/>
          </a:prstGeom>
          <a:noFill/>
          <a:ln w="9525">
            <a:noFill/>
            <a:miter lim="800000"/>
            <a:headEnd/>
            <a:tailEnd/>
          </a:ln>
          <a:effectLst/>
        </p:spPr>
        <p:txBody>
          <a:bodyPr>
            <a:spAutoFit/>
          </a:bodyPr>
          <a:lstStyle/>
          <a:p>
            <a:pPr>
              <a:spcBef>
                <a:spcPct val="50000"/>
              </a:spcBef>
            </a:pPr>
            <a:r>
              <a:rPr lang="en-US" sz="1800" dirty="0">
                <a:solidFill>
                  <a:schemeClr val="bg1"/>
                </a:solidFill>
                <a:latin typeface="Comic Sans MS" pitchFamily="66" charset="0"/>
              </a:rPr>
              <a:t>T</a:t>
            </a:r>
            <a:r>
              <a:rPr lang="en-US" sz="1800" baseline="-25000" dirty="0">
                <a:solidFill>
                  <a:schemeClr val="bg1"/>
                </a:solidFill>
                <a:latin typeface="Comic Sans MS" pitchFamily="66" charset="0"/>
              </a:rPr>
              <a:t>BB</a:t>
            </a:r>
            <a:endParaRPr lang="en-US" sz="1800" dirty="0">
              <a:solidFill>
                <a:schemeClr val="bg1"/>
              </a:solidFill>
              <a:latin typeface="Comic Sans MS" pitchFamily="66" charset="0"/>
            </a:endParaRPr>
          </a:p>
        </p:txBody>
      </p:sp>
      <p:sp>
        <p:nvSpPr>
          <p:cNvPr id="241674" name="Text Box 10"/>
          <p:cNvSpPr txBox="1">
            <a:spLocks noChangeArrowheads="1"/>
          </p:cNvSpPr>
          <p:nvPr/>
        </p:nvSpPr>
        <p:spPr bwMode="auto">
          <a:xfrm>
            <a:off x="6356350" y="2874963"/>
            <a:ext cx="612775" cy="366712"/>
          </a:xfrm>
          <a:prstGeom prst="rect">
            <a:avLst/>
          </a:prstGeom>
          <a:noFill/>
          <a:ln w="9525">
            <a:noFill/>
            <a:miter lim="800000"/>
            <a:headEnd/>
            <a:tailEnd/>
          </a:ln>
          <a:effectLst/>
        </p:spPr>
        <p:txBody>
          <a:bodyPr>
            <a:spAutoFit/>
          </a:bodyPr>
          <a:lstStyle/>
          <a:p>
            <a:pPr>
              <a:spcBef>
                <a:spcPct val="50000"/>
              </a:spcBef>
            </a:pPr>
            <a:r>
              <a:rPr lang="en-US" sz="1800" dirty="0">
                <a:solidFill>
                  <a:schemeClr val="bg1"/>
                </a:solidFill>
                <a:latin typeface="Comic Sans MS" pitchFamily="66" charset="0"/>
              </a:rPr>
              <a:t>T</a:t>
            </a:r>
            <a:r>
              <a:rPr lang="en-US" sz="1800" baseline="-25000" dirty="0">
                <a:solidFill>
                  <a:schemeClr val="bg1"/>
                </a:solidFill>
                <a:latin typeface="Comic Sans MS" pitchFamily="66" charset="0"/>
              </a:rPr>
              <a:t>env</a:t>
            </a:r>
            <a:endParaRPr lang="en-US" sz="1800" dirty="0">
              <a:solidFill>
                <a:schemeClr val="bg1"/>
              </a:solidFill>
              <a:latin typeface="Comic Sans MS" pitchFamily="66" charset="0"/>
            </a:endParaRPr>
          </a:p>
        </p:txBody>
      </p:sp>
      <p:sp>
        <p:nvSpPr>
          <p:cNvPr id="10" name="Date Placeholder 9"/>
          <p:cNvSpPr>
            <a:spLocks noGrp="1"/>
          </p:cNvSpPr>
          <p:nvPr>
            <p:ph type="dt" sz="half" idx="10"/>
          </p:nvPr>
        </p:nvSpPr>
        <p:spPr/>
        <p:txBody>
          <a:bodyPr/>
          <a:lstStyle/>
          <a:p>
            <a:r>
              <a:rPr lang="en-US" dirty="0" smtClean="0"/>
              <a:t>2015-03-18</a:t>
            </a:r>
            <a:endParaRPr lang="en-US" dirty="0"/>
          </a:p>
        </p:txBody>
      </p:sp>
      <p:sp>
        <p:nvSpPr>
          <p:cNvPr id="11" name="Slide Number Placeholder 10"/>
          <p:cNvSpPr>
            <a:spLocks noGrp="1"/>
          </p:cNvSpPr>
          <p:nvPr>
            <p:ph type="sldNum" sz="quarter" idx="12"/>
          </p:nvPr>
        </p:nvSpPr>
        <p:spPr/>
        <p:txBody>
          <a:bodyPr/>
          <a:lstStyle/>
          <a:p>
            <a:fld id="{7F91D324-F2BC-49F8-BC67-0932207C5B06}" type="slidenum">
              <a:rPr lang="en-US" smtClean="0"/>
              <a:pPr/>
              <a:t>15</a:t>
            </a:fld>
            <a:endParaRPr lang="en-US" dirty="0"/>
          </a:p>
        </p:txBody>
      </p:sp>
      <p:sp>
        <p:nvSpPr>
          <p:cNvPr id="12" name="Footer Placeholder 11"/>
          <p:cNvSpPr>
            <a:spLocks noGrp="1"/>
          </p:cNvSpPr>
          <p:nvPr>
            <p:ph type="ftr" sz="quarter" idx="11"/>
          </p:nvPr>
        </p:nvSpPr>
        <p:spPr/>
        <p:txBody>
          <a:bodyPr/>
          <a:lstStyle/>
          <a:p>
            <a:r>
              <a:rPr lang="en-US" dirty="0" smtClean="0"/>
              <a:t>2015 GSICS WG Meeting, New Delhi, India</a:t>
            </a:r>
            <a:endParaRPr lang="en-US" dirty="0"/>
          </a:p>
        </p:txBody>
      </p:sp>
      <p:sp>
        <p:nvSpPr>
          <p:cNvPr id="13" name="Rectangle 18"/>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 that is less than black</a:t>
            </a:r>
            <a:endParaRPr lang="en-US" sz="2800" b="1" dirty="0">
              <a:latin typeface="Times New Roman" pitchFamily="18" charset="0"/>
            </a:endParaRPr>
          </a:p>
        </p:txBody>
      </p:sp>
      <p:sp>
        <p:nvSpPr>
          <p:cNvPr id="14" name="Text Box 4"/>
          <p:cNvSpPr txBox="1">
            <a:spLocks noChangeArrowheads="1"/>
          </p:cNvSpPr>
          <p:nvPr/>
        </p:nvSpPr>
        <p:spPr bwMode="auto">
          <a:xfrm>
            <a:off x="6553200" y="60198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M. Weinreb et al</a:t>
            </a:r>
            <a:endParaRPr lang="en-US" sz="1800" b="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diamond(in)">
                                      <p:cBhvr>
                                        <p:cTn id="7" dur="2000"/>
                                        <p:tgtEl>
                                          <p:spTgt spid="241668"/>
                                        </p:tgtEl>
                                      </p:cBhvr>
                                    </p:animEffect>
                                  </p:childTnLst>
                                </p:cTn>
                              </p:par>
                            </p:childTnLst>
                          </p:cTn>
                        </p:par>
                        <p:par>
                          <p:cTn id="8" fill="hold">
                            <p:stCondLst>
                              <p:cond delay="2000"/>
                            </p:stCondLst>
                            <p:childTnLst>
                              <p:par>
                                <p:cTn id="9" presetID="5" presetClass="exit" presetSubtype="10" fill="hold" grpId="0" nodeType="afterEffect">
                                  <p:stCondLst>
                                    <p:cond delay="0"/>
                                  </p:stCondLst>
                                  <p:childTnLst>
                                    <p:animEffect transition="out" filter="checkerboard(across)">
                                      <p:cBhvr>
                                        <p:cTn id="10" dur="2000"/>
                                        <p:tgtEl>
                                          <p:spTgt spid="241674"/>
                                        </p:tgtEl>
                                      </p:cBhvr>
                                    </p:animEffect>
                                    <p:set>
                                      <p:cBhvr>
                                        <p:cTn id="11" dur="1" fill="hold">
                                          <p:stCondLst>
                                            <p:cond delay="1999"/>
                                          </p:stCondLst>
                                        </p:cTn>
                                        <p:tgtEl>
                                          <p:spTgt spid="241674"/>
                                        </p:tgtEl>
                                        <p:attrNameLst>
                                          <p:attrName>style.visibility</p:attrName>
                                        </p:attrNameLst>
                                      </p:cBhvr>
                                      <p:to>
                                        <p:strVal val="hidden"/>
                                      </p:to>
                                    </p:set>
                                  </p:childTnLst>
                                </p:cTn>
                              </p:par>
                              <p:par>
                                <p:cTn id="12" presetID="1" presetClass="emph" presetSubtype="2" fill="hold" nodeType="withEffect">
                                  <p:stCondLst>
                                    <p:cond delay="0"/>
                                  </p:stCondLst>
                                  <p:childTnLst>
                                    <p:animClr clrSpc="rgb" dir="cw">
                                      <p:cBhvr>
                                        <p:cTn id="13" dur="2000" fill="hold"/>
                                        <p:tgtEl>
                                          <p:spTgt spid="241669"/>
                                        </p:tgtEl>
                                        <p:attrNameLst>
                                          <p:attrName>fillcolor</p:attrName>
                                        </p:attrNameLst>
                                      </p:cBhvr>
                                      <p:to>
                                        <a:srgbClr val="FF0000"/>
                                      </p:to>
                                    </p:animClr>
                                    <p:set>
                                      <p:cBhvr>
                                        <p:cTn id="14" dur="2000" fill="hold"/>
                                        <p:tgtEl>
                                          <p:spTgt spid="241669"/>
                                        </p:tgtEl>
                                        <p:attrNameLst>
                                          <p:attrName>fill.type</p:attrName>
                                        </p:attrNameLst>
                                      </p:cBhvr>
                                      <p:to>
                                        <p:strVal val="solid"/>
                                      </p:to>
                                    </p:set>
                                    <p:set>
                                      <p:cBhvr>
                                        <p:cTn id="15" dur="2000" fill="hold"/>
                                        <p:tgtEl>
                                          <p:spTgt spid="241669"/>
                                        </p:tgtEl>
                                        <p:attrNameLst>
                                          <p:attrName>fill.on</p:attrName>
                                        </p:attrNameLst>
                                      </p:cBhvr>
                                      <p:to>
                                        <p:strVal val="true"/>
                                      </p:to>
                                    </p:set>
                                  </p:childTnLst>
                                </p:cTn>
                              </p:par>
                            </p:childTnLst>
                          </p:cTn>
                        </p:par>
                        <p:par>
                          <p:cTn id="16" fill="hold">
                            <p:stCondLst>
                              <p:cond delay="4000"/>
                            </p:stCondLst>
                            <p:childTnLst>
                              <p:par>
                                <p:cTn id="17" presetID="27" presetClass="emph" presetSubtype="0" fill="hold" grpId="0" nodeType="afterEffect">
                                  <p:stCondLst>
                                    <p:cond delay="0"/>
                                  </p:stCondLst>
                                  <p:childTnLst>
                                    <p:animClr clrSpc="rgb" dir="cw">
                                      <p:cBhvr override="childStyle">
                                        <p:cTn id="18" dur="1000" autoRev="1" fill="hold"/>
                                        <p:tgtEl>
                                          <p:spTgt spid="241669"/>
                                        </p:tgtEl>
                                        <p:attrNameLst>
                                          <p:attrName>style.color</p:attrName>
                                        </p:attrNameLst>
                                      </p:cBhvr>
                                      <p:to>
                                        <a:schemeClr val="bg1"/>
                                      </p:to>
                                    </p:animClr>
                                    <p:animClr clrSpc="rgb" dir="cw">
                                      <p:cBhvr>
                                        <p:cTn id="19" dur="1000" autoRev="1" fill="hold"/>
                                        <p:tgtEl>
                                          <p:spTgt spid="241669"/>
                                        </p:tgtEl>
                                        <p:attrNameLst>
                                          <p:attrName>fillcolor</p:attrName>
                                        </p:attrNameLst>
                                      </p:cBhvr>
                                      <p:to>
                                        <a:schemeClr val="bg1"/>
                                      </p:to>
                                    </p:animClr>
                                    <p:set>
                                      <p:cBhvr>
                                        <p:cTn id="20" dur="1000" autoRev="1" fill="hold"/>
                                        <p:tgtEl>
                                          <p:spTgt spid="241669"/>
                                        </p:tgtEl>
                                        <p:attrNameLst>
                                          <p:attrName>fill.type</p:attrName>
                                        </p:attrNameLst>
                                      </p:cBhvr>
                                      <p:to>
                                        <p:strVal val="solid"/>
                                      </p:to>
                                    </p:set>
                                    <p:set>
                                      <p:cBhvr>
                                        <p:cTn id="21" dur="1000" autoRev="1" fill="hold"/>
                                        <p:tgtEl>
                                          <p:spTgt spid="241669"/>
                                        </p:tgtEl>
                                        <p:attrNameLst>
                                          <p:attrName>fill.on</p:attrName>
                                        </p:attrNameLst>
                                      </p:cBhvr>
                                      <p:to>
                                        <p:strVal val="true"/>
                                      </p:to>
                                    </p:set>
                                  </p:childTnLst>
                                </p:cTn>
                              </p:par>
                            </p:childTnLst>
                          </p:cTn>
                        </p:par>
                        <p:par>
                          <p:cTn id="22" fill="hold">
                            <p:stCondLst>
                              <p:cond delay="6000"/>
                            </p:stCondLst>
                            <p:childTnLst>
                              <p:par>
                                <p:cTn id="23" presetID="27" presetClass="emph" presetSubtype="0" fill="hold" grpId="1" nodeType="afterEffect">
                                  <p:stCondLst>
                                    <p:cond delay="0"/>
                                  </p:stCondLst>
                                  <p:childTnLst>
                                    <p:animClr clrSpc="rgb" dir="cw">
                                      <p:cBhvr override="childStyle">
                                        <p:cTn id="24" dur="1000" autoRev="1" fill="hold"/>
                                        <p:tgtEl>
                                          <p:spTgt spid="241669"/>
                                        </p:tgtEl>
                                        <p:attrNameLst>
                                          <p:attrName>style.color</p:attrName>
                                        </p:attrNameLst>
                                      </p:cBhvr>
                                      <p:to>
                                        <a:schemeClr val="bg1"/>
                                      </p:to>
                                    </p:animClr>
                                    <p:animClr clrSpc="rgb" dir="cw">
                                      <p:cBhvr>
                                        <p:cTn id="25" dur="1000" autoRev="1" fill="hold"/>
                                        <p:tgtEl>
                                          <p:spTgt spid="241669"/>
                                        </p:tgtEl>
                                        <p:attrNameLst>
                                          <p:attrName>fillcolor</p:attrName>
                                        </p:attrNameLst>
                                      </p:cBhvr>
                                      <p:to>
                                        <a:schemeClr val="bg1"/>
                                      </p:to>
                                    </p:animClr>
                                    <p:set>
                                      <p:cBhvr>
                                        <p:cTn id="26" dur="1000" autoRev="1" fill="hold"/>
                                        <p:tgtEl>
                                          <p:spTgt spid="241669"/>
                                        </p:tgtEl>
                                        <p:attrNameLst>
                                          <p:attrName>fill.type</p:attrName>
                                        </p:attrNameLst>
                                      </p:cBhvr>
                                      <p:to>
                                        <p:strVal val="solid"/>
                                      </p:to>
                                    </p:set>
                                    <p:set>
                                      <p:cBhvr>
                                        <p:cTn id="27" dur="1000" autoRev="1" fill="hold"/>
                                        <p:tgtEl>
                                          <p:spTgt spid="241669"/>
                                        </p:tgtEl>
                                        <p:attrNameLst>
                                          <p:attrName>fill.on</p:attrName>
                                        </p:attrNameLst>
                                      </p:cBhvr>
                                      <p:to>
                                        <p:strVal val="true"/>
                                      </p:to>
                                    </p:set>
                                  </p:childTnLst>
                                </p:cTn>
                              </p:par>
                            </p:childTnLst>
                          </p:cTn>
                        </p:par>
                        <p:par>
                          <p:cTn id="28" fill="hold">
                            <p:stCondLst>
                              <p:cond delay="8000"/>
                            </p:stCondLst>
                            <p:childTnLst>
                              <p:par>
                                <p:cTn id="29" presetID="27" presetClass="emph" presetSubtype="0" fill="hold" grpId="2" nodeType="afterEffect">
                                  <p:stCondLst>
                                    <p:cond delay="0"/>
                                  </p:stCondLst>
                                  <p:childTnLst>
                                    <p:animClr clrSpc="rgb" dir="cw">
                                      <p:cBhvr override="childStyle">
                                        <p:cTn id="30" dur="1000" autoRev="1" fill="hold"/>
                                        <p:tgtEl>
                                          <p:spTgt spid="241669"/>
                                        </p:tgtEl>
                                        <p:attrNameLst>
                                          <p:attrName>style.color</p:attrName>
                                        </p:attrNameLst>
                                      </p:cBhvr>
                                      <p:to>
                                        <a:schemeClr val="bg1"/>
                                      </p:to>
                                    </p:animClr>
                                    <p:animClr clrSpc="rgb" dir="cw">
                                      <p:cBhvr>
                                        <p:cTn id="31" dur="1000" autoRev="1" fill="hold"/>
                                        <p:tgtEl>
                                          <p:spTgt spid="241669"/>
                                        </p:tgtEl>
                                        <p:attrNameLst>
                                          <p:attrName>fillcolor</p:attrName>
                                        </p:attrNameLst>
                                      </p:cBhvr>
                                      <p:to>
                                        <a:schemeClr val="bg1"/>
                                      </p:to>
                                    </p:animClr>
                                    <p:set>
                                      <p:cBhvr>
                                        <p:cTn id="32" dur="1000" autoRev="1" fill="hold"/>
                                        <p:tgtEl>
                                          <p:spTgt spid="241669"/>
                                        </p:tgtEl>
                                        <p:attrNameLst>
                                          <p:attrName>fill.type</p:attrName>
                                        </p:attrNameLst>
                                      </p:cBhvr>
                                      <p:to>
                                        <p:strVal val="solid"/>
                                      </p:to>
                                    </p:set>
                                    <p:set>
                                      <p:cBhvr>
                                        <p:cTn id="33" dur="1000" autoRev="1" fill="hold"/>
                                        <p:tgtEl>
                                          <p:spTgt spid="2416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p:bldP spid="241669" grpId="0" animBg="1"/>
      <p:bldP spid="241669" grpId="1" animBg="1"/>
      <p:bldP spid="241669" grpId="2" animBg="1"/>
      <p:bldP spid="2416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been done</a:t>
            </a:r>
            <a:endParaRPr lang="en-US" dirty="0"/>
          </a:p>
        </p:txBody>
      </p:sp>
      <p:sp>
        <p:nvSpPr>
          <p:cNvPr id="3" name="Text Placeholder 2"/>
          <p:cNvSpPr>
            <a:spLocks noGrp="1"/>
          </p:cNvSpPr>
          <p:nvPr>
            <p:ph type="body" idx="1"/>
          </p:nvPr>
        </p:nvSpPr>
        <p:spPr/>
        <p:txBody>
          <a:bodyPr/>
          <a:lstStyle/>
          <a:p>
            <a:r>
              <a:rPr lang="en-US" dirty="0" smtClean="0"/>
              <a:t>GEO Diurnal</a:t>
            </a:r>
            <a:endParaRPr lang="en-US" dirty="0"/>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p:txBody>
          <a:bodyPr/>
          <a:lstStyle/>
          <a:p>
            <a:pPr>
              <a:buFontTx/>
              <a:buNone/>
            </a:pPr>
            <a:r>
              <a:rPr lang="en-US" dirty="0"/>
              <a:t> </a:t>
            </a:r>
          </a:p>
        </p:txBody>
      </p:sp>
      <p:pic>
        <p:nvPicPr>
          <p:cNvPr id="231427" name="Picture 3" descr="MBCC_fix"/>
          <p:cNvPicPr>
            <a:picLocks noChangeAspect="1" noChangeArrowheads="1"/>
          </p:cNvPicPr>
          <p:nvPr/>
        </p:nvPicPr>
        <p:blipFill>
          <a:blip r:embed="rId2" cstate="print"/>
          <a:srcRect/>
          <a:stretch>
            <a:fillRect/>
          </a:stretch>
        </p:blipFill>
        <p:spPr bwMode="auto">
          <a:xfrm>
            <a:off x="896938" y="833438"/>
            <a:ext cx="7358062" cy="5684837"/>
          </a:xfrm>
          <a:prstGeom prst="rect">
            <a:avLst/>
          </a:prstGeom>
          <a:noFill/>
        </p:spPr>
      </p:pic>
      <p:sp>
        <p:nvSpPr>
          <p:cNvPr id="231428" name="Text Box 4"/>
          <p:cNvSpPr txBox="1">
            <a:spLocks noChangeArrowheads="1"/>
          </p:cNvSpPr>
          <p:nvPr/>
        </p:nvSpPr>
        <p:spPr bwMode="auto">
          <a:xfrm>
            <a:off x="2209800" y="5410200"/>
            <a:ext cx="1905000" cy="366713"/>
          </a:xfrm>
          <a:prstGeom prst="rect">
            <a:avLst/>
          </a:prstGeom>
          <a:noFill/>
          <a:ln w="12700">
            <a:noFill/>
            <a:miter lim="800000"/>
            <a:headEnd/>
            <a:tailEnd/>
          </a:ln>
          <a:effectLst/>
        </p:spPr>
        <p:txBody>
          <a:bodyPr>
            <a:spAutoFit/>
          </a:bodyPr>
          <a:lstStyle/>
          <a:p>
            <a:pPr eaLnBrk="0" hangingPunct="0">
              <a:spcBef>
                <a:spcPct val="50000"/>
              </a:spcBef>
            </a:pPr>
            <a:r>
              <a:rPr lang="en-US" sz="1800" dirty="0">
                <a:latin typeface="Times New Roman" pitchFamily="18" charset="0"/>
              </a:rPr>
              <a:t>GOES-8 Imager</a:t>
            </a:r>
          </a:p>
        </p:txBody>
      </p:sp>
      <p:sp>
        <p:nvSpPr>
          <p:cNvPr id="231430" name="Rectangle 6"/>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Correction (MBCC) …</a:t>
            </a:r>
            <a:endParaRPr lang="en-US" sz="2800" b="1" dirty="0">
              <a:latin typeface="Times New Roman" pitchFamily="18" charset="0"/>
            </a:endParaRPr>
          </a:p>
        </p:txBody>
      </p:sp>
      <p:sp>
        <p:nvSpPr>
          <p:cNvPr id="231431" name="Line 7"/>
          <p:cNvSpPr>
            <a:spLocks noChangeShapeType="1"/>
          </p:cNvSpPr>
          <p:nvPr/>
        </p:nvSpPr>
        <p:spPr bwMode="auto">
          <a:xfrm flipV="1">
            <a:off x="3038475" y="1855788"/>
            <a:ext cx="0" cy="2905125"/>
          </a:xfrm>
          <a:prstGeom prst="line">
            <a:avLst/>
          </a:prstGeom>
          <a:noFill/>
          <a:ln w="9525">
            <a:solidFill>
              <a:schemeClr val="tx1"/>
            </a:solidFill>
            <a:round/>
            <a:headEnd/>
            <a:tailEnd/>
          </a:ln>
          <a:effectLst/>
        </p:spPr>
        <p:txBody>
          <a:bodyPr/>
          <a:lstStyle/>
          <a:p>
            <a:endParaRPr lang="en-US" dirty="0"/>
          </a:p>
        </p:txBody>
      </p:sp>
      <p:sp>
        <p:nvSpPr>
          <p:cNvPr id="7" name="Text Box 4"/>
          <p:cNvSpPr txBox="1">
            <a:spLocks noChangeArrowheads="1"/>
          </p:cNvSpPr>
          <p:nvPr/>
        </p:nvSpPr>
        <p:spPr bwMode="auto">
          <a:xfrm>
            <a:off x="6553200" y="60198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M. Weinreb et al</a:t>
            </a:r>
            <a:endParaRPr lang="en-US" sz="1800" b="1" dirty="0">
              <a:latin typeface="Comic Sans MS" pitchFamily="66" charset="0"/>
            </a:endParaRPr>
          </a:p>
        </p:txBody>
      </p:sp>
      <p:sp>
        <p:nvSpPr>
          <p:cNvPr id="8" name="Date Placeholder 7"/>
          <p:cNvSpPr>
            <a:spLocks noGrp="1"/>
          </p:cNvSpPr>
          <p:nvPr>
            <p:ph type="dt" sz="half" idx="10"/>
          </p:nvPr>
        </p:nvSpPr>
        <p:spPr/>
        <p:txBody>
          <a:bodyPr/>
          <a:lstStyle/>
          <a:p>
            <a:r>
              <a:rPr lang="en-US" dirty="0" smtClean="0"/>
              <a:t>2015-03-18</a:t>
            </a:r>
            <a:endParaRPr lang="en-US" dirty="0"/>
          </a:p>
        </p:txBody>
      </p:sp>
      <p:sp>
        <p:nvSpPr>
          <p:cNvPr id="9" name="Slide Number Placeholder 8"/>
          <p:cNvSpPr>
            <a:spLocks noGrp="1"/>
          </p:cNvSpPr>
          <p:nvPr>
            <p:ph type="sldNum" sz="quarter" idx="12"/>
          </p:nvPr>
        </p:nvSpPr>
        <p:spPr/>
        <p:txBody>
          <a:bodyPr/>
          <a:lstStyle/>
          <a:p>
            <a:fld id="{7F91D324-F2BC-49F8-BC67-0932207C5B06}" type="slidenum">
              <a:rPr lang="en-US" smtClean="0"/>
              <a:pPr/>
              <a:t>17</a:t>
            </a:fld>
            <a:endParaRPr lang="en-US" dirty="0"/>
          </a:p>
        </p:txBody>
      </p:sp>
      <p:sp>
        <p:nvSpPr>
          <p:cNvPr id="10" name="Footer Placeholder 9"/>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body" idx="1"/>
          </p:nvPr>
        </p:nvSpPr>
        <p:spPr>
          <a:xfrm>
            <a:off x="304800" y="1752600"/>
            <a:ext cx="8153400" cy="4572000"/>
          </a:xfrm>
        </p:spPr>
        <p:txBody>
          <a:bodyPr/>
          <a:lstStyle/>
          <a:p>
            <a:pPr>
              <a:buFontTx/>
              <a:buNone/>
            </a:pPr>
            <a:r>
              <a:rPr lang="en-US" dirty="0"/>
              <a:t> </a:t>
            </a:r>
          </a:p>
        </p:txBody>
      </p:sp>
      <p:pic>
        <p:nvPicPr>
          <p:cNvPr id="232451" name="Picture 3" descr="Mike3"/>
          <p:cNvPicPr>
            <a:picLocks noChangeAspect="1" noChangeArrowheads="1"/>
          </p:cNvPicPr>
          <p:nvPr/>
        </p:nvPicPr>
        <p:blipFill>
          <a:blip r:embed="rId2" cstate="print"/>
          <a:srcRect/>
          <a:stretch>
            <a:fillRect/>
          </a:stretch>
        </p:blipFill>
        <p:spPr bwMode="auto">
          <a:xfrm>
            <a:off x="228600" y="1752600"/>
            <a:ext cx="4425501" cy="3133671"/>
          </a:xfrm>
          <a:prstGeom prst="rect">
            <a:avLst/>
          </a:prstGeom>
          <a:noFill/>
        </p:spPr>
      </p:pic>
      <p:sp>
        <p:nvSpPr>
          <p:cNvPr id="232453" name="Rectangle 5"/>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 and effects</a:t>
            </a:r>
            <a:endParaRPr lang="en-US" sz="2800" b="1" dirty="0">
              <a:latin typeface="Times New Roman" pitchFamily="18" charset="0"/>
            </a:endParaRPr>
          </a:p>
        </p:txBody>
      </p:sp>
      <p:pic>
        <p:nvPicPr>
          <p:cNvPr id="5" name="Picture 3" descr="Mike4"/>
          <p:cNvPicPr>
            <a:picLocks noChangeAspect="1" noChangeArrowheads="1"/>
          </p:cNvPicPr>
          <p:nvPr/>
        </p:nvPicPr>
        <p:blipFill>
          <a:blip r:embed="rId3" cstate="print"/>
          <a:srcRect/>
          <a:stretch>
            <a:fillRect/>
          </a:stretch>
        </p:blipFill>
        <p:spPr bwMode="auto">
          <a:xfrm>
            <a:off x="4350735" y="1447800"/>
            <a:ext cx="4793265" cy="3581400"/>
          </a:xfrm>
          <a:prstGeom prst="rect">
            <a:avLst/>
          </a:prstGeom>
          <a:noFill/>
        </p:spPr>
      </p:pic>
      <p:sp>
        <p:nvSpPr>
          <p:cNvPr id="6" name="Text Box 4"/>
          <p:cNvSpPr txBox="1">
            <a:spLocks noChangeArrowheads="1"/>
          </p:cNvSpPr>
          <p:nvPr/>
        </p:nvSpPr>
        <p:spPr bwMode="auto">
          <a:xfrm>
            <a:off x="6553200" y="58674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M. Weinreb et al</a:t>
            </a:r>
            <a:endParaRPr lang="en-US" sz="1800" b="1" dirty="0">
              <a:latin typeface="Comic Sans MS" pitchFamily="66" charset="0"/>
            </a:endParaRPr>
          </a:p>
        </p:txBody>
      </p:sp>
      <p:sp>
        <p:nvSpPr>
          <p:cNvPr id="7" name="Date Placeholder 6"/>
          <p:cNvSpPr>
            <a:spLocks noGrp="1"/>
          </p:cNvSpPr>
          <p:nvPr>
            <p:ph type="dt" sz="half" idx="10"/>
          </p:nvPr>
        </p:nvSpPr>
        <p:spPr/>
        <p:txBody>
          <a:bodyPr/>
          <a:lstStyle/>
          <a:p>
            <a:r>
              <a:rPr lang="en-US" dirty="0" smtClean="0"/>
              <a:t>2015-03-18</a:t>
            </a:r>
            <a:endParaRPr lang="en-US" dirty="0"/>
          </a:p>
        </p:txBody>
      </p:sp>
      <p:sp>
        <p:nvSpPr>
          <p:cNvPr id="8" name="Slide Number Placeholder 7"/>
          <p:cNvSpPr>
            <a:spLocks noGrp="1"/>
          </p:cNvSpPr>
          <p:nvPr>
            <p:ph type="sldNum" sz="quarter" idx="12"/>
          </p:nvPr>
        </p:nvSpPr>
        <p:spPr/>
        <p:txBody>
          <a:bodyPr/>
          <a:lstStyle/>
          <a:p>
            <a:fld id="{7F91D324-F2BC-49F8-BC67-0932207C5B06}" type="slidenum">
              <a:rPr lang="en-US" smtClean="0"/>
              <a:pPr/>
              <a:t>18</a:t>
            </a:fld>
            <a:endParaRPr lang="en-US" dirty="0"/>
          </a:p>
        </p:txBody>
      </p:sp>
      <p:sp>
        <p:nvSpPr>
          <p:cNvPr id="9" name="Footer Placeholder 8"/>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553200" cy="1143000"/>
          </a:xfrm>
        </p:spPr>
        <p:txBody>
          <a:bodyPr>
            <a:normAutofit/>
          </a:bodyPr>
          <a:lstStyle/>
          <a:p>
            <a:r>
              <a:rPr lang="en-US" sz="2800" b="1" dirty="0" smtClean="0"/>
              <a:t>15 years later …</a:t>
            </a:r>
            <a:endParaRPr lang="en-US" sz="2800" b="1"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 name="Picture 5" descr="Description: g11"/>
          <p:cNvPicPr/>
          <p:nvPr/>
        </p:nvPicPr>
        <p:blipFill>
          <a:blip r:embed="rId3" cstate="print"/>
          <a:srcRect/>
          <a:stretch>
            <a:fillRect/>
          </a:stretch>
        </p:blipFill>
        <p:spPr bwMode="auto">
          <a:xfrm>
            <a:off x="228600" y="1752600"/>
            <a:ext cx="4724400" cy="3429000"/>
          </a:xfrm>
          <a:prstGeom prst="rect">
            <a:avLst/>
          </a:prstGeom>
          <a:noFill/>
          <a:ln w="9525">
            <a:noFill/>
            <a:miter lim="800000"/>
            <a:headEnd/>
            <a:tailEnd/>
          </a:ln>
        </p:spPr>
      </p:pic>
      <p:sp>
        <p:nvSpPr>
          <p:cNvPr id="7" name="Rectangle 6"/>
          <p:cNvSpPr/>
          <p:nvPr/>
        </p:nvSpPr>
        <p:spPr>
          <a:xfrm>
            <a:off x="7086600" y="6248400"/>
            <a:ext cx="1829090" cy="307777"/>
          </a:xfrm>
          <a:prstGeom prst="rect">
            <a:avLst/>
          </a:prstGeom>
        </p:spPr>
        <p:txBody>
          <a:bodyPr wrap="none">
            <a:spAutoFit/>
          </a:bodyPr>
          <a:lstStyle/>
          <a:p>
            <a:r>
              <a:rPr lang="en-US" sz="1400" dirty="0" smtClean="0"/>
              <a:t>Yu </a:t>
            </a:r>
            <a:r>
              <a:rPr lang="en-US" sz="1400" dirty="0" smtClean="0"/>
              <a:t>and Wu</a:t>
            </a:r>
            <a:r>
              <a:rPr lang="en-US" sz="1400" dirty="0" smtClean="0"/>
              <a:t> </a:t>
            </a:r>
            <a:r>
              <a:rPr lang="en-US" sz="1400" dirty="0" smtClean="0"/>
              <a:t>2013, TGRS</a:t>
            </a:r>
            <a:endParaRPr lang="en-US" sz="1400" dirty="0"/>
          </a:p>
        </p:txBody>
      </p:sp>
      <p:graphicFrame>
        <p:nvGraphicFramePr>
          <p:cNvPr id="12" name="Chart 11"/>
          <p:cNvGraphicFramePr/>
          <p:nvPr/>
        </p:nvGraphicFramePr>
        <p:xfrm>
          <a:off x="5029200" y="2133600"/>
          <a:ext cx="41148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66800" y="6019800"/>
            <a:ext cx="7293920" cy="307777"/>
          </a:xfrm>
          <a:prstGeom prst="rect">
            <a:avLst/>
          </a:prstGeom>
          <a:noFill/>
        </p:spPr>
        <p:txBody>
          <a:bodyPr wrap="none" rtlCol="0">
            <a:spAutoFit/>
          </a:bodyPr>
          <a:lstStyle/>
          <a:p>
            <a:r>
              <a:rPr lang="en-US" sz="1400" dirty="0" smtClean="0">
                <a:solidFill>
                  <a:srgbClr val="FF0000"/>
                </a:solidFill>
              </a:rPr>
              <a:t>MBCC correction was not always turned on around the midnight time at different channels</a:t>
            </a:r>
            <a:endParaRPr lang="en-US" sz="1400" dirty="0">
              <a:solidFill>
                <a:srgbClr val="FF0000"/>
              </a:solidFill>
            </a:endParaRP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0353" name="Object 1"/>
          <p:cNvGraphicFramePr>
            <a:graphicFrameLocks noChangeAspect="1"/>
          </p:cNvGraphicFramePr>
          <p:nvPr/>
        </p:nvGraphicFramePr>
        <p:xfrm>
          <a:off x="914400" y="5257800"/>
          <a:ext cx="4069080" cy="381000"/>
        </p:xfrm>
        <a:graphic>
          <a:graphicData uri="http://schemas.openxmlformats.org/presentationml/2006/ole">
            <p:oleObj spid="_x0000_s4098" name="Equation" r:id="rId5" imgW="2540000" imgH="241300" progId="Equation.3">
              <p:embed/>
            </p:oleObj>
          </a:graphicData>
        </a:graphic>
      </p:graphicFrame>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0355" name="Object 3"/>
          <p:cNvGraphicFramePr>
            <a:graphicFrameLocks noChangeAspect="1"/>
          </p:cNvGraphicFramePr>
          <p:nvPr/>
        </p:nvGraphicFramePr>
        <p:xfrm>
          <a:off x="6858000" y="5257800"/>
          <a:ext cx="1447800" cy="381000"/>
        </p:xfrm>
        <a:graphic>
          <a:graphicData uri="http://schemas.openxmlformats.org/presentationml/2006/ole">
            <p:oleObj spid="_x0000_s4099" name="Equation" r:id="rId6" imgW="901309" imgH="241195" progId="Equation.3">
              <p:embed/>
            </p:oleObj>
          </a:graphicData>
        </a:graphic>
      </p:graphicFrame>
      <p:sp>
        <p:nvSpPr>
          <p:cNvPr id="13" name="TextBox 12"/>
          <p:cNvSpPr txBox="1"/>
          <p:nvPr/>
        </p:nvSpPr>
        <p:spPr>
          <a:xfrm>
            <a:off x="5872691" y="5257800"/>
            <a:ext cx="1061509" cy="338554"/>
          </a:xfrm>
          <a:prstGeom prst="rect">
            <a:avLst/>
          </a:prstGeom>
          <a:noFill/>
        </p:spPr>
        <p:txBody>
          <a:bodyPr wrap="none" rtlCol="0">
            <a:spAutoFit/>
          </a:bodyPr>
          <a:lstStyle/>
          <a:p>
            <a:r>
              <a:rPr lang="en-US" sz="1600" dirty="0" smtClean="0"/>
              <a:t>assuming</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it?</a:t>
            </a:r>
            <a:endParaRPr lang="en-US" dirty="0" smtClean="0"/>
          </a:p>
          <a:p>
            <a:r>
              <a:rPr lang="en-US" dirty="0" smtClean="0"/>
              <a:t>Why is it?</a:t>
            </a:r>
          </a:p>
          <a:p>
            <a:r>
              <a:rPr lang="en-US" dirty="0" smtClean="0"/>
              <a:t>What has been done?</a:t>
            </a:r>
            <a:endParaRPr lang="en-US" dirty="0" smtClean="0"/>
          </a:p>
          <a:p>
            <a:r>
              <a:rPr lang="en-US" dirty="0" smtClean="0"/>
              <a:t>What else?</a:t>
            </a:r>
            <a:endParaRPr lang="en-US" dirty="0" smtClean="0"/>
          </a:p>
          <a:p>
            <a:r>
              <a:rPr lang="en-US" dirty="0" smtClean="0"/>
              <a:t>Conclusions</a:t>
            </a:r>
            <a:endParaRPr lang="en-US" dirty="0"/>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172200" cy="792162"/>
          </a:xfrm>
        </p:spPr>
        <p:txBody>
          <a:bodyPr>
            <a:noAutofit/>
          </a:bodyPr>
          <a:lstStyle/>
          <a:p>
            <a:r>
              <a:rPr lang="en-US" b="1" dirty="0" smtClean="0"/>
              <a:t>MBCC Performance Evaluation – GOES-11 Imager IR Channels</a:t>
            </a:r>
            <a:endParaRPr lang="en-US" b="1" dirty="0"/>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5121" name="Picture 1"/>
          <p:cNvPicPr>
            <a:picLocks noChangeAspect="1" noChangeArrowheads="1"/>
          </p:cNvPicPr>
          <p:nvPr/>
        </p:nvPicPr>
        <p:blipFill>
          <a:blip r:embed="rId3" cstate="print"/>
          <a:srcRect/>
          <a:stretch>
            <a:fillRect/>
          </a:stretch>
        </p:blipFill>
        <p:spPr bwMode="auto">
          <a:xfrm>
            <a:off x="1200962" y="1905000"/>
            <a:ext cx="7034876" cy="4495800"/>
          </a:xfrm>
          <a:prstGeom prst="rect">
            <a:avLst/>
          </a:prstGeom>
          <a:noFill/>
        </p:spPr>
      </p:pic>
      <p:sp>
        <p:nvSpPr>
          <p:cNvPr id="5123" name="Rectangle 3"/>
          <p:cNvSpPr>
            <a:spLocks noChangeArrowheads="1"/>
          </p:cNvSpPr>
          <p:nvPr/>
        </p:nvSpPr>
        <p:spPr bwMode="auto">
          <a:xfrm>
            <a:off x="6400800" y="6278434"/>
            <a:ext cx="2438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a:r>
              <a:rPr lang="en-US" dirty="0" smtClean="0">
                <a:ea typeface="Times New Roman" pitchFamily="18" charset="0"/>
              </a:rPr>
              <a:t>R. Mundakkara et al.</a:t>
            </a:r>
            <a:endParaRPr kumimoji="0" lang="en-US" i="0" u="none" strike="noStrike" cap="none" normalizeH="0" baseline="0" dirty="0" smtClean="0">
              <a:ln>
                <a:noFill/>
              </a:ln>
              <a:solidFill>
                <a:schemeClr val="tx1"/>
              </a:solidFill>
              <a:effectLst/>
              <a:latin typeface="Arial" pitchFamily="34" charset="0"/>
            </a:endParaRPr>
          </a:p>
        </p:txBody>
      </p:sp>
      <p:sp>
        <p:nvSpPr>
          <p:cNvPr id="10" name="TextBox 9"/>
          <p:cNvSpPr txBox="1"/>
          <p:nvPr/>
        </p:nvSpPr>
        <p:spPr>
          <a:xfrm>
            <a:off x="2286000" y="1600200"/>
            <a:ext cx="5065810" cy="307777"/>
          </a:xfrm>
          <a:prstGeom prst="rect">
            <a:avLst/>
          </a:prstGeom>
          <a:noFill/>
        </p:spPr>
        <p:txBody>
          <a:bodyPr wrap="none" rtlCol="0">
            <a:spAutoFit/>
          </a:bodyPr>
          <a:lstStyle/>
          <a:p>
            <a:r>
              <a:rPr lang="en-US" sz="1400" b="1" dirty="0" smtClean="0"/>
              <a:t>Ch2                        Ch3                         Ch4                      Ch5</a:t>
            </a:r>
            <a:endParaRPr lang="en-US" sz="1400" b="1" dirty="0"/>
          </a:p>
        </p:txBody>
      </p:sp>
      <p:sp>
        <p:nvSpPr>
          <p:cNvPr id="12" name="TextBox 11"/>
          <p:cNvSpPr txBox="1"/>
          <p:nvPr/>
        </p:nvSpPr>
        <p:spPr>
          <a:xfrm>
            <a:off x="685800" y="1981200"/>
            <a:ext cx="532518" cy="4355038"/>
          </a:xfrm>
          <a:prstGeom prst="rect">
            <a:avLst/>
          </a:prstGeom>
          <a:noFill/>
        </p:spPr>
        <p:txBody>
          <a:bodyPr wrap="none" rtlCol="0">
            <a:spAutoFit/>
          </a:bodyPr>
          <a:lstStyle/>
          <a:p>
            <a:r>
              <a:rPr lang="en-US" sz="1400" b="1" dirty="0" smtClean="0"/>
              <a:t>Jan</a:t>
            </a:r>
          </a:p>
          <a:p>
            <a:endParaRPr lang="en-US" sz="800" b="1" dirty="0" smtClean="0"/>
          </a:p>
          <a:p>
            <a:r>
              <a:rPr lang="en-US" sz="1400" b="1" dirty="0" smtClean="0"/>
              <a:t>Feb</a:t>
            </a:r>
          </a:p>
          <a:p>
            <a:endParaRPr lang="en-US" sz="1000" b="1" dirty="0" smtClean="0"/>
          </a:p>
          <a:p>
            <a:r>
              <a:rPr lang="en-US" sz="1400" b="1" dirty="0" smtClean="0"/>
              <a:t>Mar</a:t>
            </a:r>
          </a:p>
          <a:p>
            <a:endParaRPr lang="en-US" sz="900" b="1" dirty="0" smtClean="0"/>
          </a:p>
          <a:p>
            <a:r>
              <a:rPr lang="en-US" sz="1400" b="1" dirty="0" smtClean="0"/>
              <a:t>Apr</a:t>
            </a:r>
          </a:p>
          <a:p>
            <a:endParaRPr lang="en-US" sz="900" b="1" dirty="0" smtClean="0"/>
          </a:p>
          <a:p>
            <a:r>
              <a:rPr lang="en-US" sz="1400" b="1" dirty="0" smtClean="0"/>
              <a:t>May</a:t>
            </a:r>
          </a:p>
          <a:p>
            <a:endParaRPr lang="en-US" sz="900" b="1" dirty="0" smtClean="0"/>
          </a:p>
          <a:p>
            <a:r>
              <a:rPr lang="en-US" sz="1400" b="1" dirty="0" smtClean="0"/>
              <a:t>Jun</a:t>
            </a:r>
          </a:p>
          <a:p>
            <a:endParaRPr lang="en-US" sz="900" b="1" dirty="0" smtClean="0"/>
          </a:p>
          <a:p>
            <a:r>
              <a:rPr lang="en-US" sz="1400" b="1" dirty="0" smtClean="0"/>
              <a:t>Jul</a:t>
            </a:r>
          </a:p>
          <a:p>
            <a:endParaRPr lang="en-US" sz="900" b="1" dirty="0" smtClean="0"/>
          </a:p>
          <a:p>
            <a:r>
              <a:rPr lang="en-US" sz="1400" b="1" dirty="0" smtClean="0"/>
              <a:t>Aug</a:t>
            </a:r>
          </a:p>
          <a:p>
            <a:endParaRPr lang="en-US" sz="900" b="1" dirty="0" smtClean="0"/>
          </a:p>
          <a:p>
            <a:r>
              <a:rPr lang="en-US" sz="1400" b="1" dirty="0" smtClean="0"/>
              <a:t>Sep</a:t>
            </a:r>
          </a:p>
          <a:p>
            <a:endParaRPr lang="en-US" sz="900" b="1" dirty="0" smtClean="0"/>
          </a:p>
          <a:p>
            <a:r>
              <a:rPr lang="en-US" sz="1400" b="1" dirty="0" smtClean="0"/>
              <a:t>Oct</a:t>
            </a:r>
          </a:p>
          <a:p>
            <a:endParaRPr lang="en-US" sz="900" b="1" dirty="0" smtClean="0"/>
          </a:p>
          <a:p>
            <a:r>
              <a:rPr lang="en-US" sz="1400" b="1" dirty="0" smtClean="0"/>
              <a:t>Nov</a:t>
            </a:r>
          </a:p>
          <a:p>
            <a:endParaRPr lang="en-US" sz="900" b="1" dirty="0" smtClean="0"/>
          </a:p>
          <a:p>
            <a:r>
              <a:rPr lang="en-US" sz="1400" b="1" dirty="0" smtClean="0"/>
              <a:t>Dec</a:t>
            </a:r>
          </a:p>
        </p:txBody>
      </p:sp>
      <p:sp>
        <p:nvSpPr>
          <p:cNvPr id="16" name="TextBox 15"/>
          <p:cNvSpPr txBox="1"/>
          <p:nvPr/>
        </p:nvSpPr>
        <p:spPr>
          <a:xfrm>
            <a:off x="8229600" y="1828800"/>
            <a:ext cx="532518" cy="4355038"/>
          </a:xfrm>
          <a:prstGeom prst="rect">
            <a:avLst/>
          </a:prstGeom>
          <a:noFill/>
        </p:spPr>
        <p:txBody>
          <a:bodyPr wrap="none" rtlCol="0">
            <a:spAutoFit/>
          </a:bodyPr>
          <a:lstStyle/>
          <a:p>
            <a:r>
              <a:rPr lang="en-US" sz="1400" b="1" dirty="0" smtClean="0"/>
              <a:t>Jan</a:t>
            </a:r>
          </a:p>
          <a:p>
            <a:endParaRPr lang="en-US" sz="800" b="1" dirty="0" smtClean="0"/>
          </a:p>
          <a:p>
            <a:r>
              <a:rPr lang="en-US" sz="1400" b="1" dirty="0" smtClean="0"/>
              <a:t>Feb</a:t>
            </a:r>
          </a:p>
          <a:p>
            <a:endParaRPr lang="en-US" sz="1000" b="1" dirty="0" smtClean="0"/>
          </a:p>
          <a:p>
            <a:r>
              <a:rPr lang="en-US" sz="1400" b="1" dirty="0" smtClean="0"/>
              <a:t>Mar</a:t>
            </a:r>
          </a:p>
          <a:p>
            <a:endParaRPr lang="en-US" sz="900" b="1" dirty="0" smtClean="0"/>
          </a:p>
          <a:p>
            <a:r>
              <a:rPr lang="en-US" sz="1400" b="1" dirty="0" smtClean="0"/>
              <a:t>Apr</a:t>
            </a:r>
          </a:p>
          <a:p>
            <a:endParaRPr lang="en-US" sz="900" b="1" dirty="0" smtClean="0"/>
          </a:p>
          <a:p>
            <a:r>
              <a:rPr lang="en-US" sz="1400" b="1" dirty="0" smtClean="0"/>
              <a:t>May</a:t>
            </a:r>
          </a:p>
          <a:p>
            <a:endParaRPr lang="en-US" sz="900" b="1" dirty="0" smtClean="0"/>
          </a:p>
          <a:p>
            <a:r>
              <a:rPr lang="en-US" sz="1400" b="1" dirty="0" smtClean="0"/>
              <a:t>Jun</a:t>
            </a:r>
          </a:p>
          <a:p>
            <a:endParaRPr lang="en-US" sz="900" b="1" dirty="0" smtClean="0"/>
          </a:p>
          <a:p>
            <a:r>
              <a:rPr lang="en-US" sz="1400" b="1" dirty="0" smtClean="0"/>
              <a:t>Jul</a:t>
            </a:r>
          </a:p>
          <a:p>
            <a:endParaRPr lang="en-US" sz="900" b="1" dirty="0" smtClean="0"/>
          </a:p>
          <a:p>
            <a:r>
              <a:rPr lang="en-US" sz="1400" b="1" dirty="0" smtClean="0"/>
              <a:t>Aug</a:t>
            </a:r>
          </a:p>
          <a:p>
            <a:endParaRPr lang="en-US" sz="900" b="1" dirty="0" smtClean="0"/>
          </a:p>
          <a:p>
            <a:r>
              <a:rPr lang="en-US" sz="1400" b="1" dirty="0" smtClean="0"/>
              <a:t>Sep</a:t>
            </a:r>
          </a:p>
          <a:p>
            <a:endParaRPr lang="en-US" sz="900" b="1" dirty="0" smtClean="0"/>
          </a:p>
          <a:p>
            <a:r>
              <a:rPr lang="en-US" sz="1400" b="1" dirty="0" smtClean="0"/>
              <a:t>Oct</a:t>
            </a:r>
          </a:p>
          <a:p>
            <a:endParaRPr lang="en-US" sz="900" b="1" dirty="0" smtClean="0"/>
          </a:p>
          <a:p>
            <a:r>
              <a:rPr lang="en-US" sz="1400" b="1" dirty="0" smtClean="0"/>
              <a:t>Nov</a:t>
            </a:r>
          </a:p>
          <a:p>
            <a:endParaRPr lang="en-US" sz="900" b="1" dirty="0" smtClean="0"/>
          </a:p>
          <a:p>
            <a:r>
              <a:rPr lang="en-US" sz="1400" b="1" dirty="0" smtClean="0"/>
              <a:t>Dec</a:t>
            </a:r>
          </a:p>
        </p:txBody>
      </p:sp>
      <p:sp>
        <p:nvSpPr>
          <p:cNvPr id="9" name="TextBox 8"/>
          <p:cNvSpPr txBox="1"/>
          <p:nvPr/>
        </p:nvSpPr>
        <p:spPr>
          <a:xfrm>
            <a:off x="685800" y="6550223"/>
            <a:ext cx="5240409" cy="307777"/>
          </a:xfrm>
          <a:prstGeom prst="rect">
            <a:avLst/>
          </a:prstGeom>
          <a:noFill/>
        </p:spPr>
        <p:txBody>
          <a:bodyPr wrap="none" rtlCol="0">
            <a:spAutoFit/>
          </a:bodyPr>
          <a:lstStyle/>
          <a:p>
            <a:r>
              <a:rPr lang="en-US" sz="1400" dirty="0" smtClean="0">
                <a:solidFill>
                  <a:srgbClr val="FF0000"/>
                </a:solidFill>
              </a:rPr>
              <a:t>Diurnal variation varies at different channel and different season</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nvPr>
        </p:nvGraphicFramePr>
        <p:xfrm>
          <a:off x="2895600" y="5175504"/>
          <a:ext cx="6080760" cy="1682496"/>
        </p:xfrm>
        <a:graphic>
          <a:graphicData uri="http://schemas.openxmlformats.org/drawingml/2006/table">
            <a:tbl>
              <a:tblPr/>
              <a:tblGrid>
                <a:gridCol w="754380"/>
                <a:gridCol w="1200150"/>
                <a:gridCol w="1085850"/>
                <a:gridCol w="1085850"/>
                <a:gridCol w="857250"/>
                <a:gridCol w="1097280"/>
              </a:tblGrid>
              <a:tr h="0">
                <a:tc>
                  <a:txBody>
                    <a:bodyPr/>
                    <a:lstStyle/>
                    <a:p>
                      <a:pPr marL="0" marR="0" algn="ctr">
                        <a:lnSpc>
                          <a:spcPct val="115000"/>
                        </a:lnSpc>
                        <a:spcBef>
                          <a:spcPts val="0"/>
                        </a:spcBef>
                        <a:spcAft>
                          <a:spcPts val="0"/>
                        </a:spcAft>
                      </a:pPr>
                      <a:r>
                        <a:rPr lang="en-US" sz="1200" dirty="0">
                          <a:latin typeface="Times New Roman"/>
                          <a:ea typeface="SimSun"/>
                          <a:cs typeface="Times New Roman"/>
                        </a:rPr>
                        <a:t>Channel</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ΔTb</a:t>
                      </a:r>
                      <a:r>
                        <a:rPr lang="en-US" sz="1200" baseline="-25000" dirty="0">
                          <a:latin typeface="Times New Roman"/>
                          <a:ea typeface="SimSun"/>
                          <a:cs typeface="Times New Roman"/>
                        </a:rPr>
                        <a:t>4:00am,0:00am</a:t>
                      </a:r>
                      <a:r>
                        <a:rPr lang="en-US" sz="1200" dirty="0">
                          <a:latin typeface="Times New Roman"/>
                          <a:ea typeface="SimSun"/>
                          <a:cs typeface="Times New Roman"/>
                        </a:rPr>
                        <a:t> (K)</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Channel</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ΔTb</a:t>
                      </a:r>
                      <a:r>
                        <a:rPr lang="en-US" sz="1200" baseline="-25000" dirty="0">
                          <a:latin typeface="Times New Roman"/>
                          <a:ea typeface="SimSun"/>
                          <a:cs typeface="Times New Roman"/>
                        </a:rPr>
                        <a:t>4:00am,0:00am</a:t>
                      </a:r>
                      <a:r>
                        <a:rPr lang="en-US" sz="1200" dirty="0">
                          <a:latin typeface="Times New Roman"/>
                          <a:ea typeface="SimSun"/>
                          <a:cs typeface="Times New Roman"/>
                        </a:rPr>
                        <a:t> (K)</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Channel</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ΔTb</a:t>
                      </a:r>
                      <a:r>
                        <a:rPr lang="en-US" sz="1200" baseline="-25000" dirty="0">
                          <a:latin typeface="Times New Roman"/>
                          <a:ea typeface="SimSun"/>
                          <a:cs typeface="Times New Roman"/>
                        </a:rPr>
                        <a:t>4:00am,0:00am</a:t>
                      </a:r>
                      <a:r>
                        <a:rPr lang="en-US" sz="1200" dirty="0">
                          <a:latin typeface="Times New Roman"/>
                          <a:ea typeface="SimSun"/>
                          <a:cs typeface="Times New Roman"/>
                        </a:rPr>
                        <a:t> (K)</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095">
                <a:tc>
                  <a:txBody>
                    <a:bodyPr/>
                    <a:lstStyle/>
                    <a:p>
                      <a:pPr marL="0" marR="0" algn="ctr">
                        <a:lnSpc>
                          <a:spcPct val="115000"/>
                        </a:lnSpc>
                        <a:spcBef>
                          <a:spcPts val="0"/>
                        </a:spcBef>
                        <a:spcAft>
                          <a:spcPts val="0"/>
                        </a:spcAft>
                      </a:pPr>
                      <a:r>
                        <a:rPr lang="en-US" sz="1200" dirty="0">
                          <a:latin typeface="Times New Roman"/>
                          <a:ea typeface="SimSun"/>
                          <a:cs typeface="Times New Roman"/>
                        </a:rPr>
                        <a:t>Ch1</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dirty="0">
                          <a:latin typeface="Times New Roman"/>
                          <a:ea typeface="SimSun"/>
                          <a:cs typeface="Times New Roman"/>
                        </a:rPr>
                        <a:t>+0.25</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a:latin typeface="Times New Roman"/>
                          <a:ea typeface="SimSun"/>
                          <a:cs typeface="Times New Roman"/>
                        </a:rPr>
                        <a:t>Ch7</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dirty="0">
                          <a:latin typeface="Times New Roman"/>
                          <a:ea typeface="SimSun"/>
                          <a:cs typeface="Times New Roman"/>
                        </a:rPr>
                        <a:t>+0.54</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a:latin typeface="Times New Roman"/>
                          <a:ea typeface="SimSun"/>
                          <a:cs typeface="Times New Roman"/>
                        </a:rPr>
                        <a:t>Ch13</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dirty="0">
                          <a:latin typeface="Times New Roman"/>
                          <a:ea typeface="SimSun"/>
                          <a:cs typeface="Times New Roman"/>
                        </a:rPr>
                        <a:t>+0.33</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dirty="0">
                          <a:latin typeface="Times New Roman"/>
                          <a:ea typeface="SimSun"/>
                          <a:cs typeface="Times New Roman"/>
                        </a:rPr>
                        <a:t>Ch2</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+0.22</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Ch8</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+0.49</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Ch14</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+0.38</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dirty="0">
                          <a:latin typeface="Times New Roman"/>
                          <a:ea typeface="SimSun"/>
                          <a:cs typeface="Times New Roman"/>
                        </a:rPr>
                        <a:t>Ch3</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+0.25</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Ch9</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+0.67</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Ch15</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+0.61</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dirty="0">
                          <a:latin typeface="Times New Roman"/>
                          <a:ea typeface="SimSun"/>
                          <a:cs typeface="Times New Roman"/>
                        </a:rPr>
                        <a:t>Ch4</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+0.37</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Ch10</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+0.39</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Ch16</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+0.28</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dirty="0">
                          <a:latin typeface="Times New Roman"/>
                          <a:ea typeface="SimSun"/>
                          <a:cs typeface="Times New Roman"/>
                        </a:rPr>
                        <a:t>Ch5</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+0.24</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Ch11</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+0.44</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Ch17</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+0.51</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dirty="0">
                          <a:latin typeface="Times New Roman"/>
                          <a:ea typeface="SimSun"/>
                          <a:cs typeface="Times New Roman"/>
                        </a:rPr>
                        <a:t>Ch6</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+0.51</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Ch12</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+0.53</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endParaRPr lang="en-US" sz="1200" dirty="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4" name="Slide Number Placeholder 3"/>
          <p:cNvSpPr>
            <a:spLocks noGrp="1"/>
          </p:cNvSpPr>
          <p:nvPr>
            <p:ph type="sldNum" sz="quarter" idx="11"/>
          </p:nvPr>
        </p:nvSpPr>
        <p:spPr/>
        <p:txBody>
          <a:bodyPr/>
          <a:lstStyle/>
          <a:p>
            <a:fld id="{280F082F-4A35-4E7E-AD6D-89617C148F34}" type="slidenum">
              <a:rPr lang="en-US" smtClean="0"/>
              <a:pPr/>
              <a:t>21</a:t>
            </a:fld>
            <a:endParaRPr lang="en-US" dirty="0"/>
          </a:p>
        </p:txBody>
      </p:sp>
      <p:pic>
        <p:nvPicPr>
          <p:cNvPr id="92163" name="Picture 18" descr="g11"/>
          <p:cNvPicPr>
            <a:picLocks noChangeAspect="1" noChangeArrowheads="1"/>
          </p:cNvPicPr>
          <p:nvPr/>
        </p:nvPicPr>
        <p:blipFill>
          <a:blip r:embed="rId3" cstate="print"/>
          <a:srcRect/>
          <a:stretch>
            <a:fillRect/>
          </a:stretch>
        </p:blipFill>
        <p:spPr bwMode="auto">
          <a:xfrm>
            <a:off x="76200" y="47869"/>
            <a:ext cx="4724400" cy="5057531"/>
          </a:xfrm>
          <a:prstGeom prst="rect">
            <a:avLst/>
          </a:prstGeom>
          <a:noFill/>
          <a:ln w="9525">
            <a:noFill/>
            <a:miter lim="800000"/>
            <a:headEnd/>
            <a:tailEnd/>
          </a:ln>
        </p:spPr>
      </p:pic>
      <p:sp>
        <p:nvSpPr>
          <p:cNvPr id="92164" name="Rectangle 4"/>
          <p:cNvSpPr>
            <a:spLocks noChangeArrowheads="1"/>
          </p:cNvSpPr>
          <p:nvPr/>
        </p:nvSpPr>
        <p:spPr bwMode="auto">
          <a:xfrm>
            <a:off x="3048000" y="4572000"/>
            <a:ext cx="609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Impact of the midnight calibration anomaly for GOES-11 Sounder IR channel 1 through Ch17.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4:00am,0:00am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4:00am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0:00am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57200" y="6324600"/>
            <a:ext cx="2060179" cy="338554"/>
          </a:xfrm>
          <a:prstGeom prst="rect">
            <a:avLst/>
          </a:prstGeom>
          <a:noFill/>
        </p:spPr>
        <p:txBody>
          <a:bodyPr wrap="none" rtlCol="0">
            <a:spAutoFit/>
          </a:bodyPr>
          <a:lstStyle/>
          <a:p>
            <a:r>
              <a:rPr lang="en-US" sz="1600" dirty="0" smtClean="0"/>
              <a:t>Yu and Wu, 2013 TGRS</a:t>
            </a:r>
            <a:endParaRPr lang="en-US" sz="1600" dirty="0"/>
          </a:p>
        </p:txBody>
      </p:sp>
      <p:sp>
        <p:nvSpPr>
          <p:cNvPr id="10" name="TextBox 9"/>
          <p:cNvSpPr txBox="1"/>
          <p:nvPr/>
        </p:nvSpPr>
        <p:spPr>
          <a:xfrm>
            <a:off x="5410201" y="2286000"/>
            <a:ext cx="3581400" cy="646331"/>
          </a:xfrm>
          <a:prstGeom prst="rect">
            <a:avLst/>
          </a:prstGeom>
          <a:noFill/>
        </p:spPr>
        <p:txBody>
          <a:bodyPr wrap="square" rtlCol="0">
            <a:spAutoFit/>
          </a:bodyPr>
          <a:lstStyle/>
          <a:p>
            <a:r>
              <a:rPr lang="en-US" dirty="0" smtClean="0"/>
              <a:t>No MBCC applied to the Sounder IR channels</a:t>
            </a:r>
            <a:endParaRPr lang="en-US" dirty="0"/>
          </a:p>
        </p:txBody>
      </p:sp>
      <p:graphicFrame>
        <p:nvGraphicFramePr>
          <p:cNvPr id="92165" name="Object 5"/>
          <p:cNvGraphicFramePr>
            <a:graphicFrameLocks noChangeAspect="1"/>
          </p:cNvGraphicFramePr>
          <p:nvPr/>
        </p:nvGraphicFramePr>
        <p:xfrm>
          <a:off x="5135563" y="3886200"/>
          <a:ext cx="3946525" cy="381000"/>
        </p:xfrm>
        <a:graphic>
          <a:graphicData uri="http://schemas.openxmlformats.org/presentationml/2006/ole">
            <p:oleObj spid="_x0000_s5122" name="Equation" r:id="rId4" imgW="2463480" imgH="2412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GEO-GEO IR Inter-Calibration</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22</a:t>
            </a:fld>
            <a:endParaRPr lang="en-US" dirty="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3729" name="Object 1"/>
          <p:cNvGraphicFramePr>
            <a:graphicFrameLocks noChangeAspect="1"/>
          </p:cNvGraphicFramePr>
          <p:nvPr/>
        </p:nvGraphicFramePr>
        <p:xfrm>
          <a:off x="609600" y="1981200"/>
          <a:ext cx="6629400" cy="348916"/>
        </p:xfrm>
        <a:graphic>
          <a:graphicData uri="http://schemas.openxmlformats.org/presentationml/2006/ole">
            <p:oleObj spid="_x0000_s9218" name="Equation" r:id="rId3" imgW="4521200" imgH="241300" progId="Equation.3">
              <p:embed/>
            </p:oleObj>
          </a:graphicData>
        </a:graphic>
      </p:graphicFrame>
      <p:pic>
        <p:nvPicPr>
          <p:cNvPr id="73731" name="Picture 3"/>
          <p:cNvPicPr>
            <a:picLocks noChangeAspect="1" noChangeArrowheads="1"/>
          </p:cNvPicPr>
          <p:nvPr/>
        </p:nvPicPr>
        <p:blipFill>
          <a:blip r:embed="rId4" cstate="print"/>
          <a:srcRect/>
          <a:stretch>
            <a:fillRect/>
          </a:stretch>
        </p:blipFill>
        <p:spPr bwMode="auto">
          <a:xfrm>
            <a:off x="152400" y="3276600"/>
            <a:ext cx="4238625" cy="2971800"/>
          </a:xfrm>
          <a:prstGeom prst="rect">
            <a:avLst/>
          </a:prstGeom>
          <a:noFill/>
          <a:ln w="9525">
            <a:noFill/>
            <a:miter lim="800000"/>
            <a:headEnd/>
            <a:tailEnd/>
          </a:ln>
        </p:spPr>
      </p:pic>
      <p:cxnSp>
        <p:nvCxnSpPr>
          <p:cNvPr id="11" name="Straight Arrow Connector 10"/>
          <p:cNvCxnSpPr/>
          <p:nvPr/>
        </p:nvCxnSpPr>
        <p:spPr>
          <a:xfrm flipH="1">
            <a:off x="2514600" y="4495800"/>
            <a:ext cx="1905000" cy="196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343400" y="4343400"/>
            <a:ext cx="1172116" cy="369332"/>
          </a:xfrm>
          <a:prstGeom prst="rect">
            <a:avLst/>
          </a:prstGeom>
          <a:noFill/>
        </p:spPr>
        <p:txBody>
          <a:bodyPr wrap="none" rtlCol="0">
            <a:spAutoFit/>
          </a:bodyPr>
          <a:lstStyle/>
          <a:p>
            <a:r>
              <a:rPr lang="en-US" dirty="0" smtClean="0"/>
              <a:t>New SRF</a:t>
            </a:r>
            <a:endParaRPr lang="en-US" dirty="0"/>
          </a:p>
        </p:txBody>
      </p:sp>
      <p:sp>
        <p:nvSpPr>
          <p:cNvPr id="1116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1619" name="Object 3"/>
          <p:cNvGraphicFramePr>
            <a:graphicFrameLocks noChangeAspect="1"/>
          </p:cNvGraphicFramePr>
          <p:nvPr/>
        </p:nvGraphicFramePr>
        <p:xfrm>
          <a:off x="663222" y="2743200"/>
          <a:ext cx="5813778" cy="381000"/>
        </p:xfrm>
        <a:graphic>
          <a:graphicData uri="http://schemas.openxmlformats.org/presentationml/2006/ole">
            <p:oleObj spid="_x0000_s9219" name="Equation" r:id="rId5" imgW="3924300" imgH="254000" progId="Equation.3">
              <p:embed/>
            </p:oleObj>
          </a:graphicData>
        </a:graphic>
      </p:graphicFrame>
      <p:sp>
        <p:nvSpPr>
          <p:cNvPr id="13" name="TextBox 12"/>
          <p:cNvSpPr txBox="1"/>
          <p:nvPr/>
        </p:nvSpPr>
        <p:spPr>
          <a:xfrm>
            <a:off x="76200" y="1981200"/>
            <a:ext cx="389850" cy="369332"/>
          </a:xfrm>
          <a:prstGeom prst="rect">
            <a:avLst/>
          </a:prstGeom>
          <a:noFill/>
        </p:spPr>
        <p:txBody>
          <a:bodyPr wrap="none" rtlCol="0">
            <a:spAutoFit/>
          </a:bodyPr>
          <a:lstStyle/>
          <a:p>
            <a:r>
              <a:rPr lang="en-US" dirty="0" smtClean="0"/>
              <a:t>1)</a:t>
            </a:r>
            <a:endParaRPr lang="en-US" dirty="0"/>
          </a:p>
        </p:txBody>
      </p:sp>
      <p:sp>
        <p:nvSpPr>
          <p:cNvPr id="14" name="TextBox 13"/>
          <p:cNvSpPr txBox="1"/>
          <p:nvPr/>
        </p:nvSpPr>
        <p:spPr>
          <a:xfrm>
            <a:off x="152400" y="2743200"/>
            <a:ext cx="389850" cy="369332"/>
          </a:xfrm>
          <a:prstGeom prst="rect">
            <a:avLst/>
          </a:prstGeom>
          <a:noFill/>
        </p:spPr>
        <p:txBody>
          <a:bodyPr wrap="none" rtlCol="0">
            <a:spAutoFit/>
          </a:bodyPr>
          <a:lstStyle/>
          <a:p>
            <a:r>
              <a:rPr lang="en-US" dirty="0" smtClean="0"/>
              <a:t>2)</a:t>
            </a:r>
            <a:endParaRPr lang="en-US" dirty="0"/>
          </a:p>
        </p:txBody>
      </p:sp>
      <p:sp>
        <p:nvSpPr>
          <p:cNvPr id="15" name="TextBox 14"/>
          <p:cNvSpPr txBox="1"/>
          <p:nvPr/>
        </p:nvSpPr>
        <p:spPr>
          <a:xfrm>
            <a:off x="6553200" y="2286000"/>
            <a:ext cx="2438400" cy="276999"/>
          </a:xfrm>
          <a:prstGeom prst="rect">
            <a:avLst/>
          </a:prstGeom>
          <a:noFill/>
        </p:spPr>
        <p:txBody>
          <a:bodyPr wrap="square" rtlCol="0">
            <a:spAutoFit/>
          </a:bodyPr>
          <a:lstStyle/>
          <a:p>
            <a:r>
              <a:rPr lang="en-US" sz="1200" dirty="0" smtClean="0"/>
              <a:t>- D. Tobin et al. 2005 JGR</a:t>
            </a:r>
            <a:endParaRPr lang="en-US" sz="1200" dirty="0"/>
          </a:p>
        </p:txBody>
      </p:sp>
      <p:sp>
        <p:nvSpPr>
          <p:cNvPr id="16" name="TextBox 15"/>
          <p:cNvSpPr txBox="1"/>
          <p:nvPr/>
        </p:nvSpPr>
        <p:spPr>
          <a:xfrm>
            <a:off x="4800600" y="3200400"/>
            <a:ext cx="3581400" cy="1169551"/>
          </a:xfrm>
          <a:prstGeom prst="rect">
            <a:avLst/>
          </a:prstGeom>
          <a:noFill/>
        </p:spPr>
        <p:txBody>
          <a:bodyPr wrap="square" rtlCol="0">
            <a:spAutoFit/>
          </a:bodyPr>
          <a:lstStyle/>
          <a:p>
            <a:r>
              <a:rPr lang="en-US" sz="1400" dirty="0" smtClean="0"/>
              <a:t>This algorithm can be applied to Sounder IR data.  However, due to the application of MBCC calibration slope and smoothing of the radiance, it is challenging to apply to Imager IR channels</a:t>
            </a:r>
            <a:endParaRPr lang="en-US" sz="1400" dirty="0"/>
          </a:p>
        </p:txBody>
      </p:sp>
      <p:sp>
        <p:nvSpPr>
          <p:cNvPr id="17" name="TextBox 16"/>
          <p:cNvSpPr txBox="1"/>
          <p:nvPr/>
        </p:nvSpPr>
        <p:spPr>
          <a:xfrm>
            <a:off x="5105400" y="4800600"/>
            <a:ext cx="389850" cy="369332"/>
          </a:xfrm>
          <a:prstGeom prst="rect">
            <a:avLst/>
          </a:prstGeom>
          <a:noFill/>
        </p:spPr>
        <p:txBody>
          <a:bodyPr wrap="none" rtlCol="0">
            <a:spAutoFit/>
          </a:bodyPr>
          <a:lstStyle/>
          <a:p>
            <a:r>
              <a:rPr lang="en-US" dirty="0" smtClean="0"/>
              <a:t>3)</a:t>
            </a:r>
            <a:endParaRPr lang="en-US" dirty="0"/>
          </a:p>
        </p:txBody>
      </p:sp>
      <p:sp>
        <p:nvSpPr>
          <p:cNvPr id="1157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5716" name="Object 4"/>
          <p:cNvGraphicFramePr>
            <a:graphicFrameLocks noChangeAspect="1"/>
          </p:cNvGraphicFramePr>
          <p:nvPr/>
        </p:nvGraphicFramePr>
        <p:xfrm>
          <a:off x="5541034" y="4648200"/>
          <a:ext cx="1850366" cy="685800"/>
        </p:xfrm>
        <a:graphic>
          <a:graphicData uri="http://schemas.openxmlformats.org/presentationml/2006/ole">
            <p:oleObj spid="_x0000_s9220" name="Equation" r:id="rId6" imgW="1358900" imgH="508000" progId="Equation.3">
              <p:embed/>
            </p:oleObj>
          </a:graphicData>
        </a:graphic>
      </p:graphicFrame>
      <p:sp>
        <p:nvSpPr>
          <p:cNvPr id="18" name="TextBox 17"/>
          <p:cNvSpPr txBox="1"/>
          <p:nvPr/>
        </p:nvSpPr>
        <p:spPr>
          <a:xfrm>
            <a:off x="4876800" y="5257800"/>
            <a:ext cx="3657600" cy="954107"/>
          </a:xfrm>
          <a:prstGeom prst="rect">
            <a:avLst/>
          </a:prstGeom>
          <a:noFill/>
        </p:spPr>
        <p:txBody>
          <a:bodyPr wrap="square" rtlCol="0">
            <a:spAutoFit/>
          </a:bodyPr>
          <a:lstStyle/>
          <a:p>
            <a:r>
              <a:rPr lang="en-US" sz="1400" dirty="0" smtClean="0"/>
              <a:t>Where        and       are the simulated GEO1 and GEO2 radiances using various atmospheric profiles.  Could have large uncertainty at the sounding channels</a:t>
            </a:r>
            <a:endParaRPr lang="en-US" sz="1400" dirty="0"/>
          </a:p>
        </p:txBody>
      </p:sp>
      <p:sp>
        <p:nvSpPr>
          <p:cNvPr id="1157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5718" name="Object 6"/>
          <p:cNvGraphicFramePr>
            <a:graphicFrameLocks noChangeAspect="1"/>
          </p:cNvGraphicFramePr>
          <p:nvPr/>
        </p:nvGraphicFramePr>
        <p:xfrm>
          <a:off x="5486400" y="5181600"/>
          <a:ext cx="381000" cy="411480"/>
        </p:xfrm>
        <a:graphic>
          <a:graphicData uri="http://schemas.openxmlformats.org/presentationml/2006/ole">
            <p:oleObj spid="_x0000_s9221" name="Equation" r:id="rId7" imgW="241195" imgH="253890" progId="Equation.3">
              <p:embed/>
            </p:oleObj>
          </a:graphicData>
        </a:graphic>
      </p:graphicFrame>
      <p:graphicFrame>
        <p:nvGraphicFramePr>
          <p:cNvPr id="115720" name="Object 8"/>
          <p:cNvGraphicFramePr>
            <a:graphicFrameLocks noChangeAspect="1"/>
          </p:cNvGraphicFramePr>
          <p:nvPr/>
        </p:nvGraphicFramePr>
        <p:xfrm>
          <a:off x="6162675" y="5227638"/>
          <a:ext cx="400050" cy="411162"/>
        </p:xfrm>
        <a:graphic>
          <a:graphicData uri="http://schemas.openxmlformats.org/presentationml/2006/ole">
            <p:oleObj spid="_x0000_s9222" name="Equation" r:id="rId8" imgW="253800" imgH="253800" progId="Equation.3">
              <p:embed/>
            </p:oleObj>
          </a:graphicData>
        </a:graphic>
      </p:graphicFrame>
      <p:sp>
        <p:nvSpPr>
          <p:cNvPr id="22" name="TextBox 21"/>
          <p:cNvSpPr txBox="1"/>
          <p:nvPr/>
        </p:nvSpPr>
        <p:spPr>
          <a:xfrm>
            <a:off x="8229600" y="6172200"/>
            <a:ext cx="382028" cy="338554"/>
          </a:xfrm>
          <a:prstGeom prst="rect">
            <a:avLst/>
          </a:prstGeom>
          <a:noFill/>
        </p:spPr>
        <p:txBody>
          <a:bodyPr wrap="none" rtlCol="0">
            <a:spAutoFit/>
          </a:bodyPr>
          <a:lstStyle/>
          <a:p>
            <a:r>
              <a:rPr lang="en-US" sz="1600" dirty="0" smtClean="0"/>
              <a:t>Yu</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324600" cy="838200"/>
          </a:xfrm>
        </p:spPr>
        <p:txBody>
          <a:bodyPr/>
          <a:lstStyle/>
          <a:p>
            <a:r>
              <a:rPr lang="en-US" dirty="0" smtClean="0"/>
              <a:t>GEO-GEO Direct Inter-Comparison during GOES-15 PLT Period</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23</a:t>
            </a:fld>
            <a:endParaRPr lang="en-US" dirty="0"/>
          </a:p>
        </p:txBody>
      </p:sp>
      <p:pic>
        <p:nvPicPr>
          <p:cNvPr id="5" name="Content Placeholder 4" descr="GOES15_GOES13_collocation_06_23_2010.png"/>
          <p:cNvPicPr>
            <a:picLocks noChangeAspect="1"/>
          </p:cNvPicPr>
          <p:nvPr/>
        </p:nvPicPr>
        <p:blipFill>
          <a:blip r:embed="rId2" cstate="print"/>
          <a:stretch>
            <a:fillRect/>
          </a:stretch>
        </p:blipFill>
        <p:spPr bwMode="auto">
          <a:xfrm>
            <a:off x="457200" y="1752600"/>
            <a:ext cx="2895600" cy="4343400"/>
          </a:xfrm>
          <a:prstGeom prst="rect">
            <a:avLst/>
          </a:prstGeom>
          <a:noFill/>
          <a:ln w="9525">
            <a:noFill/>
            <a:miter lim="800000"/>
            <a:headEnd/>
            <a:tailEnd/>
          </a:ln>
        </p:spPr>
      </p:pic>
      <p:sp>
        <p:nvSpPr>
          <p:cNvPr id="6" name="Content Placeholder 2"/>
          <p:cNvSpPr txBox="1">
            <a:spLocks/>
          </p:cNvSpPr>
          <p:nvPr/>
        </p:nvSpPr>
        <p:spPr bwMode="auto">
          <a:xfrm>
            <a:off x="4495800" y="2362200"/>
            <a:ext cx="3962400" cy="1828800"/>
          </a:xfrm>
          <a:prstGeom prst="rect">
            <a:avLst/>
          </a:prstGeom>
          <a:noFill/>
          <a:ln w="38100">
            <a:solidFill>
              <a:srgbClr val="0070C0"/>
            </a:solid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mn-lt"/>
                <a:ea typeface="MS PGothic" pitchFamily="34" charset="-128"/>
                <a:cs typeface="ＭＳ Ｐゴシック" charset="-128"/>
              </a:rPr>
              <a:t>GEO-GEO collocation</a:t>
            </a:r>
          </a:p>
          <a:p>
            <a:pPr marL="742950" marR="0" lvl="1" indent="-285750" algn="l" defTabSz="914400" rtl="0" eaLnBrk="0" fontAlgn="base" latinLnBrk="0" hangingPunct="0">
              <a:lnSpc>
                <a:spcPct val="100000"/>
              </a:lnSpc>
              <a:spcBef>
                <a:spcPct val="20000"/>
              </a:spcBef>
              <a:spcAft>
                <a:spcPct val="0"/>
              </a:spcAft>
              <a:buClr>
                <a:schemeClr val="tx2">
                  <a:lumMod val="75000"/>
                  <a:lumOff val="25000"/>
                </a:schemeClr>
              </a:buClr>
              <a:buSzPct val="100000"/>
              <a:buFontTx/>
              <a:buChar char="»"/>
              <a:tabLst/>
              <a:defRPr/>
            </a:pPr>
            <a:r>
              <a:rPr kumimoji="0" lang="en-US" sz="1600" b="0" i="0" u="none" strike="noStrike" kern="0" cap="none" spc="0" normalizeH="0" baseline="0" noProof="0" dirty="0" smtClean="0">
                <a:ln>
                  <a:noFill/>
                </a:ln>
                <a:solidFill>
                  <a:srgbClr val="00B050"/>
                </a:solidFill>
                <a:effectLst/>
                <a:uLnTx/>
                <a:uFillTx/>
                <a:latin typeface="+mn-lt"/>
                <a:ea typeface="MS PGothic" pitchFamily="34" charset="-128"/>
              </a:rPr>
              <a:t>Spatial collocation</a:t>
            </a:r>
          </a:p>
          <a:p>
            <a:pPr marL="742950" marR="0" lvl="1" indent="-285750" algn="l" defTabSz="914400" rtl="0" eaLnBrk="0" fontAlgn="base" latinLnBrk="0" hangingPunct="0">
              <a:lnSpc>
                <a:spcPct val="100000"/>
              </a:lnSpc>
              <a:spcBef>
                <a:spcPct val="20000"/>
              </a:spcBef>
              <a:spcAft>
                <a:spcPct val="0"/>
              </a:spcAft>
              <a:buClr>
                <a:schemeClr val="tx2">
                  <a:lumMod val="75000"/>
                  <a:lumOff val="25000"/>
                </a:schemeClr>
              </a:buClr>
              <a:buSzPct val="100000"/>
              <a:buFontTx/>
              <a:buChar char="»"/>
              <a:tabLst/>
              <a:defRPr/>
            </a:pPr>
            <a:r>
              <a:rPr kumimoji="0" lang="en-US" sz="1600" b="0" i="0" u="none" strike="noStrike" kern="0" cap="none" spc="0" normalizeH="0" baseline="0" noProof="0" dirty="0" smtClean="0">
                <a:ln>
                  <a:noFill/>
                </a:ln>
                <a:solidFill>
                  <a:srgbClr val="00B050"/>
                </a:solidFill>
                <a:effectLst/>
                <a:uLnTx/>
                <a:uFillTx/>
                <a:latin typeface="+mn-lt"/>
                <a:ea typeface="MS PGothic" pitchFamily="34" charset="-128"/>
              </a:rPr>
              <a:t>Temporal difference: &lt; 5 minutes</a:t>
            </a:r>
          </a:p>
          <a:p>
            <a:pPr marL="742950" marR="0" lvl="1" indent="-285750" algn="l" defTabSz="914400" rtl="0" eaLnBrk="0" fontAlgn="base" latinLnBrk="0" hangingPunct="0">
              <a:lnSpc>
                <a:spcPct val="100000"/>
              </a:lnSpc>
              <a:spcBef>
                <a:spcPct val="20000"/>
              </a:spcBef>
              <a:spcAft>
                <a:spcPct val="0"/>
              </a:spcAft>
              <a:buClr>
                <a:schemeClr val="tx2">
                  <a:lumMod val="75000"/>
                  <a:lumOff val="25000"/>
                </a:schemeClr>
              </a:buClr>
              <a:buSzPct val="100000"/>
              <a:buFontTx/>
              <a:buChar char="»"/>
              <a:tabLst/>
              <a:defRPr/>
            </a:pPr>
            <a:r>
              <a:rPr kumimoji="0" lang="en-US" sz="1600" b="0" i="0" u="none" strike="noStrike" kern="0" cap="none" spc="0" normalizeH="0" baseline="0" noProof="0" dirty="0" smtClean="0">
                <a:ln>
                  <a:noFill/>
                </a:ln>
                <a:solidFill>
                  <a:srgbClr val="00B050"/>
                </a:solidFill>
                <a:effectLst/>
                <a:uLnTx/>
                <a:uFillTx/>
                <a:latin typeface="+mn-lt"/>
                <a:ea typeface="MS PGothic" pitchFamily="34" charset="-128"/>
              </a:rPr>
              <a:t>Geometric alignment: viewing zenith angle difference &lt; 1%</a:t>
            </a:r>
            <a:endParaRPr lang="en-US" sz="1600" noProof="0" dirty="0" smtClean="0"/>
          </a:p>
        </p:txBody>
      </p:sp>
      <p:sp>
        <p:nvSpPr>
          <p:cNvPr id="8" name="TextBox 7"/>
          <p:cNvSpPr txBox="1"/>
          <p:nvPr/>
        </p:nvSpPr>
        <p:spPr>
          <a:xfrm>
            <a:off x="4724400" y="4724400"/>
            <a:ext cx="1911101" cy="646331"/>
          </a:xfrm>
          <a:prstGeom prst="rect">
            <a:avLst/>
          </a:prstGeom>
          <a:noFill/>
        </p:spPr>
        <p:txBody>
          <a:bodyPr wrap="none" rtlCol="0">
            <a:spAutoFit/>
          </a:bodyPr>
          <a:lstStyle/>
          <a:p>
            <a:r>
              <a:rPr lang="en-US" dirty="0" smtClean="0"/>
              <a:t>GOES 13: -75</a:t>
            </a:r>
            <a:r>
              <a:rPr lang="en-US" baseline="30000" dirty="0" smtClean="0"/>
              <a:t>o</a:t>
            </a:r>
          </a:p>
          <a:p>
            <a:r>
              <a:rPr lang="en-US" dirty="0" smtClean="0"/>
              <a:t>GOES-15: -89.5</a:t>
            </a:r>
            <a:r>
              <a:rPr lang="en-US" baseline="30000" dirty="0" smtClean="0"/>
              <a:t>o</a:t>
            </a:r>
            <a:endParaRPr lang="en-US" dirty="0"/>
          </a:p>
        </p:txBody>
      </p:sp>
      <p:sp>
        <p:nvSpPr>
          <p:cNvPr id="7" name="TextBox 6"/>
          <p:cNvSpPr txBox="1"/>
          <p:nvPr/>
        </p:nvSpPr>
        <p:spPr>
          <a:xfrm>
            <a:off x="8229600" y="6172200"/>
            <a:ext cx="382028" cy="338554"/>
          </a:xfrm>
          <a:prstGeom prst="rect">
            <a:avLst/>
          </a:prstGeom>
          <a:noFill/>
        </p:spPr>
        <p:txBody>
          <a:bodyPr wrap="none" rtlCol="0">
            <a:spAutoFit/>
          </a:bodyPr>
          <a:lstStyle/>
          <a:p>
            <a:r>
              <a:rPr lang="en-US" sz="1600" dirty="0" smtClean="0"/>
              <a:t>Yu</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781800" cy="762000"/>
          </a:xfrm>
        </p:spPr>
        <p:txBody>
          <a:bodyPr/>
          <a:lstStyle/>
          <a:p>
            <a:r>
              <a:rPr lang="en-US" dirty="0" smtClean="0"/>
              <a:t>Direct GEO-GEO IR inter-comparison</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24</a:t>
            </a:fld>
            <a:endParaRPr lang="en-US" dirty="0"/>
          </a:p>
        </p:txBody>
      </p:sp>
      <p:pic>
        <p:nvPicPr>
          <p:cNvPr id="7" name="Picture 6" descr="g15.vs.g13.imager.diurnaldiff.m06.ch2.png"/>
          <p:cNvPicPr/>
          <p:nvPr/>
        </p:nvPicPr>
        <p:blipFill>
          <a:blip r:embed="rId3" cstate="print"/>
          <a:srcRect/>
          <a:stretch>
            <a:fillRect/>
          </a:stretch>
        </p:blipFill>
        <p:spPr bwMode="auto">
          <a:xfrm>
            <a:off x="0" y="1752600"/>
            <a:ext cx="4495800" cy="2438400"/>
          </a:xfrm>
          <a:prstGeom prst="rect">
            <a:avLst/>
          </a:prstGeom>
          <a:noFill/>
          <a:ln w="9525">
            <a:noFill/>
            <a:miter lim="800000"/>
            <a:headEnd/>
            <a:tailEnd/>
          </a:ln>
        </p:spPr>
      </p:pic>
      <p:pic>
        <p:nvPicPr>
          <p:cNvPr id="8" name="Picture 7" descr="g15.vs.g13.imager.diurnaldiff.m06.ch3.png"/>
          <p:cNvPicPr/>
          <p:nvPr/>
        </p:nvPicPr>
        <p:blipFill>
          <a:blip r:embed="rId4" cstate="print"/>
          <a:srcRect/>
          <a:stretch>
            <a:fillRect/>
          </a:stretch>
        </p:blipFill>
        <p:spPr bwMode="auto">
          <a:xfrm>
            <a:off x="4572000" y="1752600"/>
            <a:ext cx="4343400" cy="2514600"/>
          </a:xfrm>
          <a:prstGeom prst="rect">
            <a:avLst/>
          </a:prstGeom>
          <a:noFill/>
          <a:ln w="9525">
            <a:noFill/>
            <a:miter lim="800000"/>
            <a:headEnd/>
            <a:tailEnd/>
          </a:ln>
        </p:spPr>
      </p:pic>
      <p:pic>
        <p:nvPicPr>
          <p:cNvPr id="9" name="Picture 8" descr="g15.vs.g13.imager.diurnaldiff.m06.ch4.png"/>
          <p:cNvPicPr/>
          <p:nvPr/>
        </p:nvPicPr>
        <p:blipFill>
          <a:blip r:embed="rId5" cstate="print"/>
          <a:srcRect/>
          <a:stretch>
            <a:fillRect/>
          </a:stretch>
        </p:blipFill>
        <p:spPr bwMode="auto">
          <a:xfrm>
            <a:off x="0" y="4191000"/>
            <a:ext cx="4495800" cy="2667000"/>
          </a:xfrm>
          <a:prstGeom prst="rect">
            <a:avLst/>
          </a:prstGeom>
          <a:noFill/>
          <a:ln w="9525">
            <a:noFill/>
            <a:miter lim="800000"/>
            <a:headEnd/>
            <a:tailEnd/>
          </a:ln>
        </p:spPr>
      </p:pic>
      <p:pic>
        <p:nvPicPr>
          <p:cNvPr id="10" name="Picture 9" descr="g15.vs.g13.imager.diurnaldiff.m06.ch6.png"/>
          <p:cNvPicPr/>
          <p:nvPr/>
        </p:nvPicPr>
        <p:blipFill>
          <a:blip r:embed="rId6" cstate="print"/>
          <a:srcRect/>
          <a:stretch>
            <a:fillRect/>
          </a:stretch>
        </p:blipFill>
        <p:spPr bwMode="auto">
          <a:xfrm>
            <a:off x="4572000" y="4191000"/>
            <a:ext cx="4346222" cy="2667000"/>
          </a:xfrm>
          <a:prstGeom prst="rect">
            <a:avLst/>
          </a:prstGeom>
          <a:noFill/>
          <a:ln w="9525">
            <a:noFill/>
            <a:miter lim="800000"/>
            <a:headEnd/>
            <a:tailEnd/>
          </a:ln>
        </p:spPr>
      </p:pic>
      <p:cxnSp>
        <p:nvCxnSpPr>
          <p:cNvPr id="11" name="Straight Arrow Connector 10"/>
          <p:cNvCxnSpPr>
            <a:stCxn id="13" idx="3"/>
          </p:cNvCxnSpPr>
          <p:nvPr/>
        </p:nvCxnSpPr>
        <p:spPr>
          <a:xfrm flipV="1">
            <a:off x="685800" y="3429000"/>
            <a:ext cx="685800" cy="230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1371600" y="2133600"/>
            <a:ext cx="381000" cy="1600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600" y="3505200"/>
            <a:ext cx="683200" cy="307777"/>
          </a:xfrm>
          <a:prstGeom prst="rect">
            <a:avLst/>
          </a:prstGeom>
          <a:noFill/>
        </p:spPr>
        <p:txBody>
          <a:bodyPr wrap="none" rtlCol="0">
            <a:spAutoFit/>
          </a:bodyPr>
          <a:lstStyle/>
          <a:p>
            <a:r>
              <a:rPr lang="en-US" sz="1400" b="1" dirty="0" smtClean="0">
                <a:solidFill>
                  <a:srgbClr val="FF0000"/>
                </a:solidFill>
              </a:rPr>
              <a:t>BRDF</a:t>
            </a:r>
            <a:endParaRPr lang="en-US" sz="1400" b="1" dirty="0">
              <a:solidFill>
                <a:srgbClr val="FF0000"/>
              </a:solidFill>
            </a:endParaRPr>
          </a:p>
        </p:txBody>
      </p:sp>
      <p:sp>
        <p:nvSpPr>
          <p:cNvPr id="14" name="Oval 13"/>
          <p:cNvSpPr/>
          <p:nvPr/>
        </p:nvSpPr>
        <p:spPr>
          <a:xfrm>
            <a:off x="2514600" y="2057400"/>
            <a:ext cx="381000" cy="1600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3733800" y="2057400"/>
            <a:ext cx="381000" cy="1600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752600" y="1981200"/>
            <a:ext cx="829073" cy="276999"/>
          </a:xfrm>
          <a:prstGeom prst="rect">
            <a:avLst/>
          </a:prstGeom>
          <a:noFill/>
        </p:spPr>
        <p:txBody>
          <a:bodyPr wrap="square" rtlCol="0">
            <a:spAutoFit/>
          </a:bodyPr>
          <a:lstStyle/>
          <a:p>
            <a:r>
              <a:rPr lang="en-US" sz="1200" b="1" dirty="0" smtClean="0">
                <a:solidFill>
                  <a:srgbClr val="0070C0"/>
                </a:solidFill>
              </a:rPr>
              <a:t>Midnight</a:t>
            </a:r>
            <a:endParaRPr lang="en-US" sz="1200" b="1" dirty="0">
              <a:solidFill>
                <a:srgbClr val="0070C0"/>
              </a:solidFill>
            </a:endParaRPr>
          </a:p>
        </p:txBody>
      </p:sp>
      <p:cxnSp>
        <p:nvCxnSpPr>
          <p:cNvPr id="18" name="Straight Arrow Connector 17"/>
          <p:cNvCxnSpPr/>
          <p:nvPr/>
        </p:nvCxnSpPr>
        <p:spPr>
          <a:xfrm flipH="1">
            <a:off x="990600" y="22098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2"/>
          </p:cNvCxnSpPr>
          <p:nvPr/>
        </p:nvCxnSpPr>
        <p:spPr>
          <a:xfrm flipH="1">
            <a:off x="2133600" y="2258199"/>
            <a:ext cx="33537" cy="63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514600" y="22860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400800" y="1676400"/>
            <a:ext cx="829073" cy="276999"/>
          </a:xfrm>
          <a:prstGeom prst="rect">
            <a:avLst/>
          </a:prstGeom>
          <a:noFill/>
        </p:spPr>
        <p:txBody>
          <a:bodyPr wrap="square" rtlCol="0">
            <a:spAutoFit/>
          </a:bodyPr>
          <a:lstStyle/>
          <a:p>
            <a:r>
              <a:rPr lang="en-US" sz="1200" b="1" dirty="0" smtClean="0">
                <a:solidFill>
                  <a:srgbClr val="0070C0"/>
                </a:solidFill>
              </a:rPr>
              <a:t>Midnight</a:t>
            </a:r>
            <a:endParaRPr lang="en-US" sz="1200" b="1" dirty="0">
              <a:solidFill>
                <a:srgbClr val="0070C0"/>
              </a:solidFill>
            </a:endParaRPr>
          </a:p>
        </p:txBody>
      </p:sp>
      <p:cxnSp>
        <p:nvCxnSpPr>
          <p:cNvPr id="30" name="Straight Arrow Connector 29"/>
          <p:cNvCxnSpPr/>
          <p:nvPr/>
        </p:nvCxnSpPr>
        <p:spPr>
          <a:xfrm flipH="1">
            <a:off x="5638800" y="19050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9" idx="2"/>
          </p:cNvCxnSpPr>
          <p:nvPr/>
        </p:nvCxnSpPr>
        <p:spPr>
          <a:xfrm flipH="1">
            <a:off x="6781800" y="1953399"/>
            <a:ext cx="33537" cy="63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162800" y="19812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752600" y="4191000"/>
            <a:ext cx="829073" cy="276999"/>
          </a:xfrm>
          <a:prstGeom prst="rect">
            <a:avLst/>
          </a:prstGeom>
          <a:noFill/>
        </p:spPr>
        <p:txBody>
          <a:bodyPr wrap="square" rtlCol="0">
            <a:spAutoFit/>
          </a:bodyPr>
          <a:lstStyle/>
          <a:p>
            <a:r>
              <a:rPr lang="en-US" sz="1200" b="1" dirty="0" smtClean="0">
                <a:solidFill>
                  <a:srgbClr val="0070C0"/>
                </a:solidFill>
              </a:rPr>
              <a:t>Midnight</a:t>
            </a:r>
            <a:endParaRPr lang="en-US" sz="1200" b="1" dirty="0">
              <a:solidFill>
                <a:srgbClr val="0070C0"/>
              </a:solidFill>
            </a:endParaRPr>
          </a:p>
        </p:txBody>
      </p:sp>
      <p:cxnSp>
        <p:nvCxnSpPr>
          <p:cNvPr id="34" name="Straight Arrow Connector 33"/>
          <p:cNvCxnSpPr/>
          <p:nvPr/>
        </p:nvCxnSpPr>
        <p:spPr>
          <a:xfrm flipH="1">
            <a:off x="990600" y="44196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3" idx="2"/>
          </p:cNvCxnSpPr>
          <p:nvPr/>
        </p:nvCxnSpPr>
        <p:spPr>
          <a:xfrm flipH="1">
            <a:off x="2133600" y="4467999"/>
            <a:ext cx="33537" cy="63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514600" y="44958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324600" y="4114800"/>
            <a:ext cx="829073" cy="276999"/>
          </a:xfrm>
          <a:prstGeom prst="rect">
            <a:avLst/>
          </a:prstGeom>
          <a:noFill/>
        </p:spPr>
        <p:txBody>
          <a:bodyPr wrap="square" rtlCol="0">
            <a:spAutoFit/>
          </a:bodyPr>
          <a:lstStyle/>
          <a:p>
            <a:r>
              <a:rPr lang="en-US" sz="1200" b="1" dirty="0" smtClean="0">
                <a:solidFill>
                  <a:srgbClr val="0070C0"/>
                </a:solidFill>
              </a:rPr>
              <a:t>Midnight</a:t>
            </a:r>
            <a:endParaRPr lang="en-US" sz="1200" b="1" dirty="0">
              <a:solidFill>
                <a:srgbClr val="0070C0"/>
              </a:solidFill>
            </a:endParaRPr>
          </a:p>
        </p:txBody>
      </p:sp>
      <p:cxnSp>
        <p:nvCxnSpPr>
          <p:cNvPr id="38" name="Straight Arrow Connector 37"/>
          <p:cNvCxnSpPr/>
          <p:nvPr/>
        </p:nvCxnSpPr>
        <p:spPr>
          <a:xfrm flipH="1">
            <a:off x="5562600" y="43434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7" idx="2"/>
          </p:cNvCxnSpPr>
          <p:nvPr/>
        </p:nvCxnSpPr>
        <p:spPr>
          <a:xfrm flipH="1">
            <a:off x="6705600" y="4391799"/>
            <a:ext cx="33537" cy="63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086600" y="44196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2362200" y="1295400"/>
            <a:ext cx="4604787" cy="369332"/>
          </a:xfrm>
          <a:prstGeom prst="rect">
            <a:avLst/>
          </a:prstGeom>
        </p:spPr>
        <p:txBody>
          <a:bodyPr wrap="none">
            <a:spAutoFit/>
          </a:bodyPr>
          <a:lstStyle/>
          <a:p>
            <a:r>
              <a:rPr lang="en-US" dirty="0" smtClean="0"/>
              <a:t>No correction was made for SRF difference</a:t>
            </a:r>
            <a:endParaRPr lang="en-US" dirty="0"/>
          </a:p>
        </p:txBody>
      </p:sp>
      <p:sp>
        <p:nvSpPr>
          <p:cNvPr id="42" name="TextBox 41"/>
          <p:cNvSpPr txBox="1"/>
          <p:nvPr/>
        </p:nvSpPr>
        <p:spPr>
          <a:xfrm>
            <a:off x="2362200" y="6719500"/>
            <a:ext cx="6785832" cy="276999"/>
          </a:xfrm>
          <a:prstGeom prst="rect">
            <a:avLst/>
          </a:prstGeom>
          <a:noFill/>
        </p:spPr>
        <p:txBody>
          <a:bodyPr wrap="none" rtlCol="0">
            <a:spAutoFit/>
          </a:bodyPr>
          <a:lstStyle/>
          <a:p>
            <a:r>
              <a:rPr lang="en-US" sz="1200" dirty="0" smtClean="0"/>
              <a:t>Note: the GEO-GEO inter-comparison was conducted before the SRF shifts for G15 Ch3 and Ch6</a:t>
            </a:r>
            <a:endParaRPr lang="en-US" sz="1200" dirty="0"/>
          </a:p>
        </p:txBody>
      </p:sp>
      <p:cxnSp>
        <p:nvCxnSpPr>
          <p:cNvPr id="44" name="Straight Arrow Connector 43"/>
          <p:cNvCxnSpPr/>
          <p:nvPr/>
        </p:nvCxnSpPr>
        <p:spPr>
          <a:xfrm flipH="1">
            <a:off x="5334000" y="5715000"/>
            <a:ext cx="457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334000" y="5410200"/>
            <a:ext cx="0" cy="5334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096000" y="5257800"/>
            <a:ext cx="0" cy="7620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5791200" y="5715000"/>
            <a:ext cx="304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2057400" y="5715000"/>
            <a:ext cx="457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057400" y="5181600"/>
            <a:ext cx="0" cy="8382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590800" y="5257800"/>
            <a:ext cx="0" cy="7620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286000" y="5715000"/>
            <a:ext cx="304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229600" y="6172200"/>
            <a:ext cx="382028" cy="338554"/>
          </a:xfrm>
          <a:prstGeom prst="rect">
            <a:avLst/>
          </a:prstGeom>
          <a:noFill/>
        </p:spPr>
        <p:txBody>
          <a:bodyPr wrap="none" rtlCol="0">
            <a:spAutoFit/>
          </a:bodyPr>
          <a:lstStyle/>
          <a:p>
            <a:r>
              <a:rPr lang="en-US" sz="1600" dirty="0" smtClean="0"/>
              <a:t>Yu</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GEO-GEO Inter-Comparison – radiance quality monitoring</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25</a:t>
            </a:fld>
            <a:endParaRPr lang="en-US" dirty="0"/>
          </a:p>
        </p:txBody>
      </p:sp>
      <p:pic>
        <p:nvPicPr>
          <p:cNvPr id="110594" name="Picture 2" descr="http://www.star.nesdis.noaa.gov/smcd/spb/fwu/homepage/images/GSICS/GOS13.GOS15.GEO2GEO.TbDiff.Ch2.png"/>
          <p:cNvPicPr>
            <a:picLocks noChangeAspect="1" noChangeArrowheads="1"/>
          </p:cNvPicPr>
          <p:nvPr/>
        </p:nvPicPr>
        <p:blipFill>
          <a:blip r:embed="rId2" cstate="print"/>
          <a:srcRect/>
          <a:stretch>
            <a:fillRect/>
          </a:stretch>
        </p:blipFill>
        <p:spPr bwMode="auto">
          <a:xfrm>
            <a:off x="0" y="1524000"/>
            <a:ext cx="4648200" cy="2656114"/>
          </a:xfrm>
          <a:prstGeom prst="rect">
            <a:avLst/>
          </a:prstGeom>
          <a:noFill/>
        </p:spPr>
      </p:pic>
      <p:pic>
        <p:nvPicPr>
          <p:cNvPr id="110596" name="Picture 4" descr="http://www.star.nesdis.noaa.gov/smcd/spb/fwu/homepage/images/GSICS/GOS13.GOS15.GEO2GEO.TbDiff.Ch3.png"/>
          <p:cNvPicPr>
            <a:picLocks noChangeAspect="1" noChangeArrowheads="1"/>
          </p:cNvPicPr>
          <p:nvPr/>
        </p:nvPicPr>
        <p:blipFill>
          <a:blip r:embed="rId3" cstate="print"/>
          <a:srcRect/>
          <a:stretch>
            <a:fillRect/>
          </a:stretch>
        </p:blipFill>
        <p:spPr bwMode="auto">
          <a:xfrm>
            <a:off x="4457700" y="1524000"/>
            <a:ext cx="4533900" cy="2590800"/>
          </a:xfrm>
          <a:prstGeom prst="rect">
            <a:avLst/>
          </a:prstGeom>
          <a:noFill/>
        </p:spPr>
      </p:pic>
      <p:pic>
        <p:nvPicPr>
          <p:cNvPr id="110598" name="Picture 6" descr="http://www.star.nesdis.noaa.gov/smcd/spb/fwu/homepage/images/GSICS/GOS13.GOS15.GEO2GEO.TbDiff.Ch4.png"/>
          <p:cNvPicPr>
            <a:picLocks noChangeAspect="1" noChangeArrowheads="1"/>
          </p:cNvPicPr>
          <p:nvPr/>
        </p:nvPicPr>
        <p:blipFill>
          <a:blip r:embed="rId4" cstate="print"/>
          <a:srcRect/>
          <a:stretch>
            <a:fillRect/>
          </a:stretch>
        </p:blipFill>
        <p:spPr bwMode="auto">
          <a:xfrm>
            <a:off x="0" y="4191000"/>
            <a:ext cx="4800600" cy="2743200"/>
          </a:xfrm>
          <a:prstGeom prst="rect">
            <a:avLst/>
          </a:prstGeom>
          <a:noFill/>
        </p:spPr>
      </p:pic>
      <p:pic>
        <p:nvPicPr>
          <p:cNvPr id="110600" name="Picture 8" descr="http://www.star.nesdis.noaa.gov/smcd/spb/fwu/homepage/images/GSICS/GOS13.GOS15.GEO2GEO.TbDiff.Ch6.png"/>
          <p:cNvPicPr>
            <a:picLocks noChangeAspect="1" noChangeArrowheads="1"/>
          </p:cNvPicPr>
          <p:nvPr/>
        </p:nvPicPr>
        <p:blipFill>
          <a:blip r:embed="rId5" cstate="print"/>
          <a:srcRect/>
          <a:stretch>
            <a:fillRect/>
          </a:stretch>
        </p:blipFill>
        <p:spPr bwMode="auto">
          <a:xfrm>
            <a:off x="4572000" y="4191000"/>
            <a:ext cx="4533900" cy="2590800"/>
          </a:xfrm>
          <a:prstGeom prst="rect">
            <a:avLst/>
          </a:prstGeom>
          <a:noFill/>
        </p:spPr>
      </p:pic>
      <p:sp>
        <p:nvSpPr>
          <p:cNvPr id="8" name="TextBox 7"/>
          <p:cNvSpPr txBox="1"/>
          <p:nvPr/>
        </p:nvSpPr>
        <p:spPr>
          <a:xfrm>
            <a:off x="8229600" y="6172200"/>
            <a:ext cx="382028" cy="338554"/>
          </a:xfrm>
          <a:prstGeom prst="rect">
            <a:avLst/>
          </a:prstGeom>
          <a:noFill/>
        </p:spPr>
        <p:txBody>
          <a:bodyPr wrap="none" rtlCol="0">
            <a:spAutoFit/>
          </a:bodyPr>
          <a:lstStyle/>
          <a:p>
            <a:r>
              <a:rPr lang="en-US" sz="1600" dirty="0" smtClean="0"/>
              <a:t>Yu</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Text Placeholder 2"/>
          <p:cNvSpPr>
            <a:spLocks noGrp="1"/>
          </p:cNvSpPr>
          <p:nvPr>
            <p:ph type="body" idx="1"/>
          </p:nvPr>
        </p:nvSpPr>
        <p:spPr/>
        <p:txBody>
          <a:bodyPr/>
          <a:lstStyle/>
          <a:p>
            <a:r>
              <a:rPr lang="en-US" dirty="0" smtClean="0"/>
              <a:t>GEO Diurnal</a:t>
            </a:r>
            <a:endParaRPr lang="en-US" dirty="0"/>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26</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Much</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27</a:t>
            </a:fld>
            <a:endParaRPr lang="en-US" dirty="0"/>
          </a:p>
        </p:txBody>
      </p:sp>
      <p:sp>
        <p:nvSpPr>
          <p:cNvPr id="6" name="Content Placeholder 2"/>
          <p:cNvSpPr>
            <a:spLocks noGrp="1"/>
          </p:cNvSpPr>
          <p:nvPr>
            <p:ph idx="1"/>
          </p:nvPr>
        </p:nvSpPr>
        <p:spPr>
          <a:xfrm>
            <a:off x="457200" y="1600200"/>
            <a:ext cx="8229600" cy="4724400"/>
          </a:xfrm>
        </p:spPr>
        <p:txBody>
          <a:bodyPr>
            <a:normAutofit fontScale="92500"/>
          </a:bodyPr>
          <a:lstStyle/>
          <a:p>
            <a:pPr marL="457200" indent="-457200"/>
            <a:r>
              <a:rPr lang="en-US" altLang="ja-JP" dirty="0" smtClean="0">
                <a:latin typeface="Tahoma" charset="0"/>
              </a:rPr>
              <a:t>Best to improve the root cause correction</a:t>
            </a:r>
          </a:p>
          <a:p>
            <a:pPr marL="844550" lvl="1" indent="-457200"/>
            <a:r>
              <a:rPr lang="en-US" altLang="ja-JP" dirty="0" smtClean="0">
                <a:latin typeface="Tahoma" charset="0"/>
              </a:rPr>
              <a:t>Little hope to improve predicting</a:t>
            </a:r>
            <a:r>
              <a:rPr lang="en-US" altLang="ja-JP" dirty="0" smtClean="0">
                <a:latin typeface="Tahoma" charset="0"/>
              </a:rPr>
              <a:t> </a:t>
            </a:r>
            <a:r>
              <a:rPr lang="en-US" altLang="ja-JP" dirty="0" smtClean="0">
                <a:latin typeface="Tahoma" charset="0"/>
              </a:rPr>
              <a:t>skills.</a:t>
            </a:r>
            <a:endParaRPr lang="en-US" altLang="ja-JP" dirty="0" smtClean="0">
              <a:latin typeface="Tahoma" charset="0"/>
            </a:endParaRPr>
          </a:p>
          <a:p>
            <a:pPr marL="457200" indent="-457200"/>
            <a:r>
              <a:rPr lang="en-US" altLang="ja-JP" dirty="0" smtClean="0">
                <a:latin typeface="Tahoma" charset="0"/>
              </a:rPr>
              <a:t>Had  several thoughts in the past 10+ years.</a:t>
            </a:r>
          </a:p>
          <a:p>
            <a:pPr marL="457200" indent="-457200"/>
            <a:r>
              <a:rPr lang="en-US" altLang="ja-JP" dirty="0" smtClean="0">
                <a:latin typeface="Tahoma" charset="0"/>
              </a:rPr>
              <a:t>Technically, cannot “retrieve” original data.</a:t>
            </a:r>
          </a:p>
          <a:p>
            <a:pPr marL="457200" indent="-457200"/>
            <a:r>
              <a:rPr lang="en-US" altLang="ja-JP" dirty="0" smtClean="0">
                <a:latin typeface="Tahoma" charset="0"/>
              </a:rPr>
              <a:t>Program-wise, no priority / resources.</a:t>
            </a:r>
          </a:p>
          <a:p>
            <a:pPr marL="457200" indent="-457200"/>
            <a:r>
              <a:rPr lang="en-US" altLang="ja-JP" dirty="0" smtClean="0">
                <a:latin typeface="Tahoma" charset="0"/>
              </a:rPr>
              <a:t>International collaboration w</a:t>
            </a:r>
            <a:r>
              <a:rPr lang="en-US" altLang="ja-JP" dirty="0" smtClean="0">
                <a:latin typeface="Tahoma" charset="0"/>
              </a:rPr>
              <a:t>ith agency that</a:t>
            </a:r>
          </a:p>
          <a:p>
            <a:pPr marL="844550" lvl="1" indent="-457200"/>
            <a:r>
              <a:rPr lang="en-US" altLang="ja-JP" dirty="0" smtClean="0">
                <a:latin typeface="Tahoma" charset="0"/>
              </a:rPr>
              <a:t>Are interested</a:t>
            </a:r>
          </a:p>
          <a:p>
            <a:pPr marL="844550" lvl="1" indent="-457200"/>
            <a:r>
              <a:rPr lang="en-US" altLang="ja-JP" dirty="0" smtClean="0">
                <a:latin typeface="Tahoma" charset="0"/>
              </a:rPr>
              <a:t>Can extract original data</a:t>
            </a:r>
            <a:endParaRPr lang="en-US" altLang="ja-JP" dirty="0" smtClean="0">
              <a:latin typeface="Tahoma"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GEO Diurnal</a:t>
            </a:r>
            <a:endParaRPr lang="en-US" dirty="0"/>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28</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29</a:t>
            </a:fld>
            <a:endParaRPr lang="en-US" dirty="0"/>
          </a:p>
        </p:txBody>
      </p:sp>
      <p:sp>
        <p:nvSpPr>
          <p:cNvPr id="6" name="Content Placeholder 2"/>
          <p:cNvSpPr>
            <a:spLocks noGrp="1"/>
          </p:cNvSpPr>
          <p:nvPr>
            <p:ph idx="1"/>
          </p:nvPr>
        </p:nvSpPr>
        <p:spPr>
          <a:xfrm>
            <a:off x="457200" y="1600200"/>
            <a:ext cx="8229600" cy="4724400"/>
          </a:xfrm>
        </p:spPr>
        <p:txBody>
          <a:bodyPr>
            <a:normAutofit fontScale="85000" lnSpcReduction="10000"/>
          </a:bodyPr>
          <a:lstStyle/>
          <a:p>
            <a:pPr marL="457200" indent="-457200"/>
            <a:r>
              <a:rPr lang="en-US" altLang="ja-JP" dirty="0" smtClean="0">
                <a:latin typeface="Tahoma" charset="0"/>
              </a:rPr>
              <a:t>The issue of IR calibration of instrument on 3-axis stabilized geostationary satellite around satellite midnight is reasonably well understood.</a:t>
            </a:r>
          </a:p>
          <a:p>
            <a:pPr marL="457200" indent="-457200"/>
            <a:r>
              <a:rPr lang="en-US" altLang="ja-JP" dirty="0" smtClean="0">
                <a:latin typeface="Tahoma" charset="0"/>
              </a:rPr>
              <a:t>Midnight Blackbody Calibration Correction (MBCC) has been implemented in several Imager-type instruments.</a:t>
            </a:r>
          </a:p>
          <a:p>
            <a:pPr marL="457200" indent="-457200"/>
            <a:r>
              <a:rPr lang="en-US" altLang="ja-JP" dirty="0" smtClean="0">
                <a:latin typeface="Tahoma" charset="0"/>
              </a:rPr>
              <a:t>MBCC may be improved, however the lack of original data made it very difficult (if possible).</a:t>
            </a:r>
          </a:p>
          <a:p>
            <a:pPr marL="457200" indent="-457200"/>
            <a:r>
              <a:rPr lang="en-US" altLang="ja-JP" dirty="0" smtClean="0">
                <a:latin typeface="Tahoma" charset="0"/>
              </a:rPr>
              <a:t>No mandate for NOAA to act further.</a:t>
            </a:r>
          </a:p>
          <a:p>
            <a:pPr marL="457200" indent="-457200"/>
            <a:r>
              <a:rPr lang="en-US" altLang="ja-JP" dirty="0" smtClean="0">
                <a:latin typeface="Tahoma" charset="0"/>
              </a:rPr>
              <a:t>May be advanced via international collaboration.</a:t>
            </a:r>
            <a:endParaRPr lang="en-US" altLang="ja-JP" dirty="0" smtClean="0">
              <a:latin typeface="Tahom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Text Placeholder 2"/>
          <p:cNvSpPr>
            <a:spLocks noGrp="1"/>
          </p:cNvSpPr>
          <p:nvPr>
            <p:ph type="body" idx="1"/>
          </p:nvPr>
        </p:nvSpPr>
        <p:spPr/>
        <p:txBody>
          <a:bodyPr/>
          <a:lstStyle/>
          <a:p>
            <a:r>
              <a:rPr lang="en-US" dirty="0" smtClean="0"/>
              <a:t>GEO Diurnal</a:t>
            </a:r>
            <a:endParaRPr lang="en-US" dirty="0"/>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330" name="Object 2"/>
          <p:cNvGraphicFramePr>
            <a:graphicFrameLocks noChangeAspect="1"/>
          </p:cNvGraphicFramePr>
          <p:nvPr>
            <p:ph sz="half" idx="2"/>
          </p:nvPr>
        </p:nvGraphicFramePr>
        <p:xfrm>
          <a:off x="1016000" y="1003300"/>
          <a:ext cx="7010400" cy="5257800"/>
        </p:xfrm>
        <a:graphic>
          <a:graphicData uri="http://schemas.openxmlformats.org/presentationml/2006/ole">
            <p:oleObj spid="_x0000_s3074" name="Bitmap Image" r:id="rId3" imgW="7621064" imgH="5714286" progId="Paint.Picture">
              <p:embed/>
            </p:oleObj>
          </a:graphicData>
        </a:graphic>
      </p:graphicFrame>
      <p:sp>
        <p:nvSpPr>
          <p:cNvPr id="227331" name="Rectangle 3"/>
          <p:cNvSpPr>
            <a:spLocks noGrp="1" noChangeArrowheads="1"/>
          </p:cNvSpPr>
          <p:nvPr>
            <p:ph type="body" sz="half" idx="1"/>
          </p:nvPr>
        </p:nvSpPr>
        <p:spPr/>
        <p:txBody>
          <a:bodyPr/>
          <a:lstStyle/>
          <a:p>
            <a:pPr>
              <a:buFontTx/>
              <a:buNone/>
            </a:pPr>
            <a:r>
              <a:rPr lang="en-US" sz="2800" dirty="0"/>
              <a:t> </a:t>
            </a:r>
          </a:p>
        </p:txBody>
      </p:sp>
      <p:sp>
        <p:nvSpPr>
          <p:cNvPr id="227332" name="Text Box 4"/>
          <p:cNvSpPr txBox="1">
            <a:spLocks noChangeArrowheads="1"/>
          </p:cNvSpPr>
          <p:nvPr/>
        </p:nvSpPr>
        <p:spPr bwMode="auto">
          <a:xfrm>
            <a:off x="1244600" y="5441950"/>
            <a:ext cx="2370138" cy="366713"/>
          </a:xfrm>
          <a:prstGeom prst="rect">
            <a:avLst/>
          </a:prstGeom>
          <a:noFill/>
          <a:ln w="12700">
            <a:noFill/>
            <a:miter lim="800000"/>
            <a:headEnd/>
            <a:tailEnd/>
          </a:ln>
          <a:effectLst/>
        </p:spPr>
        <p:txBody>
          <a:bodyPr>
            <a:spAutoFit/>
          </a:bodyPr>
          <a:lstStyle/>
          <a:p>
            <a:pPr eaLnBrk="0" hangingPunct="0">
              <a:spcBef>
                <a:spcPct val="50000"/>
              </a:spcBef>
            </a:pPr>
            <a:r>
              <a:rPr lang="en-US" sz="1800" b="1" dirty="0">
                <a:latin typeface="Comic Sans MS" pitchFamily="66" charset="0"/>
              </a:rPr>
              <a:t>GOES-8 Imager</a:t>
            </a:r>
          </a:p>
        </p:txBody>
      </p:sp>
      <p:sp>
        <p:nvSpPr>
          <p:cNvPr id="227336" name="Rectangle 8"/>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Instrument Monitoring</a:t>
            </a:r>
            <a:endParaRPr lang="en-US" sz="2800" b="1" dirty="0">
              <a:latin typeface="Times New Roman" pitchFamily="18" charset="0"/>
            </a:endParaRPr>
          </a:p>
        </p:txBody>
      </p:sp>
      <p:sp>
        <p:nvSpPr>
          <p:cNvPr id="6" name="Date Placeholder 5"/>
          <p:cNvSpPr>
            <a:spLocks noGrp="1"/>
          </p:cNvSpPr>
          <p:nvPr>
            <p:ph type="dt" sz="half" idx="10"/>
          </p:nvPr>
        </p:nvSpPr>
        <p:spPr/>
        <p:txBody>
          <a:bodyPr/>
          <a:lstStyle/>
          <a:p>
            <a:r>
              <a:rPr lang="en-US" dirty="0" smtClean="0"/>
              <a:t>2015-03-18</a:t>
            </a:r>
            <a:endParaRPr lang="en-US" dirty="0"/>
          </a:p>
        </p:txBody>
      </p:sp>
      <p:sp>
        <p:nvSpPr>
          <p:cNvPr id="7" name="Slide Number Placeholder 6"/>
          <p:cNvSpPr>
            <a:spLocks noGrp="1"/>
          </p:cNvSpPr>
          <p:nvPr>
            <p:ph type="sldNum" sz="quarter" idx="12"/>
          </p:nvPr>
        </p:nvSpPr>
        <p:spPr/>
        <p:txBody>
          <a:bodyPr/>
          <a:lstStyle/>
          <a:p>
            <a:fld id="{32E01B3B-2BFA-467F-BB64-D32E93B4F63E}" type="slidenum">
              <a:rPr lang="en-US" smtClean="0"/>
              <a:pPr/>
              <a:t>4</a:t>
            </a:fld>
            <a:endParaRPr lang="en-US" dirty="0"/>
          </a:p>
        </p:txBody>
      </p:sp>
      <p:sp>
        <p:nvSpPr>
          <p:cNvPr id="8" name="Footer Placeholder 7"/>
          <p:cNvSpPr>
            <a:spLocks noGrp="1"/>
          </p:cNvSpPr>
          <p:nvPr>
            <p:ph type="ftr" sz="quarter" idx="11"/>
          </p:nvPr>
        </p:nvSpPr>
        <p:spPr/>
        <p:txBody>
          <a:bodyPr/>
          <a:lstStyle/>
          <a:p>
            <a:r>
              <a:rPr lang="en-US" dirty="0" smtClean="0"/>
              <a:t>2015 GSICS WG Meeting, New Delhi, India</a:t>
            </a:r>
            <a:endParaRPr lang="en-US" dirty="0"/>
          </a:p>
        </p:txBody>
      </p:sp>
      <p:sp>
        <p:nvSpPr>
          <p:cNvPr id="9" name="Text Box 4"/>
          <p:cNvSpPr txBox="1">
            <a:spLocks noChangeArrowheads="1"/>
          </p:cNvSpPr>
          <p:nvPr/>
        </p:nvSpPr>
        <p:spPr bwMode="auto">
          <a:xfrm>
            <a:off x="6553200" y="59436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M. Weinreb et al</a:t>
            </a:r>
            <a:endParaRPr lang="en-US" sz="1800" b="1"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descr="GSST_2001_230"/>
          <p:cNvPicPr>
            <a:picLocks noChangeAspect="1" noChangeArrowheads="1"/>
          </p:cNvPicPr>
          <p:nvPr/>
        </p:nvPicPr>
        <p:blipFill>
          <a:blip r:embed="rId2" cstate="print"/>
          <a:srcRect/>
          <a:stretch>
            <a:fillRect/>
          </a:stretch>
        </p:blipFill>
        <p:spPr bwMode="auto">
          <a:xfrm>
            <a:off x="1714500" y="1285875"/>
            <a:ext cx="5715000" cy="4286250"/>
          </a:xfrm>
          <a:prstGeom prst="rect">
            <a:avLst/>
          </a:prstGeom>
          <a:noFill/>
        </p:spPr>
      </p:pic>
      <p:sp>
        <p:nvSpPr>
          <p:cNvPr id="297989" name="Rectangle 5"/>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Product Impacts</a:t>
            </a:r>
            <a:endParaRPr lang="en-US" sz="2800" b="1" dirty="0">
              <a:latin typeface="Times New Roman" pitchFamily="18" charset="0"/>
            </a:endParaRPr>
          </a:p>
        </p:txBody>
      </p:sp>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
        <p:nvSpPr>
          <p:cNvPr id="7" name="Text Box 4"/>
          <p:cNvSpPr txBox="1">
            <a:spLocks noChangeArrowheads="1"/>
          </p:cNvSpPr>
          <p:nvPr/>
        </p:nvSpPr>
        <p:spPr bwMode="auto">
          <a:xfrm>
            <a:off x="6553200" y="55626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UW/CIMSS</a:t>
            </a:r>
            <a:endParaRPr lang="en-US" sz="1800" b="1"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descr="GSST_2001_230"/>
          <p:cNvPicPr>
            <a:picLocks noChangeAspect="1" noChangeArrowheads="1"/>
          </p:cNvPicPr>
          <p:nvPr/>
        </p:nvPicPr>
        <p:blipFill>
          <a:blip r:embed="rId2" cstate="print"/>
          <a:srcRect/>
          <a:stretch>
            <a:fillRect/>
          </a:stretch>
        </p:blipFill>
        <p:spPr bwMode="auto">
          <a:xfrm>
            <a:off x="1714500" y="1285875"/>
            <a:ext cx="5715000" cy="4286250"/>
          </a:xfrm>
          <a:prstGeom prst="rect">
            <a:avLst/>
          </a:prstGeom>
          <a:noFill/>
        </p:spPr>
      </p:pic>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
        <p:nvSpPr>
          <p:cNvPr id="7" name="Rectangle 5"/>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Product Impacts</a:t>
            </a:r>
            <a:endParaRPr lang="en-US" sz="2800" b="1" dirty="0">
              <a:latin typeface="Times New Roman" pitchFamily="18" charset="0"/>
            </a:endParaRPr>
          </a:p>
        </p:txBody>
      </p:sp>
      <p:sp>
        <p:nvSpPr>
          <p:cNvPr id="8" name="Text Box 4"/>
          <p:cNvSpPr txBox="1">
            <a:spLocks noChangeArrowheads="1"/>
          </p:cNvSpPr>
          <p:nvPr/>
        </p:nvSpPr>
        <p:spPr bwMode="auto">
          <a:xfrm>
            <a:off x="6553200" y="55626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UW/CIMSS</a:t>
            </a:r>
            <a:endParaRPr lang="en-US" sz="1800" b="1"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GSST_2001_230"/>
          <p:cNvPicPr>
            <a:picLocks noChangeAspect="1" noChangeArrowheads="1"/>
          </p:cNvPicPr>
          <p:nvPr/>
        </p:nvPicPr>
        <p:blipFill>
          <a:blip r:embed="rId2" cstate="print"/>
          <a:srcRect/>
          <a:stretch>
            <a:fillRect/>
          </a:stretch>
        </p:blipFill>
        <p:spPr bwMode="auto">
          <a:xfrm>
            <a:off x="1714500" y="1285875"/>
            <a:ext cx="5715000" cy="4286250"/>
          </a:xfrm>
          <a:prstGeom prst="rect">
            <a:avLst/>
          </a:prstGeom>
          <a:noFill/>
        </p:spPr>
      </p:pic>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7</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
        <p:nvSpPr>
          <p:cNvPr id="7" name="Rectangle 5"/>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Product Impacts</a:t>
            </a:r>
            <a:endParaRPr lang="en-US" sz="2800" b="1" dirty="0">
              <a:latin typeface="Times New Roman" pitchFamily="18" charset="0"/>
            </a:endParaRPr>
          </a:p>
        </p:txBody>
      </p:sp>
      <p:sp>
        <p:nvSpPr>
          <p:cNvPr id="8" name="Text Box 4"/>
          <p:cNvSpPr txBox="1">
            <a:spLocks noChangeArrowheads="1"/>
          </p:cNvSpPr>
          <p:nvPr/>
        </p:nvSpPr>
        <p:spPr bwMode="auto">
          <a:xfrm>
            <a:off x="6553200" y="55626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UW/CIMSS</a:t>
            </a:r>
            <a:endParaRPr lang="en-US" sz="1800" b="1"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GSST_2001_230"/>
          <p:cNvPicPr>
            <a:picLocks noChangeAspect="1" noChangeArrowheads="1"/>
          </p:cNvPicPr>
          <p:nvPr/>
        </p:nvPicPr>
        <p:blipFill>
          <a:blip r:embed="rId2" cstate="print"/>
          <a:srcRect/>
          <a:stretch>
            <a:fillRect/>
          </a:stretch>
        </p:blipFill>
        <p:spPr bwMode="auto">
          <a:xfrm>
            <a:off x="1714500" y="1285875"/>
            <a:ext cx="5715000" cy="4286250"/>
          </a:xfrm>
          <a:prstGeom prst="rect">
            <a:avLst/>
          </a:prstGeom>
          <a:noFill/>
        </p:spPr>
      </p:pic>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8</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
        <p:nvSpPr>
          <p:cNvPr id="7" name="Rectangle 5"/>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Product Impacts</a:t>
            </a:r>
            <a:endParaRPr lang="en-US" sz="2800" b="1" dirty="0">
              <a:latin typeface="Times New Roman" pitchFamily="18" charset="0"/>
            </a:endParaRPr>
          </a:p>
        </p:txBody>
      </p:sp>
      <p:sp>
        <p:nvSpPr>
          <p:cNvPr id="8" name="Text Box 4"/>
          <p:cNvSpPr txBox="1">
            <a:spLocks noChangeArrowheads="1"/>
          </p:cNvSpPr>
          <p:nvPr/>
        </p:nvSpPr>
        <p:spPr bwMode="auto">
          <a:xfrm>
            <a:off x="6553200" y="55626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UW/CIMSS</a:t>
            </a:r>
            <a:endParaRPr lang="en-US" sz="1800" b="1"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GSST_2001_230"/>
          <p:cNvPicPr>
            <a:picLocks noChangeAspect="1" noChangeArrowheads="1"/>
          </p:cNvPicPr>
          <p:nvPr/>
        </p:nvPicPr>
        <p:blipFill>
          <a:blip r:embed="rId2" cstate="print"/>
          <a:srcRect/>
          <a:stretch>
            <a:fillRect/>
          </a:stretch>
        </p:blipFill>
        <p:spPr bwMode="auto">
          <a:xfrm>
            <a:off x="1714500" y="1285875"/>
            <a:ext cx="5715000" cy="4286250"/>
          </a:xfrm>
          <a:prstGeom prst="rect">
            <a:avLst/>
          </a:prstGeom>
          <a:noFill/>
        </p:spPr>
      </p:pic>
      <p:sp>
        <p:nvSpPr>
          <p:cNvPr id="4" name="Date Placeholder 3"/>
          <p:cNvSpPr>
            <a:spLocks noGrp="1"/>
          </p:cNvSpPr>
          <p:nvPr>
            <p:ph type="dt" sz="half" idx="10"/>
          </p:nvPr>
        </p:nvSpPr>
        <p:spPr/>
        <p:txBody>
          <a:bodyPr/>
          <a:lstStyle/>
          <a:p>
            <a:r>
              <a:rPr lang="en-US" dirty="0" smtClean="0"/>
              <a:t>2015-03-18</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9</a:t>
            </a:fld>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
        <p:nvSpPr>
          <p:cNvPr id="7" name="Rectangle 5"/>
          <p:cNvSpPr>
            <a:spLocks noChangeArrowheads="1"/>
          </p:cNvSpPr>
          <p:nvPr/>
        </p:nvSpPr>
        <p:spPr bwMode="auto">
          <a:xfrm>
            <a:off x="914400" y="458788"/>
            <a:ext cx="7329488" cy="654050"/>
          </a:xfrm>
          <a:prstGeom prst="rect">
            <a:avLst/>
          </a:prstGeom>
          <a:noFill/>
          <a:ln w="9525">
            <a:noFill/>
            <a:miter lim="800000"/>
            <a:headEnd/>
            <a:tailEnd/>
          </a:ln>
          <a:effectLst/>
        </p:spPr>
        <p:txBody>
          <a:bodyPr anchor="ctr"/>
          <a:lstStyle/>
          <a:p>
            <a:pPr algn="ctr">
              <a:lnSpc>
                <a:spcPct val="120000"/>
              </a:lnSpc>
            </a:pPr>
            <a:r>
              <a:rPr lang="en-US" sz="2800" b="1" dirty="0" smtClean="0">
                <a:latin typeface="Times New Roman" pitchFamily="18" charset="0"/>
              </a:rPr>
              <a:t>Product Impacts</a:t>
            </a:r>
            <a:endParaRPr lang="en-US" sz="2800" b="1" dirty="0">
              <a:latin typeface="Times New Roman" pitchFamily="18" charset="0"/>
            </a:endParaRPr>
          </a:p>
        </p:txBody>
      </p:sp>
      <p:sp>
        <p:nvSpPr>
          <p:cNvPr id="8" name="Text Box 4"/>
          <p:cNvSpPr txBox="1">
            <a:spLocks noChangeArrowheads="1"/>
          </p:cNvSpPr>
          <p:nvPr/>
        </p:nvSpPr>
        <p:spPr bwMode="auto">
          <a:xfrm>
            <a:off x="6553200" y="5562600"/>
            <a:ext cx="2370138" cy="366713"/>
          </a:xfrm>
          <a:prstGeom prst="rect">
            <a:avLst/>
          </a:prstGeom>
          <a:noFill/>
          <a:ln w="12700">
            <a:noFill/>
            <a:miter lim="800000"/>
            <a:headEnd/>
            <a:tailEnd/>
          </a:ln>
          <a:effectLst/>
        </p:spPr>
        <p:txBody>
          <a:bodyPr>
            <a:spAutoFit/>
          </a:bodyPr>
          <a:lstStyle/>
          <a:p>
            <a:pPr algn="r" eaLnBrk="0" hangingPunct="0">
              <a:spcBef>
                <a:spcPct val="50000"/>
              </a:spcBef>
            </a:pPr>
            <a:r>
              <a:rPr lang="en-US" b="1" dirty="0" smtClean="0">
                <a:latin typeface="Comic Sans MS" pitchFamily="66" charset="0"/>
              </a:rPr>
              <a:t>UW/CIMSS</a:t>
            </a:r>
            <a:endParaRPr lang="en-US" sz="1800" b="1"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5726</TotalTime>
  <Words>894</Words>
  <Application>Microsoft Office PowerPoint</Application>
  <PresentationFormat>On-screen Show (4:3)</PresentationFormat>
  <Paragraphs>281</Paragraphs>
  <Slides>29</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Bitmap Image</vt:lpstr>
      <vt:lpstr>Equation</vt:lpstr>
      <vt:lpstr>IR Calibration Around Midnight for 3-Axis Stabilized Geo</vt:lpstr>
      <vt:lpstr>Outline</vt:lpstr>
      <vt:lpstr>What is it</vt:lpstr>
      <vt:lpstr>Slide 4</vt:lpstr>
      <vt:lpstr>Slide 5</vt:lpstr>
      <vt:lpstr>Slide 6</vt:lpstr>
      <vt:lpstr>Slide 7</vt:lpstr>
      <vt:lpstr>Slide 8</vt:lpstr>
      <vt:lpstr>Slide 9</vt:lpstr>
      <vt:lpstr>Slide 10</vt:lpstr>
      <vt:lpstr>Slide 11</vt:lpstr>
      <vt:lpstr>Why is it</vt:lpstr>
      <vt:lpstr>Slide 13</vt:lpstr>
      <vt:lpstr>Slide 14</vt:lpstr>
      <vt:lpstr>Slide 15</vt:lpstr>
      <vt:lpstr>What has been done</vt:lpstr>
      <vt:lpstr>Slide 17</vt:lpstr>
      <vt:lpstr>Slide 18</vt:lpstr>
      <vt:lpstr>15 years later …</vt:lpstr>
      <vt:lpstr>MBCC Performance Evaluation – GOES-11 Imager IR Channels</vt:lpstr>
      <vt:lpstr>Slide 21</vt:lpstr>
      <vt:lpstr>GEO-GEO IR Inter-Calibration</vt:lpstr>
      <vt:lpstr>GEO-GEO Direct Inter-Comparison during GOES-15 PLT Period</vt:lpstr>
      <vt:lpstr>Direct GEO-GEO IR inter-comparison</vt:lpstr>
      <vt:lpstr>Direct GEO-GEO Inter-Comparison – radiance quality monitoring</vt:lpstr>
      <vt:lpstr>What else</vt:lpstr>
      <vt:lpstr>Not Much</vt:lpstr>
      <vt:lpstr>conclusion</vt:lpstr>
      <vt:lpstr>Conclusions</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Diurnal</dc:title>
  <dc:subject>GSICS</dc:subject>
  <dc:creator>Xiangqian Wu</dc:creator>
  <cp:lastModifiedBy>Xiangqian Wu</cp:lastModifiedBy>
  <cp:revision>62</cp:revision>
  <dcterms:created xsi:type="dcterms:W3CDTF">2015-01-30T12:23:44Z</dcterms:created>
  <dcterms:modified xsi:type="dcterms:W3CDTF">2015-03-19T04:54:19Z</dcterms:modified>
</cp:coreProperties>
</file>