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714" r:id="rId2"/>
    <p:sldId id="715" r:id="rId3"/>
    <p:sldId id="725" r:id="rId4"/>
    <p:sldId id="721" r:id="rId5"/>
    <p:sldId id="722" r:id="rId6"/>
    <p:sldId id="723" r:id="rId7"/>
    <p:sldId id="724" r:id="rId8"/>
    <p:sldId id="726" r:id="rId9"/>
    <p:sldId id="727" r:id="rId10"/>
    <p:sldId id="720" r:id="rId11"/>
    <p:sldId id="728" r:id="rId12"/>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5F5F5F"/>
    <a:srgbClr val="333333"/>
    <a:srgbClr val="FF3300"/>
    <a:srgbClr val="CC3300"/>
    <a:srgbClr val="800080"/>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29" autoAdjust="0"/>
    <p:restoredTop sz="91694" autoAdjust="0"/>
  </p:normalViewPr>
  <p:slideViewPr>
    <p:cSldViewPr snapToGrid="0">
      <p:cViewPr varScale="1">
        <p:scale>
          <a:sx n="74" d="100"/>
          <a:sy n="74" d="100"/>
        </p:scale>
        <p:origin x="-110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8" d="100"/>
          <a:sy n="88" d="100"/>
        </p:scale>
        <p:origin x="-2874" y="-108"/>
      </p:cViewPr>
      <p:guideLst>
        <p:guide orient="horz" pos="3126"/>
        <p:guide pos="2142"/>
      </p:guideLst>
    </p:cSldViewPr>
  </p:notes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fsw0642\user2\HewisonT\MY%20DOCUMENTS\GSICS\ATBD\PrimaryGSICSReferenceTransferStrateg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sw0642\user2\HewisonT\MY%20DOCUMENTS\GSICS\ATBD\PrimaryGSICSReferenceTransferStrategy.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sw0642\user2\HewisonT\MY%20DOCUMENTS\GSICS\ATBD\PrimaryGSICSReferenceTransferStrateg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en-GB" dirty="0"/>
              <a:t>Availability of References</a:t>
            </a:r>
          </a:p>
        </c:rich>
      </c:tx>
      <c:layout>
        <c:manualLayout>
          <c:xMode val="edge"/>
          <c:yMode val="edge"/>
          <c:x val="0.24935333514345223"/>
          <c:y val="2.3494860499265812E-2"/>
        </c:manualLayout>
      </c:layout>
    </c:title>
    <c:plotArea>
      <c:layout>
        <c:manualLayout>
          <c:layoutTarget val="inner"/>
          <c:xMode val="edge"/>
          <c:yMode val="edge"/>
          <c:x val="0.14444444444444623"/>
          <c:y val="0.16607340236092893"/>
          <c:w val="0.67200000000000393"/>
          <c:h val="0.65091291881053881"/>
        </c:manualLayout>
      </c:layout>
      <c:lineChart>
        <c:grouping val="standard"/>
        <c:ser>
          <c:idx val="0"/>
          <c:order val="0"/>
          <c:tx>
            <c:strRef>
              <c:f>Simple!$A$1</c:f>
              <c:strCache>
                <c:ptCount val="1"/>
                <c:pt idx="0">
                  <c:v>Mon</c:v>
                </c:pt>
              </c:strCache>
            </c:strRef>
          </c:tx>
          <c:val>
            <c:numRef>
              <c:f>Simple!$C$1:$V$1</c:f>
              <c:numCache>
                <c:formatCode>General</c:formatCode>
                <c:ptCount val="20"/>
                <c:pt idx="2">
                  <c:v>4</c:v>
                </c:pt>
                <c:pt idx="3">
                  <c:v>4</c:v>
                </c:pt>
                <c:pt idx="4">
                  <c:v>4</c:v>
                </c:pt>
                <c:pt idx="5">
                  <c:v>4</c:v>
                </c:pt>
                <c:pt idx="6">
                  <c:v>4</c:v>
                </c:pt>
                <c:pt idx="7">
                  <c:v>4</c:v>
                </c:pt>
                <c:pt idx="8">
                  <c:v>4</c:v>
                </c:pt>
                <c:pt idx="9">
                  <c:v>4</c:v>
                </c:pt>
                <c:pt idx="10">
                  <c:v>4</c:v>
                </c:pt>
                <c:pt idx="11">
                  <c:v>4</c:v>
                </c:pt>
                <c:pt idx="12">
                  <c:v>4</c:v>
                </c:pt>
                <c:pt idx="13">
                  <c:v>4</c:v>
                </c:pt>
                <c:pt idx="14">
                  <c:v>4</c:v>
                </c:pt>
                <c:pt idx="15">
                  <c:v>4</c:v>
                </c:pt>
                <c:pt idx="16">
                  <c:v>4</c:v>
                </c:pt>
                <c:pt idx="17">
                  <c:v>4</c:v>
                </c:pt>
                <c:pt idx="18">
                  <c:v>4</c:v>
                </c:pt>
              </c:numCache>
            </c:numRef>
          </c:val>
        </c:ser>
        <c:ser>
          <c:idx val="1"/>
          <c:order val="1"/>
          <c:tx>
            <c:strRef>
              <c:f>Simple!$A$2</c:f>
              <c:strCache>
                <c:ptCount val="1"/>
                <c:pt idx="0">
                  <c:v>Ref1</c:v>
                </c:pt>
              </c:strCache>
            </c:strRef>
          </c:tx>
          <c:val>
            <c:numRef>
              <c:f>Simple!$C$2:$V$2</c:f>
              <c:numCache>
                <c:formatCode>General</c:formatCode>
                <c:ptCount val="20"/>
                <c:pt idx="1">
                  <c:v>3</c:v>
                </c:pt>
                <c:pt idx="2">
                  <c:v>3</c:v>
                </c:pt>
                <c:pt idx="3">
                  <c:v>3</c:v>
                </c:pt>
                <c:pt idx="4">
                  <c:v>3</c:v>
                </c:pt>
                <c:pt idx="5">
                  <c:v>3</c:v>
                </c:pt>
                <c:pt idx="6">
                  <c:v>3</c:v>
                </c:pt>
                <c:pt idx="7">
                  <c:v>3</c:v>
                </c:pt>
                <c:pt idx="8">
                  <c:v>3</c:v>
                </c:pt>
                <c:pt idx="9">
                  <c:v>3</c:v>
                </c:pt>
                <c:pt idx="10">
                  <c:v>3</c:v>
                </c:pt>
                <c:pt idx="11">
                  <c:v>3</c:v>
                </c:pt>
              </c:numCache>
            </c:numRef>
          </c:val>
        </c:ser>
        <c:ser>
          <c:idx val="2"/>
          <c:order val="2"/>
          <c:tx>
            <c:strRef>
              <c:f>Simple!$A$3</c:f>
              <c:strCache>
                <c:ptCount val="1"/>
                <c:pt idx="0">
                  <c:v>Ref2</c:v>
                </c:pt>
              </c:strCache>
            </c:strRef>
          </c:tx>
          <c:val>
            <c:numRef>
              <c:f>Simple!$C$3:$V$3</c:f>
              <c:numCache>
                <c:formatCode>General</c:formatCode>
                <c:ptCount val="20"/>
                <c:pt idx="8">
                  <c:v>2</c:v>
                </c:pt>
                <c:pt idx="9">
                  <c:v>2</c:v>
                </c:pt>
                <c:pt idx="10">
                  <c:v>2</c:v>
                </c:pt>
                <c:pt idx="11">
                  <c:v>2</c:v>
                </c:pt>
                <c:pt idx="12">
                  <c:v>2</c:v>
                </c:pt>
                <c:pt idx="13">
                  <c:v>2</c:v>
                </c:pt>
                <c:pt idx="14">
                  <c:v>2</c:v>
                </c:pt>
                <c:pt idx="15">
                  <c:v>2</c:v>
                </c:pt>
                <c:pt idx="16">
                  <c:v>2</c:v>
                </c:pt>
              </c:numCache>
            </c:numRef>
          </c:val>
        </c:ser>
        <c:ser>
          <c:idx val="3"/>
          <c:order val="3"/>
          <c:tx>
            <c:strRef>
              <c:f>Simple!$A$4</c:f>
              <c:strCache>
                <c:ptCount val="1"/>
                <c:pt idx="0">
                  <c:v>Ref3</c:v>
                </c:pt>
              </c:strCache>
            </c:strRef>
          </c:tx>
          <c:val>
            <c:numRef>
              <c:f>Simple!$C$4:$V$4</c:f>
              <c:numCache>
                <c:formatCode>General</c:formatCode>
                <c:ptCount val="20"/>
                <c:pt idx="11">
                  <c:v>1</c:v>
                </c:pt>
                <c:pt idx="12">
                  <c:v>1</c:v>
                </c:pt>
                <c:pt idx="13">
                  <c:v>1</c:v>
                </c:pt>
                <c:pt idx="14">
                  <c:v>1</c:v>
                </c:pt>
                <c:pt idx="15">
                  <c:v>1</c:v>
                </c:pt>
                <c:pt idx="16">
                  <c:v>1</c:v>
                </c:pt>
                <c:pt idx="17">
                  <c:v>1</c:v>
                </c:pt>
                <c:pt idx="18">
                  <c:v>1</c:v>
                </c:pt>
                <c:pt idx="19">
                  <c:v>1</c:v>
                </c:pt>
              </c:numCache>
            </c:numRef>
          </c:val>
        </c:ser>
        <c:marker val="1"/>
        <c:axId val="76330496"/>
        <c:axId val="115811840"/>
      </c:lineChart>
      <c:catAx>
        <c:axId val="76330496"/>
        <c:scaling>
          <c:orientation val="minMax"/>
        </c:scaling>
        <c:axPos val="b"/>
        <c:title>
          <c:tx>
            <c:rich>
              <a:bodyPr/>
              <a:lstStyle/>
              <a:p>
                <a:pPr>
                  <a:defRPr/>
                </a:pPr>
                <a:r>
                  <a:rPr lang="en-GB"/>
                  <a:t>Time /years</a:t>
                </a:r>
              </a:p>
            </c:rich>
          </c:tx>
          <c:layout/>
        </c:title>
        <c:tickLblPos val="nextTo"/>
        <c:crossAx val="115811840"/>
        <c:crosses val="autoZero"/>
        <c:auto val="1"/>
        <c:lblAlgn val="ctr"/>
        <c:lblOffset val="100"/>
      </c:catAx>
      <c:valAx>
        <c:axId val="115811840"/>
        <c:scaling>
          <c:orientation val="minMax"/>
          <c:min val="0.5"/>
        </c:scaling>
        <c:axPos val="l"/>
        <c:majorGridlines/>
        <c:numFmt formatCode="General" sourceLinked="1"/>
        <c:tickLblPos val="none"/>
        <c:crossAx val="76330496"/>
        <c:crosses val="autoZero"/>
        <c:crossBetween val="between"/>
      </c:valAx>
    </c:plotArea>
    <c:legend>
      <c:legendPos val="r"/>
      <c:layout/>
    </c:legend>
    <c:plotVisOnly val="1"/>
    <c:dispBlanksAs val="gap"/>
  </c:chart>
  <c:spPr>
    <a:solidFill>
      <a:schemeClr val="bg1"/>
    </a:solidFill>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en-GB" dirty="0" smtClean="0"/>
              <a:t>       Modified   References      </a:t>
            </a:r>
            <a:endParaRPr lang="en-GB" dirty="0"/>
          </a:p>
        </c:rich>
      </c:tx>
      <c:layout>
        <c:manualLayout>
          <c:xMode val="edge"/>
          <c:yMode val="edge"/>
          <c:x val="0.21702574893655535"/>
          <c:y val="1.7621145374449341E-2"/>
        </c:manualLayout>
      </c:layout>
      <c:spPr>
        <a:solidFill>
          <a:prstClr val="white"/>
        </a:solidFill>
      </c:spPr>
    </c:title>
    <c:plotArea>
      <c:layout>
        <c:manualLayout>
          <c:layoutTarget val="inner"/>
          <c:xMode val="edge"/>
          <c:yMode val="edge"/>
          <c:x val="0.14444444444444635"/>
          <c:y val="0.16607340236092849"/>
          <c:w val="0.67200000000000415"/>
          <c:h val="0.65091291881053881"/>
        </c:manualLayout>
      </c:layout>
      <c:lineChart>
        <c:grouping val="standard"/>
        <c:ser>
          <c:idx val="0"/>
          <c:order val="0"/>
          <c:tx>
            <c:strRef>
              <c:f>Simple!$A$1</c:f>
              <c:strCache>
                <c:ptCount val="1"/>
                <c:pt idx="0">
                  <c:v>Mon</c:v>
                </c:pt>
              </c:strCache>
            </c:strRef>
          </c:tx>
          <c:val>
            <c:numRef>
              <c:f>Simple!$C$1:$V$1</c:f>
              <c:numCache>
                <c:formatCode>General</c:formatCode>
                <c:ptCount val="20"/>
                <c:pt idx="2">
                  <c:v>4</c:v>
                </c:pt>
                <c:pt idx="3">
                  <c:v>4</c:v>
                </c:pt>
                <c:pt idx="4">
                  <c:v>4</c:v>
                </c:pt>
                <c:pt idx="5">
                  <c:v>4</c:v>
                </c:pt>
                <c:pt idx="6">
                  <c:v>4</c:v>
                </c:pt>
                <c:pt idx="7">
                  <c:v>4</c:v>
                </c:pt>
                <c:pt idx="8">
                  <c:v>4</c:v>
                </c:pt>
                <c:pt idx="9">
                  <c:v>4</c:v>
                </c:pt>
                <c:pt idx="10">
                  <c:v>4</c:v>
                </c:pt>
                <c:pt idx="11">
                  <c:v>4</c:v>
                </c:pt>
                <c:pt idx="12">
                  <c:v>4</c:v>
                </c:pt>
                <c:pt idx="13">
                  <c:v>4</c:v>
                </c:pt>
                <c:pt idx="14">
                  <c:v>4</c:v>
                </c:pt>
                <c:pt idx="15">
                  <c:v>4</c:v>
                </c:pt>
                <c:pt idx="16">
                  <c:v>4</c:v>
                </c:pt>
                <c:pt idx="17">
                  <c:v>4</c:v>
                </c:pt>
                <c:pt idx="18">
                  <c:v>4</c:v>
                </c:pt>
              </c:numCache>
            </c:numRef>
          </c:val>
        </c:ser>
        <c:ser>
          <c:idx val="1"/>
          <c:order val="1"/>
          <c:tx>
            <c:strRef>
              <c:f>Simple!$A$2</c:f>
              <c:strCache>
                <c:ptCount val="1"/>
                <c:pt idx="0">
                  <c:v>Ref1</c:v>
                </c:pt>
              </c:strCache>
            </c:strRef>
          </c:tx>
          <c:val>
            <c:numRef>
              <c:f>Simple!$C$2:$V$2</c:f>
              <c:numCache>
                <c:formatCode>General</c:formatCode>
                <c:ptCount val="20"/>
                <c:pt idx="1">
                  <c:v>3</c:v>
                </c:pt>
                <c:pt idx="2">
                  <c:v>3</c:v>
                </c:pt>
                <c:pt idx="3">
                  <c:v>3</c:v>
                </c:pt>
                <c:pt idx="4">
                  <c:v>3</c:v>
                </c:pt>
                <c:pt idx="5">
                  <c:v>3</c:v>
                </c:pt>
                <c:pt idx="6">
                  <c:v>3</c:v>
                </c:pt>
                <c:pt idx="7">
                  <c:v>3</c:v>
                </c:pt>
                <c:pt idx="8">
                  <c:v>3</c:v>
                </c:pt>
                <c:pt idx="9">
                  <c:v>3</c:v>
                </c:pt>
                <c:pt idx="10">
                  <c:v>3</c:v>
                </c:pt>
                <c:pt idx="11">
                  <c:v>3</c:v>
                </c:pt>
              </c:numCache>
            </c:numRef>
          </c:val>
        </c:ser>
        <c:ser>
          <c:idx val="2"/>
          <c:order val="2"/>
          <c:tx>
            <c:strRef>
              <c:f>Simple!$A$3</c:f>
              <c:strCache>
                <c:ptCount val="1"/>
                <c:pt idx="0">
                  <c:v>Ref2</c:v>
                </c:pt>
              </c:strCache>
            </c:strRef>
          </c:tx>
          <c:val>
            <c:numRef>
              <c:f>Simple!$C$3:$V$3</c:f>
              <c:numCache>
                <c:formatCode>General</c:formatCode>
                <c:ptCount val="20"/>
                <c:pt idx="8">
                  <c:v>3</c:v>
                </c:pt>
                <c:pt idx="9">
                  <c:v>3</c:v>
                </c:pt>
                <c:pt idx="10">
                  <c:v>3</c:v>
                </c:pt>
                <c:pt idx="11">
                  <c:v>3</c:v>
                </c:pt>
                <c:pt idx="12">
                  <c:v>3</c:v>
                </c:pt>
                <c:pt idx="13">
                  <c:v>3</c:v>
                </c:pt>
                <c:pt idx="14">
                  <c:v>3</c:v>
                </c:pt>
                <c:pt idx="15">
                  <c:v>3</c:v>
                </c:pt>
                <c:pt idx="16">
                  <c:v>3</c:v>
                </c:pt>
              </c:numCache>
            </c:numRef>
          </c:val>
        </c:ser>
        <c:ser>
          <c:idx val="3"/>
          <c:order val="3"/>
          <c:tx>
            <c:strRef>
              <c:f>Simple!$A$4</c:f>
              <c:strCache>
                <c:ptCount val="1"/>
                <c:pt idx="0">
                  <c:v>Ref3</c:v>
                </c:pt>
              </c:strCache>
            </c:strRef>
          </c:tx>
          <c:val>
            <c:numRef>
              <c:f>Simple!$C$4:$V$4</c:f>
              <c:numCache>
                <c:formatCode>General</c:formatCode>
                <c:ptCount val="20"/>
                <c:pt idx="11">
                  <c:v>3</c:v>
                </c:pt>
                <c:pt idx="12">
                  <c:v>3</c:v>
                </c:pt>
                <c:pt idx="13">
                  <c:v>3</c:v>
                </c:pt>
                <c:pt idx="14">
                  <c:v>3</c:v>
                </c:pt>
                <c:pt idx="15">
                  <c:v>3</c:v>
                </c:pt>
                <c:pt idx="16">
                  <c:v>3</c:v>
                </c:pt>
                <c:pt idx="17">
                  <c:v>3</c:v>
                </c:pt>
                <c:pt idx="18">
                  <c:v>3</c:v>
                </c:pt>
                <c:pt idx="19">
                  <c:v>3</c:v>
                </c:pt>
              </c:numCache>
            </c:numRef>
          </c:val>
        </c:ser>
        <c:marker val="1"/>
        <c:axId val="72676096"/>
        <c:axId val="72678016"/>
      </c:lineChart>
      <c:catAx>
        <c:axId val="72676096"/>
        <c:scaling>
          <c:orientation val="minMax"/>
        </c:scaling>
        <c:axPos val="b"/>
        <c:title>
          <c:tx>
            <c:rich>
              <a:bodyPr/>
              <a:lstStyle/>
              <a:p>
                <a:pPr>
                  <a:defRPr/>
                </a:pPr>
                <a:r>
                  <a:rPr lang="en-GB"/>
                  <a:t>Time /years</a:t>
                </a:r>
              </a:p>
            </c:rich>
          </c:tx>
          <c:layout/>
        </c:title>
        <c:tickLblPos val="nextTo"/>
        <c:crossAx val="72678016"/>
        <c:crosses val="autoZero"/>
        <c:auto val="1"/>
        <c:lblAlgn val="ctr"/>
        <c:lblOffset val="100"/>
      </c:catAx>
      <c:valAx>
        <c:axId val="72678016"/>
        <c:scaling>
          <c:orientation val="minMax"/>
          <c:min val="0.5"/>
        </c:scaling>
        <c:axPos val="l"/>
        <c:majorGridlines/>
        <c:numFmt formatCode="General" sourceLinked="1"/>
        <c:tickLblPos val="none"/>
        <c:crossAx val="72676096"/>
        <c:crosses val="autoZero"/>
        <c:crossBetween val="between"/>
      </c:valAx>
      <c:spPr>
        <a:solidFill>
          <a:schemeClr val="bg1"/>
        </a:solidFill>
      </c:spPr>
    </c:plotArea>
    <c:legend>
      <c:legendPos val="r"/>
      <c:layout/>
    </c:legend>
    <c:plotVisOnly val="1"/>
    <c:dispBlanksAs val="gap"/>
  </c:chart>
  <c:spPr>
    <a:solidFill>
      <a:schemeClr val="bg1"/>
    </a:solidFill>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a:pPr>
            <a:r>
              <a:rPr lang="en-GB" dirty="0" smtClean="0"/>
              <a:t>Simple Weighting </a:t>
            </a:r>
            <a:r>
              <a:rPr lang="en-GB" dirty="0"/>
              <a:t>of Each Reference</a:t>
            </a:r>
          </a:p>
        </c:rich>
      </c:tx>
      <c:layout/>
    </c:title>
    <c:plotArea>
      <c:layout/>
      <c:lineChart>
        <c:grouping val="standard"/>
        <c:ser>
          <c:idx val="0"/>
          <c:order val="0"/>
          <c:tx>
            <c:strRef>
              <c:f>Simple!$A$14</c:f>
              <c:strCache>
                <c:ptCount val="1"/>
                <c:pt idx="0">
                  <c:v>%Ref1</c:v>
                </c:pt>
              </c:strCache>
            </c:strRef>
          </c:tx>
          <c:spPr>
            <a:ln>
              <a:solidFill>
                <a:schemeClr val="accent2"/>
              </a:solidFill>
            </a:ln>
          </c:spPr>
          <c:marker>
            <c:symbol val="none"/>
          </c:marker>
          <c:val>
            <c:numRef>
              <c:f>Simple!$C$14:$V$14</c:f>
              <c:numCache>
                <c:formatCode>0</c:formatCode>
                <c:ptCount val="20"/>
                <c:pt idx="1">
                  <c:v>103</c:v>
                </c:pt>
                <c:pt idx="2">
                  <c:v>103</c:v>
                </c:pt>
                <c:pt idx="3">
                  <c:v>103</c:v>
                </c:pt>
                <c:pt idx="4">
                  <c:v>103</c:v>
                </c:pt>
                <c:pt idx="5">
                  <c:v>103</c:v>
                </c:pt>
                <c:pt idx="6">
                  <c:v>103</c:v>
                </c:pt>
                <c:pt idx="7">
                  <c:v>103</c:v>
                </c:pt>
                <c:pt idx="8">
                  <c:v>53</c:v>
                </c:pt>
                <c:pt idx="9">
                  <c:v>53</c:v>
                </c:pt>
                <c:pt idx="10">
                  <c:v>53</c:v>
                </c:pt>
                <c:pt idx="11">
                  <c:v>36.333333333333336</c:v>
                </c:pt>
                <c:pt idx="12">
                  <c:v>0</c:v>
                </c:pt>
                <c:pt idx="13">
                  <c:v>0</c:v>
                </c:pt>
                <c:pt idx="14">
                  <c:v>0</c:v>
                </c:pt>
                <c:pt idx="15">
                  <c:v>0</c:v>
                </c:pt>
                <c:pt idx="16">
                  <c:v>0</c:v>
                </c:pt>
                <c:pt idx="17">
                  <c:v>0</c:v>
                </c:pt>
                <c:pt idx="18">
                  <c:v>0</c:v>
                </c:pt>
                <c:pt idx="19">
                  <c:v>0</c:v>
                </c:pt>
              </c:numCache>
            </c:numRef>
          </c:val>
        </c:ser>
        <c:ser>
          <c:idx val="1"/>
          <c:order val="1"/>
          <c:tx>
            <c:strRef>
              <c:f>Simple!$A$15</c:f>
              <c:strCache>
                <c:ptCount val="1"/>
                <c:pt idx="0">
                  <c:v>%Ref2</c:v>
                </c:pt>
              </c:strCache>
            </c:strRef>
          </c:tx>
          <c:spPr>
            <a:ln>
              <a:solidFill>
                <a:schemeClr val="accent3"/>
              </a:solidFill>
            </a:ln>
          </c:spPr>
          <c:marker>
            <c:symbol val="none"/>
          </c:marker>
          <c:val>
            <c:numRef>
              <c:f>Simple!$C$15:$V$15</c:f>
              <c:numCache>
                <c:formatCode>0</c:formatCode>
                <c:ptCount val="20"/>
                <c:pt idx="1">
                  <c:v>0</c:v>
                </c:pt>
                <c:pt idx="2">
                  <c:v>0</c:v>
                </c:pt>
                <c:pt idx="3">
                  <c:v>0</c:v>
                </c:pt>
                <c:pt idx="4">
                  <c:v>0</c:v>
                </c:pt>
                <c:pt idx="5">
                  <c:v>0</c:v>
                </c:pt>
                <c:pt idx="6">
                  <c:v>0</c:v>
                </c:pt>
                <c:pt idx="7">
                  <c:v>0</c:v>
                </c:pt>
                <c:pt idx="8">
                  <c:v>52</c:v>
                </c:pt>
                <c:pt idx="9">
                  <c:v>52</c:v>
                </c:pt>
                <c:pt idx="10">
                  <c:v>52</c:v>
                </c:pt>
                <c:pt idx="11">
                  <c:v>35.333333333333336</c:v>
                </c:pt>
                <c:pt idx="12">
                  <c:v>52</c:v>
                </c:pt>
                <c:pt idx="13">
                  <c:v>52</c:v>
                </c:pt>
                <c:pt idx="14">
                  <c:v>52</c:v>
                </c:pt>
                <c:pt idx="15">
                  <c:v>52</c:v>
                </c:pt>
                <c:pt idx="16">
                  <c:v>52</c:v>
                </c:pt>
                <c:pt idx="17">
                  <c:v>0</c:v>
                </c:pt>
                <c:pt idx="18">
                  <c:v>0</c:v>
                </c:pt>
                <c:pt idx="19">
                  <c:v>0</c:v>
                </c:pt>
              </c:numCache>
            </c:numRef>
          </c:val>
        </c:ser>
        <c:ser>
          <c:idx val="2"/>
          <c:order val="2"/>
          <c:tx>
            <c:strRef>
              <c:f>Simple!$A$16</c:f>
              <c:strCache>
                <c:ptCount val="1"/>
                <c:pt idx="0">
                  <c:v>%Ref3</c:v>
                </c:pt>
              </c:strCache>
            </c:strRef>
          </c:tx>
          <c:spPr>
            <a:ln>
              <a:solidFill>
                <a:schemeClr val="accent4"/>
              </a:solidFill>
            </a:ln>
          </c:spPr>
          <c:marker>
            <c:symbol val="none"/>
          </c:marker>
          <c:val>
            <c:numRef>
              <c:f>Simple!$C$16:$V$16</c:f>
              <c:numCache>
                <c:formatCode>0</c:formatCode>
                <c:ptCount val="20"/>
                <c:pt idx="1">
                  <c:v>0</c:v>
                </c:pt>
                <c:pt idx="2">
                  <c:v>0</c:v>
                </c:pt>
                <c:pt idx="3">
                  <c:v>0</c:v>
                </c:pt>
                <c:pt idx="4">
                  <c:v>0</c:v>
                </c:pt>
                <c:pt idx="5">
                  <c:v>0</c:v>
                </c:pt>
                <c:pt idx="6">
                  <c:v>0</c:v>
                </c:pt>
                <c:pt idx="7">
                  <c:v>0</c:v>
                </c:pt>
                <c:pt idx="8">
                  <c:v>0</c:v>
                </c:pt>
                <c:pt idx="9">
                  <c:v>0</c:v>
                </c:pt>
                <c:pt idx="10">
                  <c:v>0</c:v>
                </c:pt>
                <c:pt idx="11">
                  <c:v>34.333333333333336</c:v>
                </c:pt>
                <c:pt idx="12">
                  <c:v>51</c:v>
                </c:pt>
                <c:pt idx="13">
                  <c:v>51</c:v>
                </c:pt>
                <c:pt idx="14">
                  <c:v>51</c:v>
                </c:pt>
                <c:pt idx="15">
                  <c:v>51</c:v>
                </c:pt>
                <c:pt idx="16">
                  <c:v>51</c:v>
                </c:pt>
                <c:pt idx="17">
                  <c:v>101</c:v>
                </c:pt>
                <c:pt idx="18">
                  <c:v>101</c:v>
                </c:pt>
                <c:pt idx="19">
                  <c:v>101</c:v>
                </c:pt>
              </c:numCache>
            </c:numRef>
          </c:val>
        </c:ser>
        <c:marker val="1"/>
        <c:axId val="75850880"/>
        <c:axId val="75852800"/>
      </c:lineChart>
      <c:catAx>
        <c:axId val="75850880"/>
        <c:scaling>
          <c:orientation val="minMax"/>
        </c:scaling>
        <c:axPos val="b"/>
        <c:title>
          <c:tx>
            <c:rich>
              <a:bodyPr/>
              <a:lstStyle/>
              <a:p>
                <a:pPr>
                  <a:defRPr/>
                </a:pPr>
                <a:r>
                  <a:rPr lang="en-GB"/>
                  <a:t>Time /years</a:t>
                </a:r>
              </a:p>
            </c:rich>
          </c:tx>
          <c:layout/>
        </c:title>
        <c:tickLblPos val="nextTo"/>
        <c:crossAx val="75852800"/>
        <c:crosses val="autoZero"/>
        <c:auto val="1"/>
        <c:lblAlgn val="ctr"/>
        <c:lblOffset val="100"/>
      </c:catAx>
      <c:valAx>
        <c:axId val="75852800"/>
        <c:scaling>
          <c:orientation val="minMax"/>
          <c:max val="105"/>
          <c:min val="0"/>
        </c:scaling>
        <c:axPos val="l"/>
        <c:majorGridlines/>
        <c:title>
          <c:tx>
            <c:rich>
              <a:bodyPr rot="-5400000" vert="horz"/>
              <a:lstStyle/>
              <a:p>
                <a:pPr>
                  <a:defRPr/>
                </a:pPr>
                <a:r>
                  <a:rPr lang="en-GB"/>
                  <a:t>Weighting /%</a:t>
                </a:r>
              </a:p>
            </c:rich>
          </c:tx>
          <c:layout/>
        </c:title>
        <c:numFmt formatCode="General" sourceLinked="1"/>
        <c:tickLblPos val="nextTo"/>
        <c:crossAx val="75850880"/>
        <c:crosses val="autoZero"/>
        <c:crossBetween val="between"/>
      </c:valAx>
    </c:plotArea>
    <c:legend>
      <c:legendPos val="r"/>
      <c:layout/>
    </c:legend>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270339" name="Rectangle 3"/>
          <p:cNvSpPr>
            <a:spLocks noGrp="1" noChangeArrowheads="1"/>
          </p:cNvSpPr>
          <p:nvPr>
            <p:ph type="dt" sz="quarter" idx="1"/>
          </p:nvPr>
        </p:nvSpPr>
        <p:spPr bwMode="auto">
          <a:xfrm>
            <a:off x="3849688"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270340" name="Rectangle 4"/>
          <p:cNvSpPr>
            <a:spLocks noGrp="1" noChangeArrowheads="1"/>
          </p:cNvSpPr>
          <p:nvPr>
            <p:ph type="ftr" sz="quarter" idx="2"/>
          </p:nvPr>
        </p:nvSpPr>
        <p:spPr bwMode="auto">
          <a:xfrm>
            <a:off x="0"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270341" name="Rectangle 5"/>
          <p:cNvSpPr>
            <a:spLocks noGrp="1" noChangeArrowheads="1"/>
          </p:cNvSpPr>
          <p:nvPr>
            <p:ph type="sldNum" sz="quarter" idx="3"/>
          </p:nvPr>
        </p:nvSpPr>
        <p:spPr bwMode="auto">
          <a:xfrm>
            <a:off x="3849688"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5D828D66-AEB5-4DE2-AE3C-788B6F5E35E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39939" name="Rectangle 3"/>
          <p:cNvSpPr>
            <a:spLocks noGrp="1" noChangeArrowheads="1"/>
          </p:cNvSpPr>
          <p:nvPr>
            <p:ph type="dt" idx="1"/>
          </p:nvPr>
        </p:nvSpPr>
        <p:spPr bwMode="auto">
          <a:xfrm>
            <a:off x="3849688"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917575" y="746125"/>
            <a:ext cx="4962525" cy="3722688"/>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79450" y="4716463"/>
            <a:ext cx="5438775" cy="446405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39943" name="Rectangle 7"/>
          <p:cNvSpPr>
            <a:spLocks noGrp="1" noChangeArrowheads="1"/>
          </p:cNvSpPr>
          <p:nvPr>
            <p:ph type="sldNum" sz="quarter" idx="5"/>
          </p:nvPr>
        </p:nvSpPr>
        <p:spPr bwMode="auto">
          <a:xfrm>
            <a:off x="3849688"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D2E840EC-3661-47EA-B292-7ED791E1B58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79AD4F94-4851-4065-BA9C-947A644B85B9}" type="slidenum">
              <a:rPr lang="en-US" smtClean="0"/>
              <a:pPr/>
              <a:t>1</a:t>
            </a:fld>
            <a:endParaRPr 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CAF0C06C-A120-4CEF-A9AD-F4118C12BC7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64157037-F5AB-4234-8B75-84F7F4C5E29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A1C6CA05-B660-4EEB-890E-A679DF02DE3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00405" y="128588"/>
            <a:ext cx="8295542" cy="1090612"/>
          </a:xfrm>
          <a:prstGeom prst="rect">
            <a:avLst/>
          </a:prstGeo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296008" y="1606551"/>
            <a:ext cx="4079631" cy="216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516315" y="1606551"/>
            <a:ext cx="4079631" cy="216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296008" y="3921125"/>
            <a:ext cx="4079631" cy="2163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4516315" y="3921125"/>
            <a:ext cx="4079631" cy="2163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DA28AC38-E0E8-49D7-B2FE-71FD7C42C09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62C94469-C24B-4485-9554-864CA5BFE27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D4866AD1-022E-4E0E-AE7E-C7A6C4DD8D0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0D0EA962-5ACB-4E0A-B99B-F2A901C1578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D24831DE-8CB6-4B98-B2F1-D4EBA8FF180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3F3BB8C-0C0C-4EAB-9830-DC513CDAB61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28B3AD7-A00B-4A91-9B8B-0BA01B14E5A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65D3E82-9912-4669-9E99-524028854B5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629400" y="6400800"/>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pPr>
              <a:defRPr/>
            </a:pPr>
            <a:fld id="{47E33C82-C2A6-478E-8FB2-E20C8DB41475}" type="slidenum">
              <a:rPr lang="en-US"/>
              <a:pPr>
                <a:defRPr/>
              </a:pPr>
              <a:t>‹#›</a:t>
            </a:fld>
            <a:endParaRPr lang="en-US"/>
          </a:p>
        </p:txBody>
      </p:sp>
      <p:sp>
        <p:nvSpPr>
          <p:cNvPr id="1031" name="Rectangle 7"/>
          <p:cNvSpPr>
            <a:spLocks noChangeArrowheads="1"/>
          </p:cNvSpPr>
          <p:nvPr/>
        </p:nvSpPr>
        <p:spPr bwMode="auto">
          <a:xfrm>
            <a:off x="457200" y="1600200"/>
            <a:ext cx="8229600" cy="4724400"/>
          </a:xfrm>
          <a:prstGeom prst="rect">
            <a:avLst/>
          </a:prstGeom>
          <a:noFill/>
          <a:ln w="9525">
            <a:noFill/>
            <a:miter lim="800000"/>
            <a:headEnd/>
            <a:tailEnd/>
          </a:ln>
          <a:effectLst/>
        </p:spPr>
        <p:txBody>
          <a:bodyPr/>
          <a:lstStyle/>
          <a:p>
            <a:pPr marL="342900" indent="-342900">
              <a:spcBef>
                <a:spcPct val="20000"/>
              </a:spcBef>
              <a:buClr>
                <a:srgbClr val="FF0000"/>
              </a:buClr>
              <a:buFont typeface="Wingdings" pitchFamily="2" charset="2"/>
              <a:buChar char="v"/>
              <a:defRPr/>
            </a:pPr>
            <a:endParaRPr lang="en-GB" sz="3200"/>
          </a:p>
        </p:txBody>
      </p:sp>
      <p:sp>
        <p:nvSpPr>
          <p:cNvPr id="1032" name="Rectangle 8"/>
          <p:cNvSpPr>
            <a:spLocks noChangeArrowheads="1"/>
          </p:cNvSpPr>
          <p:nvPr/>
        </p:nvSpPr>
        <p:spPr bwMode="auto">
          <a:xfrm>
            <a:off x="457200" y="6400800"/>
            <a:ext cx="5646738" cy="244475"/>
          </a:xfrm>
          <a:prstGeom prst="rect">
            <a:avLst/>
          </a:prstGeom>
          <a:noFill/>
          <a:ln w="9525">
            <a:noFill/>
            <a:miter lim="800000"/>
            <a:headEnd/>
            <a:tailEnd/>
          </a:ln>
          <a:effectLst/>
        </p:spPr>
        <p:txBody>
          <a:bodyPr/>
          <a:lstStyle/>
          <a:p>
            <a:pPr>
              <a:defRPr/>
            </a:pPr>
            <a:r>
              <a:rPr lang="it-IT" sz="1000" b="1" dirty="0" smtClean="0"/>
              <a:t>GRWG </a:t>
            </a:r>
            <a:r>
              <a:rPr lang="en-GB" sz="1000" b="1" dirty="0" smtClean="0"/>
              <a:t>Agenda Item</a:t>
            </a:r>
            <a:endParaRPr lang="en-US" sz="1000" b="1" dirty="0"/>
          </a:p>
        </p:txBody>
      </p:sp>
      <p:sp>
        <p:nvSpPr>
          <p:cNvPr id="1035" name="Line 11"/>
          <p:cNvSpPr>
            <a:spLocks noChangeShapeType="1"/>
          </p:cNvSpPr>
          <p:nvPr/>
        </p:nvSpPr>
        <p:spPr bwMode="auto">
          <a:xfrm flipV="1">
            <a:off x="457200" y="6324600"/>
            <a:ext cx="8229600" cy="0"/>
          </a:xfrm>
          <a:prstGeom prst="line">
            <a:avLst/>
          </a:prstGeom>
          <a:noFill/>
          <a:ln w="38100">
            <a:solidFill>
              <a:srgbClr val="0000FF"/>
            </a:solidFill>
            <a:round/>
            <a:headEnd/>
            <a:tailEnd/>
          </a:ln>
          <a:effectLst/>
        </p:spPr>
        <p:txBody>
          <a:bodyPr/>
          <a:lstStyle/>
          <a:p>
            <a:pPr>
              <a:defRPr/>
            </a:pPr>
            <a:endParaRPr lang="en-GB"/>
          </a:p>
        </p:txBody>
      </p:sp>
      <p:sp>
        <p:nvSpPr>
          <p:cNvPr id="1037" name="Rectangle 13"/>
          <p:cNvSpPr>
            <a:spLocks noChangeArrowheads="1"/>
          </p:cNvSpPr>
          <p:nvPr/>
        </p:nvSpPr>
        <p:spPr bwMode="auto">
          <a:xfrm>
            <a:off x="6553200" y="6477000"/>
            <a:ext cx="2133600" cy="244475"/>
          </a:xfrm>
          <a:prstGeom prst="rect">
            <a:avLst/>
          </a:prstGeom>
          <a:noFill/>
          <a:ln w="9525">
            <a:noFill/>
            <a:miter lim="800000"/>
            <a:headEnd/>
            <a:tailEnd/>
          </a:ln>
          <a:effectLst/>
        </p:spPr>
        <p:txBody>
          <a:bodyPr/>
          <a:lstStyle/>
          <a:p>
            <a:pPr algn="r">
              <a:defRPr/>
            </a:pPr>
            <a:endParaRPr lang="en-GB" sz="1400"/>
          </a:p>
        </p:txBody>
      </p:sp>
      <p:pic>
        <p:nvPicPr>
          <p:cNvPr id="2" name="Picture 18" descr="GLOGO_small"/>
          <p:cNvPicPr>
            <a:picLocks noChangeAspect="1" noChangeArrowheads="1"/>
          </p:cNvPicPr>
          <p:nvPr/>
        </p:nvPicPr>
        <p:blipFill>
          <a:blip r:embed="rId14" cstate="print"/>
          <a:srcRect/>
          <a:stretch>
            <a:fillRect/>
          </a:stretch>
        </p:blipFill>
        <p:spPr bwMode="auto">
          <a:xfrm>
            <a:off x="37971413" y="854075"/>
            <a:ext cx="4102100" cy="4102100"/>
          </a:xfrm>
          <a:prstGeom prst="rect">
            <a:avLst/>
          </a:prstGeom>
          <a:noFill/>
          <a:ln w="9525">
            <a:noFill/>
            <a:miter lim="800000"/>
            <a:headEnd/>
            <a:tailEnd/>
          </a:ln>
        </p:spPr>
      </p:pic>
      <p:pic>
        <p:nvPicPr>
          <p:cNvPr id="1033" name="Picture 19" descr="GLOGO_small"/>
          <p:cNvPicPr>
            <a:picLocks noChangeAspect="1" noChangeArrowheads="1"/>
          </p:cNvPicPr>
          <p:nvPr/>
        </p:nvPicPr>
        <p:blipFill>
          <a:blip r:embed="rId14" cstate="print"/>
          <a:srcRect/>
          <a:stretch>
            <a:fillRect/>
          </a:stretch>
        </p:blipFill>
        <p:spPr bwMode="auto">
          <a:xfrm>
            <a:off x="38123813" y="1006475"/>
            <a:ext cx="4102100" cy="4102100"/>
          </a:xfrm>
          <a:prstGeom prst="rect">
            <a:avLst/>
          </a:prstGeom>
          <a:noFill/>
          <a:ln w="9525">
            <a:noFill/>
            <a:miter lim="800000"/>
            <a:headEnd/>
            <a:tailEnd/>
          </a:ln>
        </p:spPr>
      </p:pic>
      <p:pic>
        <p:nvPicPr>
          <p:cNvPr id="1034" name="Picture 20" descr="GLOGO_small"/>
          <p:cNvPicPr>
            <a:picLocks noChangeAspect="1" noChangeArrowheads="1"/>
          </p:cNvPicPr>
          <p:nvPr/>
        </p:nvPicPr>
        <p:blipFill>
          <a:blip r:embed="rId14" cstate="print"/>
          <a:srcRect/>
          <a:stretch>
            <a:fillRect/>
          </a:stretch>
        </p:blipFill>
        <p:spPr bwMode="auto">
          <a:xfrm>
            <a:off x="37866638" y="815975"/>
            <a:ext cx="4102100" cy="4102100"/>
          </a:xfrm>
          <a:prstGeom prst="rect">
            <a:avLst/>
          </a:prstGeom>
          <a:noFill/>
          <a:ln w="9525">
            <a:noFill/>
            <a:miter lim="800000"/>
            <a:headEnd/>
            <a:tailEnd/>
          </a:ln>
        </p:spPr>
      </p:pic>
      <p:pic>
        <p:nvPicPr>
          <p:cNvPr id="3" name="Picture 2" descr="C:\Users\miu\Dropbox\gsics_WG_logo.jpg"/>
          <p:cNvPicPr>
            <a:picLocks noChangeAspect="1" noChangeArrowheads="1"/>
          </p:cNvPicPr>
          <p:nvPr userDrawn="1"/>
        </p:nvPicPr>
        <p:blipFill>
          <a:blip r:embed="rId15" cstate="print"/>
          <a:srcRect/>
          <a:stretch>
            <a:fillRect/>
          </a:stretch>
        </p:blipFill>
        <p:spPr bwMode="auto">
          <a:xfrm>
            <a:off x="366183" y="330201"/>
            <a:ext cx="2815396" cy="719666"/>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gsics.nesdis.noaa.gov/pub/Development/AtbdCentral/ATBD_for_EUMETSAT_Demonstration_Prime_GSICS_Corrections_for_Meteosat-SEVIRI.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gsics.nesdis.noaa.gov/wiki/Development/2014072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2.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gsics.nesdis.noaa.gov/wiki/Development/2014072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gsics.nesdis.noaa.gov/wiki/Development/2014072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IE" sz="3200" dirty="0" smtClean="0">
                <a:solidFill>
                  <a:srgbClr val="0000FF"/>
                </a:solidFill>
              </a:rPr>
              <a:t>Prime GSICS Corrections</a:t>
            </a:r>
            <a:endParaRPr lang="en-US" sz="3200" dirty="0" smtClean="0">
              <a:solidFill>
                <a:srgbClr val="0000FF"/>
              </a:solidFill>
            </a:endParaRPr>
          </a:p>
        </p:txBody>
      </p:sp>
      <p:sp>
        <p:nvSpPr>
          <p:cNvPr id="2052" name="Rectangle 3"/>
          <p:cNvSpPr>
            <a:spLocks noGrp="1" noChangeArrowheads="1"/>
          </p:cNvSpPr>
          <p:nvPr>
            <p:ph type="subTitle" idx="1"/>
          </p:nvPr>
        </p:nvSpPr>
        <p:spPr/>
        <p:txBody>
          <a:bodyPr/>
          <a:lstStyle/>
          <a:p>
            <a:pPr eaLnBrk="1" hangingPunct="1">
              <a:lnSpc>
                <a:spcPct val="80000"/>
              </a:lnSpc>
              <a:spcBef>
                <a:spcPct val="100000"/>
              </a:spcBef>
              <a:spcAft>
                <a:spcPct val="100000"/>
              </a:spcAft>
            </a:pPr>
            <a:endParaRPr lang="en-US" sz="2800" b="1" dirty="0" smtClean="0">
              <a:solidFill>
                <a:schemeClr val="accent2"/>
              </a:solidFill>
              <a:latin typeface="Times New Roman" pitchFamily="18" charset="0"/>
            </a:endParaRPr>
          </a:p>
          <a:p>
            <a:pPr eaLnBrk="1" hangingPunct="1">
              <a:lnSpc>
                <a:spcPct val="80000"/>
              </a:lnSpc>
            </a:pPr>
            <a:r>
              <a:rPr lang="en-US" altLang="zh-CN" sz="2000" b="1" dirty="0" smtClean="0">
                <a:latin typeface="Times New Roman" pitchFamily="18" charset="0"/>
                <a:ea typeface="宋体" pitchFamily="2" charset="-122"/>
              </a:rPr>
              <a:t>Tim Hewison</a:t>
            </a:r>
          </a:p>
          <a:p>
            <a:pPr eaLnBrk="1" hangingPunct="1">
              <a:lnSpc>
                <a:spcPct val="80000"/>
              </a:lnSpc>
            </a:pPr>
            <a:endParaRPr lang="en-US" altLang="zh-CN" sz="2000" dirty="0" smtClean="0">
              <a:latin typeface="Times New Roman" pitchFamily="18" charset="0"/>
              <a:ea typeface="宋体" pitchFamily="2" charset="-122"/>
            </a:endParaRPr>
          </a:p>
          <a:p>
            <a:pPr eaLnBrk="1" hangingPunct="1">
              <a:lnSpc>
                <a:spcPct val="80000"/>
              </a:lnSpc>
            </a:pPr>
            <a:r>
              <a:rPr lang="en-US" altLang="zh-CN" sz="2000" b="1" dirty="0" smtClean="0">
                <a:latin typeface="Times New Roman" pitchFamily="18" charset="0"/>
                <a:ea typeface="宋体" pitchFamily="2" charset="-122"/>
              </a:rPr>
              <a:t>EUMETSAT</a:t>
            </a:r>
          </a:p>
        </p:txBody>
      </p:sp>
      <p:sp>
        <p:nvSpPr>
          <p:cNvPr id="2050" name="Slide Number Placeholder 3"/>
          <p:cNvSpPr>
            <a:spLocks noGrp="1"/>
          </p:cNvSpPr>
          <p:nvPr>
            <p:ph type="sldNum" sz="quarter" idx="10"/>
          </p:nvPr>
        </p:nvSpPr>
        <p:spPr>
          <a:noFill/>
        </p:spPr>
        <p:txBody>
          <a:bodyPr/>
          <a:lstStyle/>
          <a:p>
            <a:fld id="{7C66A421-960F-40DF-BDE6-CED4FB09D906}" type="slidenum">
              <a:rPr lang="en-US" smtClean="0"/>
              <a:pPr/>
              <a:t>1</a:t>
            </a:fld>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9730" y="429209"/>
            <a:ext cx="5477069" cy="541176"/>
          </a:xfrm>
        </p:spPr>
        <p:txBody>
          <a:bodyPr/>
          <a:lstStyle/>
          <a:p>
            <a:r>
              <a:rPr lang="en-GB" sz="2000" dirty="0" smtClean="0"/>
              <a:t>Requirements Summary</a:t>
            </a:r>
            <a:endParaRPr lang="en-GB" sz="2000" dirty="0"/>
          </a:p>
        </p:txBody>
      </p:sp>
      <p:sp>
        <p:nvSpPr>
          <p:cNvPr id="3" name="Content Placeholder 2"/>
          <p:cNvSpPr>
            <a:spLocks noGrp="1"/>
          </p:cNvSpPr>
          <p:nvPr>
            <p:ph idx="1"/>
          </p:nvPr>
        </p:nvSpPr>
        <p:spPr>
          <a:xfrm>
            <a:off x="457200" y="1175658"/>
            <a:ext cx="8229600" cy="4950506"/>
          </a:xfrm>
        </p:spPr>
        <p:txBody>
          <a:bodyPr/>
          <a:lstStyle/>
          <a:p>
            <a:r>
              <a:rPr lang="en-GB" sz="2800" dirty="0" smtClean="0"/>
              <a:t>Need to establish requirements:</a:t>
            </a:r>
          </a:p>
          <a:p>
            <a:endParaRPr lang="en-GB" sz="2800" dirty="0" smtClean="0"/>
          </a:p>
          <a:p>
            <a:pPr lvl="1"/>
            <a:r>
              <a:rPr lang="en-GB" dirty="0" smtClean="0"/>
              <a:t>User Requirements</a:t>
            </a:r>
          </a:p>
          <a:p>
            <a:pPr lvl="2"/>
            <a:r>
              <a:rPr lang="en-GB" dirty="0" smtClean="0"/>
              <a:t>Seek feedback from beta testers </a:t>
            </a:r>
          </a:p>
          <a:p>
            <a:pPr lvl="1"/>
            <a:r>
              <a:rPr lang="en-GB" dirty="0" smtClean="0"/>
              <a:t>Development of Stationarity Tests</a:t>
            </a:r>
          </a:p>
          <a:p>
            <a:pPr lvl="1"/>
            <a:r>
              <a:rPr lang="en-GB" dirty="0" smtClean="0"/>
              <a:t>Ensure GDWG can accommodate Prime GSICS Correction Products:</a:t>
            </a:r>
          </a:p>
          <a:p>
            <a:pPr lvl="2"/>
            <a:r>
              <a:rPr lang="en-GB" dirty="0" smtClean="0"/>
              <a:t>In GSICS Servers</a:t>
            </a:r>
          </a:p>
          <a:p>
            <a:pPr lvl="2"/>
            <a:r>
              <a:rPr lang="en-GB" dirty="0" smtClean="0"/>
              <a:t>Within GSICS netCDF file naming and variable conventions</a:t>
            </a:r>
          </a:p>
          <a:p>
            <a:pPr>
              <a:buNone/>
            </a:pPr>
            <a:endParaRPr lang="en-GB" sz="2800" dirty="0" smtClean="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060" y="457201"/>
            <a:ext cx="5673013" cy="457200"/>
          </a:xfrm>
        </p:spPr>
        <p:txBody>
          <a:bodyPr/>
          <a:lstStyle/>
          <a:p>
            <a:r>
              <a:rPr lang="en-GB" sz="2000" dirty="0" smtClean="0"/>
              <a:t>Discussion – Who will do What, When???</a:t>
            </a:r>
            <a:endParaRPr lang="en-GB" sz="2000" dirty="0"/>
          </a:p>
        </p:txBody>
      </p:sp>
      <p:sp>
        <p:nvSpPr>
          <p:cNvPr id="3" name="Content Placeholder 2"/>
          <p:cNvSpPr>
            <a:spLocks noGrp="1"/>
          </p:cNvSpPr>
          <p:nvPr>
            <p:ph idx="1"/>
          </p:nvPr>
        </p:nvSpPr>
        <p:spPr>
          <a:xfrm>
            <a:off x="289249" y="1175658"/>
            <a:ext cx="8602824" cy="4950506"/>
          </a:xfrm>
        </p:spPr>
        <p:txBody>
          <a:bodyPr/>
          <a:lstStyle/>
          <a:p>
            <a:pPr marL="514350" indent="-514350">
              <a:buFont typeface="+mj-lt"/>
              <a:buAutoNum type="arabicPeriod"/>
            </a:pPr>
            <a:r>
              <a:rPr lang="en-GB" sz="2400" dirty="0" smtClean="0"/>
              <a:t>Seek agreement to generate demo products for IASI-A/B</a:t>
            </a:r>
          </a:p>
          <a:p>
            <a:pPr marL="514350" indent="-514350">
              <a:buFont typeface="+mj-lt"/>
              <a:buAutoNum type="arabicPeriod"/>
            </a:pPr>
            <a:r>
              <a:rPr lang="en-GB" sz="2400" dirty="0" smtClean="0"/>
              <a:t>Seek agreement to generate demo products for IASI-AIRS (diurnal)</a:t>
            </a:r>
          </a:p>
          <a:p>
            <a:pPr marL="514350" indent="-514350">
              <a:buFont typeface="+mj-lt"/>
              <a:buAutoNum type="arabicPeriod"/>
            </a:pPr>
            <a:r>
              <a:rPr lang="en-GB" sz="2400" dirty="0" smtClean="0"/>
              <a:t>What needs to be done for each:</a:t>
            </a:r>
          </a:p>
          <a:p>
            <a:pPr marL="914400" lvl="1" indent="-514350">
              <a:buFont typeface="+mj-lt"/>
              <a:buAutoNum type="arabicPeriod"/>
            </a:pPr>
            <a:r>
              <a:rPr lang="en-GB" sz="2000" dirty="0" smtClean="0"/>
              <a:t>Generate demonstration products</a:t>
            </a:r>
          </a:p>
          <a:p>
            <a:pPr marL="914400" lvl="1" indent="-514350">
              <a:buFont typeface="+mj-lt"/>
              <a:buAutoNum type="arabicPeriod"/>
            </a:pPr>
            <a:r>
              <a:rPr lang="en-GB" sz="2000" dirty="0" smtClean="0"/>
              <a:t>Draft ATBD – done for IASI-A/B – See Wiki </a:t>
            </a:r>
            <a:r>
              <a:rPr lang="en-GB" sz="2000" dirty="0" smtClean="0">
                <a:hlinkClick r:id="rId2"/>
              </a:rPr>
              <a:t>ATBD Central</a:t>
            </a:r>
            <a:endParaRPr lang="en-GB" sz="2000" dirty="0" smtClean="0"/>
          </a:p>
          <a:p>
            <a:pPr marL="914400" lvl="1" indent="-514350">
              <a:buFont typeface="+mj-lt"/>
              <a:buAutoNum type="arabicPeriod"/>
            </a:pPr>
            <a:r>
              <a:rPr lang="en-GB" sz="2000" dirty="0" smtClean="0"/>
              <a:t>User Guide </a:t>
            </a:r>
          </a:p>
          <a:p>
            <a:pPr marL="914400" lvl="1" indent="-514350">
              <a:buFont typeface="+mj-lt"/>
              <a:buAutoNum type="arabicPeriod"/>
            </a:pPr>
            <a:r>
              <a:rPr lang="en-GB" sz="2000" dirty="0" smtClean="0"/>
              <a:t>Complete GPPA</a:t>
            </a:r>
          </a:p>
          <a:p>
            <a:pPr marL="914400" lvl="1" indent="-514350">
              <a:buFont typeface="+mj-lt"/>
              <a:buAutoNum type="arabicPeriod"/>
            </a:pPr>
            <a:r>
              <a:rPr lang="en-GB" sz="2000" dirty="0" smtClean="0"/>
              <a:t>Uncertainty analysis (later)</a:t>
            </a:r>
          </a:p>
          <a:p>
            <a:pPr marL="514350" indent="-514350">
              <a:buFont typeface="+mj-lt"/>
              <a:buAutoNum type="arabicPeriod"/>
            </a:pPr>
            <a:r>
              <a:rPr lang="en-GB" sz="2400" dirty="0" smtClean="0"/>
              <a:t>Develop stationarity tests to check overlap period can be extrapolated</a:t>
            </a:r>
          </a:p>
          <a:p>
            <a:pPr marL="514350" indent="-514350">
              <a:buFont typeface="+mj-lt"/>
              <a:buAutoNum type="arabicPeriod"/>
            </a:pPr>
            <a:r>
              <a:rPr lang="en-GB" sz="2400" dirty="0" smtClean="0"/>
              <a:t>Investigate applying concept to combine results from different algorithms</a:t>
            </a:r>
          </a:p>
          <a:p>
            <a:pPr marL="514350" indent="-514350">
              <a:buFont typeface="+mj-lt"/>
              <a:buAutoNum type="arabicPeriod"/>
            </a:pPr>
            <a:endParaRPr lang="en-GB" sz="2400" dirty="0" smtClean="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060" y="457201"/>
            <a:ext cx="5673013" cy="457200"/>
          </a:xfrm>
        </p:spPr>
        <p:txBody>
          <a:bodyPr/>
          <a:lstStyle/>
          <a:p>
            <a:r>
              <a:rPr lang="en-GB" sz="2000" dirty="0" smtClean="0"/>
              <a:t>Overview &amp; Purpose of the Presentation</a:t>
            </a:r>
            <a:endParaRPr lang="en-GB" sz="2000" dirty="0"/>
          </a:p>
        </p:txBody>
      </p:sp>
      <p:sp>
        <p:nvSpPr>
          <p:cNvPr id="3" name="Content Placeholder 2"/>
          <p:cNvSpPr>
            <a:spLocks noGrp="1"/>
          </p:cNvSpPr>
          <p:nvPr>
            <p:ph idx="1"/>
          </p:nvPr>
        </p:nvSpPr>
        <p:spPr>
          <a:xfrm>
            <a:off x="289249" y="1175658"/>
            <a:ext cx="8602824" cy="4950506"/>
          </a:xfrm>
        </p:spPr>
        <p:txBody>
          <a:bodyPr/>
          <a:lstStyle/>
          <a:p>
            <a:r>
              <a:rPr lang="en-GB" sz="2800" dirty="0" smtClean="0"/>
              <a:t> Overview</a:t>
            </a:r>
          </a:p>
          <a:p>
            <a:pPr marL="0" indent="0">
              <a:buNone/>
            </a:pPr>
            <a:r>
              <a:rPr lang="en-GB" sz="2800" dirty="0" smtClean="0"/>
              <a:t>Update on Concept of Prime GSICS Corrections</a:t>
            </a:r>
          </a:p>
          <a:p>
            <a:pPr marL="0" indent="0">
              <a:buNone/>
            </a:pPr>
            <a:endParaRPr lang="en-GB" sz="2800" dirty="0" smtClean="0"/>
          </a:p>
          <a:p>
            <a:pPr marL="0" indent="0"/>
            <a:r>
              <a:rPr lang="en-GB" sz="2800" dirty="0" smtClean="0"/>
              <a:t>Purpose of the Presentation</a:t>
            </a:r>
          </a:p>
          <a:p>
            <a:pPr marL="514350" indent="-514350">
              <a:buFont typeface="+mj-lt"/>
              <a:buAutoNum type="arabicPeriod"/>
            </a:pPr>
            <a:r>
              <a:rPr lang="en-GB" sz="2800" dirty="0" smtClean="0"/>
              <a:t>Seek agreement to generate demo products</a:t>
            </a:r>
          </a:p>
          <a:p>
            <a:pPr marL="514350" indent="-514350">
              <a:buFont typeface="+mj-lt"/>
              <a:buAutoNum type="arabicPeriod"/>
            </a:pPr>
            <a:r>
              <a:rPr lang="en-GB" sz="2800" dirty="0" smtClean="0"/>
              <a:t>Task someone to investigate applying concept to combine results from different algorithms</a:t>
            </a:r>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060" y="182880"/>
            <a:ext cx="5673013" cy="731521"/>
          </a:xfrm>
        </p:spPr>
        <p:txBody>
          <a:bodyPr/>
          <a:lstStyle/>
          <a:p>
            <a:r>
              <a:rPr lang="en-GB" sz="2800" dirty="0" smtClean="0">
                <a:hlinkClick r:id="rId2"/>
              </a:rPr>
              <a:t>2014-07-23 web meeting</a:t>
            </a:r>
            <a:r>
              <a:rPr lang="en-GB" sz="2800" dirty="0" smtClean="0"/>
              <a:t> Summary</a:t>
            </a:r>
            <a:endParaRPr lang="en-GB" sz="2800" dirty="0"/>
          </a:p>
        </p:txBody>
      </p:sp>
      <p:sp>
        <p:nvSpPr>
          <p:cNvPr id="3" name="Content Placeholder 2"/>
          <p:cNvSpPr>
            <a:spLocks noGrp="1"/>
          </p:cNvSpPr>
          <p:nvPr>
            <p:ph idx="1"/>
          </p:nvPr>
        </p:nvSpPr>
        <p:spPr>
          <a:xfrm>
            <a:off x="289249" y="1175658"/>
            <a:ext cx="8602824" cy="4950506"/>
          </a:xfrm>
        </p:spPr>
        <p:txBody>
          <a:bodyPr/>
          <a:lstStyle/>
          <a:p>
            <a:pPr>
              <a:buNone/>
            </a:pPr>
            <a:r>
              <a:rPr lang="en-IE" sz="2400" dirty="0" smtClean="0"/>
              <a:t>Tim Hewison presented the following proposals:</a:t>
            </a:r>
          </a:p>
          <a:p>
            <a:r>
              <a:rPr lang="en-IE" sz="2400" dirty="0" smtClean="0"/>
              <a:t>To define one </a:t>
            </a:r>
            <a:r>
              <a:rPr lang="en-IE" sz="2400" i="1" dirty="0" smtClean="0"/>
              <a:t>Primary GSICS Reference </a:t>
            </a:r>
            <a:r>
              <a:rPr lang="en-IE" sz="2400" dirty="0" smtClean="0"/>
              <a:t>for each spectral band</a:t>
            </a:r>
          </a:p>
          <a:p>
            <a:r>
              <a:rPr lang="en-IE" sz="2400" dirty="0" smtClean="0"/>
              <a:t>To define </a:t>
            </a:r>
            <a:r>
              <a:rPr lang="en-IE" sz="2400" i="1" dirty="0" smtClean="0"/>
              <a:t>Delta Corrections</a:t>
            </a:r>
            <a:r>
              <a:rPr lang="en-IE" sz="2400" dirty="0" smtClean="0"/>
              <a:t> based on the mean double difference of the coefficients of GSICS Re-Analysis Corrections using different reference instruments, </a:t>
            </a:r>
            <a:br>
              <a:rPr lang="en-IE" sz="2400" dirty="0" smtClean="0"/>
            </a:br>
            <a:r>
              <a:rPr lang="en-IE" sz="2400" dirty="0" smtClean="0"/>
              <a:t>averaged over the reference instruments' overlap period</a:t>
            </a:r>
          </a:p>
          <a:p>
            <a:r>
              <a:rPr lang="en-IE" sz="2400" dirty="0" smtClean="0"/>
              <a:t>To blend the various GSICS Corrections using different reference instruments together to generate a </a:t>
            </a:r>
            <a:r>
              <a:rPr lang="en-IE" sz="2400" i="1" dirty="0" smtClean="0"/>
              <a:t>Prime GSICS Correction</a:t>
            </a:r>
            <a:r>
              <a:rPr lang="en-IE" sz="2400" dirty="0" smtClean="0"/>
              <a:t>, traceable to the primary reference.</a:t>
            </a:r>
            <a:endParaRPr lang="en-IE" sz="2400" dirty="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ontent Placeholder 12"/>
          <p:cNvGraphicFramePr>
            <a:graphicFrameLocks noGrp="1"/>
          </p:cNvGraphicFramePr>
          <p:nvPr>
            <p:ph sz="quarter" idx="2"/>
          </p:nvPr>
        </p:nvGraphicFramePr>
        <p:xfrm>
          <a:off x="4780085" y="1606551"/>
          <a:ext cx="4079631" cy="21621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ontent Placeholder 12"/>
          <p:cNvGraphicFramePr>
            <a:graphicFrameLocks/>
          </p:cNvGraphicFramePr>
          <p:nvPr/>
        </p:nvGraphicFramePr>
        <p:xfrm>
          <a:off x="4780085" y="1606551"/>
          <a:ext cx="4079631" cy="2162175"/>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p:cNvSpPr>
            <a:spLocks noGrp="1"/>
          </p:cNvSpPr>
          <p:nvPr>
            <p:ph type="title" sz="quarter"/>
          </p:nvPr>
        </p:nvSpPr>
        <p:spPr>
          <a:xfrm>
            <a:off x="3206839" y="128588"/>
            <a:ext cx="5389108" cy="1090612"/>
          </a:xfrm>
        </p:spPr>
        <p:txBody>
          <a:bodyPr/>
          <a:lstStyle/>
          <a:p>
            <a:r>
              <a:rPr lang="en-GB" sz="3600" dirty="0" smtClean="0"/>
              <a:t>New </a:t>
            </a:r>
            <a:r>
              <a:rPr lang="en-GB" sz="3600" i="1" dirty="0" smtClean="0"/>
              <a:t>Prime GSICS Corrections</a:t>
            </a:r>
            <a:endParaRPr lang="en-GB" sz="3600" dirty="0"/>
          </a:p>
        </p:txBody>
      </p:sp>
      <p:sp>
        <p:nvSpPr>
          <p:cNvPr id="5" name="Content Placeholder 4"/>
          <p:cNvSpPr>
            <a:spLocks noGrp="1"/>
          </p:cNvSpPr>
          <p:nvPr>
            <p:ph sz="quarter" idx="1"/>
          </p:nvPr>
        </p:nvSpPr>
        <p:spPr>
          <a:xfrm>
            <a:off x="296006" y="1204889"/>
            <a:ext cx="4724401" cy="4702834"/>
          </a:xfrm>
        </p:spPr>
        <p:txBody>
          <a:bodyPr/>
          <a:lstStyle/>
          <a:p>
            <a:r>
              <a:rPr lang="en-GB" sz="2000" dirty="0" smtClean="0"/>
              <a:t>Define one </a:t>
            </a:r>
            <a:r>
              <a:rPr lang="en-GB" sz="2000" i="1" dirty="0" smtClean="0"/>
              <a:t>Primary GSICS Reference</a:t>
            </a:r>
          </a:p>
          <a:p>
            <a:pPr lvl="1"/>
            <a:r>
              <a:rPr lang="en-GB" sz="1800" dirty="0" smtClean="0"/>
              <a:t>For each spectral band/application</a:t>
            </a:r>
          </a:p>
          <a:p>
            <a:pPr lvl="1"/>
            <a:r>
              <a:rPr lang="en-GB" sz="1800" dirty="0" smtClean="0"/>
              <a:t>By consensus agreement within GSICS</a:t>
            </a:r>
          </a:p>
          <a:p>
            <a:r>
              <a:rPr lang="en-GB" sz="2000" dirty="0" smtClean="0"/>
              <a:t>Use others as </a:t>
            </a:r>
            <a:r>
              <a:rPr lang="en-GB" sz="2000" i="1" dirty="0" smtClean="0"/>
              <a:t>Transfer References</a:t>
            </a:r>
            <a:r>
              <a:rPr lang="en-GB" sz="2000" dirty="0" smtClean="0"/>
              <a:t> </a:t>
            </a:r>
          </a:p>
          <a:p>
            <a:r>
              <a:rPr lang="en-GB" sz="2000" b="1" dirty="0" smtClean="0"/>
              <a:t>Blend </a:t>
            </a:r>
            <a:r>
              <a:rPr lang="en-GB" sz="2000" dirty="0" smtClean="0"/>
              <a:t>corrections from all references</a:t>
            </a:r>
          </a:p>
          <a:p>
            <a:pPr lvl="1"/>
            <a:r>
              <a:rPr lang="en-GB" sz="1800" dirty="0" smtClean="0"/>
              <a:t>After modifying Corrections to </a:t>
            </a:r>
            <a:r>
              <a:rPr lang="en-GB" sz="1800" i="1" dirty="0" smtClean="0"/>
              <a:t>Primary GSICS Reference</a:t>
            </a:r>
          </a:p>
          <a:p>
            <a:r>
              <a:rPr lang="en-GB" sz="2000" dirty="0" smtClean="0"/>
              <a:t>Ensures long-term continuity</a:t>
            </a:r>
          </a:p>
          <a:p>
            <a:pPr lvl="1"/>
            <a:r>
              <a:rPr lang="en-GB" sz="1800" dirty="0" smtClean="0"/>
              <a:t>Without calibration jumps</a:t>
            </a:r>
          </a:p>
          <a:p>
            <a:r>
              <a:rPr lang="en-GB" sz="2000" dirty="0" smtClean="0"/>
              <a:t>Ensures Traceability </a:t>
            </a:r>
          </a:p>
          <a:p>
            <a:pPr lvl="1"/>
            <a:r>
              <a:rPr lang="en-GB" sz="1800" dirty="0" smtClean="0"/>
              <a:t>back to single Primary Reference</a:t>
            </a:r>
          </a:p>
          <a:p>
            <a:r>
              <a:rPr lang="en-IE" sz="2000" dirty="0" smtClean="0"/>
              <a:t>Simplifies users’ implementation</a:t>
            </a:r>
          </a:p>
          <a:p>
            <a:r>
              <a:rPr lang="en-IE" sz="2000" i="1" dirty="0" smtClean="0"/>
              <a:t>Could also blend multiple methods?</a:t>
            </a:r>
          </a:p>
        </p:txBody>
      </p:sp>
      <p:graphicFrame>
        <p:nvGraphicFramePr>
          <p:cNvPr id="18" name="Content Placeholder 17"/>
          <p:cNvGraphicFramePr>
            <a:graphicFrameLocks noGrp="1"/>
          </p:cNvGraphicFramePr>
          <p:nvPr>
            <p:ph sz="quarter" idx="4"/>
          </p:nvPr>
        </p:nvGraphicFramePr>
        <p:xfrm>
          <a:off x="4780085" y="3921125"/>
          <a:ext cx="4079631" cy="2163763"/>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Graphic spid="18"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TextBox 130"/>
          <p:cNvSpPr txBox="1">
            <a:spLocks noChangeAspect="1"/>
          </p:cNvSpPr>
          <p:nvPr/>
        </p:nvSpPr>
        <p:spPr>
          <a:xfrm>
            <a:off x="3880899" y="5895995"/>
            <a:ext cx="920367" cy="584775"/>
          </a:xfrm>
          <a:prstGeom prst="rect">
            <a:avLst/>
          </a:prstGeom>
          <a:solidFill>
            <a:schemeClr val="bg1"/>
          </a:solidFill>
        </p:spPr>
        <p:txBody>
          <a:bodyPr wrap="square" rtlCol="0">
            <a:spAutoFit/>
          </a:bodyPr>
          <a:lstStyle/>
          <a:p>
            <a:pPr algn="r"/>
            <a:r>
              <a:rPr lang="en-GB" sz="1600" dirty="0" smtClean="0">
                <a:solidFill>
                  <a:schemeClr val="accent2"/>
                </a:solidFill>
              </a:rPr>
              <a:t>Applied </a:t>
            </a:r>
          </a:p>
          <a:p>
            <a:pPr algn="r"/>
            <a:r>
              <a:rPr lang="en-GB" sz="1600" dirty="0" smtClean="0">
                <a:solidFill>
                  <a:schemeClr val="accent2"/>
                </a:solidFill>
              </a:rPr>
              <a:t>by User</a:t>
            </a:r>
            <a:endParaRPr lang="en-GB" sz="1600" dirty="0">
              <a:solidFill>
                <a:schemeClr val="accent2"/>
              </a:solidFill>
            </a:endParaRPr>
          </a:p>
        </p:txBody>
      </p:sp>
      <p:sp>
        <p:nvSpPr>
          <p:cNvPr id="14338" name="Title 1"/>
          <p:cNvSpPr>
            <a:spLocks noGrp="1"/>
          </p:cNvSpPr>
          <p:nvPr>
            <p:ph type="title"/>
          </p:nvPr>
        </p:nvSpPr>
        <p:spPr>
          <a:xfrm>
            <a:off x="3129566" y="98557"/>
            <a:ext cx="5557234" cy="954087"/>
          </a:xfrm>
        </p:spPr>
        <p:txBody>
          <a:bodyPr/>
          <a:lstStyle/>
          <a:p>
            <a:r>
              <a:rPr lang="en-GB" sz="3200" dirty="0" smtClean="0">
                <a:solidFill>
                  <a:schemeClr val="tx1"/>
                </a:solidFill>
              </a:rPr>
              <a:t>Correcting the Corrections </a:t>
            </a:r>
            <a:br>
              <a:rPr lang="en-GB" sz="3200" dirty="0" smtClean="0">
                <a:solidFill>
                  <a:schemeClr val="tx1"/>
                </a:solidFill>
              </a:rPr>
            </a:br>
            <a:r>
              <a:rPr lang="en-GB" sz="3200" dirty="0" smtClean="0">
                <a:solidFill>
                  <a:schemeClr val="tx1"/>
                </a:solidFill>
              </a:rPr>
              <a:t>and Blending References</a:t>
            </a:r>
          </a:p>
        </p:txBody>
      </p:sp>
      <p:sp>
        <p:nvSpPr>
          <p:cNvPr id="93" name="AutoShape 20"/>
          <p:cNvSpPr>
            <a:spLocks noChangeAspect="1" noChangeArrowheads="1"/>
          </p:cNvSpPr>
          <p:nvPr/>
        </p:nvSpPr>
        <p:spPr bwMode="auto">
          <a:xfrm>
            <a:off x="1539101" y="1411855"/>
            <a:ext cx="1447629" cy="946560"/>
          </a:xfrm>
          <a:prstGeom prst="can">
            <a:avLst>
              <a:gd name="adj" fmla="val 25000"/>
            </a:avLst>
          </a:prstGeom>
          <a:solidFill>
            <a:srgbClr val="99CC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sz="700"/>
          </a:p>
        </p:txBody>
      </p:sp>
      <p:sp>
        <p:nvSpPr>
          <p:cNvPr id="94" name="Text Box 13"/>
          <p:cNvSpPr txBox="1">
            <a:spLocks noChangeAspect="1" noChangeArrowheads="1"/>
          </p:cNvSpPr>
          <p:nvPr/>
        </p:nvSpPr>
        <p:spPr bwMode="auto">
          <a:xfrm>
            <a:off x="1539101" y="1560056"/>
            <a:ext cx="1434930" cy="788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effectLst/>
                <a:latin typeface="Arial" pitchFamily="34" charset="0"/>
                <a:ea typeface="Times New Roman" pitchFamily="18" charset="0"/>
                <a:cs typeface="Arial" pitchFamily="34" charset="0"/>
              </a:rPr>
              <a:t>Reference-1</a:t>
            </a:r>
            <a:r>
              <a:rPr lang="en-US" sz="1600" b="1" dirty="0" smtClean="0">
                <a:latin typeface="Arial" pitchFamily="34" charset="0"/>
                <a:cs typeface="Arial" pitchFamily="34" charset="0"/>
              </a:rPr>
              <a:t/>
            </a:r>
            <a:br>
              <a:rPr lang="en-US" sz="1600" b="1" dirty="0" smtClean="0">
                <a:latin typeface="Arial" pitchFamily="34" charset="0"/>
                <a:cs typeface="Arial" pitchFamily="34" charset="0"/>
              </a:rPr>
            </a:br>
            <a:r>
              <a:rPr lang="en-US" sz="1600" b="1" dirty="0" smtClean="0">
                <a:latin typeface="Arial" pitchFamily="34" charset="0"/>
                <a:cs typeface="Arial" pitchFamily="34" charset="0"/>
              </a:rPr>
              <a:t>(Primary)</a:t>
            </a:r>
            <a:endParaRPr kumimoji="0" lang="en-US" sz="1600" b="1" i="0" u="none" strike="noStrike" cap="none" normalizeH="0" baseline="0" dirty="0" smtClean="0">
              <a:ln>
                <a:noFill/>
              </a:ln>
              <a:effectLst/>
              <a:latin typeface="Arial" pitchFamily="34" charset="0"/>
              <a:ea typeface="Times New Roman" pitchFamily="18" charset="0"/>
              <a:cs typeface="Arial" pitchFamily="34" charset="0"/>
            </a:endParaRPr>
          </a:p>
        </p:txBody>
      </p:sp>
      <p:sp>
        <p:nvSpPr>
          <p:cNvPr id="95" name="AutoShape 20"/>
          <p:cNvSpPr>
            <a:spLocks noChangeAspect="1" noChangeArrowheads="1"/>
          </p:cNvSpPr>
          <p:nvPr/>
        </p:nvSpPr>
        <p:spPr bwMode="auto">
          <a:xfrm>
            <a:off x="3767689" y="1411855"/>
            <a:ext cx="1447629" cy="946560"/>
          </a:xfrm>
          <a:prstGeom prst="can">
            <a:avLst>
              <a:gd name="adj" fmla="val 25000"/>
            </a:avLst>
          </a:prstGeom>
          <a:solidFill>
            <a:srgbClr val="99CC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sz="700"/>
          </a:p>
        </p:txBody>
      </p:sp>
      <p:sp>
        <p:nvSpPr>
          <p:cNvPr id="96" name="Text Box 13"/>
          <p:cNvSpPr txBox="1">
            <a:spLocks noChangeAspect="1" noChangeArrowheads="1"/>
          </p:cNvSpPr>
          <p:nvPr/>
        </p:nvSpPr>
        <p:spPr bwMode="auto">
          <a:xfrm>
            <a:off x="3767688" y="1554303"/>
            <a:ext cx="1434930" cy="788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effectLst/>
                <a:latin typeface="Arial" pitchFamily="34" charset="0"/>
                <a:ea typeface="Times New Roman" pitchFamily="18" charset="0"/>
                <a:cs typeface="Arial" pitchFamily="34" charset="0"/>
              </a:rPr>
              <a:t>Monitored Instrument</a:t>
            </a:r>
            <a:endParaRPr kumimoji="0" lang="en-US" sz="4000" b="0" i="0" u="none" strike="noStrike" cap="none" normalizeH="0" baseline="0" dirty="0" smtClean="0">
              <a:ln>
                <a:noFill/>
              </a:ln>
              <a:effectLst/>
              <a:latin typeface="Arial" pitchFamily="34" charset="0"/>
              <a:cs typeface="Arial" pitchFamily="34" charset="0"/>
            </a:endParaRPr>
          </a:p>
        </p:txBody>
      </p:sp>
      <p:sp>
        <p:nvSpPr>
          <p:cNvPr id="97" name="Text Box 73"/>
          <p:cNvSpPr txBox="1">
            <a:spLocks noChangeAspect="1" noChangeArrowheads="1"/>
          </p:cNvSpPr>
          <p:nvPr/>
        </p:nvSpPr>
        <p:spPr bwMode="auto">
          <a:xfrm>
            <a:off x="2608950" y="2754420"/>
            <a:ext cx="1434930" cy="662653"/>
          </a:xfrm>
          <a:prstGeom prst="rect">
            <a:avLst/>
          </a:prstGeom>
          <a:solidFill>
            <a:schemeClr val="accent3"/>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Arial" pitchFamily="34" charset="0"/>
                <a:ea typeface="Times New Roman" pitchFamily="18" charset="0"/>
                <a:cs typeface="Arial" pitchFamily="34" charset="0"/>
              </a:rPr>
              <a:t>GSICS Correction, g</a:t>
            </a:r>
            <a:r>
              <a:rPr kumimoji="0" lang="en-US" sz="1400" b="0" i="0" u="none" strike="noStrike" cap="none" normalizeH="0" baseline="-25000" dirty="0" smtClean="0">
                <a:ln>
                  <a:noFill/>
                </a:ln>
                <a:effectLst/>
                <a:latin typeface="Arial" pitchFamily="34" charset="0"/>
                <a:ea typeface="Times New Roman" pitchFamily="18" charset="0"/>
                <a:cs typeface="Arial" pitchFamily="34" charset="0"/>
              </a:rPr>
              <a:t>1</a:t>
            </a:r>
            <a:r>
              <a:rPr kumimoji="0" lang="en-US" sz="1400" b="0" i="0" u="none" strike="noStrike" cap="none" normalizeH="0" baseline="0" dirty="0" smtClean="0">
                <a:ln>
                  <a:noFill/>
                </a:ln>
                <a:effectLst/>
                <a:latin typeface="Arial" pitchFamily="34" charset="0"/>
                <a:ea typeface="Times New Roman" pitchFamily="18" charset="0"/>
                <a:cs typeface="Arial" pitchFamily="34" charset="0"/>
              </a:rPr>
              <a:t> Mon</a:t>
            </a:r>
            <a:r>
              <a:rPr kumimoji="0" lang="en-US" sz="1400" b="0" i="0" u="none" strike="noStrike" cap="none" normalizeH="0" baseline="0" dirty="0" smtClean="0">
                <a:ln>
                  <a:noFill/>
                </a:ln>
                <a:effectLst/>
                <a:latin typeface="Arial" pitchFamily="34" charset="0"/>
                <a:ea typeface="Times New Roman" pitchFamily="18" charset="0"/>
                <a:cs typeface="Arial" pitchFamily="34" charset="0"/>
                <a:sym typeface="Wingdings" pitchFamily="2" charset="2"/>
              </a:rPr>
              <a:t>1</a:t>
            </a:r>
            <a:endParaRPr kumimoji="0" lang="en-US" sz="3200" b="0" i="0" u="none" strike="noStrike" cap="none" normalizeH="0" baseline="0" dirty="0" smtClean="0">
              <a:ln>
                <a:noFill/>
              </a:ln>
              <a:effectLst/>
              <a:latin typeface="Arial" pitchFamily="34" charset="0"/>
              <a:cs typeface="Arial" pitchFamily="34" charset="0"/>
            </a:endParaRPr>
          </a:p>
        </p:txBody>
      </p:sp>
      <p:sp>
        <p:nvSpPr>
          <p:cNvPr id="98" name="AutoShape 20"/>
          <p:cNvSpPr>
            <a:spLocks noChangeAspect="1" noChangeArrowheads="1"/>
          </p:cNvSpPr>
          <p:nvPr/>
        </p:nvSpPr>
        <p:spPr bwMode="auto">
          <a:xfrm>
            <a:off x="5866275" y="1411855"/>
            <a:ext cx="1447629" cy="946560"/>
          </a:xfrm>
          <a:prstGeom prst="can">
            <a:avLst>
              <a:gd name="adj" fmla="val 25000"/>
            </a:avLst>
          </a:prstGeom>
          <a:solidFill>
            <a:srgbClr val="99CC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sz="700"/>
          </a:p>
        </p:txBody>
      </p:sp>
      <p:sp>
        <p:nvSpPr>
          <p:cNvPr id="99" name="Text Box 13"/>
          <p:cNvSpPr txBox="1">
            <a:spLocks noChangeAspect="1" noChangeArrowheads="1"/>
          </p:cNvSpPr>
          <p:nvPr/>
        </p:nvSpPr>
        <p:spPr bwMode="auto">
          <a:xfrm>
            <a:off x="5878974" y="1554303"/>
            <a:ext cx="1434930" cy="788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effectLst/>
                <a:latin typeface="Arial" pitchFamily="34" charset="0"/>
                <a:ea typeface="Times New Roman" pitchFamily="18" charset="0"/>
                <a:cs typeface="Arial" pitchFamily="34" charset="0"/>
              </a:rPr>
              <a:t>Reference-2</a:t>
            </a:r>
          </a:p>
          <a:p>
            <a:pPr marL="0" marR="0" lvl="0" indent="0" algn="ctr" defTabSz="914400" rtl="0" eaLnBrk="1" fontAlgn="base" latinLnBrk="0" hangingPunct="1">
              <a:lnSpc>
                <a:spcPct val="100000"/>
              </a:lnSpc>
              <a:spcBef>
                <a:spcPct val="0"/>
              </a:spcBef>
              <a:spcAft>
                <a:spcPct val="0"/>
              </a:spcAft>
              <a:buClrTx/>
              <a:buSzTx/>
              <a:buFontTx/>
              <a:buNone/>
              <a:tabLst/>
            </a:pPr>
            <a:r>
              <a:rPr lang="en-US" sz="1600" b="1" dirty="0" smtClean="0">
                <a:latin typeface="Arial" pitchFamily="34" charset="0"/>
                <a:cs typeface="Arial" pitchFamily="34" charset="0"/>
              </a:rPr>
              <a:t>(Secondary)</a:t>
            </a:r>
            <a:endParaRPr kumimoji="0" lang="en-US" sz="3600" b="1" i="0" u="none" strike="noStrike" cap="none" normalizeH="0" baseline="0" dirty="0" smtClean="0">
              <a:ln>
                <a:noFill/>
              </a:ln>
              <a:effectLst/>
              <a:latin typeface="Arial" pitchFamily="34" charset="0"/>
              <a:cs typeface="Arial" pitchFamily="34" charset="0"/>
            </a:endParaRPr>
          </a:p>
        </p:txBody>
      </p:sp>
      <p:sp>
        <p:nvSpPr>
          <p:cNvPr id="100" name="Text Box 73"/>
          <p:cNvSpPr txBox="1">
            <a:spLocks noChangeAspect="1" noChangeArrowheads="1"/>
          </p:cNvSpPr>
          <p:nvPr/>
        </p:nvSpPr>
        <p:spPr bwMode="auto">
          <a:xfrm>
            <a:off x="4837537" y="2754420"/>
            <a:ext cx="1434930" cy="662653"/>
          </a:xfrm>
          <a:prstGeom prst="rect">
            <a:avLst/>
          </a:prstGeom>
          <a:solidFill>
            <a:schemeClr val="accent3"/>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Arial" pitchFamily="34" charset="0"/>
                <a:ea typeface="Times New Roman" pitchFamily="18" charset="0"/>
                <a:cs typeface="Arial" pitchFamily="34" charset="0"/>
              </a:rPr>
              <a:t>GSICS Correction, g</a:t>
            </a:r>
            <a:r>
              <a:rPr kumimoji="0" lang="en-US" sz="1400" b="0" i="0" u="none" strike="noStrike" cap="none" normalizeH="0" baseline="-25000" dirty="0" smtClean="0">
                <a:ln>
                  <a:noFill/>
                </a:ln>
                <a:effectLst/>
                <a:latin typeface="Arial" pitchFamily="34" charset="0"/>
                <a:ea typeface="Times New Roman" pitchFamily="18" charset="0"/>
                <a:cs typeface="Arial" pitchFamily="34" charset="0"/>
              </a:rPr>
              <a:t>2</a:t>
            </a:r>
            <a:r>
              <a:rPr kumimoji="0" lang="en-US" sz="1400" b="0" i="0" u="none" strike="noStrike" cap="none" normalizeH="0" baseline="0" dirty="0" smtClean="0">
                <a:ln>
                  <a:noFill/>
                </a:ln>
                <a:effectLst/>
                <a:latin typeface="Arial" pitchFamily="34" charset="0"/>
                <a:ea typeface="Times New Roman" pitchFamily="18" charset="0"/>
                <a:cs typeface="Arial" pitchFamily="34" charset="0"/>
              </a:rPr>
              <a:t> Mon</a:t>
            </a:r>
            <a:r>
              <a:rPr kumimoji="0" lang="en-US" sz="1400" b="0" i="0" u="none" strike="noStrike" cap="none" normalizeH="0" baseline="0" dirty="0" smtClean="0">
                <a:ln>
                  <a:noFill/>
                </a:ln>
                <a:effectLst/>
                <a:latin typeface="Arial" pitchFamily="34" charset="0"/>
                <a:ea typeface="Times New Roman" pitchFamily="18" charset="0"/>
                <a:cs typeface="Arial" pitchFamily="34" charset="0"/>
                <a:sym typeface="Wingdings" pitchFamily="2" charset="2"/>
              </a:rPr>
              <a:t>2</a:t>
            </a:r>
            <a:endParaRPr kumimoji="0" lang="en-US" sz="3200" b="0" i="0" u="none" strike="noStrike" cap="none" normalizeH="0" baseline="0" dirty="0" smtClean="0">
              <a:ln>
                <a:noFill/>
              </a:ln>
              <a:effectLst/>
              <a:latin typeface="Arial" pitchFamily="34" charset="0"/>
              <a:cs typeface="Arial" pitchFamily="34" charset="0"/>
            </a:endParaRPr>
          </a:p>
        </p:txBody>
      </p:sp>
      <p:sp>
        <p:nvSpPr>
          <p:cNvPr id="101" name="AutoShape 20"/>
          <p:cNvSpPr>
            <a:spLocks noChangeAspect="1" noChangeArrowheads="1"/>
          </p:cNvSpPr>
          <p:nvPr/>
        </p:nvSpPr>
        <p:spPr bwMode="auto">
          <a:xfrm>
            <a:off x="4811413" y="5366179"/>
            <a:ext cx="1447629" cy="946560"/>
          </a:xfrm>
          <a:prstGeom prst="can">
            <a:avLst>
              <a:gd name="adj" fmla="val 25000"/>
            </a:avLst>
          </a:prstGeom>
          <a:solidFill>
            <a:srgbClr val="99CC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sz="700"/>
          </a:p>
        </p:txBody>
      </p:sp>
      <p:sp>
        <p:nvSpPr>
          <p:cNvPr id="102" name="Text Box 13"/>
          <p:cNvSpPr txBox="1">
            <a:spLocks noChangeAspect="1" noChangeArrowheads="1"/>
          </p:cNvSpPr>
          <p:nvPr/>
        </p:nvSpPr>
        <p:spPr bwMode="auto">
          <a:xfrm>
            <a:off x="4811412" y="5573964"/>
            <a:ext cx="1434930" cy="62045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r>
              <a:rPr lang="en-US" sz="1800" b="0" dirty="0" smtClean="0">
                <a:latin typeface="Arial" pitchFamily="34" charset="0"/>
                <a:ea typeface="Times New Roman" pitchFamily="18" charset="0"/>
                <a:cs typeface="Arial" pitchFamily="34" charset="0"/>
              </a:rPr>
              <a:t>Mon</a:t>
            </a:r>
            <a:r>
              <a:rPr lang="en-US" sz="1800" b="0" dirty="0" smtClean="0">
                <a:latin typeface="Arial" pitchFamily="34" charset="0"/>
                <a:ea typeface="Times New Roman" pitchFamily="18" charset="0"/>
                <a:cs typeface="Arial" pitchFamily="34" charset="0"/>
                <a:sym typeface="Wingdings" pitchFamily="2" charset="2"/>
              </a:rPr>
              <a:t>Ref1</a:t>
            </a:r>
            <a:endParaRPr lang="en-US" sz="1800" b="0" dirty="0" smtClean="0">
              <a:latin typeface="Arial" pitchFamily="34" charset="0"/>
              <a:ea typeface="Times New Roman" pitchFamily="18" charset="0"/>
              <a:cs typeface="Arial" pitchFamily="34" charset="0"/>
            </a:endParaRPr>
          </a:p>
        </p:txBody>
      </p:sp>
      <p:sp>
        <p:nvSpPr>
          <p:cNvPr id="103" name="Text Box 73"/>
          <p:cNvSpPr txBox="1">
            <a:spLocks noChangeAspect="1" noChangeArrowheads="1"/>
          </p:cNvSpPr>
          <p:nvPr/>
        </p:nvSpPr>
        <p:spPr bwMode="auto">
          <a:xfrm>
            <a:off x="3748361" y="3846492"/>
            <a:ext cx="1434930" cy="662653"/>
          </a:xfrm>
          <a:prstGeom prst="rect">
            <a:avLst/>
          </a:prstGeom>
          <a:solidFill>
            <a:srgbClr val="CDE3A0"/>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Arial" pitchFamily="34" charset="0"/>
                <a:ea typeface="Times New Roman" pitchFamily="18" charset="0"/>
                <a:cs typeface="Arial" pitchFamily="34" charset="0"/>
              </a:rPr>
              <a:t>Delta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Arial" pitchFamily="34" charset="0"/>
                <a:ea typeface="Times New Roman" pitchFamily="18" charset="0"/>
                <a:cs typeface="Arial" pitchFamily="34" charset="0"/>
              </a:rPr>
              <a:t>Correction, g</a:t>
            </a:r>
            <a:r>
              <a:rPr kumimoji="0" lang="en-US" sz="1400" b="0" i="0" u="none" strike="noStrike" cap="none" normalizeH="0" baseline="-25000" dirty="0" smtClean="0">
                <a:ln>
                  <a:noFill/>
                </a:ln>
                <a:effectLst/>
                <a:latin typeface="Arial" pitchFamily="34" charset="0"/>
                <a:ea typeface="Times New Roman" pitchFamily="18" charset="0"/>
                <a:cs typeface="Arial" pitchFamily="34" charset="0"/>
              </a:rPr>
              <a:t>1/2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Arial" pitchFamily="34" charset="0"/>
                <a:ea typeface="Times New Roman" pitchFamily="18" charset="0"/>
                <a:cs typeface="Arial" pitchFamily="34" charset="0"/>
              </a:rPr>
              <a:t> 2</a:t>
            </a:r>
            <a:r>
              <a:rPr kumimoji="0" lang="en-US" sz="1400" b="0" i="0" u="none" strike="noStrike" cap="none" normalizeH="0" baseline="0" dirty="0" smtClean="0">
                <a:ln>
                  <a:noFill/>
                </a:ln>
                <a:effectLst/>
                <a:latin typeface="Arial" pitchFamily="34" charset="0"/>
                <a:ea typeface="Times New Roman" pitchFamily="18" charset="0"/>
                <a:cs typeface="Arial" pitchFamily="34" charset="0"/>
                <a:sym typeface="Wingdings" pitchFamily="2" charset="2"/>
              </a:rPr>
              <a:t>1</a:t>
            </a:r>
            <a:endParaRPr kumimoji="0" lang="en-US" sz="3200" b="0" i="0" u="none" strike="noStrike" cap="none" normalizeH="0" baseline="0" dirty="0" smtClean="0">
              <a:ln>
                <a:noFill/>
              </a:ln>
              <a:effectLst/>
              <a:latin typeface="Arial" pitchFamily="34" charset="0"/>
              <a:cs typeface="Arial" pitchFamily="34" charset="0"/>
            </a:endParaRPr>
          </a:p>
        </p:txBody>
      </p:sp>
      <p:cxnSp>
        <p:nvCxnSpPr>
          <p:cNvPr id="105" name="Straight Arrow Connector 104"/>
          <p:cNvCxnSpPr>
            <a:cxnSpLocks noChangeAspect="1"/>
            <a:stCxn id="93" idx="3"/>
            <a:endCxn id="97" idx="0"/>
          </p:cNvCxnSpPr>
          <p:nvPr/>
        </p:nvCxnSpPr>
        <p:spPr>
          <a:xfrm>
            <a:off x="2262916" y="2358415"/>
            <a:ext cx="1063499" cy="396004"/>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a:cxnSpLocks noChangeAspect="1"/>
            <a:stCxn id="95" idx="3"/>
            <a:endCxn id="97" idx="0"/>
          </p:cNvCxnSpPr>
          <p:nvPr/>
        </p:nvCxnSpPr>
        <p:spPr>
          <a:xfrm flipH="1">
            <a:off x="3326415" y="2358415"/>
            <a:ext cx="1165087" cy="396004"/>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cxnSpLocks noChangeAspect="1"/>
          </p:cNvCxnSpPr>
          <p:nvPr/>
        </p:nvCxnSpPr>
        <p:spPr>
          <a:xfrm>
            <a:off x="4491502" y="2358415"/>
            <a:ext cx="1063499" cy="396004"/>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a:cxnSpLocks noChangeAspect="1"/>
            <a:stCxn id="98" idx="3"/>
          </p:cNvCxnSpPr>
          <p:nvPr/>
        </p:nvCxnSpPr>
        <p:spPr>
          <a:xfrm flipH="1">
            <a:off x="5555002" y="2358415"/>
            <a:ext cx="1035087" cy="396004"/>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a:cxnSpLocks noChangeAspect="1"/>
            <a:stCxn id="100" idx="1"/>
            <a:endCxn id="58" idx="6"/>
          </p:cNvCxnSpPr>
          <p:nvPr/>
        </p:nvCxnSpPr>
        <p:spPr>
          <a:xfrm flipH="1">
            <a:off x="4603376" y="3085746"/>
            <a:ext cx="234162" cy="38826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a:cxnSpLocks noChangeAspect="1"/>
            <a:stCxn id="97" idx="3"/>
            <a:endCxn id="58" idx="2"/>
          </p:cNvCxnSpPr>
          <p:nvPr/>
        </p:nvCxnSpPr>
        <p:spPr>
          <a:xfrm>
            <a:off x="4043881" y="3085746"/>
            <a:ext cx="284395" cy="38826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a:cxnSpLocks noChangeAspect="1"/>
            <a:stCxn id="48" idx="3"/>
            <a:endCxn id="102" idx="1"/>
          </p:cNvCxnSpPr>
          <p:nvPr/>
        </p:nvCxnSpPr>
        <p:spPr>
          <a:xfrm>
            <a:off x="4043880" y="5712902"/>
            <a:ext cx="767532" cy="171290"/>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30" name="TextBox 129"/>
          <p:cNvSpPr txBox="1">
            <a:spLocks noChangeAspect="1"/>
          </p:cNvSpPr>
          <p:nvPr/>
        </p:nvSpPr>
        <p:spPr>
          <a:xfrm>
            <a:off x="1502433" y="3846491"/>
            <a:ext cx="1293225" cy="584775"/>
          </a:xfrm>
          <a:prstGeom prst="rect">
            <a:avLst/>
          </a:prstGeom>
          <a:noFill/>
        </p:spPr>
        <p:txBody>
          <a:bodyPr wrap="square" rtlCol="0">
            <a:spAutoFit/>
          </a:bodyPr>
          <a:lstStyle/>
          <a:p>
            <a:r>
              <a:rPr lang="en-GB" sz="1600" dirty="0" smtClean="0">
                <a:solidFill>
                  <a:srgbClr val="00B050"/>
                </a:solidFill>
              </a:rPr>
              <a:t>Derived by GSICS</a:t>
            </a:r>
            <a:endParaRPr lang="en-GB" sz="1600" dirty="0">
              <a:solidFill>
                <a:srgbClr val="00B050"/>
              </a:solidFill>
            </a:endParaRPr>
          </a:p>
        </p:txBody>
      </p:sp>
      <p:cxnSp>
        <p:nvCxnSpPr>
          <p:cNvPr id="137" name="Straight Arrow Connector 136"/>
          <p:cNvCxnSpPr>
            <a:cxnSpLocks noChangeAspect="1"/>
          </p:cNvCxnSpPr>
          <p:nvPr/>
        </p:nvCxnSpPr>
        <p:spPr>
          <a:xfrm>
            <a:off x="1502433" y="3710960"/>
            <a:ext cx="1063499" cy="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9" name="Text Box 73"/>
          <p:cNvSpPr txBox="1">
            <a:spLocks noChangeAspect="1" noChangeArrowheads="1"/>
          </p:cNvSpPr>
          <p:nvPr/>
        </p:nvSpPr>
        <p:spPr bwMode="auto">
          <a:xfrm>
            <a:off x="4837537" y="4656600"/>
            <a:ext cx="1434930" cy="662653"/>
          </a:xfrm>
          <a:prstGeom prst="rect">
            <a:avLst/>
          </a:prstGeom>
          <a:solidFill>
            <a:srgbClr val="CDE3A0"/>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effectLst/>
                <a:latin typeface="Arial" pitchFamily="34" charset="0"/>
                <a:ea typeface="Times New Roman" pitchFamily="18" charset="0"/>
                <a:cs typeface="Arial" pitchFamily="34" charset="0"/>
              </a:rPr>
              <a:t>Modified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effectLst/>
                <a:latin typeface="Arial" pitchFamily="34" charset="0"/>
                <a:ea typeface="Times New Roman" pitchFamily="18" charset="0"/>
                <a:cs typeface="Arial" pitchFamily="34" charset="0"/>
              </a:rPr>
              <a:t>Correction, g</a:t>
            </a:r>
            <a:r>
              <a:rPr kumimoji="0" lang="en-US" sz="1200" b="0" i="0" u="none" strike="noStrike" cap="none" normalizeH="0" baseline="-25000" dirty="0" smtClean="0">
                <a:ln>
                  <a:noFill/>
                </a:ln>
                <a:effectLst/>
                <a:latin typeface="Arial" pitchFamily="34" charset="0"/>
                <a:ea typeface="Times New Roman" pitchFamily="18" charset="0"/>
                <a:cs typeface="Arial" pitchFamily="34" charset="0"/>
              </a:rPr>
              <a:t>2,1/2</a:t>
            </a:r>
          </a:p>
          <a:p>
            <a:pPr lvl="0" algn="ctr"/>
            <a:r>
              <a:rPr kumimoji="0" lang="en-US" sz="1200" b="0" i="0" u="none" strike="noStrike" cap="none" normalizeH="0" baseline="0" dirty="0" smtClean="0">
                <a:ln>
                  <a:noFill/>
                </a:ln>
                <a:effectLst/>
                <a:latin typeface="Arial" pitchFamily="34" charset="0"/>
                <a:ea typeface="Times New Roman" pitchFamily="18" charset="0"/>
                <a:cs typeface="Arial" pitchFamily="34" charset="0"/>
              </a:rPr>
              <a:t> Mon</a:t>
            </a:r>
            <a:r>
              <a:rPr lang="en-US" sz="1200" b="0" dirty="0" smtClean="0">
                <a:latin typeface="Arial" pitchFamily="34" charset="0"/>
                <a:ea typeface="Times New Roman" pitchFamily="18" charset="0"/>
                <a:cs typeface="Arial" pitchFamily="34" charset="0"/>
                <a:sym typeface="Wingdings" pitchFamily="2" charset="2"/>
              </a:rPr>
              <a:t> 2</a:t>
            </a:r>
            <a:r>
              <a:rPr kumimoji="0" lang="en-US" sz="1200" b="0" i="0" u="none" strike="noStrike" cap="none" normalizeH="0" baseline="0" dirty="0" smtClean="0">
                <a:ln>
                  <a:noFill/>
                </a:ln>
                <a:effectLst/>
                <a:latin typeface="Arial" pitchFamily="34" charset="0"/>
                <a:ea typeface="Times New Roman" pitchFamily="18" charset="0"/>
                <a:cs typeface="Arial" pitchFamily="34" charset="0"/>
                <a:sym typeface="Wingdings" pitchFamily="2" charset="2"/>
              </a:rPr>
              <a:t>1</a:t>
            </a:r>
            <a:endParaRPr kumimoji="0" lang="en-US" sz="2800" b="0" i="0" u="none" strike="noStrike" cap="none" normalizeH="0" baseline="0" dirty="0" smtClean="0">
              <a:ln>
                <a:noFill/>
              </a:ln>
              <a:effectLst/>
              <a:latin typeface="Arial" pitchFamily="34" charset="0"/>
              <a:cs typeface="Arial" pitchFamily="34" charset="0"/>
            </a:endParaRPr>
          </a:p>
        </p:txBody>
      </p:sp>
      <p:cxnSp>
        <p:nvCxnSpPr>
          <p:cNvPr id="40" name="Straight Arrow Connector 39"/>
          <p:cNvCxnSpPr>
            <a:cxnSpLocks noChangeAspect="1"/>
            <a:stCxn id="61" idx="4"/>
            <a:endCxn id="39" idx="0"/>
          </p:cNvCxnSpPr>
          <p:nvPr/>
        </p:nvCxnSpPr>
        <p:spPr>
          <a:xfrm>
            <a:off x="5555002" y="4312837"/>
            <a:ext cx="0" cy="343763"/>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cxnSpLocks noChangeAspect="1"/>
            <a:stCxn id="103" idx="3"/>
            <a:endCxn id="61" idx="2"/>
          </p:cNvCxnSpPr>
          <p:nvPr/>
        </p:nvCxnSpPr>
        <p:spPr>
          <a:xfrm>
            <a:off x="5183291" y="4177818"/>
            <a:ext cx="234161" cy="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8" name="Text Box 73"/>
          <p:cNvSpPr txBox="1">
            <a:spLocks noChangeAspect="1" noChangeArrowheads="1"/>
          </p:cNvSpPr>
          <p:nvPr/>
        </p:nvSpPr>
        <p:spPr bwMode="auto">
          <a:xfrm>
            <a:off x="2608950" y="5381575"/>
            <a:ext cx="1434930" cy="662653"/>
          </a:xfrm>
          <a:prstGeom prst="rect">
            <a:avLst/>
          </a:prstGeom>
          <a:solidFill>
            <a:schemeClr val="accent3"/>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Arial" pitchFamily="34" charset="0"/>
                <a:ea typeface="Times New Roman" pitchFamily="18" charset="0"/>
                <a:cs typeface="Arial" pitchFamily="34" charset="0"/>
              </a:rPr>
              <a:t>Prime GSICS Correction, g</a:t>
            </a:r>
            <a:r>
              <a:rPr kumimoji="0" lang="en-US" sz="1400" b="0" i="0" u="none" strike="noStrike" cap="none" normalizeH="0" baseline="-25000" dirty="0" smtClean="0">
                <a:ln>
                  <a:noFill/>
                </a:ln>
                <a:effectLst/>
                <a:latin typeface="Arial" pitchFamily="34" charset="0"/>
                <a:ea typeface="Times New Roman" pitchFamily="18" charset="0"/>
                <a:cs typeface="Arial" pitchFamily="34" charset="0"/>
              </a:rPr>
              <a:t>0</a:t>
            </a:r>
            <a:r>
              <a:rPr kumimoji="0" lang="en-US" sz="1400" b="0" i="0" u="none" strike="noStrike" cap="none" normalizeH="0" baseline="0" dirty="0" smtClean="0">
                <a:ln>
                  <a:noFill/>
                </a:ln>
                <a:effectLst/>
                <a:latin typeface="Arial" pitchFamily="34" charset="0"/>
                <a:ea typeface="Times New Roman" pitchFamily="18" charset="0"/>
                <a:cs typeface="Arial" pitchFamily="34" charset="0"/>
              </a:rPr>
              <a:t> Mon</a:t>
            </a:r>
            <a:r>
              <a:rPr kumimoji="0" lang="en-US" sz="1400" b="0" i="0" u="none" strike="noStrike" cap="none" normalizeH="0" baseline="0" dirty="0" smtClean="0">
                <a:ln>
                  <a:noFill/>
                </a:ln>
                <a:effectLst/>
                <a:latin typeface="Arial" pitchFamily="34" charset="0"/>
                <a:ea typeface="Times New Roman" pitchFamily="18" charset="0"/>
                <a:cs typeface="Arial" pitchFamily="34" charset="0"/>
                <a:sym typeface="Wingdings" pitchFamily="2" charset="2"/>
              </a:rPr>
              <a:t>1</a:t>
            </a:r>
            <a:endParaRPr kumimoji="0" lang="en-US" sz="3200" b="0" i="0" u="none" strike="noStrike" cap="none" normalizeH="0" baseline="0" dirty="0" smtClean="0">
              <a:ln>
                <a:noFill/>
              </a:ln>
              <a:effectLst/>
              <a:latin typeface="Arial" pitchFamily="34" charset="0"/>
              <a:cs typeface="Arial" pitchFamily="34" charset="0"/>
            </a:endParaRPr>
          </a:p>
        </p:txBody>
      </p:sp>
      <p:cxnSp>
        <p:nvCxnSpPr>
          <p:cNvPr id="49" name="Straight Arrow Connector 48"/>
          <p:cNvCxnSpPr>
            <a:cxnSpLocks noChangeAspect="1"/>
            <a:stCxn id="97" idx="2"/>
            <a:endCxn id="60" idx="0"/>
          </p:cNvCxnSpPr>
          <p:nvPr/>
        </p:nvCxnSpPr>
        <p:spPr>
          <a:xfrm>
            <a:off x="3326415" y="3417073"/>
            <a:ext cx="0" cy="1418121"/>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cxnSpLocks noChangeAspect="1"/>
            <a:stCxn id="39" idx="1"/>
            <a:endCxn id="60" idx="6"/>
          </p:cNvCxnSpPr>
          <p:nvPr/>
        </p:nvCxnSpPr>
        <p:spPr>
          <a:xfrm flipH="1" flipV="1">
            <a:off x="3463965" y="4970212"/>
            <a:ext cx="1373573" cy="17715"/>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58" name="Oval 57"/>
          <p:cNvSpPr/>
          <p:nvPr/>
        </p:nvSpPr>
        <p:spPr>
          <a:xfrm>
            <a:off x="4328276" y="3338988"/>
            <a:ext cx="275100" cy="2700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smtClean="0">
                <a:solidFill>
                  <a:schemeClr val="tx1"/>
                </a:solidFill>
              </a:rPr>
              <a:t>-</a:t>
            </a:r>
            <a:endParaRPr lang="en-GB" dirty="0">
              <a:solidFill>
                <a:schemeClr val="tx1"/>
              </a:solidFill>
            </a:endParaRPr>
          </a:p>
        </p:txBody>
      </p:sp>
      <p:sp>
        <p:nvSpPr>
          <p:cNvPr id="60" name="Oval 59"/>
          <p:cNvSpPr/>
          <p:nvPr/>
        </p:nvSpPr>
        <p:spPr>
          <a:xfrm>
            <a:off x="3188865" y="4835193"/>
            <a:ext cx="275100" cy="2700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0" dirty="0" smtClean="0">
                <a:solidFill>
                  <a:schemeClr val="tx1"/>
                </a:solidFill>
              </a:rPr>
              <a:t>g̅</a:t>
            </a:r>
            <a:endParaRPr lang="en-GB" sz="1200" b="0" dirty="0">
              <a:solidFill>
                <a:schemeClr val="tx1"/>
              </a:solidFill>
            </a:endParaRPr>
          </a:p>
        </p:txBody>
      </p:sp>
      <p:sp>
        <p:nvSpPr>
          <p:cNvPr id="61" name="Oval 60"/>
          <p:cNvSpPr/>
          <p:nvPr/>
        </p:nvSpPr>
        <p:spPr>
          <a:xfrm>
            <a:off x="5417452" y="4042800"/>
            <a:ext cx="275100" cy="2700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smtClean="0">
                <a:solidFill>
                  <a:schemeClr val="tx1"/>
                </a:solidFill>
              </a:rPr>
              <a:t>+</a:t>
            </a:r>
            <a:endParaRPr lang="en-GB" dirty="0">
              <a:solidFill>
                <a:schemeClr val="tx1"/>
              </a:solidFill>
            </a:endParaRPr>
          </a:p>
        </p:txBody>
      </p:sp>
      <p:cxnSp>
        <p:nvCxnSpPr>
          <p:cNvPr id="67" name="Straight Arrow Connector 66"/>
          <p:cNvCxnSpPr>
            <a:cxnSpLocks noChangeAspect="1"/>
            <a:stCxn id="58" idx="4"/>
            <a:endCxn id="103" idx="0"/>
          </p:cNvCxnSpPr>
          <p:nvPr/>
        </p:nvCxnSpPr>
        <p:spPr>
          <a:xfrm>
            <a:off x="4465826" y="3609024"/>
            <a:ext cx="0" cy="237467"/>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cxnSpLocks noChangeAspect="1"/>
            <a:stCxn id="100" idx="2"/>
          </p:cNvCxnSpPr>
          <p:nvPr/>
        </p:nvCxnSpPr>
        <p:spPr>
          <a:xfrm>
            <a:off x="5555002" y="3417073"/>
            <a:ext cx="0" cy="608627"/>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a:cxnSpLocks noChangeAspect="1"/>
            <a:stCxn id="60" idx="4"/>
            <a:endCxn id="48" idx="0"/>
          </p:cNvCxnSpPr>
          <p:nvPr/>
        </p:nvCxnSpPr>
        <p:spPr>
          <a:xfrm>
            <a:off x="3326415" y="5105230"/>
            <a:ext cx="0" cy="276345"/>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168202" y="98557"/>
            <a:ext cx="5518597" cy="954087"/>
          </a:xfrm>
        </p:spPr>
        <p:txBody>
          <a:bodyPr/>
          <a:lstStyle/>
          <a:p>
            <a:r>
              <a:rPr lang="en-GB" sz="3600" dirty="0" smtClean="0"/>
              <a:t>Users’ Application of Prime GSICS Correction</a:t>
            </a:r>
          </a:p>
        </p:txBody>
      </p:sp>
      <p:sp>
        <p:nvSpPr>
          <p:cNvPr id="95" name="AutoShape 20"/>
          <p:cNvSpPr>
            <a:spLocks noChangeAspect="1" noChangeArrowheads="1"/>
          </p:cNvSpPr>
          <p:nvPr/>
        </p:nvSpPr>
        <p:spPr bwMode="auto">
          <a:xfrm>
            <a:off x="3767689" y="1411855"/>
            <a:ext cx="1447629" cy="946560"/>
          </a:xfrm>
          <a:prstGeom prst="can">
            <a:avLst>
              <a:gd name="adj" fmla="val 25000"/>
            </a:avLst>
          </a:prstGeom>
          <a:solidFill>
            <a:srgbClr val="99CC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sz="700"/>
          </a:p>
        </p:txBody>
      </p:sp>
      <p:sp>
        <p:nvSpPr>
          <p:cNvPr id="96" name="Text Box 13"/>
          <p:cNvSpPr txBox="1">
            <a:spLocks noChangeAspect="1" noChangeArrowheads="1"/>
          </p:cNvSpPr>
          <p:nvPr/>
        </p:nvSpPr>
        <p:spPr bwMode="auto">
          <a:xfrm>
            <a:off x="3767688" y="1554303"/>
            <a:ext cx="1434930" cy="788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Monitored Instrument</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48" name="Text Box 73"/>
          <p:cNvSpPr txBox="1">
            <a:spLocks noChangeAspect="1" noChangeArrowheads="1"/>
          </p:cNvSpPr>
          <p:nvPr/>
        </p:nvSpPr>
        <p:spPr bwMode="auto">
          <a:xfrm>
            <a:off x="2608950" y="5381575"/>
            <a:ext cx="1434930" cy="662653"/>
          </a:xfrm>
          <a:prstGeom prst="rect">
            <a:avLst/>
          </a:prstGeom>
          <a:solidFill>
            <a:schemeClr val="accent3"/>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Prime GSICS Correction, g</a:t>
            </a:r>
            <a:r>
              <a:rPr kumimoji="0" lang="en-US" sz="1400" b="0" i="0" u="none" strike="noStrike" cap="none" normalizeH="0" baseline="-25000" dirty="0" smtClean="0">
                <a:ln>
                  <a:noFill/>
                </a:ln>
                <a:solidFill>
                  <a:schemeClr val="tx1"/>
                </a:solidFill>
                <a:effectLst/>
                <a:latin typeface="Arial" pitchFamily="34" charset="0"/>
                <a:ea typeface="Times New Roman" pitchFamily="18" charset="0"/>
                <a:cs typeface="Arial" pitchFamily="34" charset="0"/>
              </a:rPr>
              <a:t>0</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Mon</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Wingdings" pitchFamily="2" charset="2"/>
              </a:rPr>
              <a:t>1</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6" name="Straight Arrow Connector 35"/>
          <p:cNvCxnSpPr>
            <a:cxnSpLocks noChangeAspect="1"/>
            <a:stCxn id="95" idx="3"/>
            <a:endCxn id="48" idx="0"/>
          </p:cNvCxnSpPr>
          <p:nvPr/>
        </p:nvCxnSpPr>
        <p:spPr>
          <a:xfrm flipH="1">
            <a:off x="3326415" y="2358416"/>
            <a:ext cx="1165088" cy="3023159"/>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0" name="AutoShape 20"/>
          <p:cNvSpPr>
            <a:spLocks noChangeAspect="1" noChangeArrowheads="1"/>
          </p:cNvSpPr>
          <p:nvPr/>
        </p:nvSpPr>
        <p:spPr bwMode="auto">
          <a:xfrm>
            <a:off x="4811413" y="5366179"/>
            <a:ext cx="1447629" cy="946560"/>
          </a:xfrm>
          <a:prstGeom prst="can">
            <a:avLst>
              <a:gd name="adj" fmla="val 25000"/>
            </a:avLst>
          </a:prstGeom>
          <a:solidFill>
            <a:srgbClr val="99CC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sz="700"/>
          </a:p>
        </p:txBody>
      </p:sp>
      <p:sp>
        <p:nvSpPr>
          <p:cNvPr id="11" name="Text Box 13"/>
          <p:cNvSpPr txBox="1">
            <a:spLocks noChangeAspect="1" noChangeArrowheads="1"/>
          </p:cNvSpPr>
          <p:nvPr/>
        </p:nvSpPr>
        <p:spPr bwMode="auto">
          <a:xfrm>
            <a:off x="4811412" y="5573964"/>
            <a:ext cx="1434930" cy="62045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r>
              <a:rPr lang="en-US" sz="1800" b="0" dirty="0" smtClean="0">
                <a:latin typeface="Arial" pitchFamily="34" charset="0"/>
                <a:ea typeface="Times New Roman" pitchFamily="18" charset="0"/>
                <a:cs typeface="Arial" pitchFamily="34" charset="0"/>
              </a:rPr>
              <a:t>Mon</a:t>
            </a:r>
            <a:r>
              <a:rPr lang="en-US" sz="1800" b="0" dirty="0" smtClean="0">
                <a:latin typeface="Arial" pitchFamily="34" charset="0"/>
                <a:ea typeface="Times New Roman" pitchFamily="18" charset="0"/>
                <a:cs typeface="Arial" pitchFamily="34" charset="0"/>
                <a:sym typeface="Wingdings" pitchFamily="2" charset="2"/>
              </a:rPr>
              <a:t>Ref1</a:t>
            </a:r>
            <a:endParaRPr lang="en-US" sz="1800" b="0" dirty="0" smtClean="0">
              <a:latin typeface="Arial" pitchFamily="34" charset="0"/>
              <a:ea typeface="Times New Roman" pitchFamily="18" charset="0"/>
              <a:cs typeface="Arial" pitchFamily="34" charset="0"/>
            </a:endParaRPr>
          </a:p>
        </p:txBody>
      </p:sp>
      <p:cxnSp>
        <p:nvCxnSpPr>
          <p:cNvPr id="12" name="Straight Arrow Connector 11"/>
          <p:cNvCxnSpPr>
            <a:cxnSpLocks noChangeAspect="1"/>
            <a:endCxn id="11" idx="1"/>
          </p:cNvCxnSpPr>
          <p:nvPr/>
        </p:nvCxnSpPr>
        <p:spPr>
          <a:xfrm>
            <a:off x="4043880" y="5712902"/>
            <a:ext cx="767532" cy="171290"/>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5324" y="274638"/>
            <a:ext cx="5531476" cy="1143000"/>
          </a:xfrm>
        </p:spPr>
        <p:txBody>
          <a:bodyPr/>
          <a:lstStyle/>
          <a:p>
            <a:r>
              <a:rPr lang="en-GB" sz="3600" dirty="0" smtClean="0">
                <a:hlinkClick r:id="rId2"/>
              </a:rPr>
              <a:t>2014-07-23 web meeting</a:t>
            </a:r>
            <a:r>
              <a:rPr lang="en-GB" sz="3600" dirty="0" smtClean="0"/>
              <a:t> Outcomes</a:t>
            </a:r>
            <a:endParaRPr lang="en-GB" sz="3600" dirty="0"/>
          </a:p>
        </p:txBody>
      </p:sp>
      <p:sp>
        <p:nvSpPr>
          <p:cNvPr id="3" name="Content Placeholder 2"/>
          <p:cNvSpPr>
            <a:spLocks noGrp="1"/>
          </p:cNvSpPr>
          <p:nvPr>
            <p:ph idx="1"/>
          </p:nvPr>
        </p:nvSpPr>
        <p:spPr/>
        <p:txBody>
          <a:bodyPr/>
          <a:lstStyle/>
          <a:p>
            <a:r>
              <a:rPr lang="en-IE" sz="1400" dirty="0" smtClean="0"/>
              <a:t>In the future the concept could be extended to obtain SI traceability if such a reference instrument becomes available - either using the double difference of GSICS Corrections, or by applying the SRFs to direct differences of hyperspectral instruments obtained by SNOs.</a:t>
            </a:r>
          </a:p>
          <a:p>
            <a:r>
              <a:rPr lang="en-IE" sz="1400" dirty="0" smtClean="0"/>
              <a:t>It was pointed out that after the overlap period, the traceability chain is strictly broken. This means we need to characterise the uncertainty growth - particularly in the case where there is a significant trend in the references' double differences.</a:t>
            </a:r>
          </a:p>
          <a:p>
            <a:r>
              <a:rPr lang="en-IE" sz="1400" dirty="0" smtClean="0"/>
              <a:t>The necessary </a:t>
            </a:r>
            <a:r>
              <a:rPr lang="en-IE" sz="1400" dirty="0" err="1" smtClean="0"/>
              <a:t>stationarity</a:t>
            </a:r>
            <a:r>
              <a:rPr lang="en-IE" sz="1400" dirty="0" smtClean="0"/>
              <a:t> tests should be applied to time series of double differences of GSICS Corrections using AIRS and IASI. [Masaya Takahashi (JMA) plans to investigate this.] They could also be applied to time series of IASI-A/B double differences after applying synthetic jumps.</a:t>
            </a:r>
          </a:p>
          <a:p>
            <a:r>
              <a:rPr lang="en-IE" sz="1400" dirty="0" smtClean="0"/>
              <a:t>We also discussed applying the concept to blend results from different inter-calibration methods (e.g. for GEO-LEO VIS products). It was noted that in general the uncertainty of the blended product could be larger than that of the best method, if the methods are applicable to different scenes, as this could cause them to underestimate the uncertainty when applying their results to more general scenes.</a:t>
            </a:r>
          </a:p>
          <a:p>
            <a:r>
              <a:rPr lang="en-IE" sz="1400" dirty="0" smtClean="0"/>
              <a:t>Rob Roebeling delivered Viju John's presentation on the impact for Archive Re-Calibration products. This analysis will need to account for diurnal variations in the geostationary imagers' calibration. It was greatly appreciated that NOAA (Manik Bali) plans to investigate this for both GOES and Meteosat imagers.</a:t>
            </a:r>
          </a:p>
          <a:p>
            <a:r>
              <a:rPr lang="en-IE" sz="1400" dirty="0" smtClean="0"/>
              <a:t>Masaya Takahashi (JMA) proposed changes to the content of the </a:t>
            </a:r>
            <a:r>
              <a:rPr lang="en-IE" sz="1400" dirty="0" err="1" smtClean="0"/>
              <a:t>netCDF</a:t>
            </a:r>
            <a:r>
              <a:rPr lang="en-IE" sz="1400" dirty="0" smtClean="0"/>
              <a:t> files and GSICS servers to accommodate the changes proposed above. Masaya's recommended solutions were approved in principle, but the details will be discussed further by email.</a:t>
            </a:r>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5324" y="274638"/>
            <a:ext cx="5531476" cy="1143000"/>
          </a:xfrm>
        </p:spPr>
        <p:txBody>
          <a:bodyPr/>
          <a:lstStyle/>
          <a:p>
            <a:r>
              <a:rPr lang="en-GB" sz="3600" dirty="0" smtClean="0">
                <a:hlinkClick r:id="rId2"/>
              </a:rPr>
              <a:t>2014-07-23 web meeting</a:t>
            </a:r>
            <a:r>
              <a:rPr lang="en-GB" sz="3600" dirty="0" smtClean="0"/>
              <a:t> Actions</a:t>
            </a:r>
            <a:endParaRPr lang="en-GB" sz="3600" dirty="0"/>
          </a:p>
        </p:txBody>
      </p:sp>
      <p:sp>
        <p:nvSpPr>
          <p:cNvPr id="3" name="Content Placeholder 2"/>
          <p:cNvSpPr>
            <a:spLocks noGrp="1"/>
          </p:cNvSpPr>
          <p:nvPr>
            <p:ph idx="1"/>
          </p:nvPr>
        </p:nvSpPr>
        <p:spPr/>
        <p:txBody>
          <a:bodyPr/>
          <a:lstStyle/>
          <a:p>
            <a:r>
              <a:rPr lang="en-IE" sz="1800" b="1" dirty="0" smtClean="0"/>
              <a:t>Action</a:t>
            </a:r>
            <a:r>
              <a:rPr lang="en-IE" sz="1800" dirty="0" smtClean="0"/>
              <a:t>: Tim Hewison to circulate proposed scheme for scoring reference instrument.</a:t>
            </a:r>
          </a:p>
          <a:p>
            <a:endParaRPr lang="en-IE" sz="1800" dirty="0" smtClean="0"/>
          </a:p>
          <a:p>
            <a:r>
              <a:rPr lang="en-IE" sz="1800" b="1" dirty="0" smtClean="0"/>
              <a:t>Action</a:t>
            </a:r>
            <a:r>
              <a:rPr lang="en-IE" sz="1800" dirty="0" smtClean="0"/>
              <a:t>: Tim Hewison and Manik Bali to prepare presentation to explain proposed new GSICS Prime Corrections for Users Workshop.</a:t>
            </a:r>
          </a:p>
          <a:p>
            <a:endParaRPr lang="en-IE" sz="1800" dirty="0" smtClean="0"/>
          </a:p>
          <a:p>
            <a:r>
              <a:rPr lang="en-IE" sz="1800" b="1" dirty="0" smtClean="0"/>
              <a:t>Action</a:t>
            </a:r>
            <a:r>
              <a:rPr lang="en-IE" sz="1800" dirty="0" smtClean="0"/>
              <a:t>: Tim Hewison to coordinate inputs for a white paper on comparisons of IR reference instruments.</a:t>
            </a:r>
            <a:br>
              <a:rPr lang="en-IE" sz="1800" dirty="0" smtClean="0"/>
            </a:br>
            <a:r>
              <a:rPr lang="en-IE" sz="1800" dirty="0" smtClean="0"/>
              <a:t>This could include analysis of double differences from different geostationary imagers and reference instruments, including multiple FY-2 instruments by Xu Na (CMA), and from NWP+RTM models (NOAA MICROS team). It should also include a validation of the delta corrections using direct SNO comparisons from different LEO reference instruments (e.g. Dave Tobin).</a:t>
            </a:r>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19060" y="289249"/>
            <a:ext cx="5551715" cy="793102"/>
          </a:xfrm>
        </p:spPr>
        <p:txBody>
          <a:bodyPr/>
          <a:lstStyle/>
          <a:p>
            <a:r>
              <a:rPr lang="en-GB" sz="2000" dirty="0" smtClean="0"/>
              <a:t>Requirements for updating the current file naming / netCDF conventions</a:t>
            </a:r>
            <a:endParaRPr lang="en-GB" sz="2000" dirty="0"/>
          </a:p>
        </p:txBody>
      </p:sp>
      <p:sp>
        <p:nvSpPr>
          <p:cNvPr id="3" name="Content Placeholder 2"/>
          <p:cNvSpPr>
            <a:spLocks noGrp="1"/>
          </p:cNvSpPr>
          <p:nvPr>
            <p:ph idx="1"/>
          </p:nvPr>
        </p:nvSpPr>
        <p:spPr>
          <a:xfrm>
            <a:off x="101019" y="1069113"/>
            <a:ext cx="9042981" cy="4950506"/>
          </a:xfrm>
        </p:spPr>
        <p:txBody>
          <a:bodyPr/>
          <a:lstStyle/>
          <a:p>
            <a:pPr>
              <a:lnSpc>
                <a:spcPct val="110000"/>
              </a:lnSpc>
            </a:pPr>
            <a:r>
              <a:rPr lang="en-GB" sz="2000" dirty="0" smtClean="0"/>
              <a:t>Summary of issues on the new GSCIS products</a:t>
            </a:r>
          </a:p>
          <a:p>
            <a:pPr lvl="1">
              <a:lnSpc>
                <a:spcPct val="110000"/>
              </a:lnSpc>
            </a:pPr>
            <a:r>
              <a:rPr lang="en-GB" sz="1800" dirty="0" smtClean="0"/>
              <a:t>GEO-LEO-VISNIR</a:t>
            </a:r>
          </a:p>
          <a:p>
            <a:pPr lvl="2">
              <a:lnSpc>
                <a:spcPct val="110000"/>
              </a:lnSpc>
            </a:pPr>
            <a:r>
              <a:rPr lang="en-GB" sz="1600" dirty="0" smtClean="0">
                <a:solidFill>
                  <a:srgbClr val="FF0000"/>
                </a:solidFill>
              </a:rPr>
              <a:t>This algorithm type contains “</a:t>
            </a:r>
            <a:r>
              <a:rPr lang="en-GB" sz="1600" b="1" dirty="0" smtClean="0">
                <a:solidFill>
                  <a:srgbClr val="FF0000"/>
                </a:solidFill>
              </a:rPr>
              <a:t>multiple </a:t>
            </a:r>
            <a:r>
              <a:rPr lang="en-GB" sz="1600" b="1" u="sng" dirty="0" smtClean="0">
                <a:solidFill>
                  <a:srgbClr val="FF0000"/>
                </a:solidFill>
              </a:rPr>
              <a:t>methods</a:t>
            </a:r>
            <a:r>
              <a:rPr lang="en-GB" sz="1600" b="1" dirty="0" smtClean="0">
                <a:solidFill>
                  <a:srgbClr val="FF0000"/>
                </a:solidFill>
              </a:rPr>
              <a:t>’ results</a:t>
            </a:r>
            <a:r>
              <a:rPr lang="en-GB" sz="1600" dirty="0" smtClean="0">
                <a:solidFill>
                  <a:srgbClr val="FF0000"/>
                </a:solidFill>
              </a:rPr>
              <a:t>” in one file</a:t>
            </a:r>
          </a:p>
          <a:p>
            <a:pPr lvl="2">
              <a:lnSpc>
                <a:spcPct val="110000"/>
              </a:lnSpc>
            </a:pPr>
            <a:r>
              <a:rPr lang="en-GB" sz="1600" dirty="0" smtClean="0"/>
              <a:t>Addition of the THREDDS directories is necessary</a:t>
            </a:r>
          </a:p>
          <a:p>
            <a:pPr lvl="2">
              <a:lnSpc>
                <a:spcPct val="110000"/>
              </a:lnSpc>
            </a:pPr>
            <a:r>
              <a:rPr lang="en-GB" sz="1600" dirty="0" smtClean="0"/>
              <a:t>GRWG requirements: GDWG to investigate the method to implement multiple calibration methods’ results in one </a:t>
            </a:r>
            <a:r>
              <a:rPr lang="en-GB" sz="1600" dirty="0" err="1" smtClean="0"/>
              <a:t>netCDF</a:t>
            </a:r>
            <a:r>
              <a:rPr lang="en-GB" sz="1600" dirty="0" smtClean="0"/>
              <a:t> file</a:t>
            </a:r>
          </a:p>
          <a:p>
            <a:pPr lvl="1">
              <a:lnSpc>
                <a:spcPct val="110000"/>
              </a:lnSpc>
            </a:pPr>
            <a:r>
              <a:rPr lang="en-GB" sz="1800" dirty="0" smtClean="0"/>
              <a:t>GSICS Prime Correction for GEO-LEO-IR</a:t>
            </a:r>
          </a:p>
          <a:p>
            <a:pPr lvl="2">
              <a:lnSpc>
                <a:spcPct val="110000"/>
              </a:lnSpc>
            </a:pPr>
            <a:r>
              <a:rPr lang="en-GB" sz="1600" dirty="0" smtClean="0">
                <a:solidFill>
                  <a:srgbClr val="FF0000"/>
                </a:solidFill>
              </a:rPr>
              <a:t>Change of file naming: slightly different file naming from existing GEO-LEO-IR</a:t>
            </a:r>
          </a:p>
          <a:p>
            <a:pPr lvl="2">
              <a:lnSpc>
                <a:spcPct val="110000"/>
              </a:lnSpc>
            </a:pPr>
            <a:r>
              <a:rPr lang="en-GB" altLang="ja-JP" sz="1600" dirty="0" smtClean="0">
                <a:solidFill>
                  <a:srgbClr val="FF0000"/>
                </a:solidFill>
              </a:rPr>
              <a:t>This product contains “</a:t>
            </a:r>
            <a:r>
              <a:rPr lang="en-GB" altLang="ja-JP" sz="1600" b="1" dirty="0" smtClean="0">
                <a:solidFill>
                  <a:srgbClr val="FF0000"/>
                </a:solidFill>
              </a:rPr>
              <a:t>multiple</a:t>
            </a:r>
            <a:r>
              <a:rPr lang="en-GB" altLang="ja-JP" sz="1600" b="1" u="sng" dirty="0" smtClean="0">
                <a:solidFill>
                  <a:srgbClr val="FF0000"/>
                </a:solidFill>
              </a:rPr>
              <a:t> references</a:t>
            </a:r>
            <a:r>
              <a:rPr lang="en-GB" altLang="ja-JP" sz="1600" b="1" dirty="0" smtClean="0">
                <a:solidFill>
                  <a:srgbClr val="FF0000"/>
                </a:solidFill>
              </a:rPr>
              <a:t>’ results</a:t>
            </a:r>
            <a:r>
              <a:rPr lang="en-GB" altLang="ja-JP" sz="1600" dirty="0" smtClean="0">
                <a:solidFill>
                  <a:srgbClr val="FF0000"/>
                </a:solidFill>
              </a:rPr>
              <a:t>” in one file</a:t>
            </a:r>
          </a:p>
          <a:p>
            <a:pPr lvl="2">
              <a:lnSpc>
                <a:spcPct val="110000"/>
              </a:lnSpc>
            </a:pPr>
            <a:r>
              <a:rPr lang="en-GB" altLang="ja-JP" sz="1600" dirty="0" smtClean="0"/>
              <a:t>Change </a:t>
            </a:r>
            <a:r>
              <a:rPr lang="en-GB" altLang="ja-JP" sz="1600" dirty="0"/>
              <a:t>of THREDDS directory </a:t>
            </a:r>
            <a:r>
              <a:rPr lang="en-GB" altLang="ja-JP" sz="1600" dirty="0" smtClean="0"/>
              <a:t>structure is necessary</a:t>
            </a:r>
            <a:endParaRPr lang="en-GB" sz="1600" dirty="0" smtClean="0"/>
          </a:p>
          <a:p>
            <a:pPr lvl="2">
              <a:lnSpc>
                <a:spcPct val="110000"/>
              </a:lnSpc>
            </a:pPr>
            <a:r>
              <a:rPr lang="en-GB" sz="1600" dirty="0" smtClean="0"/>
              <a:t>GRWG requirements: GDWG to discuss whether the file naming is acceptable or not</a:t>
            </a:r>
          </a:p>
          <a:p>
            <a:pPr lvl="1">
              <a:lnSpc>
                <a:spcPct val="110000"/>
              </a:lnSpc>
            </a:pPr>
            <a:r>
              <a:rPr lang="en-GB" sz="1800" dirty="0" smtClean="0"/>
              <a:t>One GSCIS Correction file for one target instrument</a:t>
            </a:r>
          </a:p>
          <a:p>
            <a:pPr lvl="2">
              <a:lnSpc>
                <a:spcPct val="110000"/>
              </a:lnSpc>
            </a:pPr>
            <a:r>
              <a:rPr lang="en-GB" sz="1600" dirty="0" smtClean="0"/>
              <a:t>The same issue as GEO-LEO-VISNIR product</a:t>
            </a:r>
          </a:p>
          <a:p>
            <a:pPr>
              <a:lnSpc>
                <a:spcPct val="110000"/>
              </a:lnSpc>
            </a:pPr>
            <a:r>
              <a:rPr lang="en-GB" sz="1800" dirty="0" smtClean="0"/>
              <a:t>Note</a:t>
            </a:r>
          </a:p>
          <a:p>
            <a:pPr lvl="1">
              <a:lnSpc>
                <a:spcPct val="110000"/>
              </a:lnSpc>
            </a:pPr>
            <a:r>
              <a:rPr lang="en-GB" altLang="ja-JP" sz="1400" dirty="0"/>
              <a:t>Once these variables are changed, the bias plotting tool should also be </a:t>
            </a:r>
            <a:r>
              <a:rPr lang="en-GB" altLang="ja-JP" sz="1400" dirty="0" smtClean="0"/>
              <a:t>modified</a:t>
            </a:r>
          </a:p>
          <a:p>
            <a:pPr lvl="1">
              <a:lnSpc>
                <a:spcPct val="110000"/>
              </a:lnSpc>
            </a:pPr>
            <a:r>
              <a:rPr lang="en-GB" altLang="ja-JP" sz="1400" dirty="0" smtClean="0"/>
              <a:t>Topics on the </a:t>
            </a:r>
            <a:r>
              <a:rPr lang="en-GB" altLang="ja-JP" sz="1400" u="sng" dirty="0" smtClean="0"/>
              <a:t>THREDDS configuration </a:t>
            </a:r>
            <a:r>
              <a:rPr lang="en-GB" altLang="ja-JP" sz="1400" dirty="0" smtClean="0"/>
              <a:t>will be discussed on Thursday 6c</a:t>
            </a:r>
          </a:p>
          <a:p>
            <a:pPr lvl="1">
              <a:lnSpc>
                <a:spcPct val="110000"/>
              </a:lnSpc>
            </a:pPr>
            <a:endParaRPr lang="en-GB" altLang="ja-JP" sz="1400" dirty="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9</a:t>
            </a:fld>
            <a:endParaRPr lang="en-US" dirty="0"/>
          </a:p>
        </p:txBody>
      </p:sp>
      <p:cxnSp>
        <p:nvCxnSpPr>
          <p:cNvPr id="6" name="直線矢印コネクタ 5"/>
          <p:cNvCxnSpPr/>
          <p:nvPr/>
        </p:nvCxnSpPr>
        <p:spPr>
          <a:xfrm flipV="1">
            <a:off x="7359937" y="1587336"/>
            <a:ext cx="245332" cy="346327"/>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 name="直線矢印コネクタ 6"/>
          <p:cNvCxnSpPr/>
          <p:nvPr/>
        </p:nvCxnSpPr>
        <p:spPr>
          <a:xfrm flipH="1" flipV="1">
            <a:off x="7922756" y="1529615"/>
            <a:ext cx="224556" cy="1884036"/>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9" name="テキスト ボックス 8"/>
          <p:cNvSpPr txBox="1"/>
          <p:nvPr/>
        </p:nvSpPr>
        <p:spPr>
          <a:xfrm>
            <a:off x="7475385" y="1024555"/>
            <a:ext cx="1486419" cy="523220"/>
          </a:xfrm>
          <a:prstGeom prst="rect">
            <a:avLst/>
          </a:prstGeom>
          <a:noFill/>
        </p:spPr>
        <p:txBody>
          <a:bodyPr wrap="square" rtlCol="0">
            <a:spAutoFit/>
          </a:bodyPr>
          <a:lstStyle/>
          <a:p>
            <a:r>
              <a:rPr kumimoji="1" lang="en-US" altLang="ja-JP" sz="1400" dirty="0" smtClean="0">
                <a:solidFill>
                  <a:srgbClr val="FF0000"/>
                </a:solidFill>
              </a:rPr>
              <a:t>To be discussed in GDWG 4d</a:t>
            </a:r>
            <a:endParaRPr kumimoji="1" lang="ja-JP" altLang="en-US" sz="1400"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31224</TotalTime>
  <Words>859</Words>
  <Application>Microsoft Office PowerPoint</Application>
  <PresentationFormat>On-screen Show (4:3)</PresentationFormat>
  <Paragraphs>121</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Prime GSICS Corrections</vt:lpstr>
      <vt:lpstr>Overview &amp; Purpose of the Presentation</vt:lpstr>
      <vt:lpstr>2014-07-23 web meeting Summary</vt:lpstr>
      <vt:lpstr>New Prime GSICS Corrections</vt:lpstr>
      <vt:lpstr>Correcting the Corrections  and Blending References</vt:lpstr>
      <vt:lpstr>Users’ Application of Prime GSICS Correction</vt:lpstr>
      <vt:lpstr>2014-07-23 web meeting Outcomes</vt:lpstr>
      <vt:lpstr>2014-07-23 web meeting Actions</vt:lpstr>
      <vt:lpstr>Requirements for updating the current file naming / netCDF conventions</vt:lpstr>
      <vt:lpstr>Requirements Summary</vt:lpstr>
      <vt:lpstr>Discussion – Who will do What, When???</vt:lpstr>
    </vt:vector>
  </TitlesOfParts>
  <Company>NOAA / NESDIS / ORA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GSICS GEO-LEO ATBD</dc:title>
  <dc:subject>SPIE 2009 tALK</dc:subject>
  <dc:creator>Fred Wu</dc:creator>
  <cp:lastModifiedBy>HewisonT</cp:lastModifiedBy>
  <cp:revision>829</cp:revision>
  <dcterms:created xsi:type="dcterms:W3CDTF">2004-06-10T15:46:18Z</dcterms:created>
  <dcterms:modified xsi:type="dcterms:W3CDTF">2015-03-18T12:35:48Z</dcterms:modified>
</cp:coreProperties>
</file>