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1"/>
  </p:notesMasterIdLst>
  <p:handoutMasterIdLst>
    <p:handoutMasterId r:id="rId12"/>
  </p:handoutMasterIdLst>
  <p:sldIdLst>
    <p:sldId id="256" r:id="rId2"/>
    <p:sldId id="486" r:id="rId3"/>
    <p:sldId id="553" r:id="rId4"/>
    <p:sldId id="566" r:id="rId5"/>
    <p:sldId id="567" r:id="rId6"/>
    <p:sldId id="569" r:id="rId7"/>
    <p:sldId id="570" r:id="rId8"/>
    <p:sldId id="571" r:id="rId9"/>
    <p:sldId id="568" r:id="rId10"/>
  </p:sldIdLst>
  <p:sldSz cx="9144000" cy="5143500" type="screen16x9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8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389626" algn="l" rtl="0" fontAlgn="base">
      <a:spcBef>
        <a:spcPct val="0"/>
      </a:spcBef>
      <a:spcAft>
        <a:spcPct val="0"/>
      </a:spcAft>
      <a:defRPr sz="8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779252" algn="l" rtl="0" fontAlgn="base">
      <a:spcBef>
        <a:spcPct val="0"/>
      </a:spcBef>
      <a:spcAft>
        <a:spcPct val="0"/>
      </a:spcAft>
      <a:defRPr sz="8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168878" algn="l" rtl="0" fontAlgn="base">
      <a:spcBef>
        <a:spcPct val="0"/>
      </a:spcBef>
      <a:spcAft>
        <a:spcPct val="0"/>
      </a:spcAft>
      <a:defRPr sz="8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558503" algn="l" rtl="0" fontAlgn="base">
      <a:spcBef>
        <a:spcPct val="0"/>
      </a:spcBef>
      <a:spcAft>
        <a:spcPct val="0"/>
      </a:spcAft>
      <a:defRPr sz="8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1948129" algn="l" defTabSz="779252" rtl="0" eaLnBrk="1" latinLnBrk="0" hangingPunct="1">
      <a:defRPr sz="8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337755" algn="l" defTabSz="779252" rtl="0" eaLnBrk="1" latinLnBrk="0" hangingPunct="1">
      <a:defRPr sz="8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2727381" algn="l" defTabSz="779252" rtl="0" eaLnBrk="1" latinLnBrk="0" hangingPunct="1">
      <a:defRPr sz="8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117007" algn="l" defTabSz="779252" rtl="0" eaLnBrk="1" latinLnBrk="0" hangingPunct="1">
      <a:defRPr sz="8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9900"/>
    <a:srgbClr val="FF9900"/>
    <a:srgbClr val="3333FF"/>
    <a:srgbClr val="EE2D24"/>
    <a:srgbClr val="A2DADE"/>
    <a:srgbClr val="4E0B55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90" autoAdjust="0"/>
    <p:restoredTop sz="89835" autoAdjust="0"/>
  </p:normalViewPr>
  <p:slideViewPr>
    <p:cSldViewPr snapToGrid="0">
      <p:cViewPr varScale="1">
        <p:scale>
          <a:sx n="96" d="100"/>
          <a:sy n="96" d="100"/>
        </p:scale>
        <p:origin x="-762" y="-90"/>
      </p:cViewPr>
      <p:guideLst>
        <p:guide orient="horz" pos="873"/>
        <p:guide orient="horz" pos="1058"/>
        <p:guide orient="horz" pos="2036"/>
        <p:guide orient="horz" pos="1792"/>
        <p:guide orient="horz" pos="1548"/>
        <p:guide orient="horz" pos="1301"/>
        <p:guide orient="horz" pos="2527"/>
        <p:guide orient="horz" pos="2774"/>
        <p:guide pos="3890"/>
        <p:guide pos="330"/>
        <p:guide pos="842"/>
        <p:guide pos="4504"/>
        <p:guide pos="5129"/>
        <p:guide pos="1314"/>
        <p:guide pos="371"/>
        <p:guide pos="16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3606" y="-120"/>
      </p:cViewPr>
      <p:guideLst>
        <p:guide orient="horz" pos="2928"/>
        <p:guide pos="2207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24396" y="0"/>
            <a:ext cx="10227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19 March 2015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02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59562" y="9104302"/>
            <a:ext cx="187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83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19 March 2015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829" y="4414824"/>
            <a:ext cx="5144742" cy="41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83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8962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7925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16887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55850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5325"/>
            <a:ext cx="6197600" cy="34861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19 March 2015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20494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2184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3923" y="139305"/>
            <a:ext cx="4396154" cy="1450181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05984"/>
            <a:ext cx="222885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3" y="205984"/>
            <a:ext cx="653415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405" y="817972"/>
            <a:ext cx="9139603" cy="96440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="1"/>
            </a:lvl1pPr>
            <a:lvl2pPr>
              <a:defRPr sz="1700"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93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8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73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70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1556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200155"/>
            <a:ext cx="43815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2" y="1200155"/>
            <a:ext cx="3666392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405" y="817972"/>
            <a:ext cx="9139603" cy="96440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405" y="817972"/>
            <a:ext cx="9139603" cy="96440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93"/>
            <a:ext cx="5111750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8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71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4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27538" y="904875"/>
            <a:ext cx="8159262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 lIns="77925" tIns="38963" rIns="77925" bIns="38963"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61389" y="4622019"/>
            <a:ext cx="1582615" cy="52149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90" r:id="rId2"/>
    <p:sldLayoutId id="2147484087" r:id="rId3"/>
    <p:sldLayoutId id="2147484078" r:id="rId4"/>
    <p:sldLayoutId id="2147484080" r:id="rId5"/>
    <p:sldLayoutId id="2147484079" r:id="rId6"/>
    <p:sldLayoutId id="2147484088" r:id="rId7"/>
    <p:sldLayoutId id="2147484089" r:id="rId8"/>
    <p:sldLayoutId id="2147484081" r:id="rId9"/>
    <p:sldLayoutId id="2147484082" r:id="rId10"/>
    <p:sldLayoutId id="2147484083" r:id="rId11"/>
    <p:sldLayoutId id="2147484084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5pPr>
      <a:lvl6pPr marL="389626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6pPr>
      <a:lvl7pPr marL="779252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7pPr>
      <a:lvl8pPr marL="1168878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8pPr>
      <a:lvl9pPr marL="1558503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9pPr>
    </p:titleStyle>
    <p:bodyStyle>
      <a:lvl1pPr marL="292219" indent="-29221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974065" indent="-1948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eumetsat.int/website/home/Data/Products/Calibration/Intercalibration/index.html" TargetMode="External"/><Relationship Id="rId4" Type="http://schemas.openxmlformats.org/officeDocument/2006/relationships/hyperlink" Target="http://www.star.nesdis.noaa.gov/smcd/GCC/documents/documentation/products/GSICS.GOESImager2IASI.PreOp.V01.zi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666750" y="1725219"/>
            <a:ext cx="7772400" cy="1102519"/>
          </a:xfrm>
        </p:spPr>
        <p:txBody>
          <a:bodyPr/>
          <a:lstStyle/>
          <a:p>
            <a:pPr eaLnBrk="1" hangingPunct="1"/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u="sng" dirty="0" smtClean="0"/>
              <a:t>Document Management System</a:t>
            </a:r>
            <a:endParaRPr lang="en-GB" sz="3100" dirty="0" smtClean="0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1358412" y="3474244"/>
            <a:ext cx="6400800" cy="13144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002060"/>
                </a:solidFill>
              </a:rPr>
              <a:t>Manik</a:t>
            </a:r>
            <a:r>
              <a:rPr lang="en-US" dirty="0" smtClean="0">
                <a:solidFill>
                  <a:srgbClr val="002060"/>
                </a:solidFill>
              </a:rPr>
              <a:t> Bali ,  Neal </a:t>
            </a:r>
            <a:r>
              <a:rPr lang="en-US" dirty="0" err="1" smtClean="0">
                <a:solidFill>
                  <a:srgbClr val="002060"/>
                </a:solidFill>
              </a:rPr>
              <a:t>Kaske</a:t>
            </a:r>
            <a:r>
              <a:rPr lang="en-US" dirty="0" smtClean="0">
                <a:solidFill>
                  <a:srgbClr val="002060"/>
                </a:solidFill>
              </a:rPr>
              <a:t> and </a:t>
            </a:r>
            <a:r>
              <a:rPr lang="en-US" smtClean="0">
                <a:solidFill>
                  <a:srgbClr val="002060"/>
                </a:solidFill>
              </a:rPr>
              <a:t>Larry Flynn</a:t>
            </a:r>
            <a:endParaRPr lang="en-US" dirty="0" smtClean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GSICS Coordination Center, NOAA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GSICS Annual Meeting  2015, New Delhi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4077" y="945973"/>
            <a:ext cx="5385246" cy="3394472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Current status of GSICS Documents</a:t>
            </a:r>
          </a:p>
          <a:p>
            <a:r>
              <a:rPr lang="en-US" dirty="0" smtClean="0"/>
              <a:t>Requirements for GSICS Documents</a:t>
            </a:r>
          </a:p>
          <a:p>
            <a:r>
              <a:rPr lang="en-US" dirty="0" smtClean="0"/>
              <a:t>Possible Solutions</a:t>
            </a:r>
          </a:p>
          <a:p>
            <a:pPr lvl="2"/>
            <a:r>
              <a:rPr lang="en-US" sz="1400" dirty="0" smtClean="0"/>
              <a:t>Option-1</a:t>
            </a:r>
          </a:p>
          <a:p>
            <a:pPr lvl="2"/>
            <a:r>
              <a:rPr lang="en-US" sz="1400" dirty="0" smtClean="0"/>
              <a:t>Option-2</a:t>
            </a:r>
          </a:p>
          <a:p>
            <a:r>
              <a:rPr lang="en-US" dirty="0" smtClean="0"/>
              <a:t>Templates for GSICS Documents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Conclusion</a:t>
            </a:r>
          </a:p>
          <a:p>
            <a:pPr lvl="1"/>
            <a:endParaRPr lang="en-US" i="1" dirty="0" smtClean="0">
              <a:solidFill>
                <a:srgbClr val="000000"/>
              </a:solidFill>
            </a:endParaRPr>
          </a:p>
          <a:p>
            <a:pPr marL="438329" indent="-389626">
              <a:buNone/>
            </a:pPr>
            <a:endParaRPr lang="en-US" i="1" dirty="0" smtClean="0">
              <a:solidFill>
                <a:srgbClr val="000000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148861" y="295275"/>
            <a:ext cx="1781908" cy="304800"/>
          </a:xfrm>
          <a:prstGeom prst="rect">
            <a:avLst/>
          </a:prstGeom>
        </p:spPr>
        <p:txBody>
          <a:bodyPr lIns="77925" tIns="38963" rIns="77925" bIns="38963">
            <a:noAutofit/>
          </a:bodyPr>
          <a:lstStyle/>
          <a:p>
            <a:pPr defTabSz="779252" fontAlgn="auto">
              <a:spcAft>
                <a:spcPts val="0"/>
              </a:spcAft>
              <a:defRPr/>
            </a:pPr>
            <a:endParaRPr lang="en-US" sz="17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"/>
            <a:ext cx="3182112" cy="715565"/>
          </a:xfrm>
          <a:prstGeom prst="rect">
            <a:avLst/>
          </a:prstGeom>
        </p:spPr>
        <p:txBody>
          <a:bodyPr lIns="77925" tIns="38963" rIns="77925" bIns="38963"/>
          <a:lstStyle/>
          <a:p>
            <a:pPr defTabSz="779252" eaLnBrk="0" hangingPunct="0">
              <a:defRPr/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GSICS   Introduction</a:t>
            </a:r>
            <a:endParaRPr lang="en-US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9746" y="1389692"/>
            <a:ext cx="7746993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GSICS Annual Meeting 2014  the health of GSICS Documents was discussed at length. 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It was felt that  documents prepared by  GSICS member  agencies  </a:t>
            </a:r>
          </a:p>
          <a:p>
            <a:endParaRPr lang="en-US" sz="11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100" dirty="0" smtClean="0">
                <a:solidFill>
                  <a:schemeClr val="tx1"/>
                </a:solidFill>
              </a:rPr>
              <a:t>GSICS does not have a uniform policy to publish the documents and make it accessible free via web.</a:t>
            </a:r>
          </a:p>
          <a:p>
            <a:pPr lvl="1">
              <a:buFont typeface="Wingdings" pitchFamily="2" charset="2"/>
              <a:buChar char="§"/>
            </a:pPr>
            <a:r>
              <a:rPr lang="en-US" sz="1100" dirty="0" smtClean="0">
                <a:solidFill>
                  <a:schemeClr val="tx1"/>
                </a:solidFill>
              </a:rPr>
              <a:t>Documents do not follow a  uniform template across agencies.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7466" y="2659867"/>
            <a:ext cx="708228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GCC identified this as an action item requiring investigation and it resulted in two actions</a:t>
            </a:r>
          </a:p>
          <a:p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sz="1100" dirty="0" smtClean="0">
                <a:solidFill>
                  <a:schemeClr val="tx1"/>
                </a:solidFill>
              </a:rPr>
              <a:t>GCC shall provide a Document Management Plan (for example NOAAs) to the GDWG so that GSICS has a framework to publish documents.</a:t>
            </a:r>
          </a:p>
          <a:p>
            <a:pPr lvl="1">
              <a:buFont typeface="Wingdings" pitchFamily="2" charset="2"/>
              <a:buChar char="§"/>
            </a:pPr>
            <a:endParaRPr lang="en-US" sz="11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100" dirty="0" smtClean="0">
                <a:solidFill>
                  <a:schemeClr val="tx1"/>
                </a:solidFill>
              </a:rPr>
              <a:t>GCC shall take a look at WMO/CGMS documents to prepare templates for GSICS documents and provide these to the GDWG for discussion.</a:t>
            </a:r>
          </a:p>
          <a:p>
            <a:endParaRPr lang="en-US" sz="11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GSICS Product Documents</a:t>
            </a:r>
            <a:br>
              <a:rPr lang="en-US" dirty="0" smtClean="0"/>
            </a:br>
            <a:r>
              <a:rPr lang="en-US" dirty="0" smtClean="0"/>
              <a:t>Simple Example</a:t>
            </a:r>
            <a:endParaRPr lang="en-US" dirty="0"/>
          </a:p>
        </p:txBody>
      </p:sp>
      <p:pic>
        <p:nvPicPr>
          <p:cNvPr id="34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354" y="1277788"/>
            <a:ext cx="2918465" cy="309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93630" y="4528868"/>
            <a:ext cx="5943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EUMETSAT                                                                                                                                        NOAA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2822" y="1323179"/>
            <a:ext cx="2812212" cy="299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617126" y="2777704"/>
            <a:ext cx="8034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hlinkClick r:id="rId4"/>
              </a:rPr>
              <a:t>NOAA DOCS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3863" y="2490158"/>
            <a:ext cx="105830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hlinkClick r:id="rId5"/>
              </a:rPr>
              <a:t>EUMETSAT DOCS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96354" y="2242867"/>
            <a:ext cx="13198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Document publishing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6740" y="3286663"/>
            <a:ext cx="11645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GSICS Needs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GSICS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4"/>
            <a:ext cx="8229600" cy="3069921"/>
          </a:xfrm>
        </p:spPr>
        <p:txBody>
          <a:bodyPr/>
          <a:lstStyle/>
          <a:p>
            <a:r>
              <a:rPr lang="en-US" dirty="0" smtClean="0"/>
              <a:t>Documents  to be published ( we already do some)</a:t>
            </a:r>
          </a:p>
          <a:p>
            <a:r>
              <a:rPr lang="en-US" dirty="0" smtClean="0"/>
              <a:t>Ability to work on versions simultaneously ( partly done by MS1 or GD)</a:t>
            </a:r>
          </a:p>
          <a:p>
            <a:r>
              <a:rPr lang="en-US" dirty="0" smtClean="0"/>
              <a:t>Visible via the WWW                ( already do some )</a:t>
            </a:r>
          </a:p>
          <a:p>
            <a:r>
              <a:rPr lang="en-US" dirty="0" smtClean="0"/>
              <a:t>Discoverable through publishing catalogues such as </a:t>
            </a:r>
            <a:r>
              <a:rPr lang="en-US" dirty="0" err="1" smtClean="0"/>
              <a:t>worldcat</a:t>
            </a:r>
            <a:r>
              <a:rPr lang="en-US" dirty="0" smtClean="0"/>
              <a:t>/member sat agencies.  ( not done )</a:t>
            </a:r>
          </a:p>
          <a:p>
            <a:r>
              <a:rPr lang="en-US" dirty="0" smtClean="0"/>
              <a:t>Documents need to made using  a common template (AI).</a:t>
            </a:r>
          </a:p>
          <a:p>
            <a:r>
              <a:rPr lang="en-US" dirty="0" smtClean="0"/>
              <a:t>Documents assigned a </a:t>
            </a:r>
            <a:r>
              <a:rPr lang="en-US" dirty="0" err="1" smtClean="0"/>
              <a:t>doi</a:t>
            </a:r>
            <a:r>
              <a:rPr lang="en-US" dirty="0" smtClean="0"/>
              <a:t> /ISBN number.</a:t>
            </a:r>
          </a:p>
          <a:p>
            <a:r>
              <a:rPr lang="en-US" dirty="0" smtClean="0"/>
              <a:t>Document has a landing page</a:t>
            </a:r>
          </a:p>
          <a:p>
            <a:pPr>
              <a:buNone/>
            </a:pPr>
            <a:r>
              <a:rPr lang="en-US" dirty="0" smtClean="0"/>
              <a:t>…..More…..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7751" y="4520242"/>
            <a:ext cx="68407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Documents discoverable via a single catalog and prepared in a predictable template </a:t>
            </a:r>
            <a:endParaRPr lang="en-US" sz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solutions ( @NOAA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Option-1</a:t>
            </a:r>
          </a:p>
          <a:p>
            <a:r>
              <a:rPr lang="en-US" dirty="0" smtClean="0"/>
              <a:t>Document is accepted  into NOAA library catalog.</a:t>
            </a:r>
          </a:p>
          <a:p>
            <a:pPr lvl="1"/>
            <a:r>
              <a:rPr lang="en-US" dirty="0" smtClean="0"/>
              <a:t>It becomes discoverable in the </a:t>
            </a:r>
            <a:r>
              <a:rPr lang="en-US" dirty="0" err="1" smtClean="0"/>
              <a:t>worldcat</a:t>
            </a:r>
            <a:r>
              <a:rPr lang="en-US" dirty="0" smtClean="0"/>
              <a:t> too</a:t>
            </a:r>
          </a:p>
          <a:p>
            <a:pPr lvl="1"/>
            <a:r>
              <a:rPr lang="en-US" dirty="0" smtClean="0"/>
              <a:t>Document can be assigned </a:t>
            </a:r>
          </a:p>
          <a:p>
            <a:pPr lvl="1"/>
            <a:r>
              <a:rPr lang="en-US" dirty="0" smtClean="0"/>
              <a:t>However issues such as copyright needs to be ironed out ( a letter from author can wave it off)</a:t>
            </a:r>
          </a:p>
          <a:p>
            <a:pPr lvl="1"/>
            <a:r>
              <a:rPr lang="en-US" dirty="0" smtClean="0"/>
              <a:t>Author’s webpage can point to the catalog.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Option-2</a:t>
            </a:r>
          </a:p>
          <a:p>
            <a:r>
              <a:rPr lang="en-US" dirty="0" smtClean="0"/>
              <a:t>ENDNOTE is a Document Management System. It has NOAA wide license</a:t>
            </a:r>
          </a:p>
          <a:p>
            <a:r>
              <a:rPr lang="en-US" dirty="0" smtClean="0"/>
              <a:t>Neal can you fill in here the endnote features and how it compares with the NOAA Catalog options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6239" y="3547393"/>
            <a:ext cx="827341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Templates for GSICS </a:t>
            </a:r>
            <a:r>
              <a:rPr lang="en-US" sz="1600" dirty="0" smtClean="0">
                <a:solidFill>
                  <a:schemeClr val="tx1"/>
                </a:solidFill>
              </a:rPr>
              <a:t>Documents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Requested Templates from WMO. Evaluating templates from NOAA. Post them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on the server for comments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 for GSICS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Documents have to be classified. Is it an</a:t>
            </a:r>
          </a:p>
          <a:p>
            <a:pPr lvl="2"/>
            <a:r>
              <a:rPr lang="en-US" dirty="0" smtClean="0"/>
              <a:t>ATBD</a:t>
            </a:r>
          </a:p>
          <a:p>
            <a:pPr lvl="2"/>
            <a:r>
              <a:rPr lang="en-US" dirty="0" smtClean="0"/>
              <a:t>User Manuel, Uncertainty Document related to the Product</a:t>
            </a:r>
          </a:p>
          <a:p>
            <a:pPr lvl="2"/>
            <a:r>
              <a:rPr lang="en-US" dirty="0" smtClean="0"/>
              <a:t>A GSICS baseline algorithm document or Traceability  document </a:t>
            </a:r>
          </a:p>
          <a:p>
            <a:pPr lvl="2"/>
            <a:r>
              <a:rPr lang="en-US" dirty="0" smtClean="0"/>
              <a:t>Any other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56760</TotalTime>
  <Words>403</Words>
  <Application>Microsoft Office PowerPoint</Application>
  <PresentationFormat>On-screen Show (16:9)</PresentationFormat>
  <Paragraphs>64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Document Management System</vt:lpstr>
      <vt:lpstr>Outline</vt:lpstr>
      <vt:lpstr>Slide 3</vt:lpstr>
      <vt:lpstr>Current GSICS Product Documents Simple Example</vt:lpstr>
      <vt:lpstr>GSICS Requirements</vt:lpstr>
      <vt:lpstr>Possible solutions ( @NOAA )</vt:lpstr>
      <vt:lpstr>Slide 7</vt:lpstr>
      <vt:lpstr>Slide 8</vt:lpstr>
      <vt:lpstr>Templates for GSICS Documents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mbali</cp:lastModifiedBy>
  <cp:revision>2665</cp:revision>
  <cp:lastPrinted>2006-03-06T14:11:17Z</cp:lastPrinted>
  <dcterms:created xsi:type="dcterms:W3CDTF">2010-09-10T00:53:07Z</dcterms:created>
  <dcterms:modified xsi:type="dcterms:W3CDTF">2015-03-19T05:57:03Z</dcterms:modified>
</cp:coreProperties>
</file>