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714" r:id="rId2"/>
    <p:sldId id="715" r:id="rId3"/>
    <p:sldId id="755" r:id="rId4"/>
    <p:sldId id="742" r:id="rId5"/>
    <p:sldId id="743" r:id="rId6"/>
    <p:sldId id="744" r:id="rId7"/>
    <p:sldId id="745" r:id="rId8"/>
    <p:sldId id="746" r:id="rId9"/>
    <p:sldId id="747" r:id="rId10"/>
    <p:sldId id="748" r:id="rId11"/>
    <p:sldId id="758" r:id="rId12"/>
    <p:sldId id="753" r:id="rId13"/>
    <p:sldId id="754" r:id="rId14"/>
    <p:sldId id="739" r:id="rId15"/>
    <p:sldId id="757" r:id="rId16"/>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29" autoAdjust="0"/>
    <p:restoredTop sz="91694" autoAdjust="0"/>
  </p:normalViewPr>
  <p:slideViewPr>
    <p:cSldViewPr snapToGrid="0">
      <p:cViewPr varScale="1">
        <p:scale>
          <a:sx n="109" d="100"/>
          <a:sy n="109" d="100"/>
        </p:scale>
        <p:origin x="-17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smtClean="0"/>
              <a:t>GRWG </a:t>
            </a:r>
            <a:r>
              <a:rPr lang="en-GB" sz="1000" b="1" dirty="0" smtClean="0"/>
              <a:t>Agenda Item</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3"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3"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3"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4"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gsics.nesdis.noaa.gov/wiki/Development/20131015"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onedrive.live.com/redir?resid=A3160061748CB9AF!1016&amp;authkey=!AMUtwqOsSIod_Ew&amp;ithint=file%2cxls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IE" sz="3200" dirty="0" smtClean="0">
                <a:solidFill>
                  <a:srgbClr val="0000FF"/>
                </a:solidFill>
              </a:rPr>
              <a:t>Scoring scheme for reference </a:t>
            </a:r>
            <a:r>
              <a:rPr lang="en-IE" sz="3200" dirty="0" smtClean="0">
                <a:solidFill>
                  <a:srgbClr val="0000FF"/>
                </a:solidFill>
              </a:rPr>
              <a:t>instruments</a:t>
            </a:r>
            <a:endParaRPr lang="en-US" sz="3200" dirty="0" smtClean="0">
              <a:solidFill>
                <a:srgbClr val="0000FF"/>
              </a:solidFill>
            </a:endParaRPr>
          </a:p>
        </p:txBody>
      </p:sp>
      <p:sp>
        <p:nvSpPr>
          <p:cNvPr id="2052" name="Rectangle 3"/>
          <p:cNvSpPr>
            <a:spLocks noGrp="1" noChangeArrowheads="1"/>
          </p:cNvSpPr>
          <p:nvPr>
            <p:ph type="subTitle" idx="1"/>
          </p:nvPr>
        </p:nvSpPr>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Tim Hewison</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EUMETSAT</a:t>
            </a:r>
          </a:p>
        </p:txBody>
      </p:sp>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10" y="274638"/>
            <a:ext cx="5525589" cy="1143000"/>
          </a:xfrm>
        </p:spPr>
        <p:txBody>
          <a:bodyPr/>
          <a:lstStyle/>
          <a:p>
            <a:r>
              <a:rPr lang="en-GB" sz="4000" dirty="0" smtClean="0"/>
              <a:t>Other Factors affecting Total Uncertainty</a:t>
            </a:r>
            <a:endParaRPr lang="en-GB" sz="4000" dirty="0"/>
          </a:p>
        </p:txBody>
      </p:sp>
      <p:sp>
        <p:nvSpPr>
          <p:cNvPr id="4" name="Text Placeholder 3"/>
          <p:cNvSpPr>
            <a:spLocks noGrp="1"/>
          </p:cNvSpPr>
          <p:nvPr>
            <p:ph type="body" idx="1"/>
          </p:nvPr>
        </p:nvSpPr>
        <p:spPr>
          <a:xfrm>
            <a:off x="457200" y="1226756"/>
            <a:ext cx="4040188" cy="639762"/>
          </a:xfrm>
        </p:spPr>
        <p:txBody>
          <a:bodyPr/>
          <a:lstStyle/>
          <a:p>
            <a:r>
              <a:rPr lang="en-GB" dirty="0" smtClean="0"/>
              <a:t>Availability/Sampling</a:t>
            </a:r>
            <a:endParaRPr lang="en-GB" dirty="0"/>
          </a:p>
        </p:txBody>
      </p:sp>
      <p:sp>
        <p:nvSpPr>
          <p:cNvPr id="5" name="Content Placeholder 4"/>
          <p:cNvSpPr>
            <a:spLocks noGrp="1"/>
          </p:cNvSpPr>
          <p:nvPr>
            <p:ph sz="half" idx="2"/>
          </p:nvPr>
        </p:nvSpPr>
        <p:spPr>
          <a:xfrm>
            <a:off x="457200" y="1866518"/>
            <a:ext cx="4040188" cy="3951288"/>
          </a:xfrm>
        </p:spPr>
        <p:txBody>
          <a:bodyPr/>
          <a:lstStyle/>
          <a:p>
            <a:r>
              <a:rPr lang="en-IE" sz="2000" dirty="0" smtClean="0"/>
              <a:t>Data Availability</a:t>
            </a:r>
            <a:r>
              <a:rPr lang="en-IE" sz="2000" dirty="0" smtClean="0"/>
              <a:t>! (</a:t>
            </a:r>
            <a:r>
              <a:rPr lang="en-IE" sz="2000" dirty="0" err="1" smtClean="0"/>
              <a:t>eg</a:t>
            </a:r>
            <a:r>
              <a:rPr lang="en-IE" sz="2000" dirty="0" smtClean="0"/>
              <a:t> Moon!)</a:t>
            </a:r>
            <a:endParaRPr lang="en-IE" sz="2000" dirty="0" smtClean="0"/>
          </a:p>
          <a:p>
            <a:r>
              <a:rPr lang="en-IE" sz="2000" dirty="0" smtClean="0"/>
              <a:t>Date Range</a:t>
            </a:r>
          </a:p>
          <a:p>
            <a:pPr lvl="1"/>
            <a:r>
              <a:rPr lang="en-IE" sz="1800" b="1" dirty="0" smtClean="0"/>
              <a:t>Continuity!</a:t>
            </a:r>
          </a:p>
          <a:p>
            <a:r>
              <a:rPr lang="en-IE" sz="2000" dirty="0" smtClean="0"/>
              <a:t>Geographic Coverage</a:t>
            </a:r>
          </a:p>
          <a:p>
            <a:pPr lvl="1"/>
            <a:r>
              <a:rPr lang="en-IE" sz="1800" dirty="0" smtClean="0"/>
              <a:t>Latitude, Longitude</a:t>
            </a:r>
          </a:p>
          <a:p>
            <a:r>
              <a:rPr lang="en-IE" sz="2000" dirty="0" smtClean="0"/>
              <a:t>Dynamic Range</a:t>
            </a:r>
          </a:p>
          <a:p>
            <a:r>
              <a:rPr lang="en-IE" sz="2000" dirty="0" smtClean="0"/>
              <a:t>Spectral Range</a:t>
            </a:r>
          </a:p>
          <a:p>
            <a:r>
              <a:rPr lang="en-IE" sz="2000" dirty="0" smtClean="0"/>
              <a:t>Geometric Range</a:t>
            </a:r>
          </a:p>
          <a:p>
            <a:pPr lvl="1"/>
            <a:r>
              <a:rPr lang="en-IE" sz="1800" dirty="0" smtClean="0"/>
              <a:t>VZA, VAA, SZA, SAA, Polarisation</a:t>
            </a:r>
          </a:p>
          <a:p>
            <a:r>
              <a:rPr lang="en-IE" sz="2000" dirty="0" smtClean="0"/>
              <a:t>Diurnal Coverage</a:t>
            </a:r>
          </a:p>
          <a:p>
            <a:r>
              <a:rPr lang="en-IE" sz="2000" dirty="0" smtClean="0"/>
              <a:t># Collocations</a:t>
            </a:r>
          </a:p>
          <a:p>
            <a:endParaRPr lang="en-GB" sz="2000" dirty="0"/>
          </a:p>
        </p:txBody>
      </p:sp>
      <p:sp>
        <p:nvSpPr>
          <p:cNvPr id="6" name="Text Placeholder 5"/>
          <p:cNvSpPr>
            <a:spLocks noGrp="1"/>
          </p:cNvSpPr>
          <p:nvPr>
            <p:ph type="body" sz="quarter" idx="3"/>
          </p:nvPr>
        </p:nvSpPr>
        <p:spPr>
          <a:xfrm>
            <a:off x="4645029" y="1226756"/>
            <a:ext cx="4041775" cy="639762"/>
          </a:xfrm>
        </p:spPr>
        <p:txBody>
          <a:bodyPr/>
          <a:lstStyle/>
          <a:p>
            <a:r>
              <a:rPr lang="en-GB" dirty="0" smtClean="0"/>
              <a:t>Instrument Characteristic</a:t>
            </a:r>
            <a:endParaRPr lang="en-GB" dirty="0"/>
          </a:p>
        </p:txBody>
      </p:sp>
      <p:sp>
        <p:nvSpPr>
          <p:cNvPr id="7" name="Content Placeholder 6"/>
          <p:cNvSpPr>
            <a:spLocks noGrp="1"/>
          </p:cNvSpPr>
          <p:nvPr>
            <p:ph sz="quarter" idx="4"/>
          </p:nvPr>
        </p:nvSpPr>
        <p:spPr>
          <a:xfrm>
            <a:off x="4645029" y="1866518"/>
            <a:ext cx="4041775" cy="3951288"/>
          </a:xfrm>
        </p:spPr>
        <p:txBody>
          <a:bodyPr/>
          <a:lstStyle/>
          <a:p>
            <a:r>
              <a:rPr lang="en-GB" sz="2000" dirty="0" err="1" smtClean="0"/>
              <a:t>Geolocation</a:t>
            </a:r>
            <a:r>
              <a:rPr lang="en-GB" sz="2000" dirty="0" smtClean="0"/>
              <a:t> Accuracy</a:t>
            </a:r>
          </a:p>
          <a:p>
            <a:r>
              <a:rPr lang="en-GB" sz="2000" dirty="0" smtClean="0"/>
              <a:t>Polarisation Knowledge</a:t>
            </a:r>
          </a:p>
          <a:p>
            <a:r>
              <a:rPr lang="en-GB" sz="2000" dirty="0" smtClean="0"/>
              <a:t>Radiometric Stability</a:t>
            </a:r>
          </a:p>
          <a:p>
            <a:r>
              <a:rPr lang="en-GB" sz="2000" dirty="0" smtClean="0"/>
              <a:t>Orbital Stability</a:t>
            </a:r>
          </a:p>
          <a:p>
            <a:r>
              <a:rPr lang="en-GB" sz="2000" dirty="0" smtClean="0"/>
              <a:t>Radiometric Noise</a:t>
            </a:r>
          </a:p>
          <a:p>
            <a:r>
              <a:rPr lang="en-GB" sz="2000" dirty="0" smtClean="0"/>
              <a:t>Spectral Resolution (</a:t>
            </a:r>
            <a:r>
              <a:rPr lang="en-GB" sz="2000" dirty="0" err="1" smtClean="0"/>
              <a:t>incl</a:t>
            </a:r>
            <a:r>
              <a:rPr lang="en-GB" sz="2000" dirty="0" smtClean="0"/>
              <a:t> SRF)</a:t>
            </a:r>
          </a:p>
          <a:p>
            <a:r>
              <a:rPr lang="en-GB" sz="2000" dirty="0" smtClean="0"/>
              <a:t>Absolute Accuracy (?)</a:t>
            </a:r>
          </a:p>
          <a:p>
            <a:pPr lvl="1"/>
            <a:r>
              <a:rPr lang="en-GB" sz="1800" dirty="0" smtClean="0"/>
              <a:t>Inter-Channel?</a:t>
            </a:r>
          </a:p>
          <a:p>
            <a:r>
              <a:rPr lang="en-GB" sz="2000" dirty="0" smtClean="0"/>
              <a:t>Calibration Traceability</a:t>
            </a:r>
          </a:p>
          <a:p>
            <a:r>
              <a:rPr lang="en-GB" sz="2000" dirty="0" smtClean="0"/>
              <a:t>Documentation – Validation, Characterisation, etc</a:t>
            </a:r>
          </a:p>
          <a:p>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628" y="274638"/>
            <a:ext cx="5508171" cy="1143000"/>
          </a:xfrm>
        </p:spPr>
        <p:txBody>
          <a:bodyPr/>
          <a:lstStyle/>
          <a:p>
            <a:r>
              <a:rPr lang="en-GB" sz="3200" dirty="0" smtClean="0"/>
              <a:t>Web Meeting </a:t>
            </a:r>
            <a:r>
              <a:rPr lang="en-GB" sz="3200" dirty="0" smtClean="0">
                <a:hlinkClick r:id="rId2"/>
              </a:rPr>
              <a:t>2013-10-15</a:t>
            </a:r>
            <a:endParaRPr lang="en-GB" sz="3200" dirty="0"/>
          </a:p>
        </p:txBody>
      </p:sp>
      <p:sp>
        <p:nvSpPr>
          <p:cNvPr id="3" name="Content Placeholder 2"/>
          <p:cNvSpPr>
            <a:spLocks noGrp="1"/>
          </p:cNvSpPr>
          <p:nvPr>
            <p:ph idx="1"/>
          </p:nvPr>
        </p:nvSpPr>
        <p:spPr>
          <a:xfrm>
            <a:off x="457200" y="1312803"/>
            <a:ext cx="8229600" cy="4525963"/>
          </a:xfrm>
        </p:spPr>
        <p:txBody>
          <a:bodyPr/>
          <a:lstStyle/>
          <a:p>
            <a:pPr>
              <a:buNone/>
            </a:pPr>
            <a:r>
              <a:rPr lang="en-IE" sz="1400" dirty="0" smtClean="0"/>
              <a:t>The proposed scoring scheme can be summarised by the definition of the following for each class of GSICS product</a:t>
            </a:r>
            <a:r>
              <a:rPr lang="en-IE" sz="1400" dirty="0" smtClean="0"/>
              <a:t>:</a:t>
            </a:r>
          </a:p>
          <a:p>
            <a:pPr marL="457200" indent="-457200">
              <a:buFont typeface="+mj-lt"/>
              <a:buAutoNum type="arabicPeriod"/>
            </a:pPr>
            <a:r>
              <a:rPr lang="en-IE" sz="1400" dirty="0" smtClean="0"/>
              <a:t>Variables </a:t>
            </a:r>
            <a:r>
              <a:rPr lang="en-IE" sz="1400" dirty="0" smtClean="0"/>
              <a:t>describing required performance of Reference</a:t>
            </a:r>
          </a:p>
          <a:p>
            <a:pPr marL="457200" indent="-457200">
              <a:buFont typeface="+mj-lt"/>
              <a:buAutoNum type="arabicPeriod"/>
            </a:pPr>
            <a:r>
              <a:rPr lang="en-IE" sz="1400" dirty="0" smtClean="0"/>
              <a:t>Minimum thresholds for each variable required for inter-calibration to be useful for useful</a:t>
            </a:r>
          </a:p>
          <a:p>
            <a:pPr marL="457200" indent="-457200">
              <a:buFont typeface="+mj-lt"/>
              <a:buAutoNum type="arabicPeriod"/>
            </a:pPr>
            <a:r>
              <a:rPr lang="en-IE" sz="1400" dirty="0" smtClean="0"/>
              <a:t>Maximum thresholds </a:t>
            </a:r>
            <a:r>
              <a:rPr lang="en-IE" sz="1400" dirty="0" smtClean="0"/>
              <a:t>for </a:t>
            </a:r>
            <a:r>
              <a:rPr lang="en-IE" sz="1400" dirty="0" smtClean="0"/>
              <a:t>each variable above which no further improvement will be realised</a:t>
            </a:r>
          </a:p>
          <a:p>
            <a:pPr marL="457200" indent="-457200">
              <a:buFont typeface="+mj-lt"/>
              <a:buAutoNum type="arabicPeriod"/>
            </a:pPr>
            <a:r>
              <a:rPr lang="en-IE" sz="1400" dirty="0" smtClean="0"/>
              <a:t>Weighting for each variable (to align </a:t>
            </a:r>
            <a:r>
              <a:rPr lang="en-IE" sz="1400" dirty="0" smtClean="0"/>
              <a:t>with </a:t>
            </a:r>
            <a:r>
              <a:rPr lang="en-IE" sz="1400" dirty="0" smtClean="0"/>
              <a:t>contributions to overall uncertainty</a:t>
            </a:r>
            <a:r>
              <a:rPr lang="en-IE" sz="1400" dirty="0" smtClean="0"/>
              <a:t>)</a:t>
            </a:r>
          </a:p>
          <a:p>
            <a:pPr marL="457200" indent="-457200">
              <a:buFont typeface="+mj-lt"/>
              <a:buAutoNum type="arabicPeriod"/>
            </a:pPr>
            <a:endParaRPr lang="en-IE" sz="1400" dirty="0" smtClean="0"/>
          </a:p>
          <a:p>
            <a:pPr marL="457200" indent="-457200"/>
            <a:r>
              <a:rPr lang="en-IE" sz="1400" dirty="0" smtClean="0"/>
              <a:t>It was agreed that defining the first two of these for each class of GSICS product would be a useful exercise. </a:t>
            </a:r>
            <a:endParaRPr lang="en-IE" sz="1400" dirty="0" smtClean="0"/>
          </a:p>
          <a:p>
            <a:pPr marL="457200" indent="-457200"/>
            <a:r>
              <a:rPr lang="en-IE" sz="1400" dirty="0" smtClean="0"/>
              <a:t>Specifically</a:t>
            </a:r>
            <a:r>
              <a:rPr lang="en-IE" sz="1400" dirty="0" smtClean="0"/>
              <a:t>, it was felt that defining the uncertainty introduced by the Spectral Band Adjustment Factor was a more useful variable than spectral resolution for inter-calibration products using non-hyperspectral reference instruments</a:t>
            </a:r>
            <a:r>
              <a:rPr lang="en-IE" sz="1400" dirty="0" smtClean="0"/>
              <a:t>.</a:t>
            </a:r>
          </a:p>
          <a:p>
            <a:pPr marL="457200" indent="-457200"/>
            <a:r>
              <a:rPr lang="en-IE" sz="1400" dirty="0" smtClean="0"/>
              <a:t>A sensitivity analysis should then be performed to establish each variable's contribution to the overall uncertainty of the inter-calibration product (where possible</a:t>
            </a:r>
            <a:r>
              <a:rPr lang="en-IE" sz="1400" dirty="0" smtClean="0"/>
              <a:t>).</a:t>
            </a:r>
          </a:p>
          <a:p>
            <a:r>
              <a:rPr lang="en-IE" sz="1400" dirty="0" smtClean="0"/>
              <a:t>It was also agreed that it is difficult to quantify some of the variables, which are nevertheless critical to certain GSICS products (e.g. traceability). It may, however, be possible to list the requirements in terms of levels of characterisation and define these on a sliding scale.</a:t>
            </a:r>
          </a:p>
          <a:p>
            <a:r>
              <a:rPr lang="en-IE" sz="1400" dirty="0" smtClean="0"/>
              <a:t>Because of this and the assignment of the weightings, there will inevitably be an element of subjectivity in the selection of an inter-calibration reference. However, it was suggested that different GRWG members each propose a set of weightings for one class of GSICS product, with the intention of agreeing a definitive set by community agreement.</a:t>
            </a:r>
            <a:endParaRPr lang="en-IE"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152502" y="274639"/>
            <a:ext cx="5534297" cy="954087"/>
          </a:xfrm>
        </p:spPr>
        <p:txBody>
          <a:bodyPr/>
          <a:lstStyle/>
          <a:p>
            <a:r>
              <a:rPr lang="en-GB" dirty="0" smtClean="0"/>
              <a:t>Evaluation Scheme</a:t>
            </a:r>
          </a:p>
        </p:txBody>
      </p:sp>
      <p:sp>
        <p:nvSpPr>
          <p:cNvPr id="12291" name="Text Placeholder 2"/>
          <p:cNvSpPr>
            <a:spLocks noGrp="1"/>
          </p:cNvSpPr>
          <p:nvPr>
            <p:ph type="body" idx="1"/>
          </p:nvPr>
        </p:nvSpPr>
        <p:spPr>
          <a:xfrm>
            <a:off x="457200" y="1535113"/>
            <a:ext cx="4040066" cy="639762"/>
          </a:xfrm>
        </p:spPr>
        <p:txBody>
          <a:bodyPr/>
          <a:lstStyle/>
          <a:p>
            <a:r>
              <a:rPr lang="en-GB" smtClean="0"/>
              <a:t>Binary Compliance</a:t>
            </a:r>
          </a:p>
        </p:txBody>
      </p:sp>
      <p:sp>
        <p:nvSpPr>
          <p:cNvPr id="12292" name="Content Placeholder 3"/>
          <p:cNvSpPr>
            <a:spLocks noGrp="1"/>
          </p:cNvSpPr>
          <p:nvPr>
            <p:ph sz="half" idx="2"/>
          </p:nvPr>
        </p:nvSpPr>
        <p:spPr>
          <a:xfrm>
            <a:off x="457200" y="2174875"/>
            <a:ext cx="4040066" cy="3951288"/>
          </a:xfrm>
        </p:spPr>
        <p:txBody>
          <a:bodyPr/>
          <a:lstStyle/>
          <a:p>
            <a:r>
              <a:rPr lang="en-GB" sz="2000" smtClean="0"/>
              <a:t>Reference MUST comply with </a:t>
            </a:r>
            <a:r>
              <a:rPr lang="en-GB" sz="2000" i="1" smtClean="0"/>
              <a:t>threshold</a:t>
            </a:r>
            <a:r>
              <a:rPr lang="en-GB" sz="2000" smtClean="0"/>
              <a:t> requirements</a:t>
            </a:r>
          </a:p>
          <a:p>
            <a:endParaRPr lang="en-GB" sz="2000" smtClean="0"/>
          </a:p>
          <a:p>
            <a:r>
              <a:rPr lang="en-GB" sz="2000" smtClean="0"/>
              <a:t>For each variable</a:t>
            </a:r>
          </a:p>
          <a:p>
            <a:pPr lvl="1"/>
            <a:r>
              <a:rPr lang="en-GB" sz="1800" smtClean="0"/>
              <a:t>Exceed minimum required level</a:t>
            </a:r>
          </a:p>
          <a:p>
            <a:pPr lvl="1"/>
            <a:r>
              <a:rPr lang="en-GB" sz="1800" smtClean="0"/>
              <a:t>Or not exceed maximum</a:t>
            </a:r>
          </a:p>
          <a:p>
            <a:pPr lvl="1"/>
            <a:r>
              <a:rPr lang="en-GB" sz="1800" smtClean="0"/>
              <a:t>Or both – for ranges</a:t>
            </a:r>
          </a:p>
          <a:p>
            <a:endParaRPr lang="en-GB" sz="2000" smtClean="0"/>
          </a:p>
        </p:txBody>
      </p:sp>
      <p:sp>
        <p:nvSpPr>
          <p:cNvPr id="12293" name="Text Placeholder 4"/>
          <p:cNvSpPr>
            <a:spLocks noGrp="1"/>
          </p:cNvSpPr>
          <p:nvPr>
            <p:ph type="body" sz="quarter" idx="3"/>
          </p:nvPr>
        </p:nvSpPr>
        <p:spPr>
          <a:xfrm>
            <a:off x="4645270" y="1535113"/>
            <a:ext cx="4041531" cy="639762"/>
          </a:xfrm>
        </p:spPr>
        <p:txBody>
          <a:bodyPr/>
          <a:lstStyle/>
          <a:p>
            <a:r>
              <a:rPr lang="en-GB" smtClean="0"/>
              <a:t>Scalar Score</a:t>
            </a:r>
          </a:p>
        </p:txBody>
      </p:sp>
      <p:sp>
        <p:nvSpPr>
          <p:cNvPr id="12294" name="Content Placeholder 5"/>
          <p:cNvSpPr>
            <a:spLocks noGrp="1"/>
          </p:cNvSpPr>
          <p:nvPr>
            <p:ph sz="quarter" idx="4"/>
          </p:nvPr>
        </p:nvSpPr>
        <p:spPr>
          <a:xfrm>
            <a:off x="4645270" y="2174875"/>
            <a:ext cx="4041531" cy="3951288"/>
          </a:xfrm>
        </p:spPr>
        <p:txBody>
          <a:bodyPr/>
          <a:lstStyle/>
          <a:p>
            <a:r>
              <a:rPr lang="en-GB" sz="2000" dirty="0" smtClean="0"/>
              <a:t>Extent to which Reference reaches the </a:t>
            </a:r>
            <a:r>
              <a:rPr lang="en-GB" sz="2000" i="1" dirty="0" smtClean="0"/>
              <a:t>saturation </a:t>
            </a:r>
            <a:r>
              <a:rPr lang="en-GB" sz="2000" dirty="0" err="1" smtClean="0"/>
              <a:t>reqs</a:t>
            </a:r>
            <a:r>
              <a:rPr lang="en-GB" sz="2000" dirty="0" smtClean="0"/>
              <a:t> </a:t>
            </a:r>
          </a:p>
          <a:p>
            <a:r>
              <a:rPr lang="en-GB" sz="2000" dirty="0" smtClean="0"/>
              <a:t>Expressed as a percentage (%)</a:t>
            </a:r>
          </a:p>
          <a:p>
            <a:r>
              <a:rPr lang="en-GB" sz="2000" dirty="0" smtClean="0"/>
              <a:t>On a linear scale</a:t>
            </a:r>
          </a:p>
          <a:p>
            <a:r>
              <a:rPr lang="en-GB" sz="2000" dirty="0" smtClean="0"/>
              <a:t>Weighting assigned to each variable</a:t>
            </a:r>
          </a:p>
          <a:p>
            <a:r>
              <a:rPr lang="en-GB" sz="2000" dirty="0" smtClean="0"/>
              <a:t>Based on contribution to uncertainty</a:t>
            </a:r>
          </a:p>
          <a:p>
            <a:r>
              <a:rPr lang="en-GB" sz="2000" dirty="0" smtClean="0"/>
              <a:t>Total Score calculated as % of Perfect Score</a:t>
            </a:r>
          </a:p>
          <a:p>
            <a:endParaRPr lang="en-GB"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a:xfrm>
            <a:off x="3161210" y="274638"/>
            <a:ext cx="5525589" cy="1143000"/>
          </a:xfrm>
        </p:spPr>
        <p:txBody>
          <a:bodyPr/>
          <a:lstStyle/>
          <a:p>
            <a:r>
              <a:rPr lang="en-GB" sz="3200" dirty="0" smtClean="0"/>
              <a:t>Reference Score </a:t>
            </a:r>
            <a:r>
              <a:rPr lang="en-GB" sz="3200" dirty="0" err="1" smtClean="0"/>
              <a:t>wrt</a:t>
            </a:r>
            <a:r>
              <a:rPr lang="en-GB" sz="3200" dirty="0" smtClean="0"/>
              <a:t> Saturation</a:t>
            </a:r>
          </a:p>
        </p:txBody>
      </p:sp>
      <p:sp>
        <p:nvSpPr>
          <p:cNvPr id="13315" name="Content Placeholder 7"/>
          <p:cNvSpPr>
            <a:spLocks noGrp="1"/>
          </p:cNvSpPr>
          <p:nvPr>
            <p:ph sz="half" idx="1"/>
          </p:nvPr>
        </p:nvSpPr>
        <p:spPr>
          <a:xfrm>
            <a:off x="495300" y="1600201"/>
            <a:ext cx="4381500" cy="4525963"/>
          </a:xfrm>
        </p:spPr>
        <p:txBody>
          <a:bodyPr/>
          <a:lstStyle/>
          <a:p>
            <a:endParaRPr lang="en-US" smtClean="0"/>
          </a:p>
        </p:txBody>
      </p:sp>
      <p:sp>
        <p:nvSpPr>
          <p:cNvPr id="13316" name="Content Placeholder 8"/>
          <p:cNvSpPr>
            <a:spLocks noGrp="1"/>
          </p:cNvSpPr>
          <p:nvPr>
            <p:ph sz="half" idx="2"/>
          </p:nvPr>
        </p:nvSpPr>
        <p:spPr>
          <a:xfrm>
            <a:off x="5029201" y="1600201"/>
            <a:ext cx="3666392" cy="4525963"/>
          </a:xfrm>
        </p:spPr>
        <p:txBody>
          <a:bodyPr/>
          <a:lstStyle/>
          <a:p>
            <a:endParaRPr lang="en-US" smtClean="0"/>
          </a:p>
        </p:txBody>
      </p:sp>
      <p:cxnSp>
        <p:nvCxnSpPr>
          <p:cNvPr id="11" name="Straight Arrow Connector 10"/>
          <p:cNvCxnSpPr>
            <a:stCxn id="13315" idx="1"/>
            <a:endCxn id="13315" idx="3"/>
          </p:cNvCxnSpPr>
          <p:nvPr/>
        </p:nvCxnSpPr>
        <p:spPr>
          <a:xfrm>
            <a:off x="495300" y="3863975"/>
            <a:ext cx="43815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3315" idx="1"/>
          </p:cNvCxnSpPr>
          <p:nvPr/>
        </p:nvCxnSpPr>
        <p:spPr>
          <a:xfrm flipH="1" flipV="1">
            <a:off x="483577" y="1609725"/>
            <a:ext cx="11723" cy="2254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319" name="Picture 2"/>
          <p:cNvPicPr>
            <a:picLocks noChangeAspect="1" noChangeArrowheads="1"/>
          </p:cNvPicPr>
          <p:nvPr/>
        </p:nvPicPr>
        <p:blipFill>
          <a:blip r:embed="rId2" cstate="print"/>
          <a:srcRect l="1666" t="4723" r="49792" b="47594"/>
          <a:stretch>
            <a:fillRect/>
          </a:stretch>
        </p:blipFill>
        <p:spPr bwMode="auto">
          <a:xfrm>
            <a:off x="439615" y="1285875"/>
            <a:ext cx="8194431" cy="49053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8" y="1206455"/>
            <a:ext cx="3230881" cy="1143000"/>
          </a:xfrm>
        </p:spPr>
        <p:txBody>
          <a:bodyPr/>
          <a:lstStyle/>
          <a:p>
            <a:r>
              <a:rPr lang="en-IE" sz="3200" dirty="0" smtClean="0"/>
              <a:t>Example for SEVIRI-IASI IR</a:t>
            </a:r>
            <a:endParaRPr lang="en-IE" sz="3200" dirty="0" smtClean="0"/>
          </a:p>
        </p:txBody>
      </p:sp>
      <p:sp>
        <p:nvSpPr>
          <p:cNvPr id="3" name="Content Placeholder 2"/>
          <p:cNvSpPr>
            <a:spLocks noGrp="1"/>
          </p:cNvSpPr>
          <p:nvPr>
            <p:ph idx="1"/>
          </p:nvPr>
        </p:nvSpPr>
        <p:spPr>
          <a:xfrm>
            <a:off x="156754" y="2203269"/>
            <a:ext cx="3405052" cy="3922894"/>
          </a:xfrm>
        </p:spPr>
        <p:txBody>
          <a:bodyPr/>
          <a:lstStyle/>
          <a:p>
            <a:r>
              <a:rPr lang="en-IE" sz="1600" dirty="0" err="1" smtClean="0">
                <a:hlinkClick r:id="rId2"/>
              </a:rPr>
              <a:t>OneDrive</a:t>
            </a:r>
            <a:r>
              <a:rPr lang="en-IE" sz="1600" dirty="0" smtClean="0">
                <a:hlinkClick r:id="rId2"/>
              </a:rPr>
              <a:t> Spreadsheet</a:t>
            </a:r>
            <a:endParaRPr lang="en-IE" sz="1600" dirty="0" smtClean="0"/>
          </a:p>
          <a:p>
            <a:r>
              <a:rPr lang="en-IE" sz="1600" dirty="0" smtClean="0"/>
              <a:t>All values </a:t>
            </a:r>
            <a:r>
              <a:rPr lang="en-IE" sz="1600" dirty="0" smtClean="0"/>
              <a:t>for </a:t>
            </a:r>
            <a:r>
              <a:rPr lang="en-IE" sz="1600" dirty="0" smtClean="0"/>
              <a:t>illustration only </a:t>
            </a:r>
          </a:p>
          <a:p>
            <a:r>
              <a:rPr lang="en-IE" sz="1600" dirty="0" smtClean="0"/>
              <a:t>And subject to change</a:t>
            </a:r>
          </a:p>
          <a:p>
            <a:r>
              <a:rPr lang="en-IE" sz="1600" dirty="0" smtClean="0"/>
              <a:t>Some variables more important for different inter-cal products</a:t>
            </a:r>
          </a:p>
          <a:p>
            <a:r>
              <a:rPr lang="en-IE" sz="1600" dirty="0" smtClean="0"/>
              <a:t>Timeliness important for NRTC</a:t>
            </a:r>
          </a:p>
          <a:p>
            <a:r>
              <a:rPr lang="en-IE" sz="1600" dirty="0" smtClean="0"/>
              <a:t>Date range critical for Archive Re-Calibration</a:t>
            </a:r>
          </a:p>
          <a:p>
            <a:r>
              <a:rPr lang="en-IE" sz="1600" dirty="0" smtClean="0"/>
              <a:t>Assumed time-stamp is correct!</a:t>
            </a:r>
          </a:p>
          <a:p>
            <a:r>
              <a:rPr lang="en-IE" sz="1600" dirty="0" smtClean="0"/>
              <a:t>Scheme needs road testing with other References</a:t>
            </a:r>
          </a:p>
          <a:p>
            <a:endParaRPr lang="en-IE" sz="1600" dirty="0" smtClean="0"/>
          </a:p>
          <a:p>
            <a:endParaRPr lang="en-IE" sz="16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14</a:t>
            </a:fld>
            <a:endParaRPr lang="en-US"/>
          </a:p>
        </p:txBody>
      </p:sp>
      <p:graphicFrame>
        <p:nvGraphicFramePr>
          <p:cNvPr id="7" name="Table 6"/>
          <p:cNvGraphicFramePr>
            <a:graphicFrameLocks noGrp="1"/>
          </p:cNvGraphicFramePr>
          <p:nvPr/>
        </p:nvGraphicFramePr>
        <p:xfrm>
          <a:off x="3570511" y="156740"/>
          <a:ext cx="5103226" cy="6503656"/>
        </p:xfrm>
        <a:graphic>
          <a:graphicData uri="http://schemas.openxmlformats.org/drawingml/2006/table">
            <a:tbl>
              <a:tblPr/>
              <a:tblGrid>
                <a:gridCol w="1100697"/>
                <a:gridCol w="384859"/>
                <a:gridCol w="361767"/>
                <a:gridCol w="361767"/>
                <a:gridCol w="361767"/>
                <a:gridCol w="361767"/>
                <a:gridCol w="361767"/>
                <a:gridCol w="361767"/>
                <a:gridCol w="361767"/>
                <a:gridCol w="361767"/>
                <a:gridCol w="361767"/>
                <a:gridCol w="361767"/>
              </a:tblGrid>
              <a:tr h="172611">
                <a:tc gridSpan="12">
                  <a:txBody>
                    <a:bodyPr/>
                    <a:lstStyle/>
                    <a:p>
                      <a:pPr algn="ctr" fontAlgn="t"/>
                      <a:r>
                        <a:rPr lang="en-IE" sz="1000" b="1" i="0" u="none" strike="noStrike" dirty="0">
                          <a:solidFill>
                            <a:srgbClr val="000000"/>
                          </a:solidFill>
                          <a:latin typeface="Calibri"/>
                        </a:rPr>
                        <a:t>Scoring Scheme for GSICS Re-Analysis Correction for SEVIRI IR Channels</a:t>
                      </a:r>
                    </a:p>
                  </a:txBody>
                  <a:tcPr marL="5537" marR="5537" marT="5537" marB="0">
                    <a:lnL>
                      <a:noFill/>
                    </a:lnL>
                    <a:lnR>
                      <a:noFill/>
                    </a:lnR>
                    <a:lnT>
                      <a:noFill/>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64392">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gridSpan="2">
                  <a:txBody>
                    <a:bodyPr/>
                    <a:lstStyle/>
                    <a:p>
                      <a:pPr algn="ctr" fontAlgn="b"/>
                      <a:r>
                        <a:rPr lang="en-GB" sz="900" b="0" i="0" u="none" strike="noStrike">
                          <a:solidFill>
                            <a:srgbClr val="000000"/>
                          </a:solidFill>
                          <a:latin typeface="Calibri"/>
                        </a:rPr>
                        <a:t>Threshold</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n-GB"/>
                    </a:p>
                  </a:txBody>
                  <a:tcPr/>
                </a:tc>
                <a:tc gridSpan="2">
                  <a:txBody>
                    <a:bodyPr/>
                    <a:lstStyle/>
                    <a:p>
                      <a:pPr algn="ctr" fontAlgn="b"/>
                      <a:r>
                        <a:rPr lang="en-GB" sz="900" b="0" i="0" u="none" strike="noStrike">
                          <a:solidFill>
                            <a:srgbClr val="000000"/>
                          </a:solidFill>
                          <a:latin typeface="Calibri"/>
                        </a:rPr>
                        <a:t>Saturation</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n-GB"/>
                    </a:p>
                  </a:txBody>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gridSpan="5">
                  <a:txBody>
                    <a:bodyPr/>
                    <a:lstStyle/>
                    <a:p>
                      <a:pPr algn="ctr" fontAlgn="b"/>
                      <a:r>
                        <a:rPr lang="en-GB" sz="900" b="0" i="0" u="none" strike="noStrike">
                          <a:solidFill>
                            <a:srgbClr val="000000"/>
                          </a:solidFill>
                          <a:latin typeface="Calibri"/>
                        </a:rPr>
                        <a:t>MetopA/IASI</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64392">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latin typeface="Calibri"/>
                        </a:rPr>
                        <a:t>Unit</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Min</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Max</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Min</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Max</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Weight</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Min</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Max</a:t>
                      </a:r>
                    </a:p>
                  </a:txBody>
                  <a:tcPr marL="5537" marR="5537" marT="5537"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latin typeface="Calibri"/>
                        </a:rPr>
                        <a:t>OK?</a:t>
                      </a:r>
                    </a:p>
                  </a:txBody>
                  <a:tcPr marL="5537" marR="5537" marT="5537"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Perfect</a:t>
                      </a:r>
                    </a:p>
                  </a:txBody>
                  <a:tcPr marL="5537" marR="5537" marT="5537"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Score</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r>
              <a:tr h="164392">
                <a:tc>
                  <a:txBody>
                    <a:bodyPr/>
                    <a:lstStyle/>
                    <a:p>
                      <a:pPr algn="l" fontAlgn="b"/>
                      <a:r>
                        <a:rPr lang="en-GB" sz="900" b="0" i="0" u="none" strike="noStrike">
                          <a:solidFill>
                            <a:srgbClr val="000000"/>
                          </a:solidFill>
                          <a:latin typeface="Calibri"/>
                        </a:rPr>
                        <a:t>Date Range</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r>
                        <a:rPr lang="en-GB" sz="900" b="0" i="0" u="none" strike="noStrike">
                          <a:solidFill>
                            <a:srgbClr val="000000"/>
                          </a:solidFill>
                          <a:latin typeface="Calibri"/>
                        </a:rPr>
                        <a:t>Year</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2013</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2013</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2006</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2030</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90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2007</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2020</a:t>
                      </a:r>
                    </a:p>
                  </a:txBody>
                  <a:tcPr marL="5537" marR="5537" marT="5537"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54%</a:t>
                      </a:r>
                    </a:p>
                  </a:txBody>
                  <a:tcPr marL="5537" marR="5537" marT="5537"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GB" sz="900" b="0" i="0" u="none" strike="noStrike">
                          <a:solidFill>
                            <a:srgbClr val="000000"/>
                          </a:solidFill>
                          <a:latin typeface="Calibri"/>
                        </a:rPr>
                        <a:t>48.8</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r>
              <a:tr h="279713">
                <a:tc>
                  <a:txBody>
                    <a:bodyPr/>
                    <a:lstStyle/>
                    <a:p>
                      <a:pPr algn="l" fontAlgn="b"/>
                      <a:r>
                        <a:rPr lang="en-GB" sz="900" b="0" i="0" u="none" strike="noStrike">
                          <a:solidFill>
                            <a:srgbClr val="000000"/>
                          </a:solidFill>
                          <a:latin typeface="Calibri"/>
                        </a:rPr>
                        <a:t>Geographic Coverage: Lat</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-90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90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-90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90</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279713">
                <a:tc>
                  <a:txBody>
                    <a:bodyPr/>
                    <a:lstStyle/>
                    <a:p>
                      <a:pPr algn="l" fontAlgn="b"/>
                      <a:r>
                        <a:rPr lang="en-GB" sz="900" b="0" i="0" u="none" strike="noStrike">
                          <a:solidFill>
                            <a:srgbClr val="000000"/>
                          </a:solidFill>
                          <a:latin typeface="Calibri"/>
                        </a:rPr>
                        <a:t>Geographic Coverage: Lon</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-180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180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-180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180</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Dynamic Range</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270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180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330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5</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180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310</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87%</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4.3</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Spectral Range</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cm-1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746</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2564</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650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2800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dirty="0">
                          <a:solidFill>
                            <a:srgbClr val="000000"/>
                          </a:solidFill>
                          <a:latin typeface="Calibri"/>
                        </a:rPr>
                        <a:t>645</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2760</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98%</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9.8</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Geometric Range: VZA</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5</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15</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90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0.5</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55</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61%</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1.2</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dirty="0">
                          <a:solidFill>
                            <a:srgbClr val="000000"/>
                          </a:solidFill>
                          <a:latin typeface="Calibri"/>
                        </a:rPr>
                        <a:t>Geometric Range: VAA</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dirty="0">
                          <a:solidFill>
                            <a:srgbClr val="000000"/>
                          </a:solidFill>
                          <a:latin typeface="Calibri"/>
                        </a:rPr>
                        <a:t>Geometric Range: SZA</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Geometric Range: SAA</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Geometric Range: Pol</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Diurnal Coverage</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hr</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9</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12</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7.8</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11.2</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28%</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5.6</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Field of View</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km</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12</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Number of obs/day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Number of Collocations</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10000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5</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30000</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5.0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Geolocation accuracy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km</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3.3</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3%</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0.3</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Polarisation knowledge</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deg</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Radiometric Stability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K/yr</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0.05</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0.2</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Orbital Stability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hr/yr</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12</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0.001</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Radiometric Noise</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0.15</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67%</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0.7</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Uncertainty from SBAF</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0.008</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Spectral Resolution</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cm-1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0.5</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0.25</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Spectral Stability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cm-1/yr</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2E-06</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100%</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SBAF Uncertainty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0.15</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Absolute Calibration Acc</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0.001</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0.05</a:t>
                      </a: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0.2</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Inter-channel calibration</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K</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2</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0.0</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Data Availability</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Documentation</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Community adoption</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a:noFill/>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ctr" fontAlgn="b"/>
                      <a:r>
                        <a:rPr lang="en-GB" sz="900" b="0" i="0" u="none" strike="noStrike">
                          <a:solidFill>
                            <a:srgbClr val="000000"/>
                          </a:solidFill>
                          <a:latin typeface="Calibri"/>
                        </a:rPr>
                        <a:t>Pass</a:t>
                      </a:r>
                    </a:p>
                  </a:txBody>
                  <a:tcPr marL="5537" marR="5537" marT="5537" marB="0" anchor="b">
                    <a:lnL>
                      <a:noFill/>
                    </a:lnL>
                    <a:lnR>
                      <a:noFill/>
                    </a:lnR>
                    <a:lnT>
                      <a:noFill/>
                    </a:lnT>
                    <a:lnB>
                      <a:noFill/>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a:noFill/>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a:noFill/>
                    </a:lnB>
                    <a:solidFill>
                      <a:schemeClr val="bg1"/>
                    </a:solidFill>
                  </a:tcPr>
                </a:tc>
              </a:tr>
              <a:tr h="164392">
                <a:tc>
                  <a:txBody>
                    <a:bodyPr/>
                    <a:lstStyle/>
                    <a:p>
                      <a:pPr algn="l" fontAlgn="b"/>
                      <a:r>
                        <a:rPr lang="en-GB" sz="900" b="0" i="0" u="none" strike="noStrike">
                          <a:solidFill>
                            <a:srgbClr val="000000"/>
                          </a:solidFill>
                          <a:latin typeface="Calibri"/>
                        </a:rPr>
                        <a:t>Traceability</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1</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0" i="0" u="none" strike="noStrike">
                          <a:solidFill>
                            <a:srgbClr val="000000"/>
                          </a:solidFill>
                          <a:latin typeface="Calibri"/>
                        </a:rPr>
                        <a:t>0</a:t>
                      </a:r>
                    </a:p>
                  </a:txBody>
                  <a:tcPr marL="5537" marR="5537" marT="553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r" fontAlgn="b"/>
                      <a:endParaRPr lang="en-GB" sz="900" b="0" i="0" u="none" strike="noStrike">
                        <a:solidFill>
                          <a:srgbClr val="000000"/>
                        </a:solidFill>
                        <a:latin typeface="Calibri"/>
                      </a:endParaRPr>
                    </a:p>
                  </a:txBody>
                  <a:tcPr marL="5537" marR="5537" marT="5537"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latin typeface="Calibri"/>
                        </a:rPr>
                        <a:t>Fail</a:t>
                      </a:r>
                    </a:p>
                  </a:txBody>
                  <a:tcPr marL="5537" marR="5537" marT="5537"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endParaRPr lang="en-GB" sz="900" b="0" i="0" u="none" strike="noStrike">
                        <a:solidFill>
                          <a:srgbClr val="000000"/>
                        </a:solidFill>
                        <a:latin typeface="Calibri"/>
                      </a:endParaRPr>
                    </a:p>
                  </a:txBody>
                  <a:tcPr marL="5537" marR="5537" marT="5537" marB="0" anchor="b">
                    <a:lnL>
                      <a:noFill/>
                    </a:lnL>
                    <a:lnR>
                      <a:noFill/>
                    </a:lnR>
                    <a:lnT>
                      <a:noFill/>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chemeClr val="bg1"/>
                    </a:solidFill>
                  </a:tcPr>
                </a:tc>
              </a:tr>
              <a:tr h="164392">
                <a:tc>
                  <a:txBody>
                    <a:bodyPr/>
                    <a:lstStyle/>
                    <a:p>
                      <a:pPr algn="l" fontAlgn="b"/>
                      <a:r>
                        <a:rPr lang="en-GB" sz="900" b="1" i="0" u="none" strike="noStrike">
                          <a:solidFill>
                            <a:srgbClr val="000000"/>
                          </a:solidFill>
                          <a:latin typeface="Calibri"/>
                        </a:rPr>
                        <a:t>Total</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GB" sz="900" b="1"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 </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200.0</a:t>
                      </a:r>
                    </a:p>
                  </a:txBody>
                  <a:tcPr marL="5537" marR="5537" marT="55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 </a:t>
                      </a:r>
                    </a:p>
                  </a:txBody>
                  <a:tcPr marL="5537" marR="5537" marT="553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 </a:t>
                      </a:r>
                    </a:p>
                  </a:txBody>
                  <a:tcPr marL="5537" marR="5537" marT="5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96%</a:t>
                      </a:r>
                    </a:p>
                  </a:txBody>
                  <a:tcPr marL="5537" marR="5537" marT="5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a:solidFill>
                            <a:srgbClr val="000000"/>
                          </a:solidFill>
                          <a:latin typeface="Calibri"/>
                        </a:rPr>
                        <a:t>51%</a:t>
                      </a:r>
                    </a:p>
                  </a:txBody>
                  <a:tcPr marL="5537" marR="5537" marT="553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GB" sz="900" b="1" i="0" u="none" strike="noStrike" dirty="0">
                          <a:solidFill>
                            <a:srgbClr val="000000"/>
                          </a:solidFill>
                          <a:latin typeface="Calibri"/>
                        </a:rPr>
                        <a:t>101.1</a:t>
                      </a:r>
                    </a:p>
                  </a:txBody>
                  <a:tcPr marL="5537" marR="5537" marT="553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126376" y="274638"/>
            <a:ext cx="5560423" cy="1143000"/>
          </a:xfrm>
        </p:spPr>
        <p:txBody>
          <a:bodyPr/>
          <a:lstStyle/>
          <a:p>
            <a:r>
              <a:rPr lang="en-IE" dirty="0" smtClean="0"/>
              <a:t>Need decisions!</a:t>
            </a:r>
            <a:endParaRPr lang="en-GB" dirty="0" smtClean="0"/>
          </a:p>
        </p:txBody>
      </p:sp>
      <p:sp>
        <p:nvSpPr>
          <p:cNvPr id="15363" name="Content Placeholder 2"/>
          <p:cNvSpPr>
            <a:spLocks noGrp="1"/>
          </p:cNvSpPr>
          <p:nvPr>
            <p:ph idx="1"/>
          </p:nvPr>
        </p:nvSpPr>
        <p:spPr/>
        <p:txBody>
          <a:bodyPr/>
          <a:lstStyle/>
          <a:p>
            <a:pPr marL="514350" indent="-514350">
              <a:buFont typeface="+mj-lt"/>
              <a:buAutoNum type="arabicPeriod"/>
            </a:pPr>
            <a:r>
              <a:rPr lang="en-IE" sz="2800" dirty="0" smtClean="0"/>
              <a:t>Scoring criteria for reference selection – 1</a:t>
            </a:r>
            <a:r>
              <a:rPr lang="en-IE" sz="2800" baseline="30000" dirty="0" smtClean="0"/>
              <a:t>st</a:t>
            </a:r>
            <a:r>
              <a:rPr lang="en-IE" sz="2800" dirty="0" smtClean="0"/>
              <a:t> Draft</a:t>
            </a:r>
          </a:p>
          <a:p>
            <a:pPr marL="514350" indent="-514350">
              <a:buFont typeface="+mj-lt"/>
              <a:buAutoNum type="arabicPeriod"/>
            </a:pPr>
            <a:r>
              <a:rPr lang="en-IE" sz="2800" dirty="0" smtClean="0"/>
              <a:t>Who will attempt to complete scoreboards? </a:t>
            </a:r>
            <a:r>
              <a:rPr lang="en-IE" sz="2800" dirty="0" smtClean="0"/>
              <a:t/>
            </a:r>
            <a:br>
              <a:rPr lang="en-IE" sz="2800" dirty="0" smtClean="0"/>
            </a:br>
            <a:r>
              <a:rPr lang="en-IE" sz="2800" dirty="0" smtClean="0"/>
              <a:t>For which products? When?</a:t>
            </a:r>
          </a:p>
          <a:p>
            <a:pPr marL="914400" lvl="1" indent="-514350">
              <a:buFont typeface="+mj-lt"/>
              <a:buAutoNum type="arabicPeriod"/>
            </a:pPr>
            <a:r>
              <a:rPr lang="en-IE" sz="2400" dirty="0" smtClean="0"/>
              <a:t>GEO-LEO IR with IASI and AIRS</a:t>
            </a:r>
          </a:p>
          <a:p>
            <a:pPr marL="914400" lvl="1" indent="-514350">
              <a:buFont typeface="+mj-lt"/>
              <a:buAutoNum type="arabicPeriod"/>
            </a:pPr>
            <a:r>
              <a:rPr lang="en-IE" sz="2400" dirty="0" smtClean="0"/>
              <a:t>GEO-LEO VIS DCC with MODIS and VIIRS</a:t>
            </a:r>
          </a:p>
          <a:p>
            <a:pPr marL="914400" lvl="1" indent="-514350">
              <a:buFont typeface="+mj-lt"/>
              <a:buAutoNum type="arabicPeriod"/>
            </a:pPr>
            <a:r>
              <a:rPr lang="en-IE" sz="2400" dirty="0" smtClean="0"/>
              <a:t>GEO-LEO VIS </a:t>
            </a:r>
            <a:r>
              <a:rPr lang="en-IE" sz="2400" dirty="0" smtClean="0"/>
              <a:t>Lunar with </a:t>
            </a:r>
            <a:r>
              <a:rPr lang="en-IE" sz="2400" dirty="0" smtClean="0"/>
              <a:t>MODIS and </a:t>
            </a:r>
            <a:r>
              <a:rPr lang="en-IE" sz="2400" dirty="0" smtClean="0"/>
              <a:t>?</a:t>
            </a:r>
            <a:endParaRPr lang="en-IE" sz="2400" dirty="0" smtClean="0"/>
          </a:p>
          <a:p>
            <a:pPr marL="514350" indent="-514350">
              <a:buFont typeface="+mj-lt"/>
              <a:buAutoNum type="arabicPeriod"/>
            </a:pPr>
            <a:r>
              <a:rPr lang="en-IE" sz="2800" dirty="0" smtClean="0"/>
              <a:t>Who will draft a process to decide when to migrate?</a:t>
            </a:r>
          </a:p>
          <a:p>
            <a:endParaRPr lang="en-GB"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57201"/>
            <a:ext cx="5673013" cy="457200"/>
          </a:xfrm>
        </p:spPr>
        <p:txBody>
          <a:bodyPr/>
          <a:lstStyle/>
          <a:p>
            <a:r>
              <a:rPr lang="en-GB" sz="2000" dirty="0" smtClean="0"/>
              <a:t>Overview &amp; Purpose of the Presentation</a:t>
            </a:r>
            <a:endParaRPr lang="en-GB" sz="2000" dirty="0"/>
          </a:p>
        </p:txBody>
      </p:sp>
      <p:sp>
        <p:nvSpPr>
          <p:cNvPr id="3" name="Content Placeholder 2"/>
          <p:cNvSpPr>
            <a:spLocks noGrp="1"/>
          </p:cNvSpPr>
          <p:nvPr>
            <p:ph idx="1"/>
          </p:nvPr>
        </p:nvSpPr>
        <p:spPr>
          <a:xfrm>
            <a:off x="289249" y="1175658"/>
            <a:ext cx="8602824" cy="4950506"/>
          </a:xfrm>
        </p:spPr>
        <p:txBody>
          <a:bodyPr/>
          <a:lstStyle/>
          <a:p>
            <a:r>
              <a:rPr lang="en-GB" sz="2400" dirty="0" smtClean="0"/>
              <a:t> Overview</a:t>
            </a:r>
          </a:p>
          <a:p>
            <a:pPr marL="0" indent="0">
              <a:buNone/>
            </a:pPr>
            <a:r>
              <a:rPr lang="en-GB" sz="2400" dirty="0" smtClean="0"/>
              <a:t>What do we need to do to </a:t>
            </a:r>
            <a:r>
              <a:rPr lang="en-GB" sz="2400" dirty="0" smtClean="0"/>
              <a:t>develop a scoring scheme to select reference instruments for GSICS products?</a:t>
            </a:r>
          </a:p>
          <a:p>
            <a:pPr marL="0" indent="0">
              <a:buNone/>
            </a:pPr>
            <a:r>
              <a:rPr lang="en-GB" sz="2400" dirty="0" smtClean="0"/>
              <a:t>Can we define a process to decide when to migrate?</a:t>
            </a:r>
            <a:endParaRPr lang="en-GB" sz="2400" dirty="0" smtClean="0"/>
          </a:p>
          <a:p>
            <a:pPr marL="0" indent="0">
              <a:buNone/>
            </a:pPr>
            <a:endParaRPr lang="en-GB" sz="2400" dirty="0" smtClean="0"/>
          </a:p>
          <a:p>
            <a:pPr marL="0" indent="0"/>
            <a:r>
              <a:rPr lang="en-GB" sz="2400" dirty="0" smtClean="0"/>
              <a:t>Purpose of the Presentation. </a:t>
            </a:r>
            <a:r>
              <a:rPr lang="en-IE" sz="2400" dirty="0" smtClean="0"/>
              <a:t>Seek decisions on:</a:t>
            </a:r>
          </a:p>
          <a:p>
            <a:pPr marL="514350" indent="-514350">
              <a:buFont typeface="+mj-lt"/>
              <a:buAutoNum type="arabicPeriod"/>
            </a:pPr>
            <a:r>
              <a:rPr lang="en-IE" sz="2400" dirty="0" smtClean="0"/>
              <a:t>Scoring criteria for reference selection – 1</a:t>
            </a:r>
            <a:r>
              <a:rPr lang="en-IE" sz="2400" baseline="30000" dirty="0" smtClean="0"/>
              <a:t>st</a:t>
            </a:r>
            <a:r>
              <a:rPr lang="en-IE" sz="2400" dirty="0" smtClean="0"/>
              <a:t> Draft</a:t>
            </a:r>
          </a:p>
          <a:p>
            <a:pPr marL="514350" indent="-514350">
              <a:buFont typeface="+mj-lt"/>
              <a:buAutoNum type="arabicPeriod"/>
            </a:pPr>
            <a:r>
              <a:rPr lang="en-IE" sz="2400" dirty="0" smtClean="0"/>
              <a:t>Who will attempt to complete scoreboards? When?</a:t>
            </a:r>
          </a:p>
          <a:p>
            <a:pPr marL="514350" indent="-514350">
              <a:buFont typeface="+mj-lt"/>
              <a:buAutoNum type="arabicPeriod"/>
            </a:pPr>
            <a:r>
              <a:rPr lang="en-IE" sz="2400" dirty="0" smtClean="0"/>
              <a:t>Who will draft a process to decide when to migrate?</a:t>
            </a:r>
          </a:p>
          <a:p>
            <a:pPr marL="514350" indent="-514350">
              <a:buFont typeface="+mj-lt"/>
              <a:buAutoNum type="arabicPeriod"/>
            </a:pPr>
            <a:endParaRPr lang="en-IE" sz="2400" dirty="0" smtClean="0"/>
          </a:p>
          <a:p>
            <a:pPr marL="514350" indent="-514350">
              <a:buFont typeface="+mj-lt"/>
              <a:buAutoNum type="arabicPeriod"/>
            </a:pPr>
            <a:endParaRPr lang="en-GB" sz="24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10" y="274638"/>
            <a:ext cx="5525589" cy="1143000"/>
          </a:xfrm>
        </p:spPr>
        <p:txBody>
          <a:bodyPr/>
          <a:lstStyle/>
          <a:p>
            <a:r>
              <a:rPr lang="en-IE" sz="3200" dirty="0" smtClean="0"/>
              <a:t>Discussion from </a:t>
            </a:r>
            <a:br>
              <a:rPr lang="en-IE" sz="3200" dirty="0" smtClean="0"/>
            </a:br>
            <a:r>
              <a:rPr lang="en-IE" sz="3200" dirty="0" smtClean="0"/>
              <a:t>2013 annual GRWG </a:t>
            </a:r>
            <a:r>
              <a:rPr lang="en-IE" sz="3200" dirty="0" smtClean="0"/>
              <a:t>meeting:</a:t>
            </a:r>
          </a:p>
        </p:txBody>
      </p:sp>
      <p:sp>
        <p:nvSpPr>
          <p:cNvPr id="3" name="Content Placeholder 2"/>
          <p:cNvSpPr>
            <a:spLocks noGrp="1"/>
          </p:cNvSpPr>
          <p:nvPr>
            <p:ph idx="1"/>
          </p:nvPr>
        </p:nvSpPr>
        <p:spPr/>
        <p:txBody>
          <a:bodyPr/>
          <a:lstStyle/>
          <a:p>
            <a:r>
              <a:rPr lang="en-IE" sz="1600" dirty="0" smtClean="0"/>
              <a:t>The discussion then turned to how these factors can be quantified. </a:t>
            </a:r>
            <a:endParaRPr lang="en-IE" sz="1600" dirty="0" smtClean="0"/>
          </a:p>
          <a:p>
            <a:r>
              <a:rPr lang="en-IE" sz="1600" dirty="0" smtClean="0"/>
              <a:t>It </a:t>
            </a:r>
            <a:r>
              <a:rPr lang="en-IE" sz="1600" dirty="0" smtClean="0"/>
              <a:t>was suggested that an error budget for each application would allow the impact of changing each variable to be ascertained - even the operational lifetime, in the case of generating FCDRs from multiple instruments. </a:t>
            </a:r>
            <a:endParaRPr lang="en-IE" sz="1600" dirty="0" smtClean="0"/>
          </a:p>
          <a:p>
            <a:r>
              <a:rPr lang="en-IE" sz="1600" dirty="0" smtClean="0"/>
              <a:t>However</a:t>
            </a:r>
            <a:r>
              <a:rPr lang="en-IE" sz="1600" dirty="0" smtClean="0"/>
              <a:t>, it was recognised that this is a relatively cumbersome process. So it was suggested that we could review the existing uncertainty assessment for the GEO-LEO IR products to assign a weighting to each factor, based on the </a:t>
            </a:r>
            <a:r>
              <a:rPr lang="en-IE" sz="1600" dirty="0" smtClean="0"/>
              <a:t>sensitivity </a:t>
            </a:r>
            <a:r>
              <a:rPr lang="en-IE" sz="1600" dirty="0" smtClean="0"/>
              <a:t>of the resulting GSICS Correction to the likely range of each variable. </a:t>
            </a:r>
            <a:endParaRPr lang="en-IE" sz="1600" dirty="0" smtClean="0"/>
          </a:p>
          <a:p>
            <a:r>
              <a:rPr lang="en-IE" sz="1600" dirty="0" smtClean="0"/>
              <a:t>Each </a:t>
            </a:r>
            <a:r>
              <a:rPr lang="en-IE" sz="1600" dirty="0" smtClean="0"/>
              <a:t>potential reference instrument could then be scored in comparison to IASI and the scores combined in some way, as yet to be determined. </a:t>
            </a:r>
          </a:p>
          <a:p>
            <a:r>
              <a:rPr lang="en-IE" sz="1600" b="1" dirty="0" smtClean="0"/>
              <a:t>Action: Tim Hewison to draft proposal for a simple scoring scheme based on the uncertainty analysis for GEO-LEO IR and review this at a web meeting by 1 March 2014</a:t>
            </a:r>
            <a:r>
              <a:rPr lang="en-IE" sz="1600" b="1" dirty="0" smtClean="0"/>
              <a:t>. (late!)</a:t>
            </a:r>
            <a:endParaRPr lang="en-IE" sz="16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78628" y="125781"/>
            <a:ext cx="5508171" cy="954087"/>
          </a:xfrm>
        </p:spPr>
        <p:txBody>
          <a:bodyPr/>
          <a:lstStyle/>
          <a:p>
            <a:r>
              <a:rPr lang="en-IE" sz="2800" dirty="0" smtClean="0"/>
              <a:t>Choice of Reference Instrument </a:t>
            </a:r>
            <a:br>
              <a:rPr lang="en-IE" sz="2800" dirty="0" smtClean="0"/>
            </a:br>
            <a:r>
              <a:rPr lang="en-IE" sz="2800" dirty="0" smtClean="0"/>
              <a:t>(from TGARS Overview paper)</a:t>
            </a:r>
            <a:endParaRPr lang="en-GB" sz="2800" dirty="0" smtClean="0"/>
          </a:p>
        </p:txBody>
      </p:sp>
      <p:sp>
        <p:nvSpPr>
          <p:cNvPr id="7171" name="Content Placeholder 2"/>
          <p:cNvSpPr>
            <a:spLocks noGrp="1"/>
          </p:cNvSpPr>
          <p:nvPr>
            <p:ph idx="1"/>
          </p:nvPr>
        </p:nvSpPr>
        <p:spPr/>
        <p:txBody>
          <a:bodyPr/>
          <a:lstStyle/>
          <a:p>
            <a:pPr>
              <a:buNone/>
            </a:pPr>
            <a:r>
              <a:rPr lang="en-IE" sz="1800" dirty="0" smtClean="0"/>
              <a:t>In general, inter-calibration involves the comparison of observations from one monitored instrument to another, defined to be the reference instrument. Observations from these reference instruments provide the common scale on-orbit, against which other instruments are inter-calibrated. </a:t>
            </a:r>
            <a:r>
              <a:rPr lang="en-IE" sz="1800" dirty="0" smtClean="0">
                <a:solidFill>
                  <a:srgbClr val="C00000"/>
                </a:solidFill>
              </a:rPr>
              <a:t>The key feature of any reference instrument is its radiometric stability as it defines the calibration’s datum. </a:t>
            </a:r>
            <a:r>
              <a:rPr lang="en-IE" sz="1800" dirty="0" smtClean="0"/>
              <a:t>However, many other factors need to be considered when defining an instrument as an inter-calibration reference. Most obviously, </a:t>
            </a:r>
            <a:r>
              <a:rPr lang="en-IE" sz="1800" dirty="0" smtClean="0">
                <a:solidFill>
                  <a:srgbClr val="C00000"/>
                </a:solidFill>
              </a:rPr>
              <a:t>it must be operated concurrently </a:t>
            </a:r>
            <a:r>
              <a:rPr lang="en-IE" sz="1800" dirty="0" smtClean="0"/>
              <a:t>to allow observations to be made which can be directly compared, but their satellite orbits must also allow </a:t>
            </a:r>
            <a:r>
              <a:rPr lang="en-IE" sz="1800" dirty="0" smtClean="0">
                <a:solidFill>
                  <a:srgbClr val="C00000"/>
                </a:solidFill>
              </a:rPr>
              <a:t>coverage of the same geographic areas</a:t>
            </a:r>
            <a:r>
              <a:rPr lang="en-IE" sz="1800" dirty="0" smtClean="0"/>
              <a:t>, ideally at the same time. The reference instrument’s </a:t>
            </a:r>
            <a:r>
              <a:rPr lang="en-IE" sz="1800" dirty="0" smtClean="0">
                <a:solidFill>
                  <a:srgbClr val="C00000"/>
                </a:solidFill>
              </a:rPr>
              <a:t>spectral coverage </a:t>
            </a:r>
            <a:r>
              <a:rPr lang="en-IE" sz="1800" dirty="0" smtClean="0"/>
              <a:t>also needs to be considered, as ideally it would cover the channels of the monitored instrument and be well-matched such that minimal errors are introduced by the SBAF. For example, a hyperspectral reference instrument  can allow full representation of the monitored instruments’ SRF. The reference instrument itself must also be </a:t>
            </a:r>
            <a:r>
              <a:rPr lang="en-IE" sz="1800" dirty="0" smtClean="0">
                <a:solidFill>
                  <a:srgbClr val="C00000"/>
                </a:solidFill>
              </a:rPr>
              <a:t>accurately calibrated </a:t>
            </a:r>
            <a:r>
              <a:rPr lang="en-IE" sz="1800" dirty="0" smtClean="0"/>
              <a:t>consistent with other instruments and </a:t>
            </a:r>
            <a:r>
              <a:rPr lang="en-IE" sz="1800" dirty="0" smtClean="0">
                <a:solidFill>
                  <a:srgbClr val="C00000"/>
                </a:solidFill>
              </a:rPr>
              <a:t>well characterized </a:t>
            </a:r>
            <a:r>
              <a:rPr lang="en-IE" sz="1800" dirty="0" smtClean="0"/>
              <a:t>to allow better </a:t>
            </a:r>
            <a:r>
              <a:rPr lang="en-IE" sz="1800" dirty="0" smtClean="0">
                <a:solidFill>
                  <a:srgbClr val="C00000"/>
                </a:solidFill>
              </a:rPr>
              <a:t>traceability</a:t>
            </a:r>
            <a:r>
              <a:rPr lang="en-IE" sz="1800" dirty="0" smtClean="0"/>
              <a:t>.</a:t>
            </a:r>
            <a:endParaRPr lang="en-GB"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161210" y="147047"/>
            <a:ext cx="5525589" cy="954087"/>
          </a:xfrm>
        </p:spPr>
        <p:txBody>
          <a:bodyPr/>
          <a:lstStyle/>
          <a:p>
            <a:r>
              <a:rPr lang="en-IE" sz="2800" dirty="0" smtClean="0"/>
              <a:t>Choice of Reference Instrument </a:t>
            </a:r>
            <a:br>
              <a:rPr lang="en-IE" sz="2800" dirty="0" smtClean="0"/>
            </a:br>
            <a:r>
              <a:rPr lang="en-IE" sz="2800" dirty="0" smtClean="0"/>
              <a:t>(from TGARS Overview paper)</a:t>
            </a:r>
            <a:endParaRPr lang="en-GB" sz="2800" dirty="0" smtClean="0"/>
          </a:p>
        </p:txBody>
      </p:sp>
      <p:sp>
        <p:nvSpPr>
          <p:cNvPr id="8195" name="Content Placeholder 2"/>
          <p:cNvSpPr>
            <a:spLocks noGrp="1"/>
          </p:cNvSpPr>
          <p:nvPr>
            <p:ph idx="1"/>
          </p:nvPr>
        </p:nvSpPr>
        <p:spPr/>
        <p:txBody>
          <a:bodyPr/>
          <a:lstStyle/>
          <a:p>
            <a:pPr>
              <a:buNone/>
            </a:pPr>
            <a:r>
              <a:rPr lang="en-IE" sz="1400" dirty="0" smtClean="0"/>
              <a:t>Currently, GSICS is using the Infrared Advanced Sounding Interferometer (IASI) aboard the Meteorological Operational Satellite (Metop)-A satellite as an inter-calibration reference for GSICS products [34]. This is complemented by the Advanced Infrared Sounder (AIRS) onboard Aqua as a transfer standard to expand the inter-calibration opportunity into the time of the day not covered by Metop underpasses [32]. A document has been prepared to demonstrate the suitability of these hyperspectral spectrometers as inter-calibration references [49]. It has been shown that IASI can be used as an excellent inter-calibration reference because it has been well characterized pre-launch and its calibration has proven to be stable in-orbit and consistent with the AIRS with uncertainties ~0.1K (k=1) [50]. This methodology is currently being extended to develop counterpart Geostationary Earth Orbit (GEO) - Low Earth Orbit (LEO) infrared products for historical dataset of geostationary radiances observed before suitable hyperspectral reference instruments were available. The HIRS is being considered as a candidate reference instrument because it has been operated in various incarnations on NOAA and Metop platforms since 1978 [28]. This requires the development of SBAFs to account for the different SRFs of the monitored GEO and reference HIRS instruments. For the RSB, the MODIS sensor provides an excellent spectral coverage and stability, and it has a robust onboard calibration strategy. Since the Aqua MODIS is more stable better calibrated than Terra MODIS [51], [52], it has been selected by GSICS as the current reference for channels in the RSB. In the longer term, reference sensors capable of establishing SI traceability onboard together with appropriate sampling and SRF characteristics are desired to underpin a climate observing system [16].</a:t>
            </a:r>
            <a:endParaRPr lang="en-GB" sz="1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210" y="274638"/>
            <a:ext cx="5525589" cy="1143000"/>
          </a:xfrm>
        </p:spPr>
        <p:txBody>
          <a:bodyPr/>
          <a:lstStyle/>
          <a:p>
            <a:r>
              <a:rPr lang="en-GB" sz="3200" dirty="0" smtClean="0"/>
              <a:t>A Statement of the Problem</a:t>
            </a:r>
            <a:endParaRPr lang="en-GB" sz="3200" dirty="0"/>
          </a:p>
        </p:txBody>
      </p:sp>
      <p:sp>
        <p:nvSpPr>
          <p:cNvPr id="3" name="Content Placeholder 2"/>
          <p:cNvSpPr>
            <a:spLocks noGrp="1"/>
          </p:cNvSpPr>
          <p:nvPr>
            <p:ph idx="1"/>
          </p:nvPr>
        </p:nvSpPr>
        <p:spPr>
          <a:xfrm>
            <a:off x="457200" y="1313111"/>
            <a:ext cx="8229600" cy="4525963"/>
          </a:xfrm>
        </p:spPr>
        <p:txBody>
          <a:bodyPr/>
          <a:lstStyle/>
          <a:p>
            <a:r>
              <a:rPr lang="en-GB" sz="2400" dirty="0" smtClean="0"/>
              <a:t>GSICS products need an inter-calibration reference</a:t>
            </a:r>
          </a:p>
          <a:p>
            <a:r>
              <a:rPr lang="en-GB" sz="2400" dirty="0" smtClean="0"/>
              <a:t>Inter-calibration </a:t>
            </a:r>
            <a:r>
              <a:rPr lang="en-GB" sz="2400" dirty="0" smtClean="0">
                <a:sym typeface="Wingdings" pitchFamily="2" charset="2"/>
              </a:rPr>
              <a:t> R</a:t>
            </a:r>
            <a:r>
              <a:rPr lang="en-GB" sz="2400" dirty="0" smtClean="0"/>
              <a:t>eference is one instrument</a:t>
            </a:r>
          </a:p>
          <a:p>
            <a:pPr lvl="1"/>
            <a:r>
              <a:rPr lang="en-GB" sz="2000" dirty="0" smtClean="0"/>
              <a:t>Other instruments may be used as transfer references</a:t>
            </a:r>
          </a:p>
          <a:p>
            <a:r>
              <a:rPr lang="en-GB" sz="2400" dirty="0" smtClean="0"/>
              <a:t>We need a way to select the reference</a:t>
            </a:r>
          </a:p>
          <a:p>
            <a:r>
              <a:rPr lang="en-GB" sz="2400" dirty="0" smtClean="0"/>
              <a:t>From a list of candidates</a:t>
            </a:r>
          </a:p>
          <a:p>
            <a:r>
              <a:rPr lang="en-GB" sz="2400" dirty="0" smtClean="0"/>
              <a:t>Started asking “</a:t>
            </a:r>
            <a:r>
              <a:rPr lang="en-GB" sz="2400" i="1" dirty="0" smtClean="0"/>
              <a:t>How good is it as a Reference?</a:t>
            </a:r>
            <a:r>
              <a:rPr lang="en-GB" sz="2400" dirty="0" smtClean="0"/>
              <a:t>”</a:t>
            </a:r>
          </a:p>
          <a:p>
            <a:pPr lvl="1"/>
            <a:r>
              <a:rPr lang="en-GB" sz="2000" dirty="0" smtClean="0"/>
              <a:t>Impact on overall uncertainty</a:t>
            </a:r>
          </a:p>
          <a:p>
            <a:pPr lvl="1"/>
            <a:r>
              <a:rPr lang="en-GB" sz="2000" dirty="0" smtClean="0"/>
              <a:t>Score scheme</a:t>
            </a:r>
          </a:p>
          <a:p>
            <a:r>
              <a:rPr lang="en-GB" sz="2400" dirty="0" smtClean="0"/>
              <a:t>But first question should be: “</a:t>
            </a:r>
            <a:r>
              <a:rPr lang="en-GB" sz="2400" b="1" i="1" dirty="0" smtClean="0"/>
              <a:t>Is it good enough?</a:t>
            </a:r>
            <a:r>
              <a:rPr lang="en-GB" sz="2400" dirty="0" smtClean="0"/>
              <a:t>”</a:t>
            </a: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2502" y="274638"/>
            <a:ext cx="5534297" cy="1143000"/>
          </a:xfrm>
        </p:spPr>
        <p:txBody>
          <a:bodyPr/>
          <a:lstStyle/>
          <a:p>
            <a:r>
              <a:rPr lang="en-GB" sz="3600" dirty="0" smtClean="0"/>
              <a:t>State Your Requirements</a:t>
            </a:r>
            <a:endParaRPr lang="en-GB" sz="3600" dirty="0"/>
          </a:p>
        </p:txBody>
      </p:sp>
      <p:sp>
        <p:nvSpPr>
          <p:cNvPr id="3" name="Content Placeholder 2"/>
          <p:cNvSpPr>
            <a:spLocks noGrp="1"/>
          </p:cNvSpPr>
          <p:nvPr>
            <p:ph idx="1"/>
          </p:nvPr>
        </p:nvSpPr>
        <p:spPr>
          <a:xfrm>
            <a:off x="486644" y="1206797"/>
            <a:ext cx="8229600" cy="4525963"/>
          </a:xfrm>
        </p:spPr>
        <p:txBody>
          <a:bodyPr/>
          <a:lstStyle/>
          <a:p>
            <a:r>
              <a:rPr lang="en-GB" sz="2800" b="1" dirty="0" smtClean="0"/>
              <a:t>Requirements for a Reference </a:t>
            </a:r>
            <a:r>
              <a:rPr lang="en-GB" sz="2800" dirty="0" smtClean="0"/>
              <a:t>come from</a:t>
            </a:r>
          </a:p>
          <a:p>
            <a:r>
              <a:rPr lang="en-GB" sz="2800" b="1" dirty="0" smtClean="0"/>
              <a:t>Requirements for Inter-Calibration Product</a:t>
            </a:r>
          </a:p>
          <a:p>
            <a:r>
              <a:rPr lang="en-GB" sz="2800" dirty="0" smtClean="0"/>
              <a:t>For particular application: NRTC, RAC, ARC, ...</a:t>
            </a:r>
          </a:p>
          <a:p>
            <a:pPr lvl="1"/>
            <a:r>
              <a:rPr lang="en-GB" sz="2400" dirty="0" smtClean="0"/>
              <a:t>Date Range</a:t>
            </a:r>
          </a:p>
          <a:p>
            <a:pPr lvl="1"/>
            <a:r>
              <a:rPr lang="en-GB" sz="2400" dirty="0" smtClean="0"/>
              <a:t>Geographic Coverage</a:t>
            </a:r>
          </a:p>
          <a:p>
            <a:pPr lvl="1"/>
            <a:r>
              <a:rPr lang="en-GB" sz="2400" dirty="0" smtClean="0"/>
              <a:t>Dynamic Range</a:t>
            </a:r>
          </a:p>
          <a:p>
            <a:pPr lvl="1"/>
            <a:r>
              <a:rPr lang="en-GB" sz="2400" dirty="0" smtClean="0"/>
              <a:t>Spectral Range</a:t>
            </a:r>
          </a:p>
          <a:p>
            <a:pPr lvl="1"/>
            <a:r>
              <a:rPr lang="en-GB" sz="2400" dirty="0" smtClean="0"/>
              <a:t>Geometric Range</a:t>
            </a:r>
          </a:p>
          <a:p>
            <a:pPr lvl="1"/>
            <a:r>
              <a:rPr lang="en-GB" sz="2400" dirty="0" smtClean="0"/>
              <a:t>Diurnal Coverage</a:t>
            </a:r>
          </a:p>
          <a:p>
            <a:pPr lvl="1"/>
            <a:r>
              <a:rPr lang="en-GB" sz="2400" dirty="0" smtClean="0"/>
              <a:t>...Others?...</a:t>
            </a:r>
          </a:p>
          <a:p>
            <a:pPr lvl="1"/>
            <a:r>
              <a:rPr lang="en-GB" sz="2400" dirty="0" smtClean="0"/>
              <a:t>Total Uncertainty</a:t>
            </a:r>
            <a:endParaRPr lang="en-GB" sz="2400" dirty="0"/>
          </a:p>
        </p:txBody>
      </p:sp>
      <p:sp>
        <p:nvSpPr>
          <p:cNvPr id="4" name="TextBox 3"/>
          <p:cNvSpPr txBox="1"/>
          <p:nvPr/>
        </p:nvSpPr>
        <p:spPr>
          <a:xfrm>
            <a:off x="4495120" y="223284"/>
            <a:ext cx="3415505" cy="369332"/>
          </a:xfrm>
          <a:prstGeom prst="rect">
            <a:avLst/>
          </a:prstGeom>
          <a:noFill/>
        </p:spPr>
        <p:txBody>
          <a:bodyPr wrap="square" rtlCol="0">
            <a:spAutoFit/>
          </a:bodyPr>
          <a:lstStyle/>
          <a:p>
            <a:endParaRPr lang="en-GB" dirty="0">
              <a:solidFill>
                <a:schemeClr val="tx1"/>
              </a:solidFill>
            </a:endParaRPr>
          </a:p>
        </p:txBody>
      </p:sp>
      <p:sp>
        <p:nvSpPr>
          <p:cNvPr id="5" name="Content Placeholder 2"/>
          <p:cNvSpPr txBox="1">
            <a:spLocks/>
          </p:cNvSpPr>
          <p:nvPr/>
        </p:nvSpPr>
        <p:spPr bwMode="auto">
          <a:xfrm>
            <a:off x="4838634" y="3232298"/>
            <a:ext cx="4305367" cy="26528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GB" sz="2400" b="0" i="0" u="none" strike="noStrike" kern="1200" cap="none" spc="0" normalizeH="0" baseline="0" noProof="0" dirty="0" smtClean="0">
                <a:ln>
                  <a:noFill/>
                </a:ln>
                <a:solidFill>
                  <a:srgbClr val="C00000"/>
                </a:solidFill>
                <a:effectLst/>
                <a:uLnTx/>
                <a:uFillTx/>
                <a:latin typeface="+mn-lt"/>
                <a:ea typeface="+mn-ea"/>
                <a:cs typeface="+mn-cs"/>
              </a:rPr>
              <a:t>Threshold Values</a:t>
            </a:r>
          </a:p>
          <a:p>
            <a:pPr marL="800100" lvl="1" indent="-342900" eaLnBrk="0" hangingPunct="0">
              <a:spcBef>
                <a:spcPct val="20000"/>
              </a:spcBef>
            </a:pPr>
            <a:r>
              <a:rPr lang="en-GB" sz="1800" b="0" noProof="0" dirty="0" smtClean="0">
                <a:solidFill>
                  <a:srgbClr val="C00000"/>
                </a:solidFill>
                <a:latin typeface="+mn-lt"/>
              </a:rPr>
              <a:t>- Below which product not useful</a:t>
            </a:r>
          </a:p>
          <a:p>
            <a:pPr marL="342900" indent="-342900" eaLnBrk="0" hangingPunct="0">
              <a:spcBef>
                <a:spcPct val="20000"/>
              </a:spcBef>
              <a:buFont typeface="Arial" charset="0"/>
              <a:buChar char="•"/>
            </a:pPr>
            <a:r>
              <a:rPr lang="en-GB" sz="2400" b="0" dirty="0" smtClean="0">
                <a:solidFill>
                  <a:srgbClr val="C00000"/>
                </a:solidFill>
                <a:latin typeface="+mn-lt"/>
              </a:rPr>
              <a:t>Beneficial Range</a:t>
            </a:r>
          </a:p>
          <a:p>
            <a:pPr marL="800100" lvl="1" indent="-342900" eaLnBrk="0" hangingPunct="0">
              <a:spcBef>
                <a:spcPct val="20000"/>
              </a:spcBef>
            </a:pPr>
            <a:r>
              <a:rPr lang="en-GB" sz="1800" b="0" dirty="0" smtClean="0">
                <a:solidFill>
                  <a:srgbClr val="C00000"/>
                </a:solidFill>
                <a:latin typeface="+mn-lt"/>
              </a:rPr>
              <a:t>- Above which product benefit increases</a:t>
            </a:r>
          </a:p>
          <a:p>
            <a:pPr marL="342900" indent="-342900" eaLnBrk="0" hangingPunct="0">
              <a:spcBef>
                <a:spcPct val="20000"/>
              </a:spcBef>
              <a:buFont typeface="Arial" charset="0"/>
              <a:buChar char="•"/>
            </a:pPr>
            <a:r>
              <a:rPr lang="en-GB" sz="2400" b="0" dirty="0" smtClean="0">
                <a:solidFill>
                  <a:srgbClr val="C00000"/>
                </a:solidFill>
                <a:latin typeface="+mn-lt"/>
              </a:rPr>
              <a:t>Saturation Threshold</a:t>
            </a:r>
          </a:p>
          <a:p>
            <a:pPr marL="800100" lvl="1" indent="-342900" eaLnBrk="0" hangingPunct="0">
              <a:spcBef>
                <a:spcPct val="20000"/>
              </a:spcBef>
            </a:pPr>
            <a:r>
              <a:rPr lang="en-GB" sz="1800" b="0" dirty="0" smtClean="0">
                <a:solidFill>
                  <a:srgbClr val="C00000"/>
                </a:solidFill>
                <a:latin typeface="+mn-lt"/>
              </a:rPr>
              <a:t>- Above which no additional benefit</a:t>
            </a:r>
          </a:p>
        </p:txBody>
      </p:sp>
      <p:sp>
        <p:nvSpPr>
          <p:cNvPr id="6" name="Right Brace 5"/>
          <p:cNvSpPr/>
          <p:nvPr/>
        </p:nvSpPr>
        <p:spPr>
          <a:xfrm>
            <a:off x="3572539" y="2870794"/>
            <a:ext cx="667398" cy="314723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Left Brace 6"/>
          <p:cNvSpPr/>
          <p:nvPr/>
        </p:nvSpPr>
        <p:spPr>
          <a:xfrm>
            <a:off x="4357715" y="3115343"/>
            <a:ext cx="510363" cy="2647507"/>
          </a:xfrm>
          <a:prstGeom prst="leftBrace">
            <a:avLst/>
          </a:prstGeom>
          <a:ln w="3810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0" y="168313"/>
            <a:ext cx="5516880" cy="954087"/>
          </a:xfrm>
        </p:spPr>
        <p:txBody>
          <a:bodyPr/>
          <a:lstStyle/>
          <a:p>
            <a:r>
              <a:rPr lang="en-GB" sz="2800" dirty="0" smtClean="0"/>
              <a:t>Equate Product Requirements </a:t>
            </a:r>
            <a:br>
              <a:rPr lang="en-GB" sz="2800" dirty="0" smtClean="0"/>
            </a:br>
            <a:r>
              <a:rPr lang="en-GB" sz="2800" dirty="0" smtClean="0"/>
              <a:t>to Reference Requirements</a:t>
            </a:r>
            <a:endParaRPr lang="en-GB" sz="2800" dirty="0"/>
          </a:p>
        </p:txBody>
      </p:sp>
      <p:sp>
        <p:nvSpPr>
          <p:cNvPr id="6" name="Content Placeholder 2"/>
          <p:cNvSpPr>
            <a:spLocks noGrp="1"/>
          </p:cNvSpPr>
          <p:nvPr>
            <p:ph idx="1"/>
          </p:nvPr>
        </p:nvSpPr>
        <p:spPr>
          <a:xfrm>
            <a:off x="467014" y="1653384"/>
            <a:ext cx="8229600" cy="4525963"/>
          </a:xfrm>
        </p:spPr>
        <p:txBody>
          <a:bodyPr/>
          <a:lstStyle/>
          <a:p>
            <a:pPr>
              <a:buNone/>
            </a:pPr>
            <a:r>
              <a:rPr lang="en-GB" sz="2800" dirty="0" smtClean="0"/>
              <a:t>For Each Requirement:</a:t>
            </a:r>
          </a:p>
          <a:p>
            <a:r>
              <a:rPr lang="en-GB" sz="2800" dirty="0" smtClean="0"/>
              <a:t>Define Threshold for Usefulness</a:t>
            </a:r>
          </a:p>
          <a:p>
            <a:r>
              <a:rPr lang="en-GB" sz="2800" dirty="0" smtClean="0"/>
              <a:t>Define Threshold for Saturation</a:t>
            </a:r>
          </a:p>
          <a:p>
            <a:r>
              <a:rPr lang="en-GB" sz="2800" dirty="0" smtClean="0"/>
              <a:t>Define Relative Importance </a:t>
            </a:r>
            <a:r>
              <a:rPr lang="en-GB" sz="2800" dirty="0" smtClean="0">
                <a:sym typeface="Wingdings" pitchFamily="2" charset="2"/>
              </a:rPr>
              <a:t> Weighting</a:t>
            </a:r>
          </a:p>
          <a:p>
            <a:pPr lvl="1"/>
            <a:r>
              <a:rPr lang="en-GB" sz="2400" dirty="0" smtClean="0">
                <a:sym typeface="Wingdings" pitchFamily="2" charset="2"/>
              </a:rPr>
              <a:t>In terms of Total Uncertainty for Inter-Cal Product</a:t>
            </a:r>
          </a:p>
          <a:p>
            <a:endParaRPr lang="en-GB"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628" y="274638"/>
            <a:ext cx="5508171" cy="1143000"/>
          </a:xfrm>
        </p:spPr>
        <p:txBody>
          <a:bodyPr/>
          <a:lstStyle/>
          <a:p>
            <a:r>
              <a:rPr lang="en-GB" sz="3200" dirty="0" smtClean="0"/>
              <a:t>Assess Candidate References</a:t>
            </a:r>
            <a:endParaRPr lang="en-GB" sz="3200" dirty="0"/>
          </a:p>
        </p:txBody>
      </p:sp>
      <p:sp>
        <p:nvSpPr>
          <p:cNvPr id="3" name="Content Placeholder 2"/>
          <p:cNvSpPr>
            <a:spLocks noGrp="1"/>
          </p:cNvSpPr>
          <p:nvPr>
            <p:ph idx="1"/>
          </p:nvPr>
        </p:nvSpPr>
        <p:spPr/>
        <p:txBody>
          <a:bodyPr/>
          <a:lstStyle/>
          <a:p>
            <a:pPr>
              <a:buNone/>
            </a:pPr>
            <a:r>
              <a:rPr lang="en-GB" dirty="0" smtClean="0"/>
              <a:t>Assess candidate References against Requirements</a:t>
            </a:r>
          </a:p>
          <a:p>
            <a:pPr marL="514350" indent="-514350">
              <a:buAutoNum type="arabicPeriod"/>
            </a:pPr>
            <a:r>
              <a:rPr lang="en-GB" dirty="0" smtClean="0"/>
              <a:t>Do they meet minimum thresholds?</a:t>
            </a:r>
          </a:p>
          <a:p>
            <a:pPr marL="514350" indent="-514350">
              <a:buAutoNum type="arabicPeriod"/>
            </a:pPr>
            <a:r>
              <a:rPr lang="en-GB" dirty="0" smtClean="0"/>
              <a:t>How do they ‘score’ on sliding scale?</a:t>
            </a:r>
          </a:p>
          <a:p>
            <a:pPr marL="514350" indent="-514350">
              <a:buAutoNum type="arabicPeriod"/>
            </a:pPr>
            <a:endParaRPr lang="en-GB" dirty="0" smtClean="0"/>
          </a:p>
          <a:p>
            <a:pPr marL="514350" indent="-514350">
              <a:buAutoNum type="arabicPeriod"/>
            </a:pPr>
            <a:endParaRPr lang="en-GB" dirty="0" smtClean="0"/>
          </a:p>
          <a:p>
            <a:endParaRPr lang="en-GB"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31377</TotalTime>
  <Words>1747</Words>
  <Application>Microsoft Office PowerPoint</Application>
  <PresentationFormat>On-screen Show (4:3)</PresentationFormat>
  <Paragraphs>499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Scoring scheme for reference instruments</vt:lpstr>
      <vt:lpstr>Overview &amp; Purpose of the Presentation</vt:lpstr>
      <vt:lpstr>Discussion from  2013 annual GRWG meeting:</vt:lpstr>
      <vt:lpstr>Choice of Reference Instrument  (from TGARS Overview paper)</vt:lpstr>
      <vt:lpstr>Choice of Reference Instrument  (from TGARS Overview paper)</vt:lpstr>
      <vt:lpstr>A Statement of the Problem</vt:lpstr>
      <vt:lpstr>State Your Requirements</vt:lpstr>
      <vt:lpstr>Equate Product Requirements  to Reference Requirements</vt:lpstr>
      <vt:lpstr>Assess Candidate References</vt:lpstr>
      <vt:lpstr>Other Factors affecting Total Uncertainty</vt:lpstr>
      <vt:lpstr>Web Meeting 2013-10-15</vt:lpstr>
      <vt:lpstr>Evaluation Scheme</vt:lpstr>
      <vt:lpstr>Reference Score wrt Saturation</vt:lpstr>
      <vt:lpstr>Example for SEVIRI-IASI IR</vt:lpstr>
      <vt:lpstr>Need decisions!</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Tim Hewison</cp:lastModifiedBy>
  <cp:revision>845</cp:revision>
  <dcterms:created xsi:type="dcterms:W3CDTF">2004-06-10T15:46:18Z</dcterms:created>
  <dcterms:modified xsi:type="dcterms:W3CDTF">2015-03-11T10:34:38Z</dcterms:modified>
</cp:coreProperties>
</file>