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499" r:id="rId2"/>
    <p:sldId id="521" r:id="rId3"/>
    <p:sldId id="52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3" autoAdjust="0"/>
    <p:restoredTop sz="89357" autoAdjust="0"/>
  </p:normalViewPr>
  <p:slideViewPr>
    <p:cSldViewPr>
      <p:cViewPr varScale="1">
        <p:scale>
          <a:sx n="44" d="100"/>
          <a:sy n="44" d="100"/>
        </p:scale>
        <p:origin x="-1219"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F83196-91C6-455D-8476-A4E7D2571E8D}" type="datetimeFigureOut">
              <a:rPr lang="en-US" smtClean="0"/>
              <a:pPr/>
              <a:t>4/2/2015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E2D2A-A77E-4C4C-BF93-2C1AB56A4A5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FE2D2A-A77E-4C4C-BF93-2C1AB56A4A5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B5A565-C54A-47B1-954D-5817E81D3F77}"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2015-03-16</a:t>
            </a:r>
            <a:endParaRPr lang="en-US" dirty="0"/>
          </a:p>
        </p:txBody>
      </p:sp>
      <p:sp>
        <p:nvSpPr>
          <p:cNvPr id="5" name="Footer Placeholder 4"/>
          <p:cNvSpPr>
            <a:spLocks noGrp="1"/>
          </p:cNvSpPr>
          <p:nvPr>
            <p:ph type="ftr" sz="quarter" idx="11"/>
          </p:nvPr>
        </p:nvSpPr>
        <p:spPr/>
        <p:txBody>
          <a:bodyPr/>
          <a:lstStyle/>
          <a:p>
            <a:r>
              <a:rPr lang="en-US" dirty="0" smtClean="0"/>
              <a:t>2015 GSICS WG Meeting, New Delhi, India</a:t>
            </a:r>
            <a:endParaRPr lang="en-US" dirty="0"/>
          </a:p>
        </p:txBody>
      </p:sp>
      <p:sp>
        <p:nvSpPr>
          <p:cNvPr id="6" name="Slide Number Placeholder 5"/>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65138" indent="-465138">
              <a:defRPr/>
            </a:lvl1pPr>
            <a:lvl2pPr marL="852488" indent="-395288">
              <a:defRPr/>
            </a:lvl2pPr>
            <a:lvl3pPr marL="1193800" indent="-341313">
              <a:defRPr/>
            </a:lvl3pPr>
            <a:lvl4pPr marL="1487488" indent="-293688">
              <a:defRPr/>
            </a:lvl4pPr>
            <a:lvl5pPr marL="1720850" indent="-2333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2015-03-16</a:t>
            </a:r>
            <a:endParaRPr lang="en-US" dirty="0"/>
          </a:p>
        </p:txBody>
      </p:sp>
      <p:sp>
        <p:nvSpPr>
          <p:cNvPr id="5" name="Footer Placeholder 4"/>
          <p:cNvSpPr>
            <a:spLocks noGrp="1"/>
          </p:cNvSpPr>
          <p:nvPr>
            <p:ph type="ftr" sz="quarter" idx="11"/>
          </p:nvPr>
        </p:nvSpPr>
        <p:spPr/>
        <p:txBody>
          <a:bodyPr/>
          <a:lstStyle/>
          <a:p>
            <a:r>
              <a:rPr lang="en-US" dirty="0" smtClean="0"/>
              <a:t>2015 GSICS WG Meeting, New Delhi, India</a:t>
            </a:r>
            <a:endParaRPr lang="en-US" dirty="0"/>
          </a:p>
        </p:txBody>
      </p:sp>
      <p:sp>
        <p:nvSpPr>
          <p:cNvPr id="6" name="Slide Number Placeholder 5"/>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2015-03-16</a:t>
            </a:r>
            <a:endParaRPr lang="en-US" dirty="0"/>
          </a:p>
        </p:txBody>
      </p:sp>
      <p:sp>
        <p:nvSpPr>
          <p:cNvPr id="5" name="Footer Placeholder 4"/>
          <p:cNvSpPr>
            <a:spLocks noGrp="1"/>
          </p:cNvSpPr>
          <p:nvPr>
            <p:ph type="ftr" sz="quarter" idx="11"/>
          </p:nvPr>
        </p:nvSpPr>
        <p:spPr/>
        <p:txBody>
          <a:bodyPr/>
          <a:lstStyle/>
          <a:p>
            <a:r>
              <a:rPr lang="en-US" dirty="0" smtClean="0"/>
              <a:t>2015 GSICS WG Meeting, New Delhi, India</a:t>
            </a:r>
            <a:endParaRPr lang="en-US" dirty="0"/>
          </a:p>
        </p:txBody>
      </p:sp>
      <p:sp>
        <p:nvSpPr>
          <p:cNvPr id="6" name="Slide Number Placeholder 5"/>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2015-03-16</a:t>
            </a:r>
            <a:endParaRPr lang="en-US" dirty="0"/>
          </a:p>
        </p:txBody>
      </p:sp>
      <p:sp>
        <p:nvSpPr>
          <p:cNvPr id="6" name="Footer Placeholder 5"/>
          <p:cNvSpPr>
            <a:spLocks noGrp="1"/>
          </p:cNvSpPr>
          <p:nvPr>
            <p:ph type="ftr" sz="quarter" idx="11"/>
          </p:nvPr>
        </p:nvSpPr>
        <p:spPr/>
        <p:txBody>
          <a:bodyPr/>
          <a:lstStyle/>
          <a:p>
            <a:r>
              <a:rPr lang="en-US" dirty="0" smtClean="0"/>
              <a:t>2015 GSICS WG Meeting, New Delhi, India</a:t>
            </a:r>
            <a:endParaRPr lang="en-US" dirty="0"/>
          </a:p>
        </p:txBody>
      </p:sp>
      <p:sp>
        <p:nvSpPr>
          <p:cNvPr id="7" name="Slide Number Placeholder 6"/>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2015-03-16</a:t>
            </a:r>
            <a:endParaRPr lang="en-US" dirty="0"/>
          </a:p>
        </p:txBody>
      </p:sp>
      <p:sp>
        <p:nvSpPr>
          <p:cNvPr id="4" name="Footer Placeholder 3"/>
          <p:cNvSpPr>
            <a:spLocks noGrp="1"/>
          </p:cNvSpPr>
          <p:nvPr>
            <p:ph type="ftr" sz="quarter" idx="11"/>
          </p:nvPr>
        </p:nvSpPr>
        <p:spPr/>
        <p:txBody>
          <a:bodyPr/>
          <a:lstStyle/>
          <a:p>
            <a:r>
              <a:rPr lang="en-US" dirty="0" smtClean="0"/>
              <a:t>2015 GSICS WG Meeting, New Delhi, India</a:t>
            </a:r>
            <a:endParaRPr lang="en-US" dirty="0"/>
          </a:p>
        </p:txBody>
      </p:sp>
      <p:sp>
        <p:nvSpPr>
          <p:cNvPr id="5" name="Slide Number Placeholder 4"/>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2015-03-16</a:t>
            </a:r>
            <a:endParaRPr lang="en-US" dirty="0"/>
          </a:p>
        </p:txBody>
      </p:sp>
      <p:sp>
        <p:nvSpPr>
          <p:cNvPr id="3" name="Footer Placeholder 2"/>
          <p:cNvSpPr>
            <a:spLocks noGrp="1"/>
          </p:cNvSpPr>
          <p:nvPr>
            <p:ph type="ftr" sz="quarter" idx="11"/>
          </p:nvPr>
        </p:nvSpPr>
        <p:spPr/>
        <p:txBody>
          <a:bodyPr/>
          <a:lstStyle/>
          <a:p>
            <a:r>
              <a:rPr lang="en-US" dirty="0" smtClean="0"/>
              <a:t>2015 GSICS WG Meeting, New Delhi, India</a:t>
            </a:r>
            <a:endParaRPr lang="en-US" dirty="0"/>
          </a:p>
        </p:txBody>
      </p:sp>
      <p:sp>
        <p:nvSpPr>
          <p:cNvPr id="4" name="Slide Number Placeholder 3"/>
          <p:cNvSpPr>
            <a:spLocks noGrp="1"/>
          </p:cNvSpPr>
          <p:nvPr>
            <p:ph type="sldNum" sz="quarter" idx="12"/>
          </p:nvPr>
        </p:nvSpPr>
        <p:spPr/>
        <p:txBody>
          <a:bodyPr/>
          <a:lstStyle/>
          <a:p>
            <a:fld id="{7F91D324-F2BC-49F8-BC67-0932207C5B0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228600"/>
            <a:ext cx="60198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2015-03-16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GSICS WG Meeting, New Delhi, India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1D324-F2BC-49F8-BC67-0932207C5B06}" type="slidenum">
              <a:rPr lang="en-US" smtClean="0"/>
              <a:pPr/>
              <a:t>‹#›</a:t>
            </a:fld>
            <a:endParaRPr lang="en-US" dirty="0"/>
          </a:p>
        </p:txBody>
      </p:sp>
      <p:pic>
        <p:nvPicPr>
          <p:cNvPr id="7" name="Picture 14" descr="GSICS300px.png"/>
          <p:cNvPicPr>
            <a:picLocks noChangeAspect="1"/>
          </p:cNvPicPr>
          <p:nvPr userDrawn="1"/>
        </p:nvPicPr>
        <p:blipFill>
          <a:blip r:embed="rId8" cstate="print"/>
          <a:srcRect/>
          <a:stretch>
            <a:fillRect/>
          </a:stretch>
        </p:blipFill>
        <p:spPr bwMode="auto">
          <a:xfrm>
            <a:off x="228600" y="228600"/>
            <a:ext cx="1685925" cy="685800"/>
          </a:xfrm>
          <a:prstGeom prst="rect">
            <a:avLst/>
          </a:prstGeom>
          <a:noFill/>
          <a:ln w="9525">
            <a:noFill/>
            <a:miter lim="800000"/>
            <a:headEnd/>
            <a:tailEnd/>
          </a:ln>
        </p:spPr>
      </p:pic>
      <p:pic>
        <p:nvPicPr>
          <p:cNvPr id="8" name="Picture 11" descr="468px-NOAA_logo.svg.png"/>
          <p:cNvPicPr>
            <a:picLocks noChangeAspect="1"/>
          </p:cNvPicPr>
          <p:nvPr userDrawn="1"/>
        </p:nvPicPr>
        <p:blipFill>
          <a:blip r:embed="rId9" cstate="print"/>
          <a:srcRect/>
          <a:stretch>
            <a:fillRect/>
          </a:stretch>
        </p:blipFill>
        <p:spPr bwMode="auto">
          <a:xfrm>
            <a:off x="8001000" y="228600"/>
            <a:ext cx="933450" cy="933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v"/>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q"/>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1470025"/>
          </a:xfrm>
        </p:spPr>
        <p:txBody>
          <a:bodyPr>
            <a:normAutofit/>
          </a:bodyPr>
          <a:lstStyle/>
          <a:p>
            <a:r>
              <a:rPr lang="en-US" sz="4000" dirty="0" smtClean="0"/>
              <a:t>Discussion</a:t>
            </a:r>
            <a:br>
              <a:rPr lang="en-US" sz="4000" dirty="0" smtClean="0"/>
            </a:br>
            <a:r>
              <a:rPr lang="en-US" sz="4000" dirty="0" smtClean="0"/>
              <a:t>Inter-Channel Calibration</a:t>
            </a:r>
            <a:endParaRPr lang="en-US" sz="4000" dirty="0"/>
          </a:p>
        </p:txBody>
      </p:sp>
      <p:sp>
        <p:nvSpPr>
          <p:cNvPr id="3" name="Subtitle 2"/>
          <p:cNvSpPr>
            <a:spLocks noGrp="1"/>
          </p:cNvSpPr>
          <p:nvPr>
            <p:ph type="subTitle" idx="1"/>
          </p:nvPr>
        </p:nvSpPr>
        <p:spPr>
          <a:xfrm>
            <a:off x="457200" y="3886200"/>
            <a:ext cx="8305800" cy="1752600"/>
          </a:xfrm>
        </p:spPr>
        <p:txBody>
          <a:bodyPr>
            <a:normAutofit/>
          </a:bodyPr>
          <a:lstStyle/>
          <a:p>
            <a:r>
              <a:rPr lang="en-US" dirty="0" smtClean="0"/>
              <a:t>X. Wu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019800" cy="685800"/>
          </a:xfrm>
        </p:spPr>
        <p:txBody>
          <a:bodyPr/>
          <a:lstStyle/>
          <a:p>
            <a:r>
              <a:rPr lang="en-US" dirty="0" smtClean="0"/>
              <a:t>Inter-Channel – VNIR</a:t>
            </a:r>
            <a:endParaRPr lang="en-US" dirty="0"/>
          </a:p>
        </p:txBody>
      </p:sp>
      <p:sp>
        <p:nvSpPr>
          <p:cNvPr id="3" name="Content Placeholder 2"/>
          <p:cNvSpPr>
            <a:spLocks noGrp="1"/>
          </p:cNvSpPr>
          <p:nvPr>
            <p:ph idx="1"/>
          </p:nvPr>
        </p:nvSpPr>
        <p:spPr>
          <a:xfrm>
            <a:off x="304800" y="1143000"/>
            <a:ext cx="5029200" cy="5257800"/>
          </a:xfrm>
        </p:spPr>
        <p:txBody>
          <a:bodyPr>
            <a:normAutofit/>
          </a:bodyPr>
          <a:lstStyle/>
          <a:p>
            <a:pPr>
              <a:spcBef>
                <a:spcPts val="240"/>
              </a:spcBef>
            </a:pPr>
            <a:r>
              <a:rPr lang="en-US" sz="1800" b="1" dirty="0" smtClean="0"/>
              <a:t>Long history</a:t>
            </a:r>
            <a:endParaRPr lang="en-US" sz="800" dirty="0" smtClean="0"/>
          </a:p>
          <a:p>
            <a:pPr lvl="1">
              <a:spcBef>
                <a:spcPts val="240"/>
              </a:spcBef>
            </a:pPr>
            <a:r>
              <a:rPr lang="en-US" sz="1800" dirty="0" err="1" smtClean="0"/>
              <a:t>Vermote</a:t>
            </a:r>
            <a:r>
              <a:rPr lang="en-US" sz="1800" dirty="0" smtClean="0"/>
              <a:t> et al (199x). AVHRR VIS &amp; NIR.</a:t>
            </a:r>
          </a:p>
          <a:p>
            <a:pPr lvl="1">
              <a:spcBef>
                <a:spcPts val="240"/>
              </a:spcBef>
            </a:pPr>
            <a:r>
              <a:rPr lang="en-US" sz="1800" dirty="0" smtClean="0"/>
              <a:t>Cao et al. (2009) Band ratio.</a:t>
            </a:r>
          </a:p>
          <a:p>
            <a:pPr lvl="1">
              <a:spcBef>
                <a:spcPts val="240"/>
              </a:spcBef>
            </a:pPr>
            <a:r>
              <a:rPr lang="en-US" sz="1800" dirty="0" err="1" smtClean="0"/>
              <a:t>Padula</a:t>
            </a:r>
            <a:r>
              <a:rPr lang="en-US" sz="1800" dirty="0" smtClean="0"/>
              <a:t> et al. (2011) Hyperion lunar</a:t>
            </a:r>
          </a:p>
          <a:p>
            <a:pPr>
              <a:spcBef>
                <a:spcPts val="240"/>
              </a:spcBef>
            </a:pPr>
            <a:r>
              <a:rPr lang="en-US" sz="2200" b="1" dirty="0" smtClean="0"/>
              <a:t>Potential applications</a:t>
            </a:r>
          </a:p>
          <a:p>
            <a:pPr lvl="1">
              <a:spcBef>
                <a:spcPts val="240"/>
              </a:spcBef>
            </a:pPr>
            <a:r>
              <a:rPr lang="en-US" sz="1800" dirty="0" smtClean="0"/>
              <a:t>Check for consistency</a:t>
            </a:r>
          </a:p>
          <a:p>
            <a:pPr lvl="1">
              <a:spcBef>
                <a:spcPts val="240"/>
              </a:spcBef>
            </a:pPr>
            <a:r>
              <a:rPr lang="en-US" sz="1800" dirty="0" smtClean="0"/>
              <a:t>Transfer calibration, e.g., star.</a:t>
            </a:r>
          </a:p>
          <a:p>
            <a:pPr>
              <a:spcBef>
                <a:spcPts val="240"/>
              </a:spcBef>
            </a:pPr>
            <a:r>
              <a:rPr lang="en-US" sz="2200" b="1" dirty="0" smtClean="0"/>
              <a:t>Discouraged by the spectral dependence of lunar reflectance on phase angle and libration. </a:t>
            </a:r>
          </a:p>
          <a:p>
            <a:pPr>
              <a:spcBef>
                <a:spcPts val="240"/>
              </a:spcBef>
            </a:pPr>
            <a:r>
              <a:rPr lang="en-US" sz="2200" b="1" dirty="0" smtClean="0"/>
              <a:t>Alternative reference – DCC, desert, …?</a:t>
            </a:r>
          </a:p>
        </p:txBody>
      </p:sp>
      <p:sp>
        <p:nvSpPr>
          <p:cNvPr id="4" name="Slide Number Placeholder 3"/>
          <p:cNvSpPr>
            <a:spLocks noGrp="1"/>
          </p:cNvSpPr>
          <p:nvPr>
            <p:ph type="sldNum" sz="quarter" idx="11"/>
          </p:nvPr>
        </p:nvSpPr>
        <p:spPr/>
        <p:txBody>
          <a:bodyPr/>
          <a:lstStyle/>
          <a:p>
            <a:fld id="{839D5330-3554-4BFE-B927-E905360215D0}" type="slidenum">
              <a:rPr lang="en-US" smtClean="0"/>
              <a:pPr/>
              <a:t>2</a:t>
            </a:fld>
            <a:endParaRPr lang="en-US" dirty="0"/>
          </a:p>
        </p:txBody>
      </p:sp>
      <p:pic>
        <p:nvPicPr>
          <p:cNvPr id="15" name="Picture 44" descr="2009JD012179-f02_orig"/>
          <p:cNvPicPr>
            <a:picLocks noChangeAspect="1" noChangeArrowheads="1"/>
          </p:cNvPicPr>
          <p:nvPr/>
        </p:nvPicPr>
        <p:blipFill>
          <a:blip r:embed="rId3" cstate="print"/>
          <a:srcRect/>
          <a:stretch>
            <a:fillRect/>
          </a:stretch>
        </p:blipFill>
        <p:spPr bwMode="auto">
          <a:xfrm>
            <a:off x="5410200" y="1752600"/>
            <a:ext cx="3233737" cy="1736725"/>
          </a:xfrm>
          <a:prstGeom prst="rect">
            <a:avLst/>
          </a:prstGeom>
          <a:noFill/>
          <a:ln w="9525">
            <a:noFill/>
            <a:miter lim="800000"/>
            <a:headEnd/>
            <a:tailEnd/>
          </a:ln>
        </p:spPr>
      </p:pic>
      <p:sp>
        <p:nvSpPr>
          <p:cNvPr id="16" name="Text Box 57"/>
          <p:cNvSpPr txBox="1">
            <a:spLocks noChangeArrowheads="1"/>
          </p:cNvSpPr>
          <p:nvPr/>
        </p:nvSpPr>
        <p:spPr bwMode="auto">
          <a:xfrm>
            <a:off x="5334000" y="3429000"/>
            <a:ext cx="3332163" cy="517525"/>
          </a:xfrm>
          <a:prstGeom prst="rect">
            <a:avLst/>
          </a:prstGeom>
          <a:noFill/>
          <a:ln w="9525">
            <a:noFill/>
            <a:miter lim="800000"/>
            <a:headEnd/>
            <a:tailEnd/>
          </a:ln>
          <a:effectLst/>
        </p:spPr>
        <p:txBody>
          <a:bodyPr lIns="59615" tIns="29807" rIns="59615" bIns="29807">
            <a:spAutoFit/>
          </a:bodyPr>
          <a:lstStyle/>
          <a:p>
            <a:pPr algn="just" defTabSz="1093788">
              <a:spcBef>
                <a:spcPct val="50000"/>
              </a:spcBef>
            </a:pPr>
            <a:r>
              <a:rPr lang="en-US" sz="1000" dirty="0"/>
              <a:t>AVHRR lunar observations in the space view can be used to study instrument response and lunar band ratio drifts for climate change </a:t>
            </a:r>
            <a:r>
              <a:rPr lang="en-US" sz="1000" dirty="0" smtClean="0"/>
              <a:t>detection Cao (2009)</a:t>
            </a:r>
            <a:endParaRPr lang="en-US" sz="1000" dirty="0"/>
          </a:p>
        </p:txBody>
      </p:sp>
      <p:pic>
        <p:nvPicPr>
          <p:cNvPr id="27" name="Picture 5" descr="G:\Calcon2010\KmeansHyp\kmeans8.png"/>
          <p:cNvPicPr>
            <a:picLocks noChangeAspect="1" noChangeArrowheads="1"/>
          </p:cNvPicPr>
          <p:nvPr/>
        </p:nvPicPr>
        <p:blipFill>
          <a:blip r:embed="rId4" cstate="print"/>
          <a:srcRect l="5926" t="19858" r="4074" b="2128"/>
          <a:stretch>
            <a:fillRect/>
          </a:stretch>
        </p:blipFill>
        <p:spPr bwMode="auto">
          <a:xfrm>
            <a:off x="6297786" y="4789394"/>
            <a:ext cx="1444481" cy="1453419"/>
          </a:xfrm>
          <a:prstGeom prst="rect">
            <a:avLst/>
          </a:prstGeom>
          <a:noFill/>
        </p:spPr>
      </p:pic>
      <p:sp>
        <p:nvSpPr>
          <p:cNvPr id="28" name="Rounded Rectangle 27"/>
          <p:cNvSpPr/>
          <p:nvPr/>
        </p:nvSpPr>
        <p:spPr>
          <a:xfrm>
            <a:off x="6752131" y="5576647"/>
            <a:ext cx="237775" cy="216211"/>
          </a:xfrm>
          <a:prstGeom prst="roundRect">
            <a:avLst/>
          </a:prstGeom>
          <a:solidFill>
            <a:srgbClr val="FFC000">
              <a:alpha val="31000"/>
            </a:srgbClr>
          </a:solidFill>
          <a:ln w="158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Isosceles Triangle 28"/>
          <p:cNvSpPr/>
          <p:nvPr/>
        </p:nvSpPr>
        <p:spPr>
          <a:xfrm rot="6651954">
            <a:off x="5996777" y="4971596"/>
            <a:ext cx="574609" cy="1206350"/>
          </a:xfrm>
          <a:prstGeom prst="triangle">
            <a:avLst>
              <a:gd name="adj" fmla="val 26570"/>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Isosceles Triangle 29"/>
          <p:cNvSpPr/>
          <p:nvPr/>
        </p:nvSpPr>
        <p:spPr>
          <a:xfrm rot="6335337">
            <a:off x="6172275" y="4868413"/>
            <a:ext cx="236335" cy="1244286"/>
          </a:xfrm>
          <a:prstGeom prst="triangle">
            <a:avLst>
              <a:gd name="adj" fmla="val 53179"/>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1" name="Picture 5" descr="G:\Calcon2010\KmeansHyp\kmeans8.png"/>
          <p:cNvPicPr>
            <a:picLocks noChangeAspect="1" noChangeArrowheads="1"/>
          </p:cNvPicPr>
          <p:nvPr/>
        </p:nvPicPr>
        <p:blipFill>
          <a:blip r:embed="rId4" cstate="print"/>
          <a:srcRect l="34676" t="59353" r="47824" b="23892"/>
          <a:stretch>
            <a:fillRect/>
          </a:stretch>
        </p:blipFill>
        <p:spPr bwMode="auto">
          <a:xfrm>
            <a:off x="5334000" y="4904563"/>
            <a:ext cx="760879" cy="8456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2" name="Rounded Rectangle 31"/>
          <p:cNvSpPr/>
          <p:nvPr/>
        </p:nvSpPr>
        <p:spPr>
          <a:xfrm>
            <a:off x="7513010" y="5750189"/>
            <a:ext cx="47555" cy="52852"/>
          </a:xfrm>
          <a:prstGeom prst="roundRect">
            <a:avLst/>
          </a:prstGeom>
          <a:solidFill>
            <a:srgbClr val="FFC000">
              <a:alpha val="31000"/>
            </a:srgbClr>
          </a:solidFill>
          <a:ln w="158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ounded Rectangle 32"/>
          <p:cNvSpPr/>
          <p:nvPr/>
        </p:nvSpPr>
        <p:spPr>
          <a:xfrm>
            <a:off x="6802137" y="4979267"/>
            <a:ext cx="65388" cy="59458"/>
          </a:xfrm>
          <a:prstGeom prst="roundRect">
            <a:avLst/>
          </a:prstGeom>
          <a:solidFill>
            <a:srgbClr val="FFC000">
              <a:alpha val="31000"/>
            </a:srgbClr>
          </a:solidFill>
          <a:ln w="158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Isosceles Triangle 33"/>
          <p:cNvSpPr/>
          <p:nvPr/>
        </p:nvSpPr>
        <p:spPr>
          <a:xfrm rot="13870011">
            <a:off x="6856428" y="4236960"/>
            <a:ext cx="494468" cy="844074"/>
          </a:xfrm>
          <a:prstGeom prst="triangle">
            <a:avLst>
              <a:gd name="adj" fmla="val 31911"/>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Isosceles Triangle 34"/>
          <p:cNvSpPr/>
          <p:nvPr/>
        </p:nvSpPr>
        <p:spPr>
          <a:xfrm rot="13343450">
            <a:off x="7026480" y="4290235"/>
            <a:ext cx="212650" cy="834387"/>
          </a:xfrm>
          <a:prstGeom prst="triangle">
            <a:avLst>
              <a:gd name="adj" fmla="val 60442"/>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6" name="Picture 5" descr="G:\Calcon2010\KmeansHyp\kmeans8.png"/>
          <p:cNvPicPr>
            <a:picLocks noChangeAspect="1" noChangeArrowheads="1"/>
          </p:cNvPicPr>
          <p:nvPr/>
        </p:nvPicPr>
        <p:blipFill>
          <a:blip r:embed="rId4" cstate="print"/>
          <a:srcRect l="32905" t="41799" r="64074" b="55409"/>
          <a:stretch>
            <a:fillRect/>
          </a:stretch>
        </p:blipFill>
        <p:spPr bwMode="auto">
          <a:xfrm>
            <a:off x="6896100" y="3933825"/>
            <a:ext cx="800100" cy="73197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7" name="Rounded Rectangle 36"/>
          <p:cNvSpPr/>
          <p:nvPr/>
        </p:nvSpPr>
        <p:spPr>
          <a:xfrm>
            <a:off x="7162292" y="5087571"/>
            <a:ext cx="65388" cy="59458"/>
          </a:xfrm>
          <a:prstGeom prst="roundRect">
            <a:avLst/>
          </a:prstGeom>
          <a:solidFill>
            <a:srgbClr val="FFC000">
              <a:alpha val="31000"/>
            </a:srgbClr>
          </a:solidFill>
          <a:ln w="158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Isosceles Triangle 37"/>
          <p:cNvSpPr/>
          <p:nvPr/>
        </p:nvSpPr>
        <p:spPr>
          <a:xfrm rot="16740814">
            <a:off x="7576935" y="4520739"/>
            <a:ext cx="462200" cy="1206350"/>
          </a:xfrm>
          <a:prstGeom prst="triangle">
            <a:avLst>
              <a:gd name="adj" fmla="val 28422"/>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Isosceles Triangle 38"/>
          <p:cNvSpPr/>
          <p:nvPr/>
        </p:nvSpPr>
        <p:spPr>
          <a:xfrm rot="16424197">
            <a:off x="7681190" y="4541634"/>
            <a:ext cx="236335" cy="1244286"/>
          </a:xfrm>
          <a:prstGeom prst="triangle">
            <a:avLst>
              <a:gd name="adj" fmla="val 49965"/>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0" name="Picture 5" descr="G:\Calcon2010\KmeansHyp\kmeans8.png"/>
          <p:cNvPicPr>
            <a:picLocks noChangeAspect="1" noChangeArrowheads="1"/>
          </p:cNvPicPr>
          <p:nvPr/>
        </p:nvPicPr>
        <p:blipFill>
          <a:blip r:embed="rId4" cstate="print"/>
          <a:srcRect l="59676" t="35416" r="35324" b="62191"/>
          <a:stretch>
            <a:fillRect/>
          </a:stretch>
        </p:blipFill>
        <p:spPr bwMode="auto">
          <a:xfrm>
            <a:off x="7903385" y="4798860"/>
            <a:ext cx="776731" cy="73992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1" name="Isosceles Triangle 40"/>
          <p:cNvSpPr/>
          <p:nvPr/>
        </p:nvSpPr>
        <p:spPr>
          <a:xfrm rot="17801664">
            <a:off x="7759773" y="5467028"/>
            <a:ext cx="462200" cy="892269"/>
          </a:xfrm>
          <a:prstGeom prst="triangle">
            <a:avLst>
              <a:gd name="adj" fmla="val 28422"/>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Isosceles Triangle 41"/>
          <p:cNvSpPr/>
          <p:nvPr/>
        </p:nvSpPr>
        <p:spPr>
          <a:xfrm rot="17485047">
            <a:off x="7853537" y="5505531"/>
            <a:ext cx="236335" cy="920328"/>
          </a:xfrm>
          <a:prstGeom prst="triangle">
            <a:avLst>
              <a:gd name="adj" fmla="val 49965"/>
            </a:avLst>
          </a:prstGeom>
          <a:solidFill>
            <a:srgbClr val="92D050">
              <a:alpha val="21000"/>
            </a:srgbClr>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3" name="Picture 5" descr="G:\Calcon2010\KmeansHyp\kmeans8.png"/>
          <p:cNvPicPr>
            <a:picLocks noChangeAspect="1" noChangeArrowheads="1"/>
          </p:cNvPicPr>
          <p:nvPr/>
        </p:nvPicPr>
        <p:blipFill>
          <a:blip r:embed="rId4" cstate="print"/>
          <a:srcRect l="32905" t="41799" r="64074" b="55409"/>
          <a:stretch>
            <a:fillRect/>
          </a:stretch>
        </p:blipFill>
        <p:spPr bwMode="auto">
          <a:xfrm>
            <a:off x="8027597" y="5687871"/>
            <a:ext cx="735403" cy="7891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Footer Placeholder 24"/>
          <p:cNvSpPr>
            <a:spLocks noGrp="1"/>
          </p:cNvSpPr>
          <p:nvPr>
            <p:ph type="ftr" sz="quarter" idx="10"/>
          </p:nvPr>
        </p:nvSpPr>
        <p:spPr/>
        <p:txBody>
          <a:bodyPr/>
          <a:lstStyle/>
          <a:p>
            <a:r>
              <a:rPr lang="en-US" smtClean="0"/>
              <a:t>2015 GSICS WG Meeting, New Delhi, India</a:t>
            </a:r>
            <a:endParaRPr lang="en-US" dirty="0"/>
          </a:p>
        </p:txBody>
      </p:sp>
      <p:sp>
        <p:nvSpPr>
          <p:cNvPr id="26" name="Date Placeholder 25"/>
          <p:cNvSpPr>
            <a:spLocks noGrp="1"/>
          </p:cNvSpPr>
          <p:nvPr>
            <p:ph type="dt" sz="half" idx="10"/>
          </p:nvPr>
        </p:nvSpPr>
        <p:spPr/>
        <p:txBody>
          <a:bodyPr/>
          <a:lstStyle/>
          <a:p>
            <a:r>
              <a:rPr lang="en-US" smtClean="0"/>
              <a:t>2015-03-20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Fred presented previous work (previous slide). He noted that, though discouraged, the band ratio of lunar radiance over long term should still be stable, just noisier due to phase angle and libration. It remains to be seen whether this method is viable.</a:t>
            </a:r>
          </a:p>
          <a:p>
            <a:r>
              <a:rPr lang="en-US" dirty="0" smtClean="0"/>
              <a:t>Tim stated that the inter-channel consistency can also be applied to IR, e. g., in relation to the Planck’s function.</a:t>
            </a:r>
          </a:p>
          <a:p>
            <a:r>
              <a:rPr lang="en-US" dirty="0" smtClean="0"/>
              <a:t>Fred reported that his NOAA colleagues (A. Pearlman and R. </a:t>
            </a:r>
            <a:r>
              <a:rPr lang="en-US" dirty="0" err="1" smtClean="0"/>
              <a:t>Datla</a:t>
            </a:r>
            <a:r>
              <a:rPr lang="en-US" dirty="0" smtClean="0"/>
              <a:t>) detected reflected radiance from cold BB during ABI pre-launch test using an argument based on Planck’s function. Work is ongoing to verify on-orbit performance.</a:t>
            </a:r>
          </a:p>
        </p:txBody>
      </p:sp>
      <p:sp>
        <p:nvSpPr>
          <p:cNvPr id="4" name="Date Placeholder 3"/>
          <p:cNvSpPr>
            <a:spLocks noGrp="1"/>
          </p:cNvSpPr>
          <p:nvPr>
            <p:ph type="dt" sz="half" idx="10"/>
          </p:nvPr>
        </p:nvSpPr>
        <p:spPr/>
        <p:txBody>
          <a:bodyPr/>
          <a:lstStyle/>
          <a:p>
            <a:r>
              <a:rPr lang="en-US" dirty="0" smtClean="0"/>
              <a:t>2015-03-16</a:t>
            </a:r>
            <a:endParaRPr lang="en-US" dirty="0"/>
          </a:p>
        </p:txBody>
      </p:sp>
      <p:sp>
        <p:nvSpPr>
          <p:cNvPr id="5" name="Slide Number Placeholder 4"/>
          <p:cNvSpPr>
            <a:spLocks noGrp="1"/>
          </p:cNvSpPr>
          <p:nvPr>
            <p:ph type="sldNum" sz="quarter" idx="12"/>
          </p:nvPr>
        </p:nvSpPr>
        <p:spPr/>
        <p:txBody>
          <a:bodyPr/>
          <a:lstStyle/>
          <a:p>
            <a:fld id="{7F91D324-F2BC-49F8-BC67-0932207C5B06}" type="slidenum">
              <a:rPr lang="en-US" smtClean="0"/>
              <a:pPr/>
              <a:t>3</a:t>
            </a:fld>
            <a:endParaRPr lang="en-US" dirty="0"/>
          </a:p>
        </p:txBody>
      </p:sp>
      <p:sp>
        <p:nvSpPr>
          <p:cNvPr id="6" name="Footer Placeholder 5"/>
          <p:cNvSpPr>
            <a:spLocks noGrp="1"/>
          </p:cNvSpPr>
          <p:nvPr>
            <p:ph type="ftr" sz="quarter" idx="11"/>
          </p:nvPr>
        </p:nvSpPr>
        <p:spPr/>
        <p:txBody>
          <a:bodyPr/>
          <a:lstStyle/>
          <a:p>
            <a:r>
              <a:rPr lang="en-US" dirty="0" smtClean="0"/>
              <a:t>2015 GSICS WG Meeting, New Delhi, India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5160</TotalTime>
  <Words>239</Words>
  <Application>Microsoft Office PowerPoint</Application>
  <PresentationFormat>On-screen Show (4:3)</PresentationFormat>
  <Paragraphs>25</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Discussion Inter-Channel Calibration</vt:lpstr>
      <vt:lpstr>Inter-Channel – VNIR</vt:lpstr>
      <vt:lpstr>Discussions</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Inter-Cal</dc:title>
  <dc:subject>GSICS</dc:subject>
  <dc:creator>Xiangqian Wu</dc:creator>
  <cp:lastModifiedBy>Xiangqian Wu</cp:lastModifiedBy>
  <cp:revision>66</cp:revision>
  <dcterms:created xsi:type="dcterms:W3CDTF">2015-01-30T12:23:44Z</dcterms:created>
  <dcterms:modified xsi:type="dcterms:W3CDTF">2015-04-02T19:14:39Z</dcterms:modified>
</cp:coreProperties>
</file>