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3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日期占位符 3"/>
          <p:cNvSpPr txBox="1">
            <a:spLocks/>
          </p:cNvSpPr>
          <p:nvPr userDrawn="1"/>
        </p:nvSpPr>
        <p:spPr>
          <a:xfrm>
            <a:off x="438160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313F3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0820CF-B880-4189-942D-D702A7CBA730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313F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2015/3/20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1313F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 txBox="1">
            <a:spLocks/>
          </p:cNvSpPr>
          <p:nvPr userDrawn="1"/>
        </p:nvSpPr>
        <p:spPr>
          <a:xfrm>
            <a:off x="3124200" y="6357958"/>
            <a:ext cx="2876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313F3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1313F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GSICS 2015 Annual meeting, March, 2015 New Deli, India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1313F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弧形 9"/>
          <p:cNvSpPr/>
          <p:nvPr userDrawn="1"/>
        </p:nvSpPr>
        <p:spPr>
          <a:xfrm>
            <a:off x="1785918" y="1142984"/>
            <a:ext cx="5500726" cy="428628"/>
          </a:xfrm>
          <a:prstGeom prst="arc">
            <a:avLst>
              <a:gd name="adj1" fmla="val 10731585"/>
              <a:gd name="adj2" fmla="val 74291"/>
            </a:avLst>
          </a:prstGeom>
          <a:ln w="38100">
            <a:solidFill>
              <a:srgbClr val="1313F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289907" cy="52388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313F3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2015/3/20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43240" y="6356350"/>
            <a:ext cx="2876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313F3"/>
                </a:solidFill>
              </a:defRPr>
            </a:lvl1pPr>
          </a:lstStyle>
          <a:p>
            <a:r>
              <a:rPr lang="en-US" altLang="zh-CN" dirty="0" smtClean="0"/>
              <a:t>GSICS 2015 Annual meeting, March, 2015 New Deli, India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571472" y="6357958"/>
            <a:ext cx="8143932" cy="1588"/>
          </a:xfrm>
          <a:prstGeom prst="line">
            <a:avLst/>
          </a:prstGeom>
          <a:ln w="28575">
            <a:solidFill>
              <a:srgbClr val="1313F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Proposal of L1 requirement sharing in three GSICS sever center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err="1" smtClean="0">
                <a:solidFill>
                  <a:srgbClr val="002060"/>
                </a:solidFill>
              </a:rPr>
              <a:t>Xiuqing</a:t>
            </a:r>
            <a:r>
              <a:rPr lang="en-US" altLang="zh-CN" dirty="0" smtClean="0">
                <a:solidFill>
                  <a:srgbClr val="002060"/>
                </a:solidFill>
              </a:rPr>
              <a:t> </a:t>
            </a:r>
            <a:r>
              <a:rPr lang="en-US" altLang="zh-CN" dirty="0" err="1" smtClean="0">
                <a:solidFill>
                  <a:srgbClr val="002060"/>
                </a:solidFill>
              </a:rPr>
              <a:t>Hu</a:t>
            </a:r>
            <a:r>
              <a:rPr lang="en-US" altLang="zh-CN" dirty="0" smtClean="0">
                <a:solidFill>
                  <a:srgbClr val="002060"/>
                </a:solidFill>
              </a:rPr>
              <a:t>, </a:t>
            </a:r>
            <a:r>
              <a:rPr lang="en-US" altLang="zh-CN" dirty="0" err="1" smtClean="0">
                <a:solidFill>
                  <a:srgbClr val="002060"/>
                </a:solidFill>
              </a:rPr>
              <a:t>Zhe</a:t>
            </a:r>
            <a:r>
              <a:rPr lang="en-US" altLang="zh-CN" dirty="0" smtClean="0">
                <a:solidFill>
                  <a:srgbClr val="002060"/>
                </a:solidFill>
              </a:rPr>
              <a:t> </a:t>
            </a:r>
            <a:r>
              <a:rPr lang="en-US" altLang="zh-CN" dirty="0" err="1" smtClean="0">
                <a:solidFill>
                  <a:srgbClr val="002060"/>
                </a:solidFill>
              </a:rPr>
              <a:t>Xu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endParaRPr lang="en-US" altLang="zh-CN" dirty="0" smtClean="0">
              <a:solidFill>
                <a:srgbClr val="002060"/>
              </a:solidFill>
            </a:endParaRPr>
          </a:p>
          <a:p>
            <a:r>
              <a:rPr lang="en-US" altLang="zh-CN" dirty="0" smtClean="0">
                <a:solidFill>
                  <a:srgbClr val="002060"/>
                </a:solidFill>
              </a:rPr>
              <a:t>National Satellite Meteorological Center, CMA</a:t>
            </a:r>
          </a:p>
          <a:p>
            <a:endParaRPr lang="en-US" altLang="zh-CN" b="1" i="1" dirty="0" smtClean="0">
              <a:solidFill>
                <a:schemeClr val="accent2"/>
              </a:solidFill>
            </a:endParaRPr>
          </a:p>
          <a:p>
            <a:r>
              <a:rPr lang="en-US" altLang="zh-CN" b="1" i="1" dirty="0" smtClean="0">
                <a:solidFill>
                  <a:schemeClr val="accent2"/>
                </a:solidFill>
              </a:rPr>
              <a:t>T</a:t>
            </a:r>
            <a:r>
              <a:rPr lang="zh-CN" altLang="en-US" b="1" i="1" dirty="0" smtClean="0">
                <a:solidFill>
                  <a:schemeClr val="accent2"/>
                </a:solidFill>
              </a:rPr>
              <a:t>hank </a:t>
            </a:r>
            <a:r>
              <a:rPr lang="zh-CN" altLang="en-US" b="1" i="1" dirty="0" smtClean="0">
                <a:solidFill>
                  <a:schemeClr val="accent2"/>
                </a:solidFill>
              </a:rPr>
              <a:t>to </a:t>
            </a:r>
            <a:r>
              <a:rPr lang="en-US" altLang="zh-CN" b="1" i="1" dirty="0" smtClean="0">
                <a:solidFill>
                  <a:schemeClr val="accent2"/>
                </a:solidFill>
              </a:rPr>
              <a:t>Peter </a:t>
            </a:r>
            <a:r>
              <a:rPr lang="en-US" altLang="zh-CN" b="1" i="1" dirty="0" err="1" smtClean="0">
                <a:solidFill>
                  <a:schemeClr val="accent2"/>
                </a:solidFill>
              </a:rPr>
              <a:t>Miu</a:t>
            </a:r>
            <a:r>
              <a:rPr lang="en-US" altLang="zh-CN" b="1" i="1" dirty="0" smtClean="0">
                <a:solidFill>
                  <a:schemeClr val="accent2"/>
                </a:solidFill>
              </a:rPr>
              <a:t> </a:t>
            </a:r>
            <a:r>
              <a:rPr lang="en-US" altLang="zh-CN" b="1" i="1" dirty="0" smtClean="0">
                <a:solidFill>
                  <a:schemeClr val="accent2"/>
                </a:solidFill>
              </a:rPr>
              <a:t>and </a:t>
            </a:r>
            <a:r>
              <a:rPr lang="zh-CN" altLang="en-US" b="1" i="1" dirty="0" smtClean="0">
                <a:solidFill>
                  <a:schemeClr val="accent2"/>
                </a:solidFill>
              </a:rPr>
              <a:t>Tim Hewison </a:t>
            </a:r>
            <a:r>
              <a:rPr lang="en-US" altLang="zh-CN" b="1" i="1" dirty="0" smtClean="0">
                <a:solidFill>
                  <a:schemeClr val="accent2"/>
                </a:solidFill>
              </a:rPr>
              <a:t>for their great help to CMA IASI/GOME-2 L1</a:t>
            </a:r>
            <a:r>
              <a:rPr lang="zh-CN" altLang="en-US" b="1" i="1" dirty="0" smtClean="0">
                <a:solidFill>
                  <a:schemeClr val="accent2"/>
                </a:solidFill>
              </a:rPr>
              <a:t> </a:t>
            </a:r>
            <a:r>
              <a:rPr lang="en-US" altLang="zh-CN" b="1" i="1" dirty="0" smtClean="0">
                <a:solidFill>
                  <a:schemeClr val="accent2"/>
                </a:solidFill>
              </a:rPr>
              <a:t>sharing </a:t>
            </a:r>
            <a:r>
              <a:rPr lang="zh-CN" altLang="en-US" b="1" i="1" dirty="0" smtClean="0">
                <a:solidFill>
                  <a:schemeClr val="accent2"/>
                </a:solidFill>
              </a:rPr>
              <a:t>from </a:t>
            </a:r>
            <a:r>
              <a:rPr lang="zh-CN" altLang="en-US" b="1" i="1" dirty="0" smtClean="0">
                <a:solidFill>
                  <a:schemeClr val="accent2"/>
                </a:solidFill>
              </a:rPr>
              <a:t>EUMETSAT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endParaRPr lang="en-US" altLang="zh-CN" dirty="0" smtClean="0">
              <a:solidFill>
                <a:srgbClr val="002060"/>
              </a:solidFill>
            </a:endParaRPr>
          </a:p>
          <a:p>
            <a:r>
              <a:rPr lang="en-US" altLang="zh-CN" dirty="0" smtClean="0">
                <a:solidFill>
                  <a:srgbClr val="002060"/>
                </a:solidFill>
              </a:rPr>
              <a:t>March </a:t>
            </a:r>
            <a:r>
              <a:rPr lang="en-US" altLang="zh-CN" dirty="0" smtClean="0">
                <a:solidFill>
                  <a:srgbClr val="002060"/>
                </a:solidFill>
              </a:rPr>
              <a:t>16-20, 2015, New Deli, India</a:t>
            </a:r>
            <a:endParaRPr lang="zh-CN" altLang="en-US" dirty="0">
              <a:solidFill>
                <a:srgbClr val="00206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28604"/>
            <a:ext cx="3971288" cy="1612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C:\Program Files (x86)\Microsoft Office\MEDIA\CAGCAT10\j02991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163296"/>
            <a:ext cx="2428892" cy="2864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1800" dirty="0" smtClean="0"/>
              <a:t>Traditional way of GSICS  L1 data acquirement for reference instrument is </a:t>
            </a:r>
            <a:r>
              <a:rPr lang="en-US" altLang="zh-CN" sz="1800" b="1" dirty="0" smtClean="0"/>
              <a:t>public website order and downloading </a:t>
            </a:r>
            <a:r>
              <a:rPr lang="en-US" altLang="zh-CN" sz="1800" dirty="0" smtClean="0"/>
              <a:t>in general when these reference data is not provided by </a:t>
            </a:r>
            <a:r>
              <a:rPr lang="en-US" altLang="zh-CN" sz="1800" dirty="0" err="1" smtClean="0"/>
              <a:t>theirselves</a:t>
            </a:r>
            <a:r>
              <a:rPr lang="en-US" altLang="zh-CN" sz="1800" dirty="0" smtClean="0"/>
              <a:t>. This leads to </a:t>
            </a:r>
            <a:r>
              <a:rPr lang="en-US" altLang="zh-CN" sz="1800" b="1" dirty="0" smtClean="0"/>
              <a:t>heavy time delay and operational instability and even frequently restricted</a:t>
            </a:r>
            <a:r>
              <a:rPr lang="en-US" altLang="zh-CN" sz="1800" dirty="0" smtClean="0"/>
              <a:t> because of security consideration and internet bandwidth occupation.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Three THREDDS severs in CMA, EUMETSAT and NOAA were setting down and </a:t>
            </a:r>
            <a:r>
              <a:rPr lang="en-US" altLang="zh-CN" sz="1800" b="1" dirty="0" smtClean="0"/>
              <a:t>provide the opportunity to share more data </a:t>
            </a:r>
            <a:r>
              <a:rPr lang="en-US" altLang="zh-CN" sz="1800" dirty="0" smtClean="0"/>
              <a:t>for GSICS operation, especially these data of their own reference instruments and target sensors for other GPRCs.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Current status of </a:t>
            </a:r>
            <a:r>
              <a:rPr lang="en-US" altLang="zh-CN" sz="1800" b="1" dirty="0" smtClean="0"/>
              <a:t>isolated data acquirement way </a:t>
            </a:r>
            <a:r>
              <a:rPr lang="en-US" altLang="zh-CN" sz="1800" dirty="0" smtClean="0"/>
              <a:t>in all GPRCs under GSICS community  reveals weak organization, little collaboration, large unbalance  between all GPRCs. This is </a:t>
            </a:r>
            <a:r>
              <a:rPr lang="en-US" sz="1800" dirty="0" smtClean="0"/>
              <a:t>disadvantageous </a:t>
            </a:r>
            <a:r>
              <a:rPr lang="en-US" altLang="zh-CN" sz="1800" dirty="0" smtClean="0"/>
              <a:t> to strengthen our voice and </a:t>
            </a:r>
            <a:r>
              <a:rPr lang="en-US" sz="1800" dirty="0" smtClean="0"/>
              <a:t>authority in EOS.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EUMETSAT GDWG have done a </a:t>
            </a:r>
            <a:r>
              <a:rPr lang="en-US" altLang="zh-CN" sz="1800" b="1" dirty="0" smtClean="0"/>
              <a:t>good demonstration in L1 sharing</a:t>
            </a:r>
            <a:r>
              <a:rPr lang="en-US" altLang="zh-CN" sz="1800" dirty="0" smtClean="0"/>
              <a:t> for CMA GSICS operation in L1 IASI.nc (for FY-2-IASI)  requirement and is testing the provision of GOME-2 for FY-2 VIS inter-calibration.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Scope of GSICS L1 sharing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Reduce the time delay of GSICS operational processing based on L1 public website order procedure (2~3 days</a:t>
            </a:r>
            <a:r>
              <a:rPr lang="en-US" altLang="zh-CN" dirty="0" smtClean="0">
                <a:sym typeface="Wingdings" pitchFamily="2" charset="2"/>
              </a:rPr>
              <a:t>1day</a:t>
            </a:r>
            <a:r>
              <a:rPr lang="en-US" altLang="zh-CN" dirty="0" smtClean="0"/>
              <a:t>) between different agencies and also reduce data volume transfer(by crop)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Keep operation stability of GEO-LEO and LEO-LEO GSICS processing in all GPRCs, especially NRTC products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Push GEO-GEO comparison such as FY-2-MTSAT/</a:t>
            </a:r>
            <a:r>
              <a:rPr lang="en-US" altLang="zh-CN" dirty="0" err="1" smtClean="0"/>
              <a:t>Himawari</a:t>
            </a:r>
            <a:r>
              <a:rPr lang="en-US" altLang="zh-CN" dirty="0" smtClean="0"/>
              <a:t>, FY-2-MSG , MSG-GOES for long term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VIS/NIR Inter-calibration and reference transfer based on global PICS sites (desert, snow and barren ocean)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Support other GSICS researches such as SBAF, BRDF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kinds of L1 Data sharing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b="1" dirty="0" smtClean="0"/>
              <a:t>GSICS Reference instruments</a:t>
            </a:r>
          </a:p>
          <a:p>
            <a:pPr lvl="1"/>
            <a:r>
              <a:rPr lang="en-US" altLang="zh-CN" dirty="0" smtClean="0"/>
              <a:t>Hyper-spectral : IASI, </a:t>
            </a:r>
            <a:r>
              <a:rPr lang="en-US" altLang="zh-CN" dirty="0" err="1" smtClean="0"/>
              <a:t>CrIS</a:t>
            </a:r>
            <a:r>
              <a:rPr lang="en-US" altLang="zh-CN" dirty="0" smtClean="0"/>
              <a:t>, GOME-2,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HIRAS(FY-3D)</a:t>
            </a:r>
          </a:p>
          <a:p>
            <a:pPr lvl="1"/>
            <a:r>
              <a:rPr lang="en-US" altLang="zh-CN" dirty="0" smtClean="0"/>
              <a:t>Imager: MODIS, VIIRS</a:t>
            </a:r>
          </a:p>
          <a:p>
            <a:pPr lvl="1"/>
            <a:r>
              <a:rPr lang="en-US" altLang="zh-CN" dirty="0" smtClean="0"/>
              <a:t>Sounder : ATMS, AMSR-E, GMI, HIRS</a:t>
            </a:r>
          </a:p>
          <a:p>
            <a:pPr lvl="1"/>
            <a:endParaRPr lang="en-US" altLang="zh-CN" dirty="0" smtClean="0"/>
          </a:p>
          <a:p>
            <a:r>
              <a:rPr lang="en-US" altLang="zh-CN" b="1" dirty="0" smtClean="0"/>
              <a:t>Target instruments for GSICS operation</a:t>
            </a:r>
          </a:p>
          <a:p>
            <a:pPr lvl="1"/>
            <a:r>
              <a:rPr lang="en-US" altLang="zh-CN" dirty="0" smtClean="0"/>
              <a:t>GEO imagers: MSG, GOES, FY-2, MTSAT, </a:t>
            </a:r>
            <a:r>
              <a:rPr lang="en-US" altLang="zh-CN" dirty="0" err="1" smtClean="0"/>
              <a:t>Himawari</a:t>
            </a:r>
            <a:r>
              <a:rPr lang="en-US" altLang="zh-CN" dirty="0" smtClean="0"/>
              <a:t>, COMS, INSAT</a:t>
            </a:r>
          </a:p>
          <a:p>
            <a:pPr lvl="1"/>
            <a:r>
              <a:rPr lang="en-US" altLang="zh-CN" dirty="0" smtClean="0"/>
              <a:t>LEO imagers: AVHRR , MERSI </a:t>
            </a:r>
          </a:p>
          <a:p>
            <a:pPr lvl="1"/>
            <a:r>
              <a:rPr lang="en-US" altLang="zh-CN" dirty="0" smtClean="0"/>
              <a:t>LEO sounders: MWTS, MWHS, IRAS</a:t>
            </a:r>
          </a:p>
          <a:p>
            <a:pPr lvl="1"/>
            <a:endParaRPr lang="en-US" altLang="zh-CN" dirty="0" smtClean="0"/>
          </a:p>
          <a:p>
            <a:r>
              <a:rPr lang="en-US" altLang="zh-CN" b="1" dirty="0" smtClean="0"/>
              <a:t>LEO PICS sites granule L1</a:t>
            </a:r>
          </a:p>
          <a:p>
            <a:pPr lvl="1"/>
            <a:r>
              <a:rPr lang="en-US" altLang="zh-CN" sz="2600" dirty="0" smtClean="0"/>
              <a:t>MODIS, VIIRS, GOME-2, SCIAMACHY, Hyperion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Provision and setting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dirty="0" smtClean="0"/>
              <a:t>L1 Data generation automatically by instrument operator</a:t>
            </a:r>
          </a:p>
          <a:p>
            <a:r>
              <a:rPr lang="en-US" altLang="zh-CN" sz="2400" dirty="0" smtClean="0"/>
              <a:t>ROI Regional or Granule for spatial coverage for cutting data volume</a:t>
            </a:r>
          </a:p>
          <a:p>
            <a:r>
              <a:rPr lang="en-US" altLang="zh-CN" sz="2400" dirty="0" smtClean="0"/>
              <a:t>Format and name following GSICS convention : HDF, </a:t>
            </a:r>
            <a:r>
              <a:rPr lang="en-US" altLang="zh-CN" sz="2400" dirty="0" err="1" smtClean="0"/>
              <a:t>NetCDF</a:t>
            </a:r>
            <a:endParaRPr lang="en-US" altLang="zh-CN" sz="2400" dirty="0" smtClean="0"/>
          </a:p>
          <a:p>
            <a:r>
              <a:rPr lang="en-US" altLang="zh-CN" sz="2400" dirty="0" smtClean="0"/>
              <a:t>Time delay: Near real time</a:t>
            </a:r>
          </a:p>
          <a:p>
            <a:r>
              <a:rPr lang="en-US" altLang="zh-CN" sz="2400" dirty="0" smtClean="0"/>
              <a:t>Ready Notification </a:t>
            </a:r>
          </a:p>
          <a:p>
            <a:r>
              <a:rPr lang="en-US" altLang="zh-CN" sz="2400" dirty="0" smtClean="0"/>
              <a:t>User feedback to the instrument operator or GCC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Current Status of GSICS THREDDS severs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525963"/>
          </a:xfrm>
        </p:spPr>
        <p:txBody>
          <a:bodyPr/>
          <a:lstStyle/>
          <a:p>
            <a:r>
              <a:rPr lang="en-US" altLang="zh-CN" dirty="0" smtClean="0"/>
              <a:t>3 Collaboration Servers available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73016"/>
            <a:ext cx="5125392" cy="285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6525231"/>
              </p:ext>
            </p:extLst>
          </p:nvPr>
        </p:nvGraphicFramePr>
        <p:xfrm>
          <a:off x="755576" y="2132856"/>
          <a:ext cx="792088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468052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GSICS Collaboration Server</a:t>
                      </a:r>
                      <a:endParaRPr lang="zh-CN" sz="16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Server URL</a:t>
                      </a:r>
                      <a:endParaRPr lang="zh-CN" sz="16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EUMETSAT GSICS Server (Europe)</a:t>
                      </a:r>
                      <a:endParaRPr lang="zh-CN" sz="16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http://gsics.eumetsat.int/thredds/catalog.html</a:t>
                      </a:r>
                      <a:endParaRPr lang="zh-CN" sz="16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NOAA GSICS Server (Americas)</a:t>
                      </a:r>
                      <a:endParaRPr lang="zh-CN" sz="16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http://gsics.nesdis.noaa.gov/thredds/catalog.html</a:t>
                      </a:r>
                      <a:endParaRPr lang="zh-CN" sz="16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CMA GSICS Server (Asia)</a:t>
                      </a:r>
                      <a:endParaRPr lang="zh-CN" sz="16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http://gsics.nsmc.cma.gov.cn/thredds/catalog.html</a:t>
                      </a:r>
                      <a:endParaRPr lang="zh-CN" sz="16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8566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EUMETSAT L1 Source Data For CMA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567333"/>
            <a:ext cx="3898304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Satellite: </a:t>
            </a:r>
            <a:r>
              <a:rPr lang="en-US" altLang="zh-CN" sz="2400" dirty="0" err="1" smtClean="0"/>
              <a:t>MetopA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MetopB</a:t>
            </a:r>
            <a:endParaRPr lang="en-US" altLang="zh-CN" sz="2400" dirty="0" smtClean="0"/>
          </a:p>
          <a:p>
            <a:r>
              <a:rPr lang="en-US" altLang="zh-CN" sz="2400" dirty="0" smtClean="0"/>
              <a:t>Instrument: IASA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GOME</a:t>
            </a:r>
          </a:p>
          <a:p>
            <a:r>
              <a:rPr lang="en-US" altLang="zh-CN" sz="2400" dirty="0" smtClean="0"/>
              <a:t>Server: EUMETSAT GSICS </a:t>
            </a:r>
            <a:r>
              <a:rPr lang="en-US" altLang="zh-CN" sz="2400" dirty="0" err="1" smtClean="0"/>
              <a:t>Thredds</a:t>
            </a:r>
            <a:endParaRPr lang="en-US" altLang="zh-CN" sz="2400" dirty="0" smtClean="0"/>
          </a:p>
          <a:p>
            <a:r>
              <a:rPr lang="en-US" altLang="zh-CN" sz="2400" dirty="0" smtClean="0"/>
              <a:t>Timeline: Near real time</a:t>
            </a:r>
          </a:p>
          <a:p>
            <a:r>
              <a:rPr lang="en-US" altLang="zh-CN" sz="2400" dirty="0" smtClean="0"/>
              <a:t>Spatial: Cropped for FY-2 </a:t>
            </a:r>
          </a:p>
          <a:p>
            <a:r>
              <a:rPr lang="en-US" altLang="zh-CN" sz="2400" dirty="0" smtClean="0"/>
              <a:t>Format:</a:t>
            </a:r>
          </a:p>
          <a:p>
            <a:pPr lvl="1"/>
            <a:r>
              <a:rPr lang="en-US" altLang="zh-CN" sz="2000" dirty="0" smtClean="0"/>
              <a:t> IASA: </a:t>
            </a:r>
            <a:r>
              <a:rPr lang="en-US" altLang="zh-CN" sz="2000" dirty="0" err="1" smtClean="0"/>
              <a:t>NetCDF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GOME: HDF 5.0</a:t>
            </a:r>
          </a:p>
          <a:p>
            <a:pPr lvl="2"/>
            <a:r>
              <a:rPr lang="en-US" altLang="zh-CN" sz="1600" dirty="0" smtClean="0"/>
              <a:t>GOME NC demo data is being investigated by CMA now </a:t>
            </a:r>
          </a:p>
          <a:p>
            <a:pPr lvl="1"/>
            <a:endParaRPr lang="zh-CN" alt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317" r="23739"/>
          <a:stretch/>
        </p:blipFill>
        <p:spPr bwMode="auto">
          <a:xfrm>
            <a:off x="4426426" y="1640006"/>
            <a:ext cx="4332194" cy="286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572000" y="55007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>
                <a:solidFill>
                  <a:srgbClr val="1313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hope IASI and GOME-2 is also provided  for FY-3 SNO collocation in the next step instead of our order from CLASS.</a:t>
            </a:r>
            <a:endParaRPr lang="zh-CN" altLang="en-US" dirty="0">
              <a:solidFill>
                <a:srgbClr val="1313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29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next?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Who is willing to do  this provision job?</a:t>
            </a:r>
          </a:p>
          <a:p>
            <a:r>
              <a:rPr lang="en-US" altLang="zh-CN" dirty="0" smtClean="0"/>
              <a:t>What kind of the convention and format?</a:t>
            </a:r>
          </a:p>
          <a:p>
            <a:r>
              <a:rPr lang="en-US" altLang="zh-CN" dirty="0" smtClean="0"/>
              <a:t>Where has the hardware resource and disk space or public Cloud?</a:t>
            </a:r>
          </a:p>
          <a:p>
            <a:r>
              <a:rPr lang="en-US" altLang="zh-CN" dirty="0" smtClean="0"/>
              <a:t>Can we do more step by step for establishing GSICS data sharing center or data collaboration platform</a:t>
            </a:r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Requirement of L1 </a:t>
            </a:r>
            <a:r>
              <a:rPr lang="en-US" altLang="zh-CN" sz="2400" dirty="0" smtClean="0"/>
              <a:t>data</a:t>
            </a:r>
            <a:r>
              <a:rPr lang="en-US" altLang="zh-CN" sz="2400" dirty="0" smtClean="0"/>
              <a:t> sharing in collaboration servers for GSICS operation is </a:t>
            </a:r>
            <a:r>
              <a:rPr lang="en-US" sz="2400" dirty="0" smtClean="0"/>
              <a:t>necessary.</a:t>
            </a:r>
          </a:p>
          <a:p>
            <a:r>
              <a:rPr lang="en-US" sz="2400" dirty="0" smtClean="0"/>
              <a:t>Could GDWG begin to investigate this kind of specific requirements in all GPRCs?</a:t>
            </a:r>
          </a:p>
          <a:p>
            <a:r>
              <a:rPr lang="en-US" altLang="zh-CN" sz="2400" dirty="0" smtClean="0"/>
              <a:t>Should we incorporate  L1 </a:t>
            </a:r>
            <a:r>
              <a:rPr lang="en-US" altLang="zh-CN" sz="2400" dirty="0" smtClean="0"/>
              <a:t>data </a:t>
            </a:r>
            <a:r>
              <a:rPr lang="en-US" altLang="zh-CN" sz="2400" dirty="0" smtClean="0"/>
              <a:t>sharing into the future Working Plan of  GDWG?</a:t>
            </a: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642</Words>
  <PresentationFormat>全屏显示(4:3)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Proposal of L1 requirement sharing in three GSICS sever center</vt:lpstr>
      <vt:lpstr>Background</vt:lpstr>
      <vt:lpstr>Scope of GSICS L1 sharing</vt:lpstr>
      <vt:lpstr>What kinds of L1 Data sharing</vt:lpstr>
      <vt:lpstr>Provision and setting</vt:lpstr>
      <vt:lpstr>Current Status of GSICS THREDDS severs</vt:lpstr>
      <vt:lpstr>EUMETSAT L1 Source Data For CMA</vt:lpstr>
      <vt:lpstr>What is next?</vt:lpstr>
      <vt:lpstr>Summary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of L1 requirement sharing in three GSICS sever center</dc:title>
  <dc:creator>lenovo</dc:creator>
  <cp:lastModifiedBy>胡秀清</cp:lastModifiedBy>
  <cp:revision>26</cp:revision>
  <dcterms:created xsi:type="dcterms:W3CDTF">2015-03-19T01:01:23Z</dcterms:created>
  <dcterms:modified xsi:type="dcterms:W3CDTF">2015-03-20T03:58:40Z</dcterms:modified>
</cp:coreProperties>
</file>