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</p:sldMasterIdLst>
  <p:notesMasterIdLst>
    <p:notesMasterId r:id="rId22"/>
  </p:notesMasterIdLst>
  <p:sldIdLst>
    <p:sldId id="257" r:id="rId4"/>
    <p:sldId id="324" r:id="rId5"/>
    <p:sldId id="316" r:id="rId6"/>
    <p:sldId id="321" r:id="rId7"/>
    <p:sldId id="322" r:id="rId8"/>
    <p:sldId id="323" r:id="rId9"/>
    <p:sldId id="263" r:id="rId10"/>
    <p:sldId id="270" r:id="rId11"/>
    <p:sldId id="305" r:id="rId12"/>
    <p:sldId id="306" r:id="rId13"/>
    <p:sldId id="282" r:id="rId14"/>
    <p:sldId id="309" r:id="rId15"/>
    <p:sldId id="312" r:id="rId16"/>
    <p:sldId id="310" r:id="rId17"/>
    <p:sldId id="276" r:id="rId18"/>
    <p:sldId id="314" r:id="rId19"/>
    <p:sldId id="307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ECFF"/>
    <a:srgbClr val="0000CC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553" autoAdjust="0"/>
  </p:normalViewPr>
  <p:slideViewPr>
    <p:cSldViewPr>
      <p:cViewPr>
        <p:scale>
          <a:sx n="91" d="100"/>
          <a:sy n="91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F6F-2BC9-4879-8497-8D58B67C435C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A88-98BF-4FC1-BE7D-F98D799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dirty="0" smtClean="0"/>
              <a:t>Inventory of </a:t>
            </a:r>
            <a:r>
              <a:rPr lang="fr-CH" altLang="en-US" dirty="0" err="1" smtClean="0"/>
              <a:t>factual</a:t>
            </a:r>
            <a:r>
              <a:rPr lang="fr-CH" altLang="en-US" dirty="0" smtClean="0"/>
              <a:t> information ,</a:t>
            </a:r>
            <a:r>
              <a:rPr lang="fr-CH" altLang="en-US" baseline="0" dirty="0" smtClean="0"/>
              <a:t> </a:t>
            </a:r>
            <a:endParaRPr lang="fr-CH" altLang="en-US" dirty="0" smtClean="0"/>
          </a:p>
          <a:p>
            <a:r>
              <a:rPr lang="fr-CH" altLang="en-US" dirty="0" smtClean="0"/>
              <a:t>The </a:t>
            </a:r>
            <a:r>
              <a:rPr lang="fr-CH" altLang="en-US" dirty="0" err="1" smtClean="0"/>
              <a:t>responsibilty</a:t>
            </a:r>
            <a:r>
              <a:rPr lang="fr-CH" altLang="en-US" dirty="0" smtClean="0"/>
              <a:t> for Maintenance of </a:t>
            </a:r>
            <a:r>
              <a:rPr lang="fr-CH" altLang="en-US" dirty="0" err="1" smtClean="0"/>
              <a:t>this</a:t>
            </a:r>
            <a:r>
              <a:rPr lang="fr-CH" altLang="en-US" dirty="0" smtClean="0"/>
              <a:t> part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</a:t>
            </a:r>
            <a:r>
              <a:rPr lang="fr-CH" altLang="en-US" dirty="0" smtClean="0"/>
              <a:t> the WMO </a:t>
            </a:r>
            <a:r>
              <a:rPr lang="fr-CH" altLang="en-US" dirty="0" err="1" smtClean="0"/>
              <a:t>Space</a:t>
            </a:r>
            <a:r>
              <a:rPr lang="fr-CH" altLang="en-US" dirty="0" smtClean="0"/>
              <a:t> Programme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D9D4D-359D-429B-81CE-A46A9E0A3AC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613" y="630238"/>
            <a:ext cx="676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World Meteorological Organization</a:t>
            </a:r>
            <a:r>
              <a:rPr lang="en-US" altLang="en-US" sz="2400">
                <a:solidFill>
                  <a:srgbClr val="FFFFFF"/>
                </a:solidFill>
              </a:rPr>
              <a:t/>
            </a:r>
            <a:br>
              <a:rPr lang="en-US" altLang="en-US" sz="2400">
                <a:solidFill>
                  <a:srgbClr val="FFFFFF"/>
                </a:solidFill>
              </a:rPr>
            </a:br>
            <a:r>
              <a:rPr lang="en-US" altLang="en-US" sz="1800">
                <a:solidFill>
                  <a:srgbClr val="FFFFFF"/>
                </a:solidFill>
              </a:rPr>
              <a:t>Working together in weather, climate and water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3817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WMO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00788" y="6376988"/>
            <a:ext cx="274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www.wmo.int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6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196-F613-46A9-B4DD-0BAFE3755C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9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05D-B669-4E67-B7E8-D948A875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03CB-0C35-403D-B8E8-71736208FF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423A-1E65-4ED1-892E-25A3666B1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309320"/>
            <a:ext cx="11521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0F1A-A739-41F2-89E3-5D554E053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8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6EDA-6161-4807-A6C2-4D460BBF2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7ABD-DC96-40D5-B3D9-B317533F7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9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DE12-67E3-40FE-8FBC-40DBC324F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8164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1907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DB0CB-84DE-4B1B-865B-371031D777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CAD2-F0CB-40BB-B56D-8772B6B0B9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A9D5-BB68-4CBF-AC39-42D45F52C8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8554-102B-4154-9C53-491F9398C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8BD-FAA7-4760-A75B-B63E94EE6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7ACB-A925-4EC5-ABCC-83269AB09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6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E03D-A91E-4D17-9162-9119AD4C3D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78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423A-1E65-4ED1-892E-25A3666B1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74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0F1A-A739-41F2-89E3-5D554E053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3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6EDA-6161-4807-A6C2-4D460BBF2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7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7ABD-DC96-40D5-B3D9-B317533F7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DE12-67E3-40FE-8FBC-40DBC324F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0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B0CB-84DE-4B1B-865B-371031D777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4783-BD83-4BEF-8FB0-79BD46365A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9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CAD2-F0CB-40BB-B56D-8772B6B0B9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7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8554-102B-4154-9C53-491F9398C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2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8BD-FAA7-4760-A75B-B63E94EE6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2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7ACB-A925-4EC5-ABCC-83269AB095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16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E03D-A91E-4D17-9162-9119AD4C3D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B71D-E2F9-4584-A370-DE6217F549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ED1-5977-4ABD-A821-DB0A35CB32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67B0-CE83-4784-8955-7A0362C282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01CA-FB6E-4E82-BD7D-9CEBC0A01D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5B05-0151-462C-B5A2-851639A20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3C61-3313-4904-B39E-EEE146B3C8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0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933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81750"/>
            <a:ext cx="561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862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C690-8E2B-4D18-8137-45DE636712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6150"/>
            <a:ext cx="1512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  <a:latin typeface="Arial Black" pitchFamily="34" charset="0"/>
              </a:rPr>
              <a:t>WMO OMM</a:t>
            </a:r>
            <a:endParaRPr lang="en-US" altLang="en-US" sz="1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01EA1266-9F24-43B2-A432-335FF95577C9}" type="slidenum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 descr="wmo_ppt_201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2238" y="-92075"/>
            <a:ext cx="926623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195263"/>
            <a:ext cx="83359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01EA1266-9F24-43B2-A432-335FF95577C9}" type="slidenum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-sat.info/oscar-staging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348880"/>
            <a:ext cx="8686800" cy="2016224"/>
          </a:xfrm>
        </p:spPr>
        <p:txBody>
          <a:bodyPr/>
          <a:lstStyle/>
          <a:p>
            <a:r>
              <a:rPr lang="en-GB" sz="4000" b="1" dirty="0" smtClean="0"/>
              <a:t>Calibration information in OSCAR/Space</a:t>
            </a:r>
            <a:br>
              <a:rPr lang="en-GB" sz="4000" b="1" dirty="0" smtClean="0"/>
            </a:br>
            <a:r>
              <a:rPr lang="en-GB" sz="4000" b="1" dirty="0" smtClean="0"/>
              <a:t>and other OSCAR developments </a:t>
            </a:r>
            <a:br>
              <a:rPr lang="en-GB" sz="4000" b="1" dirty="0" smtClean="0"/>
            </a:br>
            <a:endParaRPr lang="en-US" alt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610600" cy="1295400"/>
          </a:xfrm>
        </p:spPr>
        <p:txBody>
          <a:bodyPr/>
          <a:lstStyle/>
          <a:p>
            <a:r>
              <a:rPr lang="fr-CH" altLang="en-US" sz="2000" i="1" dirty="0">
                <a:latin typeface="Arial" pitchFamily="34" charset="0"/>
              </a:rPr>
              <a:t>Jérôme </a:t>
            </a:r>
            <a:r>
              <a:rPr lang="fr-CH" altLang="en-US" sz="2000" i="1" dirty="0" err="1">
                <a:latin typeface="Arial" pitchFamily="34" charset="0"/>
              </a:rPr>
              <a:t>Lafeuille</a:t>
            </a:r>
            <a:r>
              <a:rPr lang="fr-CH" altLang="en-US" sz="2000" i="1" dirty="0">
                <a:latin typeface="Arial" pitchFamily="34" charset="0"/>
              </a:rPr>
              <a:t>  </a:t>
            </a:r>
            <a:endParaRPr lang="fr-CH" altLang="en-US" sz="2000" i="1" dirty="0" smtClean="0">
              <a:latin typeface="Arial" pitchFamily="34" charset="0"/>
            </a:endParaRPr>
          </a:p>
          <a:p>
            <a:r>
              <a:rPr lang="fr-CH" altLang="en-US" sz="2000" i="1" dirty="0" smtClean="0">
                <a:latin typeface="Arial" pitchFamily="34" charset="0"/>
              </a:rPr>
              <a:t>(WMO </a:t>
            </a:r>
            <a:r>
              <a:rPr lang="fr-CH" altLang="en-US" sz="2000" i="1" dirty="0" err="1" smtClean="0">
                <a:latin typeface="Arial" pitchFamily="34" charset="0"/>
              </a:rPr>
              <a:t>Space</a:t>
            </a:r>
            <a:r>
              <a:rPr lang="fr-CH" altLang="en-US" sz="2000" i="1" dirty="0" smtClean="0">
                <a:latin typeface="Arial" pitchFamily="34" charset="0"/>
              </a:rPr>
              <a:t> Programme)</a:t>
            </a:r>
            <a:endParaRPr lang="fr-CH" altLang="en-US" sz="20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0" y="685800"/>
            <a:ext cx="9253250" cy="54849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391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200" dirty="0" err="1" smtClean="0"/>
              <a:t>Measurement</a:t>
            </a:r>
            <a:r>
              <a:rPr lang="fr-CH" sz="3200" dirty="0" smtClean="0"/>
              <a:t> </a:t>
            </a:r>
            <a:r>
              <a:rPr lang="fr-CH" sz="3200" dirty="0" err="1" smtClean="0"/>
              <a:t>Timeline</a:t>
            </a:r>
            <a:r>
              <a:rPr lang="fr-CH" sz="3200" dirty="0" smtClean="0"/>
              <a:t> for </a:t>
            </a:r>
            <a:r>
              <a:rPr lang="fr-CH" sz="3200" b="1" i="1" dirty="0" smtClean="0">
                <a:solidFill>
                  <a:schemeClr val="tx2">
                    <a:lumMod val="75000"/>
                  </a:schemeClr>
                </a:solidFill>
              </a:rPr>
              <a:t>Solar EUV flux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GSICS - New Delhi- OSCAR 16-20/03/2015</a:t>
            </a:r>
            <a:endParaRPr lang="en-US" alt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95263"/>
            <a:ext cx="8335962" cy="795337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</a:rPr>
              <a:t>Expert assessment is needed to map instruments 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</a:rPr>
              <a:t>variables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657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 smtClean="0"/>
              <a:t>From an instrument: which variables can I derive?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dirty="0" smtClean="0"/>
              <a:t>For a given variable: which instruments can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 use?</a:t>
            </a:r>
            <a:br>
              <a:rPr lang="en-US" altLang="en-US" dirty="0" smtClean="0"/>
            </a:br>
            <a:r>
              <a:rPr lang="fr-CH" altLang="en-US" dirty="0" smtClean="0"/>
              <a:t>Essential to </a:t>
            </a:r>
            <a:r>
              <a:rPr lang="fr-CH" altLang="en-US" dirty="0" err="1" smtClean="0"/>
              <a:t>perform</a:t>
            </a:r>
            <a:r>
              <a:rPr lang="fr-CH" altLang="en-US" dirty="0" smtClean="0"/>
              <a:t> a gap </a:t>
            </a:r>
            <a:r>
              <a:rPr lang="fr-CH" altLang="en-US" dirty="0" err="1" smtClean="0"/>
              <a:t>analysis</a:t>
            </a:r>
            <a:endParaRPr lang="fr-CH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answers are not trivial !</a:t>
            </a:r>
          </a:p>
          <a:p>
            <a:pPr marL="609600" indent="-609600">
              <a:lnSpc>
                <a:spcPct val="90000"/>
              </a:lnSpc>
            </a:pPr>
            <a:r>
              <a:rPr lang="fr-CH" altLang="en-US" dirty="0" smtClean="0"/>
              <a:t>I</a:t>
            </a:r>
            <a:r>
              <a:rPr lang="en-US" altLang="en-US" dirty="0" err="1" smtClean="0"/>
              <a:t>nstrument</a:t>
            </a:r>
            <a:r>
              <a:rPr lang="en-US" altLang="en-US" dirty="0" smtClean="0"/>
              <a:t>-variable</a:t>
            </a:r>
            <a:r>
              <a:rPr lang="fr-CH" altLang="en-US" dirty="0"/>
              <a:t>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not a </a:t>
            </a:r>
            <a:r>
              <a:rPr lang="en-US" altLang="en-US" dirty="0" smtClean="0"/>
              <a:t>one-to-one relationship</a:t>
            </a:r>
          </a:p>
          <a:p>
            <a:pPr marL="609600" indent="-609600">
              <a:lnSpc>
                <a:spcPct val="90000"/>
              </a:lnSpc>
            </a:pPr>
            <a:r>
              <a:rPr lang="fr-CH" altLang="en-US" dirty="0" err="1" smtClean="0"/>
              <a:t>Various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degrees</a:t>
            </a:r>
            <a:r>
              <a:rPr lang="fr-CH" altLang="en-US" dirty="0" smtClean="0"/>
              <a:t> of relevance </a:t>
            </a:r>
          </a:p>
          <a:p>
            <a:pPr marL="609600" indent="-609600">
              <a:lnSpc>
                <a:spcPct val="90000"/>
              </a:lnSpc>
            </a:pPr>
            <a:r>
              <a:rPr lang="fr-CH" altLang="en-US" dirty="0" err="1" smtClean="0"/>
              <a:t>Different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users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may</a:t>
            </a:r>
            <a:r>
              <a:rPr lang="fr-CH" altLang="en-US" dirty="0" smtClean="0"/>
              <a:t> have </a:t>
            </a:r>
            <a:r>
              <a:rPr lang="fr-CH" altLang="en-US" dirty="0" err="1" smtClean="0"/>
              <a:t>different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views</a:t>
            </a:r>
            <a:r>
              <a:rPr lang="fr-CH" altLang="en-US" dirty="0" smtClean="0"/>
              <a:t> (</a:t>
            </a:r>
            <a:r>
              <a:rPr lang="fr-CH" altLang="en-US" dirty="0" err="1" smtClean="0"/>
              <a:t>requirements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depending</a:t>
            </a:r>
            <a:r>
              <a:rPr lang="fr-CH" altLang="en-US" dirty="0" smtClean="0"/>
              <a:t> on applications)</a:t>
            </a:r>
            <a:endParaRPr lang="en-US" altLang="en-US" dirty="0"/>
          </a:p>
          <a:p>
            <a:pPr marL="609600" indent="-609600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fr-CH" sz="2000" dirty="0" smtClean="0">
                <a:cs typeface="Arial" panose="020B0604020202020204" pitchFamily="34" charset="0"/>
              </a:rPr>
              <a:t>Instruments are </a:t>
            </a:r>
            <a:r>
              <a:rPr lang="fr-CH" sz="2000" dirty="0" err="1" smtClean="0">
                <a:cs typeface="Arial" panose="020B0604020202020204" pitchFamily="34" charset="0"/>
              </a:rPr>
              <a:t>clustered</a:t>
            </a:r>
            <a:r>
              <a:rPr lang="fr-CH" sz="2000" dirty="0" smtClean="0">
                <a:cs typeface="Arial" panose="020B0604020202020204" pitchFamily="34" charset="0"/>
              </a:rPr>
              <a:t> in classes of </a:t>
            </a:r>
            <a:r>
              <a:rPr lang="fr-CH" sz="2000" dirty="0" err="1" smtClean="0">
                <a:cs typeface="Arial" panose="020B0604020202020204" pitchFamily="34" charset="0"/>
              </a:rPr>
              <a:t>similar</a:t>
            </a:r>
            <a:r>
              <a:rPr lang="fr-CH" sz="2000" dirty="0" smtClean="0">
                <a:cs typeface="Arial" panose="020B0604020202020204" pitchFamily="34" charset="0"/>
              </a:rPr>
              <a:t> design and performances</a:t>
            </a:r>
          </a:p>
          <a:p>
            <a:r>
              <a:rPr lang="fr-CH" sz="2000" dirty="0" smtClean="0">
                <a:cs typeface="Arial" panose="020B0604020202020204" pitchFamily="34" charset="0"/>
              </a:rPr>
              <a:t>The relevant variables are </a:t>
            </a:r>
            <a:r>
              <a:rPr lang="fr-CH" sz="2000" dirty="0" err="1" smtClean="0">
                <a:cs typeface="Arial" panose="020B0604020202020204" pitchFamily="34" charset="0"/>
              </a:rPr>
              <a:t>linked</a:t>
            </a:r>
            <a:r>
              <a:rPr lang="fr-CH" sz="2000" dirty="0" smtClean="0">
                <a:cs typeface="Arial" panose="020B0604020202020204" pitchFamily="34" charset="0"/>
              </a:rPr>
              <a:t> «</a:t>
            </a:r>
            <a:r>
              <a:rPr lang="fr-CH" sz="2000" dirty="0" err="1" smtClean="0">
                <a:cs typeface="Arial" panose="020B0604020202020204" pitchFamily="34" charset="0"/>
              </a:rPr>
              <a:t>manually</a:t>
            </a:r>
            <a:r>
              <a:rPr lang="fr-CH" sz="2000" dirty="0" smtClean="0">
                <a:cs typeface="Arial" panose="020B0604020202020204" pitchFamily="34" charset="0"/>
              </a:rPr>
              <a:t>» to </a:t>
            </a:r>
            <a:r>
              <a:rPr lang="fr-CH" sz="2000" dirty="0" err="1" smtClean="0">
                <a:cs typeface="Arial" panose="020B0604020202020204" pitchFamily="34" charset="0"/>
              </a:rPr>
              <a:t>each</a:t>
            </a:r>
            <a:r>
              <a:rPr lang="fr-CH" sz="2000" dirty="0" smtClean="0">
                <a:cs typeface="Arial" panose="020B0604020202020204" pitchFamily="34" charset="0"/>
              </a:rPr>
              <a:t> class </a:t>
            </a:r>
            <a:r>
              <a:rPr lang="fr-CH" sz="2000" dirty="0" err="1" smtClean="0">
                <a:cs typeface="Arial" panose="020B0604020202020204" pitchFamily="34" charset="0"/>
              </a:rPr>
              <a:t>based</a:t>
            </a:r>
            <a:r>
              <a:rPr lang="fr-CH" sz="2000" dirty="0" smtClean="0">
                <a:cs typeface="Arial" panose="020B0604020202020204" pitchFamily="34" charset="0"/>
              </a:rPr>
              <a:t> on an </a:t>
            </a:r>
            <a:r>
              <a:rPr lang="fr-CH" sz="2000" dirty="0" err="1" smtClean="0">
                <a:cs typeface="Arial" panose="020B0604020202020204" pitchFamily="34" charset="0"/>
              </a:rPr>
              <a:t>implicit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cs typeface="Arial" panose="020B0604020202020204" pitchFamily="34" charset="0"/>
              </a:rPr>
              <a:t>scientific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cs typeface="Arial" panose="020B0604020202020204" pitchFamily="34" charset="0"/>
              </a:rPr>
              <a:t>rationale</a:t>
            </a:r>
            <a:endParaRPr lang="fr-CH" sz="2000" dirty="0" smtClean="0">
              <a:cs typeface="Arial" panose="020B0604020202020204" pitchFamily="34" charset="0"/>
            </a:endParaRPr>
          </a:p>
          <a:p>
            <a:r>
              <a:rPr lang="fr-CH" sz="2000" dirty="0" smtClean="0">
                <a:cs typeface="Arial" panose="020B0604020202020204" pitchFamily="34" charset="0"/>
              </a:rPr>
              <a:t>Excellent </a:t>
            </a:r>
            <a:r>
              <a:rPr lang="fr-CH" sz="2000" dirty="0" err="1" smtClean="0">
                <a:cs typeface="Arial" panose="020B0604020202020204" pitchFamily="34" charset="0"/>
              </a:rPr>
              <a:t>results</a:t>
            </a:r>
            <a:r>
              <a:rPr lang="fr-CH" sz="2000" dirty="0" smtClean="0">
                <a:cs typeface="Arial" panose="020B0604020202020204" pitchFamily="34" charset="0"/>
              </a:rPr>
              <a:t> for </a:t>
            </a:r>
            <a:r>
              <a:rPr lang="fr-CH" sz="2000" dirty="0" err="1" smtClean="0">
                <a:cs typeface="Arial" panose="020B0604020202020204" pitchFamily="34" charset="0"/>
              </a:rPr>
              <a:t>Earth</a:t>
            </a:r>
            <a:r>
              <a:rPr lang="fr-CH" sz="2000" dirty="0" smtClean="0">
                <a:cs typeface="Arial" panose="020B0604020202020204" pitchFamily="34" charset="0"/>
              </a:rPr>
              <a:t> Observation instruments</a:t>
            </a:r>
            <a:br>
              <a:rPr lang="fr-CH" sz="2000" dirty="0" smtClean="0">
                <a:cs typeface="Arial" panose="020B0604020202020204" pitchFamily="34" charset="0"/>
              </a:rPr>
            </a:b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>
                <a:cs typeface="Arial" panose="020B0604020202020204" pitchFamily="34" charset="0"/>
              </a:rPr>
              <a:t>(  ̴</a:t>
            </a:r>
            <a:r>
              <a:rPr lang="fr-CH" sz="2000" dirty="0" smtClean="0">
                <a:cs typeface="Arial" panose="020B0604020202020204" pitchFamily="34" charset="0"/>
              </a:rPr>
              <a:t>600 instruments,   </a:t>
            </a:r>
            <a:r>
              <a:rPr lang="fr-CH" sz="2000" dirty="0">
                <a:cs typeface="Arial" panose="020B0604020202020204" pitchFamily="34" charset="0"/>
              </a:rPr>
              <a:t>̴200 </a:t>
            </a:r>
            <a:r>
              <a:rPr lang="fr-CH" sz="2000" dirty="0" smtClean="0">
                <a:cs typeface="Arial" panose="020B0604020202020204" pitchFamily="34" charset="0"/>
              </a:rPr>
              <a:t>classes) </a:t>
            </a:r>
          </a:p>
          <a:p>
            <a:r>
              <a:rPr lang="fr-CH" sz="2000" dirty="0" err="1" smtClean="0">
                <a:cs typeface="Arial" panose="020B0604020202020204" pitchFamily="34" charset="0"/>
              </a:rPr>
              <a:t>Unpractical</a:t>
            </a:r>
            <a:r>
              <a:rPr lang="fr-CH" sz="2000" dirty="0" smtClean="0">
                <a:cs typeface="Arial" panose="020B0604020202020204" pitchFamily="34" charset="0"/>
              </a:rPr>
              <a:t> for </a:t>
            </a:r>
            <a:r>
              <a:rPr lang="fr-CH" sz="2000" dirty="0" err="1" smtClean="0">
                <a:cs typeface="Arial" panose="020B0604020202020204" pitchFamily="34" charset="0"/>
              </a:rPr>
              <a:t>Space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cs typeface="Arial" panose="020B0604020202020204" pitchFamily="34" charset="0"/>
              </a:rPr>
              <a:t>Weather</a:t>
            </a:r>
            <a:r>
              <a:rPr lang="fr-CH" sz="2000" dirty="0" smtClean="0">
                <a:cs typeface="Arial" panose="020B0604020202020204" pitchFamily="34" charset="0"/>
              </a:rPr>
              <a:t> instruments  (</a:t>
            </a:r>
            <a:r>
              <a:rPr lang="fr-CH" sz="2000" dirty="0" err="1" smtClean="0">
                <a:cs typeface="Arial" panose="020B0604020202020204" pitchFamily="34" charset="0"/>
              </a:rPr>
              <a:t>too</a:t>
            </a:r>
            <a:r>
              <a:rPr lang="fr-CH" sz="2000" dirty="0" smtClean="0">
                <a:cs typeface="Arial" panose="020B0604020202020204" pitchFamily="34" charset="0"/>
              </a:rPr>
              <a:t> diverse).</a:t>
            </a:r>
          </a:p>
          <a:p>
            <a:r>
              <a:rPr lang="fr-CH" sz="2000" dirty="0" smtClean="0">
                <a:cs typeface="Arial" panose="020B0604020202020204" pitchFamily="34" charset="0"/>
              </a:rPr>
              <a:t>Heavy to manage </a:t>
            </a:r>
            <a:r>
              <a:rPr lang="fr-CH" sz="2000" dirty="0" err="1" smtClean="0">
                <a:cs typeface="Arial" panose="020B0604020202020204" pitchFamily="34" charset="0"/>
              </a:rPr>
              <a:t>when</a:t>
            </a:r>
            <a:r>
              <a:rPr lang="fr-CH" sz="2000" dirty="0" smtClean="0">
                <a:cs typeface="Arial" panose="020B0604020202020204" pitchFamily="34" charset="0"/>
              </a:rPr>
              <a:t> the </a:t>
            </a:r>
            <a:r>
              <a:rPr lang="fr-CH" sz="2000" dirty="0" err="1" smtClean="0">
                <a:cs typeface="Arial" panose="020B0604020202020204" pitchFamily="34" charset="0"/>
              </a:rPr>
              <a:t>number</a:t>
            </a:r>
            <a:r>
              <a:rPr lang="fr-CH" sz="2000" dirty="0" smtClean="0">
                <a:cs typeface="Arial" panose="020B0604020202020204" pitchFamily="34" charset="0"/>
              </a:rPr>
              <a:t> of classes </a:t>
            </a:r>
            <a:r>
              <a:rPr lang="fr-CH" sz="2000" dirty="0" err="1" smtClean="0">
                <a:cs typeface="Arial" panose="020B0604020202020204" pitchFamily="34" charset="0"/>
              </a:rPr>
              <a:t>increases</a:t>
            </a:r>
            <a:endParaRPr lang="fr-CH" sz="2000" dirty="0" smtClean="0">
              <a:cs typeface="Arial" panose="020B0604020202020204" pitchFamily="34" charset="0"/>
            </a:endParaRPr>
          </a:p>
        </p:txBody>
      </p:sp>
      <p:pic>
        <p:nvPicPr>
          <p:cNvPr id="3075" name="Picture 3" descr="C:\Users\Autologon\AppData\Local\Microsoft\Windows\Temporary Internet Files\Content.IE5\YMCLO1VW\marxis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105">
            <a:off x="1083504" y="2479828"/>
            <a:ext cx="2425735" cy="16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r>
              <a:rPr lang="fr-CH" sz="2000" dirty="0" smtClean="0">
                <a:cs typeface="Arial" panose="020B0604020202020204" pitchFamily="34" charset="0"/>
              </a:rPr>
              <a:t>The new </a:t>
            </a:r>
            <a:r>
              <a:rPr lang="fr-CH" sz="2000" dirty="0" err="1">
                <a:cs typeface="Arial" panose="020B0604020202020204" pitchFamily="34" charset="0"/>
              </a:rPr>
              <a:t>approach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>
                <a:cs typeface="Arial" panose="020B0604020202020204" pitchFamily="34" charset="0"/>
              </a:rPr>
              <a:t>is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cs typeface="Arial" panose="020B0604020202020204" pitchFamily="34" charset="0"/>
              </a:rPr>
              <a:t>based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>
                <a:cs typeface="Arial" panose="020B0604020202020204" pitchFamily="34" charset="0"/>
              </a:rPr>
              <a:t>on the </a:t>
            </a:r>
            <a:r>
              <a:rPr lang="fr-CH" sz="2000" dirty="0" smtClean="0">
                <a:cs typeface="Arial" panose="020B0604020202020204" pitchFamily="34" charset="0"/>
              </a:rPr>
              <a:t>application </a:t>
            </a:r>
            <a:r>
              <a:rPr lang="fr-CH" sz="2000" dirty="0">
                <a:cs typeface="Arial" panose="020B0604020202020204" pitchFamily="34" charset="0"/>
              </a:rPr>
              <a:t>of expert </a:t>
            </a:r>
            <a:r>
              <a:rPr lang="fr-CH" sz="2000" dirty="0" err="1">
                <a:cs typeface="Arial" panose="020B0604020202020204" pitchFamily="34" charset="0"/>
              </a:rPr>
              <a:t>rules</a:t>
            </a:r>
            <a:r>
              <a:rPr lang="fr-CH" sz="2000" dirty="0">
                <a:cs typeface="Arial" panose="020B0604020202020204" pitchFamily="34" charset="0"/>
              </a:rPr>
              <a:t> to </a:t>
            </a:r>
            <a:r>
              <a:rPr lang="fr-CH" sz="2000" dirty="0" err="1">
                <a:cs typeface="Arial" panose="020B0604020202020204" pitchFamily="34" charset="0"/>
              </a:rPr>
              <a:t>each</a:t>
            </a:r>
            <a:r>
              <a:rPr lang="fr-CH" sz="2000" dirty="0">
                <a:cs typeface="Arial" panose="020B0604020202020204" pitchFamily="34" charset="0"/>
              </a:rPr>
              <a:t> instrument</a:t>
            </a:r>
          </a:p>
          <a:p>
            <a:r>
              <a:rPr lang="fr-CH" sz="2000" dirty="0" err="1">
                <a:cs typeface="Arial" panose="020B0604020202020204" pitchFamily="34" charset="0"/>
              </a:rPr>
              <a:t>Facilitates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>
                <a:cs typeface="Arial" panose="020B0604020202020204" pitchFamily="34" charset="0"/>
              </a:rPr>
              <a:t>scientific</a:t>
            </a:r>
            <a:r>
              <a:rPr lang="fr-CH" sz="2000" dirty="0">
                <a:cs typeface="Arial" panose="020B0604020202020204" pitchFamily="34" charset="0"/>
              </a:rPr>
              <a:t> maintenance: </a:t>
            </a:r>
            <a:r>
              <a:rPr lang="fr-CH" sz="2000" dirty="0" err="1">
                <a:cs typeface="Arial" panose="020B0604020202020204" pitchFamily="34" charset="0"/>
              </a:rPr>
              <a:t>Rules</a:t>
            </a:r>
            <a:r>
              <a:rPr lang="fr-CH" sz="2000" dirty="0">
                <a:cs typeface="Arial" panose="020B0604020202020204" pitchFamily="34" charset="0"/>
              </a:rPr>
              <a:t> are </a:t>
            </a:r>
            <a:r>
              <a:rPr lang="fr-CH" sz="2000" dirty="0" err="1" smtClean="0">
                <a:cs typeface="Arial" panose="020B0604020202020204" pitchFamily="34" charset="0"/>
              </a:rPr>
              <a:t>independent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>
                <a:cs typeface="Arial" panose="020B0604020202020204" pitchFamily="34" charset="0"/>
              </a:rPr>
              <a:t>of the software </a:t>
            </a:r>
            <a:r>
              <a:rPr lang="fr-CH" sz="2000" dirty="0" err="1" smtClean="0">
                <a:cs typeface="Arial" panose="020B0604020202020204" pitchFamily="34" charset="0"/>
              </a:rPr>
              <a:t>itself</a:t>
            </a:r>
            <a:endParaRPr lang="fr-CH" sz="2000" dirty="0">
              <a:cs typeface="Arial" panose="020B0604020202020204" pitchFamily="34" charset="0"/>
            </a:endParaRPr>
          </a:p>
          <a:p>
            <a:r>
              <a:rPr lang="fr-CH" sz="2000" dirty="0" err="1" smtClean="0">
                <a:cs typeface="Arial" panose="020B0604020202020204" pitchFamily="34" charset="0"/>
              </a:rPr>
              <a:t>Transparency</a:t>
            </a:r>
            <a:r>
              <a:rPr lang="fr-CH" sz="2000" dirty="0">
                <a:cs typeface="Arial" panose="020B0604020202020204" pitchFamily="34" charset="0"/>
              </a:rPr>
              <a:t>: the </a:t>
            </a:r>
            <a:r>
              <a:rPr lang="fr-CH" sz="2000" dirty="0" err="1">
                <a:cs typeface="Arial" panose="020B0604020202020204" pitchFamily="34" charset="0"/>
              </a:rPr>
              <a:t>rules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>
                <a:cs typeface="Arial" panose="020B0604020202020204" pitchFamily="34" charset="0"/>
              </a:rPr>
              <a:t>can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>
                <a:cs typeface="Arial" panose="020B0604020202020204" pitchFamily="34" charset="0"/>
              </a:rPr>
              <a:t>be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cs typeface="Arial" panose="020B0604020202020204" pitchFamily="34" charset="0"/>
              </a:rPr>
              <a:t>displayed</a:t>
            </a:r>
            <a:r>
              <a:rPr lang="fr-CH" sz="2000" dirty="0" smtClean="0">
                <a:cs typeface="Arial" panose="020B0604020202020204" pitchFamily="34" charset="0"/>
              </a:rPr>
              <a:t> and </a:t>
            </a:r>
            <a:r>
              <a:rPr lang="fr-CH" sz="2000" dirty="0" err="1" smtClean="0">
                <a:cs typeface="Arial" panose="020B0604020202020204" pitchFamily="34" charset="0"/>
              </a:rPr>
              <a:t>submitted</a:t>
            </a:r>
            <a:r>
              <a:rPr lang="fr-CH" sz="2000" dirty="0" smtClean="0">
                <a:cs typeface="Arial" panose="020B0604020202020204" pitchFamily="34" charset="0"/>
              </a:rPr>
              <a:t> </a:t>
            </a:r>
            <a:r>
              <a:rPr lang="fr-CH" sz="2000" dirty="0">
                <a:cs typeface="Arial" panose="020B0604020202020204" pitchFamily="34" charset="0"/>
              </a:rPr>
              <a:t>to </a:t>
            </a:r>
            <a:r>
              <a:rPr lang="fr-CH" sz="2000" dirty="0" err="1">
                <a:cs typeface="Arial" panose="020B0604020202020204" pitchFamily="34" charset="0"/>
              </a:rPr>
              <a:t>external</a:t>
            </a:r>
            <a:r>
              <a:rPr lang="fr-CH" sz="2000" dirty="0">
                <a:cs typeface="Arial" panose="020B0604020202020204" pitchFamily="34" charset="0"/>
              </a:rPr>
              <a:t> </a:t>
            </a:r>
            <a:r>
              <a:rPr lang="fr-CH" sz="2000" dirty="0" err="1">
                <a:cs typeface="Arial" panose="020B0604020202020204" pitchFamily="34" charset="0"/>
              </a:rPr>
              <a:t>reviews</a:t>
            </a:r>
            <a:endParaRPr lang="fr-CH" sz="2000" dirty="0">
              <a:cs typeface="Arial" panose="020B0604020202020204" pitchFamily="34" charset="0"/>
            </a:endParaRPr>
          </a:p>
          <a:p>
            <a:r>
              <a:rPr lang="fr-CH" sz="2000" dirty="0" err="1" smtClean="0">
                <a:cs typeface="Arial" panose="020B0604020202020204" pitchFamily="34" charset="0"/>
              </a:rPr>
              <a:t>Enables</a:t>
            </a:r>
            <a:r>
              <a:rPr lang="fr-CH" sz="2000" dirty="0" smtClean="0">
                <a:cs typeface="Arial" panose="020B0604020202020204" pitchFamily="34" charset="0"/>
              </a:rPr>
              <a:t> collaborative </a:t>
            </a:r>
            <a:r>
              <a:rPr lang="fr-CH" sz="2000" dirty="0" err="1" smtClean="0">
                <a:cs typeface="Arial" panose="020B0604020202020204" pitchFamily="34" charset="0"/>
              </a:rPr>
              <a:t>improvement</a:t>
            </a:r>
            <a:r>
              <a:rPr lang="fr-CH" sz="2000" dirty="0" smtClean="0">
                <a:cs typeface="Arial" panose="020B0604020202020204" pitchFamily="34" charset="0"/>
              </a:rPr>
              <a:t> of </a:t>
            </a:r>
            <a:r>
              <a:rPr lang="fr-CH" sz="2000" dirty="0">
                <a:cs typeface="Arial" panose="020B0604020202020204" pitchFamily="34" charset="0"/>
              </a:rPr>
              <a:t>the </a:t>
            </a:r>
            <a:r>
              <a:rPr lang="fr-CH" sz="2000" dirty="0" err="1">
                <a:cs typeface="Arial" panose="020B0604020202020204" pitchFamily="34" charset="0"/>
              </a:rPr>
              <a:t>knowledge</a:t>
            </a:r>
            <a:r>
              <a:rPr lang="fr-CH" sz="2000" dirty="0">
                <a:cs typeface="Arial" panose="020B0604020202020204" pitchFamily="34" charset="0"/>
              </a:rPr>
              <a:t> basis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fr-CH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36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approach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61987"/>
          </a:xfrm>
          <a:solidFill>
            <a:schemeClr val="bg1"/>
          </a:solidFill>
        </p:spPr>
        <p:txBody>
          <a:bodyPr/>
          <a:lstStyle/>
          <a:p>
            <a:r>
              <a:rPr lang="fr-CH" sz="3600" b="1" dirty="0" err="1" smtClean="0">
                <a:solidFill>
                  <a:schemeClr val="tx2">
                    <a:lumMod val="50000"/>
                  </a:schemeClr>
                </a:solidFill>
              </a:rPr>
              <a:t>Abolishing</a:t>
            </a:r>
            <a:r>
              <a:rPr lang="fr-CH" sz="3600" b="1" dirty="0" smtClean="0">
                <a:solidFill>
                  <a:schemeClr val="tx2">
                    <a:lumMod val="50000"/>
                  </a:schemeClr>
                </a:solidFill>
              </a:rPr>
              <a:t> the classes… for an expert system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uiExpand="1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599" cy="661987"/>
          </a:xfrm>
        </p:spPr>
        <p:txBody>
          <a:bodyPr/>
          <a:lstStyle/>
          <a:p>
            <a:r>
              <a:rPr lang="fr-CH" sz="3600" b="1" dirty="0" smtClean="0">
                <a:solidFill>
                  <a:schemeClr val="tx2">
                    <a:lumMod val="50000"/>
                  </a:schemeClr>
                </a:solidFill>
              </a:rPr>
              <a:t>Instrument-variable </a:t>
            </a:r>
            <a:r>
              <a:rPr lang="fr-CH" sz="3600" b="1" dirty="0" err="1" smtClean="0">
                <a:solidFill>
                  <a:schemeClr val="tx2">
                    <a:lumMod val="50000"/>
                  </a:schemeClr>
                </a:solidFill>
              </a:rPr>
              <a:t>mapping</a:t>
            </a:r>
            <a:r>
              <a:rPr lang="fr-CH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H" sz="3600" b="1" dirty="0" err="1" smtClean="0">
                <a:solidFill>
                  <a:schemeClr val="tx2">
                    <a:lumMod val="50000"/>
                  </a:schemeClr>
                </a:solidFill>
              </a:rPr>
              <a:t>principle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2386012" cy="2679631"/>
          </a:xfrm>
        </p:spPr>
        <p:txBody>
          <a:bodyPr/>
          <a:lstStyle/>
          <a:p>
            <a:pPr marL="0" indent="0">
              <a:buNone/>
            </a:pPr>
            <a:r>
              <a:rPr lang="fr-CH" sz="2000" dirty="0" smtClean="0"/>
              <a:t>Design </a:t>
            </a:r>
            <a:r>
              <a:rPr lang="fr-CH" sz="2000" dirty="0" err="1" smtClean="0"/>
              <a:t>features</a:t>
            </a:r>
            <a:r>
              <a:rPr lang="fr-CH" sz="2000" dirty="0" smtClean="0"/>
              <a:t> </a:t>
            </a:r>
            <a:r>
              <a:rPr lang="fr-CH" sz="2000" dirty="0" err="1" smtClean="0"/>
              <a:t>e.g</a:t>
            </a:r>
            <a:r>
              <a:rPr lang="fr-CH" sz="2000" dirty="0" smtClean="0"/>
              <a:t>:</a:t>
            </a:r>
          </a:p>
          <a:p>
            <a:r>
              <a:rPr lang="fr-CH" sz="2000" dirty="0" smtClean="0"/>
              <a:t>Spectral bands</a:t>
            </a:r>
          </a:p>
          <a:p>
            <a:r>
              <a:rPr lang="fr-CH" sz="2000" dirty="0" err="1" smtClean="0"/>
              <a:t>Bandwidth</a:t>
            </a:r>
            <a:endParaRPr lang="fr-CH" sz="2000" dirty="0" smtClean="0"/>
          </a:p>
          <a:p>
            <a:r>
              <a:rPr lang="fr-CH" sz="2000" dirty="0" smtClean="0"/>
              <a:t>No of </a:t>
            </a:r>
            <a:r>
              <a:rPr lang="fr-CH" sz="2000" dirty="0" err="1" smtClean="0"/>
              <a:t>channels</a:t>
            </a:r>
            <a:endParaRPr lang="fr-CH" sz="2000" dirty="0" smtClean="0"/>
          </a:p>
          <a:p>
            <a:r>
              <a:rPr lang="fr-CH" sz="2000" dirty="0" err="1" smtClean="0"/>
              <a:t>Polarization</a:t>
            </a:r>
            <a:endParaRPr lang="fr-CH" sz="2000" dirty="0" smtClean="0"/>
          </a:p>
          <a:p>
            <a:r>
              <a:rPr lang="fr-CH" sz="2000" dirty="0" smtClean="0"/>
              <a:t>Etc..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0" y="3846512"/>
            <a:ext cx="3886200" cy="2057400"/>
            <a:chOff x="2895600" y="3657600"/>
            <a:chExt cx="3886200" cy="2057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895600" y="3657600"/>
              <a:ext cx="3886200" cy="1524000"/>
              <a:chOff x="2895600" y="3657600"/>
              <a:chExt cx="42672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95600" y="3657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0" y="4038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95600" y="4419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95600" y="4800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895600" y="5181600"/>
              <a:ext cx="38862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0" y="3657600"/>
              <a:ext cx="5334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3657600"/>
              <a:ext cx="5334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15000" y="3657600"/>
              <a:ext cx="5334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43506" y="3844676"/>
            <a:ext cx="49029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XX</a:t>
            </a:r>
          </a:p>
          <a:p>
            <a:r>
              <a:rPr lang="fr-CH" b="1" dirty="0" smtClean="0"/>
              <a:t>X</a:t>
            </a:r>
          </a:p>
          <a:p>
            <a:endParaRPr lang="fr-CH" b="1" dirty="0"/>
          </a:p>
          <a:p>
            <a:r>
              <a:rPr lang="fr-CH" b="1" dirty="0" smtClean="0"/>
              <a:t>X</a:t>
            </a:r>
          </a:p>
          <a:p>
            <a:endParaRPr lang="fr-CH" b="1" dirty="0"/>
          </a:p>
          <a:p>
            <a:endParaRPr lang="fr-CH" b="1" dirty="0" smtClean="0"/>
          </a:p>
          <a:p>
            <a:r>
              <a:rPr lang="fr-CH" b="1" dirty="0"/>
              <a:t>X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3846512"/>
            <a:ext cx="49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X</a:t>
            </a:r>
          </a:p>
          <a:p>
            <a:r>
              <a:rPr lang="fr-CH" b="1" dirty="0" smtClean="0"/>
              <a:t>XX</a:t>
            </a:r>
          </a:p>
          <a:p>
            <a:r>
              <a:rPr lang="fr-CH" b="1" dirty="0"/>
              <a:t>X</a:t>
            </a:r>
            <a:endParaRPr lang="fr-CH" b="1" dirty="0" smtClean="0"/>
          </a:p>
          <a:p>
            <a:endParaRPr lang="fr-CH" b="1" dirty="0"/>
          </a:p>
          <a:p>
            <a:r>
              <a:rPr lang="fr-CH" b="1" dirty="0" smtClean="0"/>
              <a:t>X</a:t>
            </a:r>
            <a:endParaRPr lang="fr-CH" b="1" dirty="0"/>
          </a:p>
          <a:p>
            <a:endParaRPr lang="fr-CH" b="1" dirty="0" smtClean="0"/>
          </a:p>
          <a:p>
            <a:r>
              <a:rPr lang="fr-CH" b="1" dirty="0"/>
              <a:t>X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3846512"/>
            <a:ext cx="45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 smtClean="0"/>
          </a:p>
          <a:p>
            <a:endParaRPr lang="fr-CH" b="1" dirty="0" smtClean="0"/>
          </a:p>
          <a:p>
            <a:r>
              <a:rPr lang="fr-CH" b="1" dirty="0" smtClean="0"/>
              <a:t>X</a:t>
            </a:r>
          </a:p>
          <a:p>
            <a:r>
              <a:rPr lang="fr-CH" b="1" dirty="0"/>
              <a:t>X</a:t>
            </a:r>
            <a:endParaRPr lang="fr-CH" b="1" dirty="0" smtClean="0"/>
          </a:p>
          <a:p>
            <a:endParaRPr lang="fr-CH" b="1" dirty="0"/>
          </a:p>
          <a:p>
            <a:r>
              <a:rPr lang="fr-CH" b="1" dirty="0" smtClean="0"/>
              <a:t>XX</a:t>
            </a:r>
            <a:endParaRPr lang="fr-CH" b="1" dirty="0"/>
          </a:p>
          <a:p>
            <a:r>
              <a:rPr lang="fr-CH" b="1" dirty="0" smtClean="0"/>
              <a:t>X</a:t>
            </a:r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26" r="6971" b="26084"/>
          <a:stretch/>
        </p:blipFill>
        <p:spPr bwMode="auto">
          <a:xfrm>
            <a:off x="448071" y="1255712"/>
            <a:ext cx="1304529" cy="14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1524000" y="2302772"/>
            <a:ext cx="1447800" cy="14675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C:\Users\WMOuser\Desktop\ESWW11\Presentation background\swepamelectronspectr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791153"/>
            <a:ext cx="809625" cy="71356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22532" idx="3"/>
          </p:cNvCxnSpPr>
          <p:nvPr/>
        </p:nvCxnSpPr>
        <p:spPr>
          <a:xfrm>
            <a:off x="2614612" y="2147937"/>
            <a:ext cx="1423988" cy="1622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WMOuser\Desktop\ESWW11\Presentation background\swepam-ionspec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3344"/>
            <a:ext cx="762000" cy="66576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4306277" y="2209800"/>
            <a:ext cx="2323123" cy="1601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5410200" y="3171855"/>
            <a:ext cx="1524000" cy="67465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29400" y="1992649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34200" y="2971800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34995" y="1674674"/>
            <a:ext cx="1656205" cy="21353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028">
            <a:off x="3595367" y="1101935"/>
            <a:ext cx="527508" cy="444702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028">
            <a:off x="3081095" y="1353482"/>
            <a:ext cx="762000" cy="642384"/>
          </a:xfrm>
          <a:prstGeom prst="rect">
            <a:avLst/>
          </a:prstGeom>
          <a:ln w="28575">
            <a:noFill/>
          </a:ln>
        </p:spPr>
      </p:pic>
      <p:sp>
        <p:nvSpPr>
          <p:cNvPr id="22534" name="Slide Number Placeholder 225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1524000"/>
            <a:ext cx="152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1800" y="2438400"/>
            <a:ext cx="1524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0" y="3409890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7400" y="990600"/>
            <a:ext cx="1600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Variable 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3178846" y="1332506"/>
            <a:ext cx="2612354" cy="24774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19400" y="3836075"/>
            <a:ext cx="566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XX</a:t>
            </a:r>
          </a:p>
          <a:p>
            <a:r>
              <a:rPr lang="fr-CH" b="1" dirty="0" smtClean="0"/>
              <a:t>X</a:t>
            </a:r>
          </a:p>
          <a:p>
            <a:endParaRPr lang="fr-CH" b="1" dirty="0"/>
          </a:p>
          <a:p>
            <a:r>
              <a:rPr lang="fr-CH" b="1" dirty="0" smtClean="0"/>
              <a:t>X</a:t>
            </a:r>
          </a:p>
          <a:p>
            <a:endParaRPr lang="fr-CH" b="1" dirty="0"/>
          </a:p>
          <a:p>
            <a:endParaRPr lang="fr-CH" b="1" dirty="0" smtClean="0"/>
          </a:p>
          <a:p>
            <a:r>
              <a:rPr lang="fr-CH" b="1" dirty="0"/>
              <a:t>X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462095" y="1674674"/>
            <a:ext cx="2633905" cy="216140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860603" y="1791153"/>
            <a:ext cx="1517215" cy="2018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381500" y="3886200"/>
            <a:ext cx="4953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X</a:t>
            </a:r>
          </a:p>
          <a:p>
            <a:r>
              <a:rPr lang="fr-CH" b="1" dirty="0" smtClean="0"/>
              <a:t>XX</a:t>
            </a:r>
          </a:p>
          <a:p>
            <a:r>
              <a:rPr lang="fr-CH" b="1" dirty="0"/>
              <a:t>X</a:t>
            </a:r>
            <a:endParaRPr lang="fr-CH" b="1" dirty="0" smtClean="0"/>
          </a:p>
          <a:p>
            <a:endParaRPr lang="fr-CH" b="1" dirty="0"/>
          </a:p>
          <a:p>
            <a:r>
              <a:rPr lang="fr-CH" b="1" dirty="0" smtClean="0"/>
              <a:t>X</a:t>
            </a:r>
            <a:endParaRPr lang="fr-CH" b="1" dirty="0"/>
          </a:p>
          <a:p>
            <a:endParaRPr lang="fr-CH" b="1" dirty="0" smtClean="0"/>
          </a:p>
          <a:p>
            <a:r>
              <a:rPr lang="fr-CH" b="1" dirty="0"/>
              <a:t>X</a:t>
            </a:r>
            <a:endParaRPr lang="en-US" b="1" dirty="0"/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4572000" y="2638455"/>
            <a:ext cx="2209800" cy="1172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62600" y="3886200"/>
            <a:ext cx="4572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CH" b="1" dirty="0" smtClean="0"/>
          </a:p>
          <a:p>
            <a:endParaRPr lang="fr-CH" b="1" dirty="0" smtClean="0"/>
          </a:p>
          <a:p>
            <a:r>
              <a:rPr lang="fr-CH" b="1" dirty="0" smtClean="0"/>
              <a:t>X</a:t>
            </a:r>
          </a:p>
          <a:p>
            <a:r>
              <a:rPr lang="fr-CH" b="1" dirty="0"/>
              <a:t>X</a:t>
            </a:r>
            <a:endParaRPr lang="fr-CH" b="1" dirty="0" smtClean="0"/>
          </a:p>
          <a:p>
            <a:endParaRPr lang="fr-CH" b="1" dirty="0"/>
          </a:p>
          <a:p>
            <a:r>
              <a:rPr lang="fr-CH" b="1" dirty="0" smtClean="0"/>
              <a:t>XX</a:t>
            </a:r>
            <a:endParaRPr lang="fr-CH" b="1" dirty="0"/>
          </a:p>
          <a:p>
            <a:r>
              <a:rPr lang="fr-CH" b="1" dirty="0" smtClean="0"/>
              <a:t>X</a:t>
            </a:r>
            <a:endParaRPr lang="en-US" b="1" dirty="0"/>
          </a:p>
        </p:txBody>
      </p:sp>
      <p:cxnSp>
        <p:nvCxnSpPr>
          <p:cNvPr id="82" name="Straight Arrow Connector 81"/>
          <p:cNvCxnSpPr/>
          <p:nvPr/>
        </p:nvCxnSpPr>
        <p:spPr>
          <a:xfrm rot="10800000" flipV="1">
            <a:off x="5806423" y="3505200"/>
            <a:ext cx="1051577" cy="27625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614612" y="1791153"/>
            <a:ext cx="1606648" cy="19439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3211003">
            <a:off x="4588613" y="2578488"/>
            <a:ext cx="233729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>
                <a:latin typeface="Britannic Bold" panose="020B0903060703020204" pitchFamily="34" charset="0"/>
              </a:rPr>
              <a:t>Rules</a:t>
            </a:r>
            <a:endParaRPr lang="en-US" sz="2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51" grpId="0" animBg="1"/>
      <p:bldP spid="57" grpId="0" animBg="1"/>
      <p:bldP spid="39" grpId="0" animBg="1"/>
      <p:bldP spid="40" grpId="0" animBg="1"/>
      <p:bldP spid="45" grpId="0" animBg="1"/>
      <p:bldP spid="42" grpId="0" animBg="1"/>
      <p:bldP spid="54" grpId="0"/>
      <p:bldP spid="69" grpId="0" animBg="1"/>
      <p:bldP spid="8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95263"/>
            <a:ext cx="8335962" cy="642937"/>
          </a:xfrm>
        </p:spPr>
        <p:txBody>
          <a:bodyPr/>
          <a:lstStyle/>
          <a:p>
            <a:r>
              <a:rPr lang="fr-CH" sz="3600" b="1" dirty="0" err="1" smtClean="0">
                <a:solidFill>
                  <a:schemeClr val="tx2">
                    <a:lumMod val="50000"/>
                  </a:schemeClr>
                </a:solidFill>
              </a:rPr>
              <a:t>Examples</a:t>
            </a:r>
            <a:r>
              <a:rPr lang="fr-CH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H" sz="3600" b="1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fr-CH" sz="3600" b="1" dirty="0" err="1">
                <a:solidFill>
                  <a:schemeClr val="tx2">
                    <a:lumMod val="50000"/>
                  </a:schemeClr>
                </a:solidFill>
              </a:rPr>
              <a:t>rules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01727"/>
              </p:ext>
            </p:extLst>
          </p:nvPr>
        </p:nvGraphicFramePr>
        <p:xfrm>
          <a:off x="152400" y="858203"/>
          <a:ext cx="8534400" cy="55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97000"/>
                <a:gridCol w="4382530"/>
                <a:gridCol w="1307070"/>
              </a:tblGrid>
              <a:tr h="370840"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fr-CH" b="1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Variable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b="1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type of </a:t>
                      </a:r>
                      <a:r>
                        <a:rPr lang="fr-CH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instrument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If </a:t>
                      </a:r>
                      <a:r>
                        <a:rPr lang="fr-CH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CH" b="1" baseline="0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fr-CH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conditions are </a:t>
                      </a:r>
                      <a:r>
                        <a:rPr lang="fr-CH" b="1" baseline="0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true</a:t>
                      </a:r>
                      <a:r>
                        <a:rPr lang="fr-CH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Then</a:t>
                      </a:r>
                      <a:r>
                        <a:rPr lang="fr-CH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the relevance </a:t>
                      </a:r>
                      <a:r>
                        <a:rPr lang="fr-CH" b="1" dirty="0" err="1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CH" sz="1050" dirty="0" smtClean="0"/>
                    </a:p>
                    <a:p>
                      <a:r>
                        <a:rPr lang="fr-CH" dirty="0" err="1" smtClean="0"/>
                        <a:t>Sea</a:t>
                      </a:r>
                      <a:r>
                        <a:rPr lang="fr-CH" dirty="0" smtClean="0"/>
                        <a:t> Surface </a:t>
                      </a:r>
                      <a:r>
                        <a:rPr lang="fr-CH" dirty="0" err="1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100" dirty="0" smtClean="0"/>
                    </a:p>
                    <a:p>
                      <a:r>
                        <a:rPr lang="fr-CH" dirty="0" err="1" smtClean="0"/>
                        <a:t>Microwave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Radiometer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H" sz="105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>
                          <a:latin typeface="Arial Narrow" panose="020B0606020202030204" pitchFamily="34" charset="0"/>
                        </a:rPr>
                        <a:t>&gt;=2 </a:t>
                      </a:r>
                      <a:r>
                        <a:rPr lang="fr-CH" dirty="0" err="1" smtClean="0">
                          <a:latin typeface="Arial Narrow" panose="020B0606020202030204" pitchFamily="34" charset="0"/>
                        </a:rPr>
                        <a:t>two</a:t>
                      </a:r>
                      <a:r>
                        <a:rPr lang="fr-CH" dirty="0" smtClean="0">
                          <a:latin typeface="Arial Narrow" panose="020B0606020202030204" pitchFamily="34" charset="0"/>
                        </a:rPr>
                        <a:t>-polarisations</a:t>
                      </a:r>
                      <a:r>
                        <a:rPr lang="fr-CH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H" dirty="0" err="1" smtClean="0">
                          <a:latin typeface="Arial Narrow" panose="020B0606020202030204" pitchFamily="34" charset="0"/>
                        </a:rPr>
                        <a:t>frequencies</a:t>
                      </a:r>
                      <a:r>
                        <a:rPr lang="fr-CH" dirty="0" smtClean="0">
                          <a:latin typeface="Arial Narrow" panose="020B0606020202030204" pitchFamily="34" charset="0"/>
                        </a:rPr>
                        <a:t> in</a:t>
                      </a:r>
                      <a:r>
                        <a:rPr lang="fr-CH" baseline="0" dirty="0" smtClean="0">
                          <a:latin typeface="Arial Narrow" panose="020B0606020202030204" pitchFamily="34" charset="0"/>
                        </a:rPr>
                        <a:t> 4-8 GHz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baseline="0" dirty="0" smtClean="0">
                          <a:latin typeface="Arial Narrow" panose="020B0606020202030204" pitchFamily="34" charset="0"/>
                        </a:rPr>
                        <a:t>&gt;=1 multi-polarisation </a:t>
                      </a:r>
                      <a:r>
                        <a:rPr lang="fr-CH" baseline="0" dirty="0" err="1" smtClean="0">
                          <a:latin typeface="Arial Narrow" panose="020B0606020202030204" pitchFamily="34" charset="0"/>
                        </a:rPr>
                        <a:t>frequency</a:t>
                      </a:r>
                      <a:r>
                        <a:rPr lang="fr-CH" baseline="0" dirty="0" smtClean="0">
                          <a:latin typeface="Arial Narrow" panose="020B0606020202030204" pitchFamily="34" charset="0"/>
                        </a:rPr>
                        <a:t> in 8-12 GHz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400" dirty="0" smtClean="0"/>
                    </a:p>
                    <a:p>
                      <a:r>
                        <a:rPr lang="fr-CH" dirty="0" err="1" smtClean="0"/>
                        <a:t>Very</a:t>
                      </a:r>
                      <a:r>
                        <a:rPr lang="fr-CH" dirty="0" smtClean="0"/>
                        <a:t> good</a:t>
                      </a:r>
                      <a:endParaRPr lang="en-US" dirty="0"/>
                    </a:p>
                  </a:txBody>
                  <a:tcPr/>
                </a:tc>
              </a:tr>
              <a:tr h="772477">
                <a:tc>
                  <a:txBody>
                    <a:bodyPr/>
                    <a:lstStyle/>
                    <a:p>
                      <a:endParaRPr lang="fr-CH" sz="800" dirty="0" smtClean="0"/>
                    </a:p>
                    <a:p>
                      <a:r>
                        <a:rPr lang="fr-CH" dirty="0" err="1" smtClean="0"/>
                        <a:t>Atmospheric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050" dirty="0" smtClean="0"/>
                    </a:p>
                    <a:p>
                      <a:r>
                        <a:rPr lang="fr-CH" dirty="0" smtClean="0"/>
                        <a:t>Radio-occultation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H" sz="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Receiver</a:t>
                      </a:r>
                      <a:r>
                        <a:rPr lang="fr-CH" dirty="0" smtClean="0"/>
                        <a:t> for &gt;=3 GNSS constellations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has 2 </a:t>
                      </a:r>
                      <a:r>
                        <a:rPr lang="fr-CH" dirty="0" err="1" smtClean="0"/>
                        <a:t>antennas</a:t>
                      </a:r>
                      <a:r>
                        <a:rPr lang="fr-CH" dirty="0" smtClean="0"/>
                        <a:t> (fore/</a:t>
                      </a:r>
                      <a:r>
                        <a:rPr lang="fr-CH" dirty="0" err="1" smtClean="0"/>
                        <a:t>aft</a:t>
                      </a:r>
                      <a:r>
                        <a:rPr lang="fr-CH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050" dirty="0" smtClean="0"/>
                    </a:p>
                    <a:p>
                      <a:r>
                        <a:rPr lang="fr-CH" dirty="0" err="1" smtClean="0"/>
                        <a:t>Very</a:t>
                      </a:r>
                      <a:r>
                        <a:rPr lang="fr-CH" dirty="0" smtClean="0"/>
                        <a:t> 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CH" sz="8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energy Electron flux density energy spectrum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sz="1000" dirty="0" smtClean="0"/>
                    </a:p>
                    <a:p>
                      <a:r>
                        <a:rPr lang="fr-CH" dirty="0" err="1" smtClean="0"/>
                        <a:t>Particle</a:t>
                      </a:r>
                      <a:r>
                        <a:rPr lang="fr-CH" dirty="0" smtClean="0"/>
                        <a:t>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H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Detects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electrons</a:t>
                      </a:r>
                      <a:r>
                        <a:rPr lang="fr-CH" dirty="0" smtClean="0"/>
                        <a:t>, in 300 </a:t>
                      </a:r>
                      <a:r>
                        <a:rPr lang="fr-CH" dirty="0" err="1" smtClean="0"/>
                        <a:t>keV</a:t>
                      </a:r>
                      <a:r>
                        <a:rPr lang="fr-CH" dirty="0" smtClean="0"/>
                        <a:t> - 8 MeV range, over 2</a:t>
                      </a:r>
                      <a:r>
                        <a:rPr lang="el-GR" dirty="0" smtClean="0"/>
                        <a:t>π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solid</a:t>
                      </a:r>
                      <a:r>
                        <a:rPr lang="fr-CH" dirty="0" smtClean="0"/>
                        <a:t> angle,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energy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&lt;10%,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angular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&lt;20%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Time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 10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  <a:p>
                      <a:r>
                        <a:rPr lang="fr-CH" dirty="0" smtClean="0"/>
                        <a:t>Excellent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Solar </a:t>
                      </a:r>
                      <a:r>
                        <a:rPr lang="fr-CH" dirty="0" err="1" smtClean="0"/>
                        <a:t>wind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Particle</a:t>
                      </a:r>
                      <a:r>
                        <a:rPr lang="fr-CH" dirty="0" smtClean="0"/>
                        <a:t>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Detects</a:t>
                      </a:r>
                      <a:r>
                        <a:rPr lang="fr-CH" dirty="0" smtClean="0"/>
                        <a:t> protons, in 0-10 </a:t>
                      </a:r>
                      <a:r>
                        <a:rPr lang="fr-CH" dirty="0" err="1" smtClean="0"/>
                        <a:t>keV</a:t>
                      </a:r>
                      <a:r>
                        <a:rPr lang="fr-CH" dirty="0" smtClean="0"/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Over 2</a:t>
                      </a:r>
                      <a:r>
                        <a:rPr lang="el-GR" dirty="0" smtClean="0"/>
                        <a:t>π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solid</a:t>
                      </a:r>
                      <a:r>
                        <a:rPr lang="fr-CH" dirty="0" smtClean="0"/>
                        <a:t> angle, </a:t>
                      </a:r>
                      <a:r>
                        <a:rPr lang="fr-CH" dirty="0" err="1" smtClean="0"/>
                        <a:t>sun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pointing</a:t>
                      </a:r>
                      <a:endParaRPr lang="fr-CH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Energy</a:t>
                      </a:r>
                      <a:r>
                        <a:rPr lang="fr-CH" dirty="0" smtClean="0"/>
                        <a:t> spectral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&lt;10%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 smtClean="0"/>
                        <a:t>Angular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&lt;0.2</a:t>
                      </a:r>
                      <a:r>
                        <a:rPr lang="el-GR" dirty="0" smtClean="0"/>
                        <a:t>π</a:t>
                      </a:r>
                      <a:r>
                        <a:rPr lang="fr-CH" dirty="0" smtClean="0"/>
                        <a:t> sr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dirty="0" smtClean="0"/>
                        <a:t>Time </a:t>
                      </a:r>
                      <a:r>
                        <a:rPr lang="fr-CH" dirty="0" err="1" smtClean="0"/>
                        <a:t>resolution</a:t>
                      </a:r>
                      <a:r>
                        <a:rPr lang="fr-CH" dirty="0" smtClean="0"/>
                        <a:t> &lt;10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Excellent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8600"/>
            <a:ext cx="6019800" cy="6858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</a:rPr>
              <a:t>Proof of concept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altLang="en-US" dirty="0" smtClean="0"/>
              <a:t>The </a:t>
            </a:r>
            <a:r>
              <a:rPr lang="fr-CH" altLang="en-US" dirty="0" err="1" smtClean="0"/>
              <a:t>mapping</a:t>
            </a:r>
            <a:r>
              <a:rPr lang="fr-CH" altLang="en-US" dirty="0" smtClean="0"/>
              <a:t> of instrument classes to variables has been </a:t>
            </a:r>
            <a:r>
              <a:rPr lang="fr-CH" altLang="en-US" dirty="0" err="1" smtClean="0"/>
              <a:t>translated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into</a:t>
            </a:r>
            <a:r>
              <a:rPr lang="fr-CH" altLang="en-US" dirty="0" smtClean="0"/>
              <a:t> a set of expert </a:t>
            </a:r>
            <a:r>
              <a:rPr lang="fr-CH" altLang="en-US" dirty="0" err="1" smtClean="0"/>
              <a:t>rules</a:t>
            </a:r>
            <a:r>
              <a:rPr lang="fr-CH" altLang="en-US" dirty="0" smtClean="0"/>
              <a:t>  (~ 1800 </a:t>
            </a:r>
            <a:r>
              <a:rPr lang="fr-CH" altLang="en-US" dirty="0" err="1" smtClean="0"/>
              <a:t>rules</a:t>
            </a:r>
            <a:r>
              <a:rPr lang="fr-CH" alt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altLang="en-US" dirty="0"/>
              <a:t>The ~ 600 EO instruments have been </a:t>
            </a:r>
            <a:r>
              <a:rPr lang="fr-CH" altLang="en-US" dirty="0" err="1"/>
              <a:t>assessed</a:t>
            </a:r>
            <a:r>
              <a:rPr lang="fr-CH" alt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altLang="en-US" dirty="0"/>
              <a:t>Proof of concept in EXCEL </a:t>
            </a:r>
            <a:endParaRPr lang="fr-CH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altLang="en-US" dirty="0" smtClean="0"/>
              <a:t>To </a:t>
            </a:r>
            <a:r>
              <a:rPr lang="fr-CH" altLang="en-US" dirty="0" err="1" smtClean="0"/>
              <a:t>demonstrate</a:t>
            </a:r>
            <a:r>
              <a:rPr lang="fr-CH" altLang="en-US" dirty="0" smtClean="0"/>
              <a:t> the </a:t>
            </a:r>
            <a:r>
              <a:rPr lang="fr-CH" altLang="en-US" dirty="0" err="1" smtClean="0"/>
              <a:t>approach</a:t>
            </a:r>
            <a:endParaRPr lang="fr-CH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altLang="en-US" dirty="0" smtClean="0"/>
              <a:t>To </a:t>
            </a:r>
            <a:r>
              <a:rPr lang="fr-CH" altLang="en-US" dirty="0" err="1" smtClean="0"/>
              <a:t>validate</a:t>
            </a:r>
            <a:r>
              <a:rPr lang="fr-CH" altLang="en-US" dirty="0" smtClean="0"/>
              <a:t> initial </a:t>
            </a:r>
            <a:r>
              <a:rPr lang="fr-CH" altLang="en-US" dirty="0" err="1" smtClean="0"/>
              <a:t>rules</a:t>
            </a:r>
            <a:r>
              <a:rPr lang="fr-CH" altLang="en-US" dirty="0" smtClean="0"/>
              <a:t> and instrument </a:t>
            </a:r>
            <a:r>
              <a:rPr lang="fr-CH" altLang="en-US" dirty="0" err="1" smtClean="0"/>
              <a:t>properties</a:t>
            </a:r>
            <a:endParaRPr lang="fr-CH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altLang="en-US" dirty="0" smtClean="0"/>
              <a:t>To </a:t>
            </a:r>
            <a:r>
              <a:rPr lang="fr-CH" altLang="en-US" dirty="0" err="1" smtClean="0"/>
              <a:t>refine</a:t>
            </a:r>
            <a:r>
              <a:rPr lang="fr-CH" altLang="en-US" dirty="0" smtClean="0"/>
              <a:t> the </a:t>
            </a:r>
            <a:r>
              <a:rPr lang="fr-CH" altLang="en-US" dirty="0" err="1" smtClean="0"/>
              <a:t>rules</a:t>
            </a:r>
            <a:endParaRPr lang="fr-CH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altLang="en-US" dirty="0" smtClean="0"/>
              <a:t>To support </a:t>
            </a:r>
            <a:r>
              <a:rPr lang="fr-CH" altLang="en-US" dirty="0"/>
              <a:t>the </a:t>
            </a:r>
            <a:r>
              <a:rPr lang="fr-CH" altLang="en-US" dirty="0" err="1"/>
              <a:t>specification</a:t>
            </a:r>
            <a:r>
              <a:rPr lang="fr-CH" altLang="en-US" dirty="0"/>
              <a:t> of software </a:t>
            </a:r>
            <a:r>
              <a:rPr lang="fr-CH" altLang="en-US" dirty="0" err="1"/>
              <a:t>development</a:t>
            </a:r>
            <a:r>
              <a:rPr lang="fr-CH" altLang="en-US" dirty="0"/>
              <a:t> for </a:t>
            </a:r>
            <a:r>
              <a:rPr lang="fr-CH" altLang="en-US" dirty="0" err="1"/>
              <a:t>integration</a:t>
            </a:r>
            <a:r>
              <a:rPr lang="fr-CH" altLang="en-US" dirty="0"/>
              <a:t> </a:t>
            </a:r>
            <a:r>
              <a:rPr lang="fr-CH" altLang="en-US" dirty="0" err="1" smtClean="0"/>
              <a:t>into</a:t>
            </a:r>
            <a:r>
              <a:rPr lang="fr-CH" altLang="en-US" dirty="0" smtClean="0"/>
              <a:t> OSCAR  (</a:t>
            </a:r>
            <a:r>
              <a:rPr lang="fr-CH" altLang="en-US" dirty="0" err="1" smtClean="0"/>
              <a:t>e.g</a:t>
            </a:r>
            <a:r>
              <a:rPr lang="fr-CH" altLang="en-US" dirty="0" smtClean="0"/>
              <a:t>. editor interface)</a:t>
            </a:r>
            <a:br>
              <a:rPr lang="fr-CH" altLang="en-US" dirty="0" smtClean="0"/>
            </a:br>
            <a:r>
              <a:rPr lang="fr-CH" altLang="en-US" dirty="0" smtClean="0"/>
              <a:t>Test version </a:t>
            </a:r>
            <a:r>
              <a:rPr lang="fr-CH" altLang="en-US" dirty="0" err="1" smtClean="0"/>
              <a:t>expected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be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available</a:t>
            </a:r>
            <a:r>
              <a:rPr lang="fr-CH" altLang="en-US" dirty="0" smtClean="0"/>
              <a:t>  in 2015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H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62071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400" b="1" dirty="0" smtClean="0">
                <a:solidFill>
                  <a:srgbClr val="0066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400" b="1" dirty="0">
                <a:solidFill>
                  <a:srgbClr val="006600"/>
                </a:solidFill>
              </a:rPr>
              <a:t> </a:t>
            </a:r>
            <a:endParaRPr lang="fr-CH" sz="2400" b="1" dirty="0" smtClean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H" sz="2400" b="1" dirty="0">
                <a:solidFill>
                  <a:srgbClr val="006600"/>
                </a:solidFill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8600"/>
            <a:ext cx="6019800" cy="6858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/>
              <a:t>Expected</a:t>
            </a:r>
            <a:r>
              <a:rPr lang="fr-CH" b="1" dirty="0" smtClean="0"/>
              <a:t> </a:t>
            </a:r>
            <a:r>
              <a:rPr lang="fr-CH" b="1" dirty="0" err="1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fr-CH" dirty="0" smtClean="0"/>
              <a:t>Will </a:t>
            </a:r>
            <a:r>
              <a:rPr lang="fr-CH" dirty="0" err="1" smtClean="0"/>
              <a:t>enable</a:t>
            </a:r>
            <a:r>
              <a:rPr lang="fr-CH" dirty="0" smtClean="0"/>
              <a:t> </a:t>
            </a:r>
            <a:r>
              <a:rPr lang="fr-CH" dirty="0" err="1" smtClean="0"/>
              <a:t>engaging</a:t>
            </a:r>
            <a:r>
              <a:rPr lang="fr-CH" dirty="0" smtClean="0"/>
              <a:t> expert groups to </a:t>
            </a:r>
            <a:r>
              <a:rPr lang="fr-CH" dirty="0" err="1" smtClean="0"/>
              <a:t>review</a:t>
            </a:r>
            <a:r>
              <a:rPr lang="fr-CH" dirty="0" smtClean="0"/>
              <a:t> the </a:t>
            </a:r>
            <a:r>
              <a:rPr lang="fr-CH" dirty="0" err="1" smtClean="0"/>
              <a:t>rules</a:t>
            </a:r>
            <a:r>
              <a:rPr lang="fr-CH" dirty="0" smtClean="0"/>
              <a:t> </a:t>
            </a:r>
            <a:r>
              <a:rPr lang="fr-CH" dirty="0" err="1" smtClean="0"/>
              <a:t>related</a:t>
            </a:r>
            <a:r>
              <a:rPr lang="fr-CH" dirty="0" smtClean="0"/>
              <a:t> to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of </a:t>
            </a:r>
            <a:r>
              <a:rPr lang="fr-CH" dirty="0" err="1" smtClean="0"/>
              <a:t>competence</a:t>
            </a:r>
            <a:endParaRPr lang="fr-CH" dirty="0" smtClean="0"/>
          </a:p>
          <a:p>
            <a:pPr lvl="1"/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improvement</a:t>
            </a:r>
            <a:r>
              <a:rPr lang="fr-CH" dirty="0" smtClean="0"/>
              <a:t>,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understanding</a:t>
            </a:r>
            <a:r>
              <a:rPr lang="fr-CH" dirty="0" smtClean="0"/>
              <a:t> and </a:t>
            </a:r>
            <a:r>
              <a:rPr lang="fr-CH" dirty="0" err="1" smtClean="0"/>
              <a:t>shared</a:t>
            </a:r>
            <a:r>
              <a:rPr lang="fr-CH" dirty="0" smtClean="0"/>
              <a:t> </a:t>
            </a:r>
            <a:r>
              <a:rPr lang="fr-CH" dirty="0" err="1" smtClean="0"/>
              <a:t>ownership</a:t>
            </a:r>
            <a:endParaRPr lang="fr-CH" dirty="0" smtClean="0"/>
          </a:p>
          <a:p>
            <a:r>
              <a:rPr lang="fr-CH" dirty="0" err="1" smtClean="0"/>
              <a:t>Increase</a:t>
            </a:r>
            <a:r>
              <a:rPr lang="fr-CH" dirty="0" smtClean="0"/>
              <a:t> the value of OSCAR/</a:t>
            </a:r>
            <a:r>
              <a:rPr lang="fr-CH" dirty="0" err="1" smtClean="0"/>
              <a:t>Space</a:t>
            </a:r>
            <a:r>
              <a:rPr lang="fr-CH" dirty="0" smtClean="0"/>
              <a:t> as </a:t>
            </a:r>
            <a:r>
              <a:rPr lang="fr-CH" dirty="0" err="1" smtClean="0"/>
              <a:t>reference</a:t>
            </a:r>
            <a:r>
              <a:rPr lang="fr-CH" dirty="0" smtClean="0"/>
              <a:t> </a:t>
            </a:r>
            <a:r>
              <a:rPr lang="fr-CH" dirty="0" err="1" smtClean="0"/>
              <a:t>tool</a:t>
            </a:r>
            <a:r>
              <a:rPr lang="fr-CH" dirty="0" smtClean="0"/>
              <a:t> for RRR and to support </a:t>
            </a:r>
            <a:r>
              <a:rPr lang="fr-CH" dirty="0" err="1" smtClean="0"/>
              <a:t>studies</a:t>
            </a:r>
            <a:r>
              <a:rPr lang="fr-CH" dirty="0" smtClean="0"/>
              <a:t> and applications</a:t>
            </a:r>
          </a:p>
          <a:p>
            <a:r>
              <a:rPr lang="fr-CH" dirty="0"/>
              <a:t>Interactive </a:t>
            </a:r>
            <a:r>
              <a:rPr lang="fr-CH" dirty="0" err="1"/>
              <a:t>Capability</a:t>
            </a:r>
            <a:r>
              <a:rPr lang="fr-CH" dirty="0"/>
              <a:t> </a:t>
            </a:r>
            <a:r>
              <a:rPr lang="fr-CH" dirty="0" smtClean="0"/>
              <a:t>Exploration 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developed</a:t>
            </a:r>
            <a:endParaRPr lang="fr-CH" dirty="0" smtClean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function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on instrument </a:t>
            </a:r>
            <a:r>
              <a:rPr lang="fr-CH" dirty="0" err="1" smtClean="0"/>
              <a:t>properties</a:t>
            </a:r>
            <a:r>
              <a:rPr lang="fr-CH" dirty="0" smtClean="0"/>
              <a:t> and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rules</a:t>
            </a:r>
            <a:endParaRPr lang="fr-CH" dirty="0" smtClean="0"/>
          </a:p>
          <a:p>
            <a:r>
              <a:rPr lang="fr-CH" dirty="0" smtClean="0"/>
              <a:t>Possible training </a:t>
            </a:r>
            <a:r>
              <a:rPr lang="fr-CH" dirty="0" err="1" smtClean="0"/>
              <a:t>tool</a:t>
            </a:r>
            <a:r>
              <a:rPr lang="fr-CH" dirty="0" smtClean="0"/>
              <a:t> </a:t>
            </a:r>
          </a:p>
          <a:p>
            <a:pPr lvl="1"/>
            <a:r>
              <a:rPr lang="fr-CH" dirty="0" err="1" smtClean="0"/>
              <a:t>working</a:t>
            </a:r>
            <a:r>
              <a:rPr lang="fr-CH" dirty="0" smtClean="0"/>
              <a:t> on the </a:t>
            </a:r>
            <a:r>
              <a:rPr lang="fr-CH" dirty="0" err="1" smtClean="0"/>
              <a:t>rules</a:t>
            </a:r>
            <a:r>
              <a:rPr lang="fr-CH" dirty="0" smtClean="0"/>
              <a:t> for a variable, </a:t>
            </a:r>
            <a:r>
              <a:rPr lang="fr-CH" dirty="0" err="1" smtClean="0"/>
              <a:t>virtual</a:t>
            </a:r>
            <a:r>
              <a:rPr lang="fr-CH" dirty="0" smtClean="0"/>
              <a:t> instruments…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wmo_ppt_2012_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9"/>
          <p:cNvSpPr>
            <a:spLocks noGrp="1"/>
          </p:cNvSpPr>
          <p:nvPr>
            <p:ph type="ctrTitle"/>
          </p:nvPr>
        </p:nvSpPr>
        <p:spPr>
          <a:xfrm>
            <a:off x="832048" y="2996952"/>
            <a:ext cx="7772400" cy="244827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Thank you for your attention!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7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7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CH" altLang="en-US" sz="2800" dirty="0" err="1">
                <a:solidFill>
                  <a:srgbClr val="FFC000"/>
                </a:solidFill>
              </a:rPr>
              <a:t>Please</a:t>
            </a:r>
            <a:r>
              <a:rPr lang="fr-CH" altLang="en-US" sz="2800" dirty="0">
                <a:solidFill>
                  <a:srgbClr val="FFC000"/>
                </a:solidFill>
              </a:rPr>
              <a:t> </a:t>
            </a:r>
            <a:r>
              <a:rPr lang="fr-CH" altLang="en-US" sz="2800" dirty="0" err="1" smtClean="0">
                <a:solidFill>
                  <a:srgbClr val="FFC000"/>
                </a:solidFill>
              </a:rPr>
              <a:t>visit</a:t>
            </a:r>
            <a:r>
              <a:rPr lang="fr-CH" altLang="en-US" sz="2800" dirty="0" smtClean="0">
                <a:solidFill>
                  <a:srgbClr val="FFC000"/>
                </a:solidFill>
              </a:rPr>
              <a:t>:   </a:t>
            </a:r>
            <a:r>
              <a:rPr lang="fr-CH" altLang="en-US" dirty="0">
                <a:solidFill>
                  <a:srgbClr val="FFFF00"/>
                </a:solidFill>
              </a:rPr>
              <a:t>www.wmo.int/oscar</a:t>
            </a:r>
            <a:r>
              <a:rPr lang="fr-CH" altLang="en-US" sz="2800" dirty="0">
                <a:solidFill>
                  <a:srgbClr val="FFC000"/>
                </a:solidFill>
              </a:rPr>
              <a:t/>
            </a:r>
            <a:br>
              <a:rPr lang="fr-CH" altLang="en-US" sz="2800" dirty="0">
                <a:solidFill>
                  <a:srgbClr val="FFC000"/>
                </a:solidFill>
              </a:rPr>
            </a:br>
            <a:r>
              <a:rPr lang="fr-CH" altLang="en-US" sz="2800" dirty="0" err="1">
                <a:solidFill>
                  <a:srgbClr val="FFC000"/>
                </a:solidFill>
              </a:rPr>
              <a:t>Your</a:t>
            </a:r>
            <a:r>
              <a:rPr lang="fr-CH" altLang="en-US" sz="2800" dirty="0">
                <a:solidFill>
                  <a:srgbClr val="FFC000"/>
                </a:solidFill>
              </a:rPr>
              <a:t> feedback </a:t>
            </a:r>
            <a:r>
              <a:rPr lang="fr-CH" altLang="en-US" sz="2800" dirty="0" err="1">
                <a:solidFill>
                  <a:srgbClr val="FFC000"/>
                </a:solidFill>
              </a:rPr>
              <a:t>is</a:t>
            </a:r>
            <a:r>
              <a:rPr lang="fr-CH" altLang="en-US" sz="2800" dirty="0">
                <a:solidFill>
                  <a:srgbClr val="FFC000"/>
                </a:solidFill>
              </a:rPr>
              <a:t> </a:t>
            </a:r>
            <a:r>
              <a:rPr lang="fr-CH" altLang="en-US" sz="2800" dirty="0" err="1" smtClean="0">
                <a:solidFill>
                  <a:srgbClr val="FFC000"/>
                </a:solidFill>
              </a:rPr>
              <a:t>welcome</a:t>
            </a:r>
            <a:r>
              <a:rPr lang="fr-CH" altLang="en-US" sz="2800" dirty="0"/>
              <a:t/>
            </a:r>
            <a:br>
              <a:rPr lang="fr-CH" altLang="en-US" sz="2800" dirty="0"/>
            </a:b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jlafeuille@wmo.int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4384675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www.wmo.int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0423A-1E65-4ED1-892E-25A3666B10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8600"/>
            <a:ext cx="6019800" cy="6858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/>
              <a:t>Next</a:t>
            </a:r>
            <a:r>
              <a:rPr lang="fr-CH" b="1" dirty="0" smtClean="0"/>
              <a:t> </a:t>
            </a:r>
            <a:r>
              <a:rPr lang="fr-CH" b="1" dirty="0" err="1" smtClean="0"/>
              <a:t>steps</a:t>
            </a:r>
            <a:r>
              <a:rPr lang="fr-CH" b="1" dirty="0" smtClean="0"/>
              <a:t> (</a:t>
            </a:r>
            <a:r>
              <a:rPr lang="fr-CH" b="1" dirty="0" err="1" smtClean="0"/>
              <a:t>proposal</a:t>
            </a:r>
            <a:r>
              <a:rPr lang="fr-CH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err="1" smtClean="0"/>
              <a:t>Scientific</a:t>
            </a:r>
            <a:r>
              <a:rPr lang="fr-CH" dirty="0" smtClean="0"/>
              <a:t> aspects 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dirty="0" smtClean="0"/>
              <a:t>Complete the validation/</a:t>
            </a:r>
            <a:r>
              <a:rPr lang="fr-CH" dirty="0" err="1" smtClean="0"/>
              <a:t>adjustment</a:t>
            </a:r>
            <a:r>
              <a:rPr lang="fr-CH" dirty="0" smtClean="0"/>
              <a:t> of EO instrument </a:t>
            </a:r>
            <a:r>
              <a:rPr lang="fr-CH" dirty="0" err="1" smtClean="0"/>
              <a:t>rules</a:t>
            </a:r>
            <a:endParaRPr lang="fr-CH" dirty="0" smtClean="0"/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Develop</a:t>
            </a:r>
            <a:r>
              <a:rPr lang="fr-CH" dirty="0" smtClean="0"/>
              <a:t> </a:t>
            </a:r>
            <a:r>
              <a:rPr lang="fr-CH" dirty="0" err="1" smtClean="0"/>
              <a:t>properties</a:t>
            </a:r>
            <a:r>
              <a:rPr lang="fr-CH" dirty="0" smtClean="0"/>
              <a:t> and </a:t>
            </a:r>
            <a:r>
              <a:rPr lang="fr-CH" dirty="0" err="1" smtClean="0"/>
              <a:t>rules</a:t>
            </a:r>
            <a:r>
              <a:rPr lang="fr-CH" dirty="0" smtClean="0"/>
              <a:t> for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weather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Software aspects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Optimize</a:t>
            </a:r>
            <a:r>
              <a:rPr lang="fr-CH" dirty="0" smtClean="0"/>
              <a:t> the </a:t>
            </a:r>
            <a:r>
              <a:rPr lang="fr-CH" dirty="0" err="1" smtClean="0"/>
              <a:t>representation</a:t>
            </a:r>
            <a:r>
              <a:rPr lang="fr-CH" dirty="0" smtClean="0"/>
              <a:t> of </a:t>
            </a:r>
            <a:r>
              <a:rPr lang="fr-CH" dirty="0" err="1" smtClean="0"/>
              <a:t>properties</a:t>
            </a:r>
            <a:endParaRPr lang="fr-CH" dirty="0" smtClean="0"/>
          </a:p>
          <a:p>
            <a:pPr marL="857250" lvl="1" indent="-457200">
              <a:buFont typeface="+mj-lt"/>
              <a:buAutoNum type="arabicPeriod"/>
            </a:pPr>
            <a:r>
              <a:rPr lang="fr-CH" dirty="0" smtClean="0"/>
              <a:t>User interface for Interactive </a:t>
            </a:r>
            <a:r>
              <a:rPr lang="fr-CH" dirty="0" err="1" smtClean="0"/>
              <a:t>Capability</a:t>
            </a:r>
            <a:r>
              <a:rPr lang="fr-CH" dirty="0" smtClean="0"/>
              <a:t> Exploration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dirty="0" smtClean="0"/>
              <a:t>Interface for </a:t>
            </a:r>
            <a:r>
              <a:rPr lang="fr-CH" dirty="0" err="1" smtClean="0"/>
              <a:t>edition</a:t>
            </a:r>
            <a:r>
              <a:rPr lang="fr-CH" dirty="0" smtClean="0"/>
              <a:t> of </a:t>
            </a:r>
            <a:r>
              <a:rPr lang="fr-CH" dirty="0" err="1" smtClean="0"/>
              <a:t>rules</a:t>
            </a:r>
            <a:r>
              <a:rPr lang="fr-CH" dirty="0" smtClean="0"/>
              <a:t> and </a:t>
            </a:r>
            <a:r>
              <a:rPr lang="fr-CH" dirty="0" err="1" smtClean="0"/>
              <a:t>properties</a:t>
            </a:r>
            <a:endParaRPr lang="fr-CH" dirty="0" smtClean="0"/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Implement</a:t>
            </a:r>
            <a:r>
              <a:rPr lang="fr-CH" dirty="0" smtClean="0"/>
              <a:t> in a beta-</a:t>
            </a:r>
            <a:r>
              <a:rPr lang="fr-CH" dirty="0" err="1" smtClean="0"/>
              <a:t>testing</a:t>
            </a:r>
            <a:r>
              <a:rPr lang="fr-CH" dirty="0" smtClean="0"/>
              <a:t> version (OSCAR-2.0)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User </a:t>
            </a:r>
            <a:r>
              <a:rPr lang="fr-CH" dirty="0" err="1" smtClean="0"/>
              <a:t>uptake</a:t>
            </a:r>
            <a:endParaRPr lang="fr-CH" dirty="0" smtClean="0"/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Promote</a:t>
            </a:r>
            <a:r>
              <a:rPr lang="fr-CH" dirty="0" smtClean="0"/>
              <a:t> the </a:t>
            </a:r>
            <a:r>
              <a:rPr lang="fr-CH" dirty="0" err="1" smtClean="0"/>
              <a:t>experimental</a:t>
            </a:r>
            <a:r>
              <a:rPr lang="fr-CH" dirty="0" smtClean="0"/>
              <a:t> version to science groups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Investigate</a:t>
            </a:r>
            <a:r>
              <a:rPr lang="fr-CH" dirty="0" smtClean="0"/>
              <a:t> </a:t>
            </a:r>
            <a:r>
              <a:rPr lang="fr-CH" dirty="0" err="1" smtClean="0"/>
              <a:t>partnership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training </a:t>
            </a:r>
            <a:r>
              <a:rPr lang="fr-CH" dirty="0" err="1" smtClean="0"/>
              <a:t>entity</a:t>
            </a:r>
            <a:r>
              <a:rPr lang="fr-CH" dirty="0" smtClean="0"/>
              <a:t> (COMET ?)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CH" dirty="0" err="1" smtClean="0"/>
              <a:t>Make</a:t>
            </a:r>
            <a:r>
              <a:rPr lang="fr-CH" dirty="0" smtClean="0"/>
              <a:t> a </a:t>
            </a:r>
            <a:r>
              <a:rPr lang="fr-CH" dirty="0" err="1" smtClean="0"/>
              <a:t>decision</a:t>
            </a:r>
            <a:r>
              <a:rPr lang="fr-CH" dirty="0" smtClean="0"/>
              <a:t> on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public/</a:t>
            </a:r>
            <a:r>
              <a:rPr lang="fr-CH" dirty="0" err="1" smtClean="0"/>
              <a:t>restricted</a:t>
            </a:r>
            <a:r>
              <a:rPr lang="fr-CH" dirty="0" smtClean="0"/>
              <a:t> </a:t>
            </a:r>
            <a:r>
              <a:rPr lang="fr-CH" dirty="0" err="1" smtClean="0"/>
              <a:t>material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Replace OSCAR by OSCAR 2.0</a:t>
            </a:r>
          </a:p>
          <a:p>
            <a:pPr marL="857250" lvl="1" indent="-457200">
              <a:buFont typeface="+mj-lt"/>
              <a:buAutoNum type="arabicPeriod"/>
            </a:pPr>
            <a:endParaRPr lang="fr-CH" dirty="0" smtClean="0"/>
          </a:p>
          <a:p>
            <a:endParaRPr lang="fr-CH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562600" cy="486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9" y="1818853"/>
            <a:ext cx="1564865" cy="119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575050" cy="13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447800"/>
            <a:ext cx="8077200" cy="6096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/>
              <a:t>Two</a:t>
            </a:r>
            <a:r>
              <a:rPr lang="fr-CH" sz="3600" dirty="0" smtClean="0"/>
              <a:t> updates in OSCAR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Introducing</a:t>
            </a:r>
            <a:r>
              <a:rPr lang="fr-CH" sz="2800" dirty="0" smtClean="0"/>
              <a:t> calibration information</a:t>
            </a:r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«Expert System» for instrument/variable </a:t>
            </a:r>
            <a:r>
              <a:rPr lang="fr-CH" sz="2800" dirty="0" err="1" smtClean="0"/>
              <a:t>mapping</a:t>
            </a:r>
            <a:endParaRPr lang="fr-CH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002060"/>
                </a:solidFill>
              </a:rPr>
              <a:t>Linking</a:t>
            </a:r>
            <a:r>
              <a:rPr lang="fr-CH" dirty="0" smtClean="0">
                <a:solidFill>
                  <a:srgbClr val="002060"/>
                </a:solidFill>
              </a:rPr>
              <a:t> instrument records to calibration info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800600"/>
          </a:xfrm>
        </p:spPr>
        <p:txBody>
          <a:bodyPr/>
          <a:lstStyle/>
          <a:p>
            <a:r>
              <a:rPr lang="fr-CH" sz="2000" dirty="0" smtClean="0"/>
              <a:t>Not possible in OSCAR </a:t>
            </a:r>
            <a:r>
              <a:rPr lang="fr-CH" sz="2000" dirty="0" err="1" smtClean="0"/>
              <a:t>where</a:t>
            </a:r>
            <a:r>
              <a:rPr lang="fr-CH" sz="2000" dirty="0" smtClean="0"/>
              <a:t> instruments are </a:t>
            </a:r>
            <a:r>
              <a:rPr lang="fr-CH" sz="2000" dirty="0" err="1" smtClean="0"/>
              <a:t>considered</a:t>
            </a:r>
            <a:r>
              <a:rPr lang="fr-CH" sz="2000" dirty="0" smtClean="0"/>
              <a:t> in a </a:t>
            </a:r>
            <a:r>
              <a:rPr lang="fr-CH" sz="2000" dirty="0" err="1" smtClean="0"/>
              <a:t>generic</a:t>
            </a:r>
            <a:r>
              <a:rPr lang="fr-CH" sz="2000" dirty="0" smtClean="0"/>
              <a:t> </a:t>
            </a:r>
            <a:r>
              <a:rPr lang="fr-CH" sz="2000" dirty="0" err="1" smtClean="0"/>
              <a:t>sense</a:t>
            </a:r>
            <a:r>
              <a:rPr lang="fr-CH" sz="2000" dirty="0" smtClean="0"/>
              <a:t> </a:t>
            </a:r>
          </a:p>
          <a:p>
            <a:pPr lvl="1"/>
            <a:r>
              <a:rPr lang="fr-CH" sz="1800" dirty="0" smtClean="0"/>
              <a:t>«IASI»  </a:t>
            </a:r>
            <a:r>
              <a:rPr lang="fr-CH" sz="1800" dirty="0" err="1" smtClean="0"/>
              <a:t>rather</a:t>
            </a:r>
            <a:r>
              <a:rPr lang="fr-CH" sz="1800" dirty="0" smtClean="0"/>
              <a:t> </a:t>
            </a:r>
            <a:r>
              <a:rPr lang="fr-CH" sz="1800" dirty="0" err="1" smtClean="0"/>
              <a:t>than</a:t>
            </a:r>
            <a:r>
              <a:rPr lang="fr-CH" sz="1800" dirty="0" smtClean="0"/>
              <a:t> «IASI-A», «IASI-B»</a:t>
            </a:r>
          </a:p>
          <a:p>
            <a:pPr lvl="1"/>
            <a:r>
              <a:rPr lang="fr-CH" sz="1800" dirty="0" smtClean="0"/>
              <a:t>Instruments are </a:t>
            </a:r>
            <a:r>
              <a:rPr lang="fr-CH" sz="1800" dirty="0" err="1" smtClean="0"/>
              <a:t>assumed</a:t>
            </a:r>
            <a:r>
              <a:rPr lang="fr-CH" sz="1800" dirty="0" smtClean="0"/>
              <a:t> </a:t>
            </a:r>
            <a:r>
              <a:rPr lang="fr-CH" sz="1800" dirty="0" err="1" smtClean="0"/>
              <a:t>available</a:t>
            </a:r>
            <a:r>
              <a:rPr lang="fr-CH" sz="1800" dirty="0" smtClean="0"/>
              <a:t> </a:t>
            </a:r>
            <a:r>
              <a:rPr lang="fr-CH" sz="1800" dirty="0" err="1" smtClean="0"/>
              <a:t>from</a:t>
            </a:r>
            <a:r>
              <a:rPr lang="fr-CH" sz="1800" dirty="0" smtClean="0"/>
              <a:t> satellite </a:t>
            </a:r>
            <a:r>
              <a:rPr lang="fr-CH" sz="1800" dirty="0" err="1" smtClean="0"/>
              <a:t>launch</a:t>
            </a:r>
            <a:r>
              <a:rPr lang="fr-CH" sz="1800" dirty="0" smtClean="0"/>
              <a:t> to satellite </a:t>
            </a:r>
            <a:r>
              <a:rPr lang="fr-CH" sz="1800" dirty="0" err="1" smtClean="0"/>
              <a:t>loss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>(not applicable to ISS instruments </a:t>
            </a:r>
            <a:r>
              <a:rPr lang="fr-CH" sz="1800" dirty="0" smtClean="0"/>
              <a:t>!)</a:t>
            </a:r>
          </a:p>
          <a:p>
            <a:pPr lvl="1"/>
            <a:endParaRPr lang="fr-CH" sz="1800" dirty="0" smtClean="0"/>
          </a:p>
          <a:p>
            <a:r>
              <a:rPr lang="fr-CH" sz="2000" dirty="0" smtClean="0"/>
              <a:t>OSCAR data model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being</a:t>
            </a:r>
            <a:r>
              <a:rPr lang="fr-CH" sz="2000" dirty="0" smtClean="0"/>
              <a:t> </a:t>
            </a:r>
            <a:r>
              <a:rPr lang="fr-CH" sz="2000" dirty="0" err="1" smtClean="0"/>
              <a:t>updated</a:t>
            </a:r>
            <a:r>
              <a:rPr lang="fr-CH" sz="2000" dirty="0" smtClean="0"/>
              <a:t> : </a:t>
            </a:r>
            <a:r>
              <a:rPr lang="fr-CH" sz="2000" dirty="0" err="1" smtClean="0"/>
              <a:t>individual</a:t>
            </a:r>
            <a:r>
              <a:rPr lang="fr-CH" sz="2000" dirty="0" smtClean="0"/>
              <a:t> instrument </a:t>
            </a:r>
            <a:r>
              <a:rPr lang="fr-CH" sz="2000" dirty="0" err="1" smtClean="0"/>
              <a:t>attributes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now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/>
              <a:t> </a:t>
            </a:r>
            <a:r>
              <a:rPr lang="fr-CH" sz="2000" dirty="0" err="1" smtClean="0"/>
              <a:t>defined</a:t>
            </a:r>
            <a:endParaRPr lang="fr-CH" sz="2000" dirty="0" smtClean="0"/>
          </a:p>
          <a:p>
            <a:pPr lvl="1"/>
            <a:r>
              <a:rPr lang="fr-CH" sz="1800" dirty="0" err="1" smtClean="0"/>
              <a:t>Commissioning</a:t>
            </a:r>
            <a:r>
              <a:rPr lang="fr-CH" sz="1800" dirty="0" smtClean="0"/>
              <a:t> date (≠ satellite </a:t>
            </a:r>
            <a:r>
              <a:rPr lang="fr-CH" sz="1800" dirty="0" err="1" smtClean="0"/>
              <a:t>launch</a:t>
            </a:r>
            <a:r>
              <a:rPr lang="fr-CH" sz="1800" dirty="0" smtClean="0"/>
              <a:t> date)</a:t>
            </a:r>
          </a:p>
          <a:p>
            <a:pPr lvl="1"/>
            <a:r>
              <a:rPr lang="fr-CH" sz="1800" dirty="0" err="1" smtClean="0"/>
              <a:t>Status</a:t>
            </a:r>
            <a:r>
              <a:rPr lang="fr-CH" sz="1800" dirty="0" smtClean="0"/>
              <a:t>  (active, </a:t>
            </a:r>
            <a:r>
              <a:rPr lang="fr-CH" sz="1800" dirty="0" err="1" smtClean="0"/>
              <a:t>degraded</a:t>
            </a:r>
            <a:r>
              <a:rPr lang="fr-CH" sz="1800" dirty="0" smtClean="0"/>
              <a:t>, </a:t>
            </a:r>
            <a:r>
              <a:rPr lang="fr-CH" sz="1800" dirty="0" err="1" smtClean="0"/>
              <a:t>failed</a:t>
            </a:r>
            <a:r>
              <a:rPr lang="fr-CH" sz="1800" dirty="0" smtClean="0"/>
              <a:t>) and </a:t>
            </a:r>
            <a:r>
              <a:rPr lang="fr-CH" sz="1800" dirty="0" err="1" smtClean="0"/>
              <a:t>status</a:t>
            </a:r>
            <a:r>
              <a:rPr lang="fr-CH" sz="1800" dirty="0" smtClean="0"/>
              <a:t> </a:t>
            </a:r>
            <a:r>
              <a:rPr lang="fr-CH" sz="1800" dirty="0" err="1" smtClean="0"/>
              <a:t>history</a:t>
            </a:r>
            <a:r>
              <a:rPr lang="fr-CH" sz="1800" dirty="0" smtClean="0"/>
              <a:t> index</a:t>
            </a:r>
          </a:p>
          <a:p>
            <a:pPr lvl="1"/>
            <a:r>
              <a:rPr lang="fr-CH" sz="1800" dirty="0" smtClean="0"/>
              <a:t>Data </a:t>
            </a:r>
            <a:r>
              <a:rPr lang="fr-CH" sz="1800" dirty="0" err="1" smtClean="0"/>
              <a:t>access</a:t>
            </a:r>
            <a:r>
              <a:rPr lang="fr-CH" sz="1800" dirty="0" smtClean="0"/>
              <a:t> information and </a:t>
            </a:r>
            <a:r>
              <a:rPr lang="fr-CH" sz="1800" dirty="0" err="1" smtClean="0"/>
              <a:t>link</a:t>
            </a:r>
            <a:r>
              <a:rPr lang="fr-CH" sz="1800" dirty="0" smtClean="0"/>
              <a:t> to data</a:t>
            </a:r>
          </a:p>
          <a:p>
            <a:pPr lvl="1"/>
            <a:r>
              <a:rPr lang="fr-CH" sz="1800" dirty="0" smtClean="0"/>
              <a:t>Link to landing pages for calibration and </a:t>
            </a:r>
            <a:r>
              <a:rPr lang="fr-CH" sz="1800" dirty="0" err="1" smtClean="0"/>
              <a:t>detailed</a:t>
            </a:r>
            <a:r>
              <a:rPr lang="fr-CH" sz="1800" dirty="0" smtClean="0"/>
              <a:t> </a:t>
            </a:r>
            <a:r>
              <a:rPr lang="fr-CH" sz="1800" dirty="0" err="1" smtClean="0"/>
              <a:t>status</a:t>
            </a:r>
            <a:endParaRPr lang="fr-CH" sz="1800" dirty="0" smtClean="0"/>
          </a:p>
          <a:p>
            <a:pPr lvl="1"/>
            <a:endParaRPr lang="en-US" sz="1800" dirty="0" smtClean="0"/>
          </a:p>
          <a:p>
            <a:r>
              <a:rPr lang="fr-CH" sz="2000" dirty="0" err="1" smtClean="0"/>
              <a:t>Allows</a:t>
            </a:r>
            <a:r>
              <a:rPr lang="fr-CH" sz="2000" dirty="0" smtClean="0"/>
              <a:t> more </a:t>
            </a:r>
            <a:r>
              <a:rPr lang="fr-CH" sz="2000" dirty="0" err="1" smtClean="0"/>
              <a:t>realistic</a:t>
            </a:r>
            <a:r>
              <a:rPr lang="fr-CH" sz="2000" dirty="0" smtClean="0"/>
              <a:t> «Gap </a:t>
            </a:r>
            <a:r>
              <a:rPr lang="fr-CH" sz="2000" dirty="0" err="1" smtClean="0"/>
              <a:t>analysis</a:t>
            </a:r>
            <a:r>
              <a:rPr lang="fr-CH" sz="2000" dirty="0" smtClean="0"/>
              <a:t>» </a:t>
            </a:r>
          </a:p>
          <a:p>
            <a:pPr lvl="1"/>
            <a:r>
              <a:rPr lang="fr-CH" sz="1800" dirty="0" err="1" smtClean="0"/>
              <a:t>Accounting</a:t>
            </a:r>
            <a:r>
              <a:rPr lang="fr-CH" sz="1800" dirty="0" smtClean="0"/>
              <a:t> for instrument </a:t>
            </a:r>
            <a:r>
              <a:rPr lang="fr-CH" sz="1800" dirty="0" err="1" smtClean="0"/>
              <a:t>commissioning</a:t>
            </a:r>
            <a:r>
              <a:rPr lang="fr-CH" sz="1800" dirty="0" smtClean="0"/>
              <a:t> </a:t>
            </a:r>
            <a:r>
              <a:rPr lang="fr-CH" sz="1800" dirty="0" err="1" smtClean="0"/>
              <a:t>period</a:t>
            </a:r>
            <a:r>
              <a:rPr lang="fr-CH" sz="1800" dirty="0" smtClean="0"/>
              <a:t>, instrument </a:t>
            </a:r>
            <a:r>
              <a:rPr lang="fr-CH" sz="1800" dirty="0" err="1" smtClean="0"/>
              <a:t>failure</a:t>
            </a:r>
            <a:endParaRPr lang="fr-CH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Updated</a:t>
            </a:r>
            <a:r>
              <a:rPr lang="fr-CH" dirty="0" smtClean="0"/>
              <a:t> version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in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fr-CH" dirty="0" err="1" smtClean="0"/>
              <a:t>Demo</a:t>
            </a:r>
            <a:r>
              <a:rPr lang="fr-CH" dirty="0"/>
              <a:t>: </a:t>
            </a:r>
            <a:r>
              <a:rPr lang="fr-CH" dirty="0">
                <a:hlinkClick r:id="rId2"/>
              </a:rPr>
              <a:t>http://www.wmo-sat.info/oscar-staging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I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welcome</a:t>
            </a:r>
            <a:r>
              <a:rPr lang="fr-CH" dirty="0" smtClean="0"/>
              <a:t> </a:t>
            </a:r>
            <a:r>
              <a:rPr lang="fr-CH" dirty="0" smtClean="0"/>
              <a:t>feedback. </a:t>
            </a:r>
            <a:r>
              <a:rPr lang="fr-CH" dirty="0" err="1" smtClean="0"/>
              <a:t>Depending</a:t>
            </a:r>
            <a:r>
              <a:rPr lang="fr-CH" dirty="0" smtClean="0"/>
              <a:t> </a:t>
            </a:r>
            <a:r>
              <a:rPr lang="fr-CH" dirty="0" smtClean="0"/>
              <a:t>on feedback, </a:t>
            </a:r>
            <a:r>
              <a:rPr lang="fr-CH" dirty="0" smtClean="0"/>
              <a:t>update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implemented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month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Please</a:t>
            </a:r>
            <a:r>
              <a:rPr lang="fr-CH" dirty="0" smtClean="0"/>
              <a:t> </a:t>
            </a:r>
            <a:r>
              <a:rPr lang="fr-CH" dirty="0" err="1" smtClean="0"/>
              <a:t>provide</a:t>
            </a:r>
            <a:r>
              <a:rPr lang="fr-CH" dirty="0" smtClean="0"/>
              <a:t> information (</a:t>
            </a:r>
            <a:r>
              <a:rPr lang="fr-CH" dirty="0" err="1" smtClean="0"/>
              <a:t>including</a:t>
            </a:r>
            <a:r>
              <a:rPr lang="fr-CH" dirty="0" smtClean="0"/>
              <a:t> Landing pages) to </a:t>
            </a:r>
            <a:r>
              <a:rPr lang="fr-CH" dirty="0" err="1" smtClean="0"/>
              <a:t>populate</a:t>
            </a:r>
            <a:r>
              <a:rPr lang="fr-CH" dirty="0" smtClean="0"/>
              <a:t> the new </a:t>
            </a:r>
            <a:r>
              <a:rPr lang="fr-CH" dirty="0" err="1" smtClean="0"/>
              <a:t>fields</a:t>
            </a:r>
            <a:r>
              <a:rPr lang="fr-CH" dirty="0" smtClean="0"/>
              <a:t>…</a:t>
            </a:r>
          </a:p>
          <a:p>
            <a:endParaRPr lang="fr-CH" dirty="0"/>
          </a:p>
          <a:p>
            <a:r>
              <a:rPr lang="fr-CH" dirty="0" err="1" smtClean="0"/>
              <a:t>Please</a:t>
            </a:r>
            <a:r>
              <a:rPr lang="fr-CH" dirty="0" smtClean="0"/>
              <a:t> </a:t>
            </a:r>
            <a:r>
              <a:rPr lang="fr-CH" dirty="0" err="1" smtClean="0"/>
              <a:t>remember</a:t>
            </a:r>
            <a:r>
              <a:rPr lang="fr-CH" dirty="0" smtClean="0"/>
              <a:t> to </a:t>
            </a:r>
            <a:r>
              <a:rPr lang="fr-CH" dirty="0" err="1" smtClean="0"/>
              <a:t>inform</a:t>
            </a:r>
            <a:r>
              <a:rPr lang="fr-CH" dirty="0" smtClean="0"/>
              <a:t> WMO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URL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changed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4875" y="2514600"/>
            <a:ext cx="8010525" cy="5334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/>
              <a:t>Two</a:t>
            </a:r>
            <a:r>
              <a:rPr lang="fr-CH" sz="3600" dirty="0" smtClean="0"/>
              <a:t> updates in OSCAR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Introducing</a:t>
            </a:r>
            <a:r>
              <a:rPr lang="fr-CH" sz="2800" dirty="0" smtClean="0"/>
              <a:t> calibration information</a:t>
            </a:r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«Expert System» for instrument/variable </a:t>
            </a:r>
            <a:r>
              <a:rPr lang="fr-CH" sz="2800" dirty="0" err="1" smtClean="0"/>
              <a:t>mapping</a:t>
            </a:r>
            <a:endParaRPr lang="fr-CH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 - New Delhi- OSCAR 16-20/03/2015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</a:rPr>
              <a:t>Information in OSCAR/Space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0093"/>
            <a:ext cx="8305800" cy="3660273"/>
          </a:xfrm>
        </p:spPr>
        <p:txBody>
          <a:bodyPr/>
          <a:lstStyle/>
          <a:p>
            <a:r>
              <a:rPr lang="en-US" altLang="en-US" sz="2000" dirty="0" smtClean="0"/>
              <a:t>Factual information</a:t>
            </a:r>
          </a:p>
          <a:p>
            <a:pPr marL="457200" lvl="1" indent="0">
              <a:buNone/>
            </a:pPr>
            <a:r>
              <a:rPr lang="en-US" altLang="en-US" dirty="0" smtClean="0"/>
              <a:t>&gt; 600 satellites for Earth observation or space weather</a:t>
            </a:r>
          </a:p>
          <a:p>
            <a:pPr marL="457200" lvl="1" indent="0">
              <a:buNone/>
            </a:pPr>
            <a:r>
              <a:rPr lang="en-US" altLang="en-US" dirty="0" smtClean="0"/>
              <a:t>&gt; 800 instruments   (including ~ 260 for space weather)</a:t>
            </a:r>
          </a:p>
          <a:p>
            <a:pPr marL="457200" lvl="1" indent="0">
              <a:buNone/>
            </a:pPr>
            <a:r>
              <a:rPr lang="fr-CH" altLang="en-US" dirty="0" err="1" smtClean="0"/>
              <a:t>Regularly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updated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based</a:t>
            </a:r>
            <a:r>
              <a:rPr lang="fr-CH" altLang="en-US" dirty="0" smtClean="0"/>
              <a:t> on input </a:t>
            </a:r>
            <a:r>
              <a:rPr lang="fr-CH" altLang="en-US" dirty="0" err="1" smtClean="0"/>
              <a:t>from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agencies</a:t>
            </a:r>
            <a:endParaRPr lang="fr-CH" altLang="en-US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sz="2000" dirty="0" smtClean="0"/>
              <a:t>Expert assessments</a:t>
            </a:r>
          </a:p>
          <a:p>
            <a:pPr lvl="1"/>
            <a:r>
              <a:rPr lang="en-US" altLang="en-US" dirty="0" smtClean="0"/>
              <a:t>Mapping of instruments with variables with rating </a:t>
            </a:r>
            <a:br>
              <a:rPr lang="en-US" altLang="en-US" dirty="0" smtClean="0"/>
            </a:br>
            <a:r>
              <a:rPr lang="en-US" altLang="en-US" dirty="0" smtClean="0"/>
              <a:t>of degree of relevance  (1 to 5)</a:t>
            </a:r>
          </a:p>
          <a:p>
            <a:pPr lvl="1"/>
            <a:r>
              <a:rPr lang="en-US" altLang="en-US" dirty="0"/>
              <a:t>Mapping with target capabilities defined by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WMO with rating (1 to 5)</a:t>
            </a: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 smtClean="0"/>
              <a:t> 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72" y="-604229"/>
            <a:ext cx="8933272" cy="7995629"/>
          </a:xfrm>
          <a:prstGeom prst="rect">
            <a:avLst/>
          </a:prstGeom>
        </p:spPr>
      </p:pic>
      <p:sp>
        <p:nvSpPr>
          <p:cNvPr id="50178" name="Rectangle 21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" charset="0"/>
              </a:rPr>
              <a:t>GSICS - New Delhi- OSCAR 16-20/03/2015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470525" y="0"/>
            <a:ext cx="3673475" cy="588963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CH" altLang="en-US" dirty="0">
                <a:solidFill>
                  <a:srgbClr val="000000"/>
                </a:solidFill>
                <a:latin typeface="Arial Narrow" pitchFamily="34" charset="0"/>
              </a:rPr>
              <a:t>Instrument </a:t>
            </a:r>
            <a:r>
              <a:rPr lang="fr-CH" altLang="en-US" dirty="0" err="1" smtClean="0">
                <a:solidFill>
                  <a:srgbClr val="000000"/>
                </a:solidFill>
                <a:latin typeface="Arial Narrow" pitchFamily="34" charset="0"/>
              </a:rPr>
              <a:t>view</a:t>
            </a:r>
            <a:endParaRPr lang="en-US" alt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182" name="Oval 14"/>
          <p:cNvSpPr>
            <a:spLocks noChangeArrowheads="1"/>
          </p:cNvSpPr>
          <p:nvPr/>
        </p:nvSpPr>
        <p:spPr bwMode="auto">
          <a:xfrm>
            <a:off x="4191000" y="2926067"/>
            <a:ext cx="3744912" cy="9350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20" y="152400"/>
            <a:ext cx="5576779" cy="7010556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GSICS - New Delhi- OSCAR 16-20/03/2015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9488"/>
            <a:ext cx="9296400" cy="62776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7962" r="1253" b="2030"/>
          <a:stretch/>
        </p:blipFill>
        <p:spPr>
          <a:xfrm>
            <a:off x="2721429" y="2189018"/>
            <a:ext cx="6498771" cy="4135582"/>
          </a:xfrm>
          <a:prstGeom prst="rect">
            <a:avLst/>
          </a:prstGeom>
          <a:ln w="76200" cmpd="sng">
            <a:noFill/>
          </a:ln>
        </p:spPr>
      </p:pic>
      <p:sp>
        <p:nvSpPr>
          <p:cNvPr id="9" name="Oval 8"/>
          <p:cNvSpPr/>
          <p:nvPr/>
        </p:nvSpPr>
        <p:spPr>
          <a:xfrm rot="21253448">
            <a:off x="2730309" y="4733631"/>
            <a:ext cx="1733888" cy="715519"/>
          </a:xfrm>
          <a:prstGeom prst="ellipse">
            <a:avLst/>
          </a:prstGeom>
          <a:solidFill>
            <a:srgbClr val="DBEEF4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WMO_PPT_standard">
  <a:themeElements>
    <a:clrScheme name="1_WMO_PPT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MO_PPT_standard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MO_PPT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MO_PPT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MO_PPT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MO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MO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858</Words>
  <Application>Microsoft Office PowerPoint</Application>
  <PresentationFormat>On-screen Show (4:3)</PresentationFormat>
  <Paragraphs>237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1_WMO_PPT_standard</vt:lpstr>
      <vt:lpstr>WMO_Powerpoint_template_2013</vt:lpstr>
      <vt:lpstr>1_WMO_Powerpoint_template_2013</vt:lpstr>
      <vt:lpstr>Calibration information in OSCAR/Space and other OSCAR developments  </vt:lpstr>
      <vt:lpstr>PowerPoint Presentation</vt:lpstr>
      <vt:lpstr>Two updates in OSCAR</vt:lpstr>
      <vt:lpstr>Linking instrument records to calibration info</vt:lpstr>
      <vt:lpstr>Updated version is now in test</vt:lpstr>
      <vt:lpstr>Two updates in OSCAR</vt:lpstr>
      <vt:lpstr>Information in OSCAR/Space</vt:lpstr>
      <vt:lpstr>PowerPoint Presentation</vt:lpstr>
      <vt:lpstr>PowerPoint Presentation</vt:lpstr>
      <vt:lpstr>PowerPoint Presentation</vt:lpstr>
      <vt:lpstr>Expert assessment is needed to map instruments to variables</vt:lpstr>
      <vt:lpstr>Abolishing the classes… for an expert system</vt:lpstr>
      <vt:lpstr>Instrument-variable mapping principle</vt:lpstr>
      <vt:lpstr>Examples of rules</vt:lpstr>
      <vt:lpstr>Proof of concept</vt:lpstr>
      <vt:lpstr>Expected benefits</vt:lpstr>
      <vt:lpstr>Thank you for your attention!  Please visit:   www.wmo.int/oscar Your feedback is welcome jlafeuille@wmo.int</vt:lpstr>
      <vt:lpstr>Next steps (proposal)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JLafeuille</dc:creator>
  <cp:lastModifiedBy>JLafeuille</cp:lastModifiedBy>
  <cp:revision>48</cp:revision>
  <dcterms:created xsi:type="dcterms:W3CDTF">2014-11-15T13:54:40Z</dcterms:created>
  <dcterms:modified xsi:type="dcterms:W3CDTF">2015-03-19T19:13:02Z</dcterms:modified>
</cp:coreProperties>
</file>