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14" r:id="rId2"/>
    <p:sldId id="715" r:id="rId3"/>
    <p:sldId id="716" r:id="rId4"/>
    <p:sldId id="720" r:id="rId5"/>
    <p:sldId id="678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5F5F5F"/>
    <a:srgbClr val="333333"/>
    <a:srgbClr val="FF3300"/>
    <a:srgbClr val="CC3300"/>
    <a:srgbClr val="80008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50" d="100"/>
          <a:sy n="50" d="100"/>
        </p:scale>
        <p:origin x="-17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9E95C3CA-5C5A-4B85-A519-F47208248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5F4C8BF2-1F40-4D36-BAC2-1067CD507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2CCFD-C429-456B-A580-052C06D9907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57DD65-DA29-46CE-AB34-E65FAF5ED3D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67B38-72A1-4927-AA8C-1B2351047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7A9EA-C4F5-4BD5-B4DF-F88BCEB9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86DA4-89C9-44C7-9333-D0D39FD1E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6D38-A5D6-494B-A2B2-6F4A10991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1FD10-D0C3-40CC-9969-7149CBAD9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7CB3-9EC7-4652-844F-858F8C919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4BC11-F832-4589-8203-F54BB564C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5C4C9-53EB-468A-B336-81A0B8DF6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752A-D9FF-4419-9BFD-07BDF6852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D9D87-38FC-41CC-9EC4-CB825453B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D2CF-3758-469C-9A4B-5EB8647DF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cs typeface="+mn-cs"/>
              </a:defRPr>
            </a:lvl1pPr>
          </a:lstStyle>
          <a:p>
            <a:pPr>
              <a:defRPr/>
            </a:pPr>
            <a:fld id="{9BFB49ED-867B-4D1A-8674-A556C4D82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b="1" dirty="0">
                <a:cs typeface="+mn-cs"/>
              </a:rPr>
              <a:t>GSICS 2015 GDWG Breakout Session</a:t>
            </a:r>
            <a:endParaRPr lang="en-US" sz="1000" b="1" dirty="0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>
              <a:cs typeface="+mn-cs"/>
            </a:endParaRPr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713" y="330200"/>
            <a:ext cx="28146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wmo.i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eumetsat.int/" TargetMode="External"/><Relationship Id="rId5" Type="http://schemas.openxmlformats.org/officeDocument/2006/relationships/hyperlink" Target="http://www.star.nesdis.noaa.gov/smcd/GCC/ProductCatalog.php" TargetMode="External"/><Relationship Id="rId4" Type="http://schemas.openxmlformats.org/officeDocument/2006/relationships/hyperlink" Target="http://www.star.nesdis.noaa.gov/smcd/GCC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5D3D0-937F-45AB-9BAC-26D4B8EBC10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60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smtClean="0">
                <a:solidFill>
                  <a:srgbClr val="0000FF"/>
                </a:solidFill>
              </a:rPr>
              <a:t>GDWG Work Plan Tasks Summary</a:t>
            </a:r>
            <a:br>
              <a:rPr lang="en-IE" sz="3200" smtClean="0">
                <a:solidFill>
                  <a:srgbClr val="0000FF"/>
                </a:solidFill>
              </a:rPr>
            </a:br>
            <a:r>
              <a:rPr lang="en-IE" sz="3200" smtClean="0">
                <a:solidFill>
                  <a:srgbClr val="0000FF"/>
                </a:solidFill>
              </a:rPr>
              <a:t>2015</a:t>
            </a:r>
            <a:endParaRPr lang="en-US" sz="4800" smtClean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latin typeface="Times New Roman" pitchFamily="18" charset="0"/>
                <a:ea typeface="宋体" pitchFamily="2" charset="-122"/>
              </a:rPr>
              <a:t>Peter Miu EUMETSAT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latin typeface="Times New Roman" pitchFamily="18" charset="0"/>
                <a:ea typeface="宋体" pitchFamily="2" charset="-122"/>
              </a:rPr>
              <a:t>CMA, CNES, EUMETSAT, ISRO, IMD, JMA, KMA, NASA, NIST, NOAA, </a:t>
            </a:r>
            <a:r>
              <a:rPr lang="en-GB" altLang="zh-CN" sz="2000" b="1" smtClean="0">
                <a:latin typeface="Times New Roman" pitchFamily="18" charset="0"/>
                <a:ea typeface="宋体" pitchFamily="2" charset="-122"/>
              </a:rPr>
              <a:t>ROSHYDROMET, USGS, </a:t>
            </a:r>
            <a:r>
              <a:rPr lang="en-US" altLang="zh-CN" sz="2000" b="1" smtClean="0">
                <a:latin typeface="Times New Roman" pitchFamily="18" charset="0"/>
                <a:ea typeface="宋体" pitchFamily="2" charset="-122"/>
              </a:rPr>
              <a:t>WMO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3201988" y="322263"/>
            <a:ext cx="5672137" cy="628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600" smtClean="0"/>
              <a:t>Overview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25" y="1176338"/>
            <a:ext cx="8602663" cy="5116512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 Overview</a:t>
            </a:r>
          </a:p>
          <a:p>
            <a:pPr marL="715963" lvl="1" indent="-268288">
              <a:defRPr/>
            </a:pPr>
            <a:r>
              <a:rPr lang="en-GB" sz="2400" dirty="0" smtClean="0"/>
              <a:t>Summary of the GDWG work plan task resulting from the breakout session’s agenda items discussed.</a:t>
            </a:r>
            <a:endParaRPr lang="en-GB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sz="2800" dirty="0" smtClean="0"/>
          </a:p>
          <a:p>
            <a:pPr marL="0" indent="0">
              <a:defRPr/>
            </a:pPr>
            <a:r>
              <a:rPr lang="en-GB" sz="2800" dirty="0" smtClean="0"/>
              <a:t>Purpose</a:t>
            </a:r>
          </a:p>
          <a:p>
            <a:pPr marL="717550" lvl="1" indent="-317500">
              <a:defRPr/>
            </a:pPr>
            <a:r>
              <a:rPr lang="en-GB" sz="2400" dirty="0" smtClean="0"/>
              <a:t>To identify leads, resources needed and priority of these tasks.</a:t>
            </a:r>
          </a:p>
          <a:p>
            <a:pPr marL="717550" lvl="1" indent="-317500">
              <a:defRPr/>
            </a:pPr>
            <a:r>
              <a:rPr lang="en-GB" sz="2400" dirty="0" smtClean="0"/>
              <a:t>This is useful for providing a good overview for reporting.</a:t>
            </a:r>
          </a:p>
          <a:p>
            <a:pPr marL="717550" lvl="1" indent="-317500">
              <a:defRPr/>
            </a:pPr>
            <a:r>
              <a:rPr lang="en-GB" sz="2400" dirty="0" smtClean="0"/>
              <a:t>The summary can be used for tracking progress and as well as improving the information flow amongst the interested parties.</a:t>
            </a:r>
            <a:endParaRPr lang="en-GB" sz="24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F5B9F7-7D7A-44AA-829C-28C5E6A2BBA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3228975" y="439738"/>
            <a:ext cx="5467350" cy="536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400" dirty="0" smtClean="0"/>
              <a:t>GDWG 2015 Breakout Session Stats: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76338"/>
            <a:ext cx="8229600" cy="4949825"/>
          </a:xfrm>
        </p:spPr>
        <p:txBody>
          <a:bodyPr/>
          <a:lstStyle/>
          <a:p>
            <a:r>
              <a:rPr lang="en-GB" sz="1800" dirty="0" smtClean="0"/>
              <a:t>Number of GDWG members attended: 7-12 (new world record)</a:t>
            </a:r>
          </a:p>
          <a:p>
            <a:endParaRPr lang="en-GB" sz="1800" dirty="0" smtClean="0"/>
          </a:p>
          <a:p>
            <a:r>
              <a:rPr lang="en-GB" sz="1800" dirty="0" smtClean="0"/>
              <a:t>Number of Agenda Items Discussed: 18</a:t>
            </a:r>
          </a:p>
          <a:p>
            <a:endParaRPr lang="en-GB" sz="1800" dirty="0" smtClean="0"/>
          </a:p>
          <a:p>
            <a:r>
              <a:rPr lang="en-GB" sz="1800" dirty="0" smtClean="0"/>
              <a:t>Number of Actions </a:t>
            </a:r>
            <a:r>
              <a:rPr lang="en-GB" sz="1800" dirty="0" smtClean="0"/>
              <a:t>Generated</a:t>
            </a:r>
            <a:r>
              <a:rPr lang="en-GB" sz="1800" dirty="0" smtClean="0"/>
              <a:t>: </a:t>
            </a:r>
            <a:r>
              <a:rPr lang="en-GB" sz="1800" dirty="0" smtClean="0"/>
              <a:t>32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Number of </a:t>
            </a:r>
            <a:r>
              <a:rPr lang="en-GB" sz="1800" dirty="0" smtClean="0"/>
              <a:t>Analysis Actions: </a:t>
            </a:r>
            <a:endParaRPr lang="en-GB" sz="1800" dirty="0" smtClean="0"/>
          </a:p>
          <a:p>
            <a:endParaRPr lang="en-US" sz="1800" dirty="0" smtClean="0"/>
          </a:p>
          <a:p>
            <a:r>
              <a:rPr lang="en-GB" sz="1800" dirty="0" smtClean="0"/>
              <a:t>Number of </a:t>
            </a:r>
            <a:r>
              <a:rPr lang="en-GB" sz="1800" dirty="0" smtClean="0"/>
              <a:t>Information Actions:</a:t>
            </a:r>
          </a:p>
          <a:p>
            <a:endParaRPr lang="en-US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Number of Actions </a:t>
            </a:r>
            <a:r>
              <a:rPr lang="en-GB" sz="1800" dirty="0" smtClean="0"/>
              <a:t>without </a:t>
            </a:r>
            <a:r>
              <a:rPr lang="en-GB" sz="1800" dirty="0" smtClean="0"/>
              <a:t>Leads: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37A37-E852-4A2C-8CDE-7A1A0508FD3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3209925" y="428625"/>
            <a:ext cx="5476875" cy="541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600" smtClean="0"/>
              <a:t>GDWG Work Plan Tasks Summary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47675" y="1139825"/>
            <a:ext cx="8229600" cy="4949825"/>
          </a:xfrm>
        </p:spPr>
        <p:txBody>
          <a:bodyPr/>
          <a:lstStyle/>
          <a:p>
            <a:r>
              <a:rPr lang="en-GB" sz="2400" smtClean="0"/>
              <a:t>Task Summary is recorded under the following OneDrive Excel Document:</a:t>
            </a:r>
          </a:p>
          <a:p>
            <a:endParaRPr lang="en-GB" sz="2400" smtClean="0"/>
          </a:p>
          <a:p>
            <a:endParaRPr lang="en-GB" sz="2400" smtClean="0"/>
          </a:p>
          <a:p>
            <a:endParaRPr lang="en-GB" sz="240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C3C2D-56DD-49EC-ABF4-A8D07F56184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474C8-031E-4F62-A57E-4B74B5F32D80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350" y="439738"/>
            <a:ext cx="5962650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smtClean="0">
                <a:solidFill>
                  <a:srgbClr val="FF3300"/>
                </a:solidFill>
              </a:rPr>
              <a:t>End of Presentation: 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WMO GSICS Portal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GSICS Coordination Centre </a:t>
            </a:r>
            <a:r>
              <a:rPr lang="en-GB" sz="2000" b="1" smtClean="0">
                <a:solidFill>
                  <a:schemeClr val="accent2"/>
                </a:solidFill>
              </a:rPr>
              <a:t>- </a:t>
            </a:r>
            <a:r>
              <a:rPr lang="en-GB" sz="2000" b="1" smtClean="0">
                <a:solidFill>
                  <a:schemeClr val="accent2"/>
                </a:solidFill>
                <a:hlinkClick r:id="rId4"/>
              </a:rPr>
              <a:t>http://www.star.nesdis.noaa.gov/smcd/GCC/index.php</a:t>
            </a:r>
            <a:endParaRPr lang="en-GB" sz="20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GSICS Product Catalog - </a:t>
            </a:r>
            <a:r>
              <a:rPr lang="en-GB" sz="1800" b="1" smtClean="0">
                <a:solidFill>
                  <a:schemeClr val="accent2"/>
                </a:solidFill>
                <a:hlinkClick r:id="rId5"/>
              </a:rPr>
              <a:t>http://www.star.nesdis.noaa.gov/smcd/GCC/ProductCatalog.php</a:t>
            </a:r>
            <a:endParaRPr lang="en-GB" sz="18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EUMETSAT’s Data and Management Server</a:t>
            </a:r>
            <a:endParaRPr lang="en-GB" sz="2400" b="1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  <a:hlinkClick r:id="rId6"/>
              </a:rPr>
              <a:t>http://gsics.eumetsat.int</a:t>
            </a: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30876</TotalTime>
  <Words>206</Words>
  <Application>Microsoft Office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GDWG Work Plan Tasks Summary 2015</vt:lpstr>
      <vt:lpstr>Overview and Purpose</vt:lpstr>
      <vt:lpstr>GDWG 2015 Breakout Session Stats:</vt:lpstr>
      <vt:lpstr>GDWG Work Plan Tasks Summary</vt:lpstr>
      <vt:lpstr>End of Presentation: Thank you for your attention</vt:lpstr>
    </vt:vector>
  </TitlesOfParts>
  <Company>NOAA / NESDIS / 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PMC</cp:lastModifiedBy>
  <cp:revision>814</cp:revision>
  <dcterms:created xsi:type="dcterms:W3CDTF">2004-06-10T15:46:18Z</dcterms:created>
  <dcterms:modified xsi:type="dcterms:W3CDTF">2015-03-20T02:13:41Z</dcterms:modified>
</cp:coreProperties>
</file>