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86" r:id="rId3"/>
    <p:sldId id="553" r:id="rId4"/>
    <p:sldId id="566" r:id="rId5"/>
    <p:sldId id="567" r:id="rId6"/>
    <p:sldId id="573" r:id="rId7"/>
    <p:sldId id="582" r:id="rId8"/>
    <p:sldId id="575" r:id="rId9"/>
    <p:sldId id="576" r:id="rId10"/>
    <p:sldId id="578" r:id="rId11"/>
    <p:sldId id="579" r:id="rId12"/>
    <p:sldId id="569" r:id="rId13"/>
    <p:sldId id="580" r:id="rId14"/>
    <p:sldId id="571" r:id="rId15"/>
    <p:sldId id="568" r:id="rId16"/>
  </p:sldIdLst>
  <p:sldSz cx="9144000" cy="5143500" type="screen16x9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389626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779252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168878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558503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1948129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337755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2727381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117007" algn="l" defTabSz="779252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3">
          <p15:clr>
            <a:srgbClr val="A4A3A4"/>
          </p15:clr>
        </p15:guide>
        <p15:guide id="2" orient="horz" pos="1058">
          <p15:clr>
            <a:srgbClr val="A4A3A4"/>
          </p15:clr>
        </p15:guide>
        <p15:guide id="3" orient="horz" pos="2036">
          <p15:clr>
            <a:srgbClr val="A4A3A4"/>
          </p15:clr>
        </p15:guide>
        <p15:guide id="4" orient="horz" pos="1792">
          <p15:clr>
            <a:srgbClr val="A4A3A4"/>
          </p15:clr>
        </p15:guide>
        <p15:guide id="5" orient="horz" pos="1548">
          <p15:clr>
            <a:srgbClr val="A4A3A4"/>
          </p15:clr>
        </p15:guide>
        <p15:guide id="6" orient="horz" pos="1301">
          <p15:clr>
            <a:srgbClr val="A4A3A4"/>
          </p15:clr>
        </p15:guide>
        <p15:guide id="7" orient="horz" pos="2527">
          <p15:clr>
            <a:srgbClr val="A4A3A4"/>
          </p15:clr>
        </p15:guide>
        <p15:guide id="8" orient="horz" pos="2774">
          <p15:clr>
            <a:srgbClr val="A4A3A4"/>
          </p15:clr>
        </p15:guide>
        <p15:guide id="9" pos="3890">
          <p15:clr>
            <a:srgbClr val="A4A3A4"/>
          </p15:clr>
        </p15:guide>
        <p15:guide id="10" pos="330">
          <p15:clr>
            <a:srgbClr val="A4A3A4"/>
          </p15:clr>
        </p15:guide>
        <p15:guide id="11" pos="842">
          <p15:clr>
            <a:srgbClr val="A4A3A4"/>
          </p15:clr>
        </p15:guide>
        <p15:guide id="12" pos="4504">
          <p15:clr>
            <a:srgbClr val="A4A3A4"/>
          </p15:clr>
        </p15:guide>
        <p15:guide id="13" pos="5129">
          <p15:clr>
            <a:srgbClr val="A4A3A4"/>
          </p15:clr>
        </p15:guide>
        <p15:guide id="14" pos="1314">
          <p15:clr>
            <a:srgbClr val="A4A3A4"/>
          </p15:clr>
        </p15:guide>
        <p15:guide id="15" pos="371">
          <p15:clr>
            <a:srgbClr val="A4A3A4"/>
          </p15:clr>
        </p15:guide>
        <p15:guide id="16" pos="16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9900"/>
    <a:srgbClr val="3333FF"/>
    <a:srgbClr val="EE2D24"/>
    <a:srgbClr val="A2DADE"/>
    <a:srgbClr val="4E0B55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9835" autoAdjust="0"/>
  </p:normalViewPr>
  <p:slideViewPr>
    <p:cSldViewPr snapToGrid="0">
      <p:cViewPr varScale="1">
        <p:scale>
          <a:sx n="109" d="100"/>
          <a:sy n="109" d="100"/>
        </p:scale>
        <p:origin x="486" y="102"/>
      </p:cViewPr>
      <p:guideLst>
        <p:guide orient="horz" pos="873"/>
        <p:guide orient="horz" pos="1058"/>
        <p:guide orient="horz" pos="2036"/>
        <p:guide orient="horz" pos="1792"/>
        <p:guide orient="horz" pos="1548"/>
        <p:guide orient="horz" pos="1301"/>
        <p:guide orient="horz" pos="2527"/>
        <p:guide orient="horz" pos="2774"/>
        <p:guide pos="3890"/>
        <p:guide pos="330"/>
        <p:guide pos="842"/>
        <p:guide pos="4504"/>
        <p:guide pos="5129"/>
        <p:guide pos="1314"/>
        <p:guide pos="371"/>
        <p:guide pos="1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606" y="-120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22 April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6022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22 April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9658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5325"/>
            <a:ext cx="61976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22 April 2015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55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494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184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139305"/>
            <a:ext cx="4396154" cy="1450181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05984"/>
            <a:ext cx="22288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05984"/>
            <a:ext cx="65341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="1"/>
            </a:lvl1pPr>
            <a:lvl2pPr>
              <a:defRPr sz="17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3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155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200155"/>
            <a:ext cx="43815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200155"/>
            <a:ext cx="3666392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5" y="817972"/>
            <a:ext cx="9139603" cy="96440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3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27538" y="904875"/>
            <a:ext cx="8159262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77925" tIns="38963" rIns="77925" bIns="38963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1389" y="4622019"/>
            <a:ext cx="1582615" cy="52149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9626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79252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6887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58503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92219" indent="-29221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4065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umetsat.int/website/home/Data/Products/Calibration/Intercalibration/index.html" TargetMode="External"/><Relationship Id="rId4" Type="http://schemas.openxmlformats.org/officeDocument/2006/relationships/hyperlink" Target="http://www.star.nesdis.noaa.gov/smcd/GCC/documents/documentation/products/GSICS.GOESImager2IASI.PreOp.V01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66750" y="1725219"/>
            <a:ext cx="7772400" cy="1102519"/>
          </a:xfrm>
        </p:spPr>
        <p:txBody>
          <a:bodyPr/>
          <a:lstStyle/>
          <a:p>
            <a:pPr eaLnBrk="1" hangingPunct="1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Comments on Template </a:t>
            </a:r>
            <a:br>
              <a:rPr lang="en-GB" sz="3100" dirty="0" smtClean="0"/>
            </a:br>
            <a:r>
              <a:rPr lang="en-GB" sz="3100" dirty="0" smtClean="0"/>
              <a:t>&amp;</a:t>
            </a:r>
            <a:br>
              <a:rPr lang="en-GB" sz="3100" dirty="0" smtClean="0"/>
            </a:br>
            <a:r>
              <a:rPr lang="en-GB" sz="3100" u="sng" dirty="0" smtClean="0"/>
              <a:t>Document Management System for GSICS</a:t>
            </a:r>
            <a:endParaRPr lang="en-GB" sz="31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358412" y="3474244"/>
            <a:ext cx="640080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Manik</a:t>
            </a:r>
            <a:r>
              <a:rPr lang="en-US" dirty="0" smtClean="0">
                <a:solidFill>
                  <a:srgbClr val="002060"/>
                </a:solidFill>
              </a:rPr>
              <a:t> Bali and Larry Flynn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GSICS Coordination Center, NOAA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GSICS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79" y="1242883"/>
            <a:ext cx="8229600" cy="33944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Maturity of the templates is an iterative process and there  are no show stoppers.</a:t>
            </a:r>
          </a:p>
          <a:p>
            <a:pPr>
              <a:buNone/>
            </a:pPr>
            <a:r>
              <a:rPr lang="en-US" dirty="0" smtClean="0"/>
              <a:t>We need feedback from users of these templates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Suggestion:</a:t>
            </a:r>
            <a:r>
              <a:rPr lang="en-US" dirty="0" smtClean="0"/>
              <a:t>  KMA is currently making their product, it might be </a:t>
            </a:r>
            <a:r>
              <a:rPr lang="en-US" dirty="0" err="1" smtClean="0"/>
              <a:t>usefull</a:t>
            </a:r>
            <a:r>
              <a:rPr lang="en-US" dirty="0" smtClean="0"/>
              <a:t> to give them the template of User Guide to fill out.</a:t>
            </a:r>
          </a:p>
          <a:p>
            <a:pPr>
              <a:buNone/>
            </a:pPr>
            <a:r>
              <a:rPr lang="en-US" dirty="0" smtClean="0"/>
              <a:t>     We can get a feedback from them how easy/difficult it is to fill the info they want. Alignment with GPPA could also be tested then.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358379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Comments on WMO Templates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9405" y="3629733"/>
            <a:ext cx="10341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Larry’s Email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9616" y="4224528"/>
            <a:ext cx="644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Higher maturity of templates can be achieved after we put them up for use and request </a:t>
            </a:r>
            <a:r>
              <a:rPr lang="en-US" sz="1200" smtClean="0">
                <a:solidFill>
                  <a:srgbClr val="C00000"/>
                </a:solidFill>
              </a:rPr>
              <a:t>feedback from users.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Documents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29" y="1883818"/>
            <a:ext cx="8229600" cy="1286672"/>
          </a:xfrm>
        </p:spPr>
        <p:txBody>
          <a:bodyPr/>
          <a:lstStyle/>
          <a:p>
            <a:r>
              <a:rPr lang="en-US" dirty="0" smtClean="0"/>
              <a:t> Would WMO should be book keeping/archiving  the GSICS documents ?</a:t>
            </a:r>
          </a:p>
          <a:p>
            <a:r>
              <a:rPr lang="en-US" dirty="0" smtClean="0"/>
              <a:t>Should the responsibility be given to NOAA( upon EP’s direction ) NOAA has a DMS framework ( still need to figure out operational mechanism and resources 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 ( @NOAA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</a:t>
            </a:r>
          </a:p>
          <a:p>
            <a:r>
              <a:rPr lang="en-US" dirty="0" smtClean="0"/>
              <a:t>Document is accepted  into NOAA library catalog.</a:t>
            </a:r>
          </a:p>
          <a:p>
            <a:pPr lvl="1"/>
            <a:r>
              <a:rPr lang="en-US" dirty="0" smtClean="0"/>
              <a:t>It becomes discoverable in the </a:t>
            </a:r>
            <a:r>
              <a:rPr lang="en-US" dirty="0" err="1" smtClean="0"/>
              <a:t>worldcat</a:t>
            </a:r>
            <a:r>
              <a:rPr lang="en-US" dirty="0" smtClean="0"/>
              <a:t> too.</a:t>
            </a:r>
          </a:p>
          <a:p>
            <a:pPr lvl="1"/>
            <a:r>
              <a:rPr lang="en-US" dirty="0" smtClean="0"/>
              <a:t>Document can be assigned .</a:t>
            </a:r>
          </a:p>
          <a:p>
            <a:pPr lvl="1"/>
            <a:r>
              <a:rPr lang="en-US" dirty="0" smtClean="0"/>
              <a:t>However issues such as copyright needs to be ironed out ( a letter from author can wave it off).</a:t>
            </a:r>
          </a:p>
          <a:p>
            <a:pPr lvl="1"/>
            <a:r>
              <a:rPr lang="en-US" dirty="0" smtClean="0"/>
              <a:t>Author’s webpage can point to the catalog. </a:t>
            </a:r>
          </a:p>
          <a:p>
            <a:pPr lvl="1"/>
            <a:r>
              <a:rPr lang="en-US" dirty="0" smtClean="0"/>
              <a:t>Library can assign </a:t>
            </a:r>
            <a:r>
              <a:rPr lang="en-US" dirty="0" err="1" smtClean="0"/>
              <a:t>doi</a:t>
            </a:r>
            <a:r>
              <a:rPr lang="en-US" dirty="0" smtClean="0"/>
              <a:t> for the document.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8328" y="3705610"/>
            <a:ext cx="8229600" cy="98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marL="292219" marR="0" lvl="0" indent="-29221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Option-2</a:t>
            </a:r>
          </a:p>
          <a:p>
            <a:pPr marL="681845" lvl="1" indent="-292219" eaLnBrk="0" hangingPunct="0">
              <a:spcBef>
                <a:spcPct val="20000"/>
              </a:spcBef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ENDNOTE is a Document Management System,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however need to work on licensing</a:t>
            </a:r>
            <a:r>
              <a:rPr lang="en-US" sz="1700" dirty="0" smtClean="0">
                <a:solidFill>
                  <a:schemeClr val="tx2"/>
                </a:solidFill>
                <a:latin typeface="+mn-lt"/>
              </a:rPr>
              <a:t> and accessibility outside NOAA.</a:t>
            </a:r>
          </a:p>
          <a:p>
            <a:pPr marL="681845" lvl="1" indent="-292219" eaLnBrk="0" hangingPunct="0">
              <a:spcBef>
                <a:spcPct val="20000"/>
              </a:spcBef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Allows global edits</a:t>
            </a:r>
          </a:p>
          <a:p>
            <a:pPr marL="292219" marR="0" lvl="0" indent="-29221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219" marR="0" lvl="0" indent="-29221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5" y="1712902"/>
            <a:ext cx="8229600" cy="1278126"/>
          </a:xfrm>
        </p:spPr>
        <p:txBody>
          <a:bodyPr/>
          <a:lstStyle/>
          <a:p>
            <a:r>
              <a:rPr lang="en-US" dirty="0" smtClean="0"/>
              <a:t>WMO has presented excellent set of templates for GSICS</a:t>
            </a:r>
          </a:p>
          <a:p>
            <a:r>
              <a:rPr lang="en-US" dirty="0" smtClean="0"/>
              <a:t>This will help harmonize GSICS work with contemporary organizations and within GSICS in the times to come.</a:t>
            </a:r>
          </a:p>
          <a:p>
            <a:r>
              <a:rPr lang="en-US" dirty="0" smtClean="0"/>
              <a:t>No showstoppers, but need feedback from users.</a:t>
            </a:r>
          </a:p>
          <a:p>
            <a:r>
              <a:rPr lang="en-US" dirty="0" smtClean="0"/>
              <a:t>A DMS on the lines implemented at NOAA has been suggested.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208" y="1849635"/>
            <a:ext cx="3537959" cy="6799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THANK YOU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for GSICS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have to be classified. Is it an</a:t>
            </a:r>
          </a:p>
          <a:p>
            <a:pPr lvl="2"/>
            <a:r>
              <a:rPr lang="en-US" dirty="0" smtClean="0"/>
              <a:t>ATBD</a:t>
            </a:r>
          </a:p>
          <a:p>
            <a:pPr lvl="2"/>
            <a:r>
              <a:rPr lang="en-US" dirty="0" smtClean="0"/>
              <a:t>User Manuel, Uncertainty Document related to the Product</a:t>
            </a:r>
          </a:p>
          <a:p>
            <a:pPr lvl="2"/>
            <a:r>
              <a:rPr lang="en-US" dirty="0" smtClean="0"/>
              <a:t>A GSICS baseline algorithm document or Traceability  document </a:t>
            </a:r>
          </a:p>
          <a:p>
            <a:pPr lvl="2"/>
            <a:r>
              <a:rPr lang="en-US" dirty="0" smtClean="0"/>
              <a:t>Any 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077" y="945973"/>
            <a:ext cx="5385246" cy="339447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status of GSICS Documents</a:t>
            </a:r>
          </a:p>
          <a:p>
            <a:r>
              <a:rPr lang="en-US" dirty="0" smtClean="0"/>
              <a:t>Requirements for GSICS Documents</a:t>
            </a:r>
          </a:p>
          <a:p>
            <a:r>
              <a:rPr lang="en-US" dirty="0" smtClean="0"/>
              <a:t>Comments on WMO - Templates</a:t>
            </a:r>
          </a:p>
          <a:p>
            <a:r>
              <a:rPr lang="en-US" dirty="0" smtClean="0"/>
              <a:t>Possible Solutions for Document Management</a:t>
            </a:r>
          </a:p>
          <a:p>
            <a:pPr lvl="2"/>
            <a:r>
              <a:rPr lang="en-US" sz="1400" dirty="0" smtClean="0"/>
              <a:t>Option-1</a:t>
            </a:r>
          </a:p>
          <a:p>
            <a:pPr lvl="2"/>
            <a:r>
              <a:rPr lang="en-US" sz="1400" dirty="0" smtClean="0"/>
              <a:t>Option-2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Conclusion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438329" indent="-389626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48861" y="295275"/>
            <a:ext cx="1781908" cy="304800"/>
          </a:xfrm>
          <a:prstGeom prst="rect">
            <a:avLst/>
          </a:prstGeom>
        </p:spPr>
        <p:txBody>
          <a:bodyPr lIns="77925" tIns="38963" rIns="77925" bIns="38963">
            <a:noAutofit/>
          </a:bodyPr>
          <a:lstStyle/>
          <a:p>
            <a:pPr defTabSz="779252" fontAlgn="auto">
              <a:spcAft>
                <a:spcPts val="0"/>
              </a:spcAft>
              <a:defRPr/>
            </a:pPr>
            <a:endParaRPr lang="en-US" sz="1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3182112" cy="715565"/>
          </a:xfrm>
          <a:prstGeom prst="rect">
            <a:avLst/>
          </a:prstGeom>
        </p:spPr>
        <p:txBody>
          <a:bodyPr lIns="77925" tIns="38963" rIns="77925" bIns="38963"/>
          <a:lstStyle/>
          <a:p>
            <a:pPr defTabSz="779252" eaLnBrk="0" hangingPunct="0"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GSICS   Introduction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746" y="1389692"/>
            <a:ext cx="774699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GSICS Annual Meeting 2014  the health of GSICS Documents was discussed at length. 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It was felt that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GSICS does not have a uniform policy to publish the documents and make it accessible free via web.</a:t>
            </a: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Documents do not follow a  uniform template across agencies.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674" y="2422475"/>
            <a:ext cx="70822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GCC identified this as an action item requiring investigation and it resulted in two actions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GCC shall provide a Document Management Plan (for example NOAAs) to the GDWG so that GSICS has a framework to publish documents.</a:t>
            </a:r>
          </a:p>
          <a:p>
            <a:pPr lvl="1">
              <a:buFont typeface="Wingdings" pitchFamily="2" charset="2"/>
              <a:buChar char="§"/>
            </a:pPr>
            <a:endParaRPr lang="en-US" sz="11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GCC shall take a look at WMO/CGMS documents to prepare templates for GSICS documents and provide these to the GDWG for discussion.</a:t>
            </a:r>
          </a:p>
          <a:p>
            <a:pPr lvl="1">
              <a:buFont typeface="Wingdings" pitchFamily="2" charset="2"/>
              <a:buChar char="§"/>
            </a:pPr>
            <a:endParaRPr 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sz="1100" dirty="0" smtClean="0">
                <a:solidFill>
                  <a:srgbClr val="009900"/>
                </a:solidFill>
              </a:rPr>
              <a:t>Following the annual meeting in Delhi, Jerome (WMO) has created document template for GSICS that are under discussion</a:t>
            </a:r>
            <a:r>
              <a:rPr lang="en-US" sz="1100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877" y="4712613"/>
            <a:ext cx="7025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Critical need to have a Document Management System ( either at WMO or at GCC)  to manage the documents and publish them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GSICS Product Documents</a:t>
            </a:r>
            <a:br>
              <a:rPr lang="en-US" dirty="0" smtClean="0"/>
            </a:br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54" y="1277788"/>
            <a:ext cx="2918465" cy="309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3630" y="4528868"/>
            <a:ext cx="594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EUMETSAT                                                                                                                                        NOAA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2822" y="1323179"/>
            <a:ext cx="2812212" cy="299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17126" y="2777704"/>
            <a:ext cx="8034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NOAA DOCS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3863" y="2490158"/>
            <a:ext cx="10583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5"/>
              </a:rPr>
              <a:t>EUMETSAT DOCS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6354" y="2242867"/>
            <a:ext cx="13198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Document publishing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069921"/>
          </a:xfrm>
        </p:spPr>
        <p:txBody>
          <a:bodyPr/>
          <a:lstStyle/>
          <a:p>
            <a:r>
              <a:rPr lang="en-US" dirty="0" smtClean="0"/>
              <a:t>Documents  to be published ( we already do some)</a:t>
            </a:r>
          </a:p>
          <a:p>
            <a:r>
              <a:rPr lang="en-US" dirty="0" smtClean="0"/>
              <a:t>Ability to work on versions simultaneously ( partly done by MS1 or GD)</a:t>
            </a:r>
          </a:p>
          <a:p>
            <a:r>
              <a:rPr lang="en-US" dirty="0" smtClean="0"/>
              <a:t>Visible via the WWW                ( already some do)</a:t>
            </a:r>
          </a:p>
          <a:p>
            <a:r>
              <a:rPr lang="en-US" dirty="0" smtClean="0"/>
              <a:t>Discoverable through publishing catalogues such as </a:t>
            </a:r>
            <a:r>
              <a:rPr lang="en-US" dirty="0" err="1" smtClean="0"/>
              <a:t>worldcat</a:t>
            </a:r>
            <a:r>
              <a:rPr lang="en-US" dirty="0" smtClean="0"/>
              <a:t>/member sat agencies.  ( not done )</a:t>
            </a:r>
          </a:p>
          <a:p>
            <a:r>
              <a:rPr lang="en-US" dirty="0" smtClean="0"/>
              <a:t>Documents need to made using  a common template (AI, Jerome seeking to do).</a:t>
            </a:r>
          </a:p>
          <a:p>
            <a:r>
              <a:rPr lang="en-US" dirty="0" smtClean="0"/>
              <a:t>Documents assigned a </a:t>
            </a:r>
            <a:r>
              <a:rPr lang="en-US" dirty="0" err="1" smtClean="0"/>
              <a:t>doi</a:t>
            </a:r>
            <a:r>
              <a:rPr lang="en-US" dirty="0" smtClean="0"/>
              <a:t> /ISBN number.</a:t>
            </a:r>
          </a:p>
          <a:p>
            <a:r>
              <a:rPr lang="en-US" dirty="0" smtClean="0"/>
              <a:t>Document has a landing page</a:t>
            </a:r>
          </a:p>
          <a:p>
            <a:pPr>
              <a:buNone/>
            </a:pPr>
            <a:r>
              <a:rPr lang="en-US" dirty="0" smtClean="0"/>
              <a:t>…..More…..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6117" y="4725341"/>
            <a:ext cx="684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Documents discoverable via a single catalog and prepared in a predictable template 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0"/>
            <a:ext cx="8610600" cy="496490"/>
          </a:xfrm>
          <a:noFill/>
        </p:spPr>
        <p:txBody>
          <a:bodyPr/>
          <a:lstStyle/>
          <a:p>
            <a:r>
              <a:rPr lang="fr-CH" b="1" dirty="0" smtClean="0">
                <a:solidFill>
                  <a:srgbClr val="002060"/>
                </a:solidFill>
              </a:rPr>
              <a:t>More </a:t>
            </a:r>
            <a:r>
              <a:rPr lang="fr-CH" b="1" dirty="0" err="1" smtClean="0">
                <a:solidFill>
                  <a:srgbClr val="002060"/>
                </a:solidFill>
              </a:rPr>
              <a:t>requirements</a:t>
            </a:r>
            <a:r>
              <a:rPr lang="fr-CH" b="1" dirty="0" smtClean="0">
                <a:solidFill>
                  <a:srgbClr val="002060"/>
                </a:solidFill>
              </a:rPr>
              <a:t> </a:t>
            </a:r>
            <a:r>
              <a:rPr lang="fr-CH" b="1" dirty="0" err="1" smtClean="0">
                <a:solidFill>
                  <a:srgbClr val="002060"/>
                </a:solidFill>
              </a:rPr>
              <a:t>since</a:t>
            </a:r>
            <a:r>
              <a:rPr lang="fr-CH" b="1" dirty="0" smtClean="0">
                <a:solidFill>
                  <a:srgbClr val="002060"/>
                </a:solidFill>
              </a:rPr>
              <a:t> GSICS </a:t>
            </a:r>
            <a:r>
              <a:rPr lang="fr-CH" b="1" dirty="0" err="1" smtClean="0">
                <a:solidFill>
                  <a:srgbClr val="002060"/>
                </a:solidFill>
              </a:rPr>
              <a:t>is</a:t>
            </a:r>
            <a:r>
              <a:rPr lang="fr-CH" b="1" dirty="0" smtClean="0">
                <a:solidFill>
                  <a:srgbClr val="002060"/>
                </a:solidFill>
              </a:rPr>
              <a:t> an </a:t>
            </a:r>
            <a:r>
              <a:rPr lang="fr-CH" b="1" dirty="0" err="1" smtClean="0">
                <a:solidFill>
                  <a:srgbClr val="002060"/>
                </a:solidFill>
              </a:rPr>
              <a:t>element</a:t>
            </a:r>
            <a:r>
              <a:rPr lang="fr-CH" b="1" dirty="0" smtClean="0">
                <a:solidFill>
                  <a:srgbClr val="002060"/>
                </a:solidFill>
              </a:rPr>
              <a:t> of WIGOS</a:t>
            </a:r>
            <a:endParaRPr lang="fr-CH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925"/>
            <a:ext cx="8382000" cy="3600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CH" sz="2000" dirty="0" smtClean="0"/>
              <a:t>The new </a:t>
            </a:r>
            <a:r>
              <a:rPr lang="fr-CH" sz="2000" b="1" dirty="0" err="1" smtClean="0"/>
              <a:t>Manual</a:t>
            </a:r>
            <a:r>
              <a:rPr lang="fr-CH" sz="2000" b="1" dirty="0" smtClean="0"/>
              <a:t> on WIGOS </a:t>
            </a:r>
            <a:r>
              <a:rPr lang="fr-CH" sz="2000" dirty="0" err="1" smtClean="0"/>
              <a:t>requires</a:t>
            </a:r>
            <a:r>
              <a:rPr lang="fr-CH" sz="2000" dirty="0" smtClean="0"/>
              <a:t> calibration </a:t>
            </a:r>
            <a:r>
              <a:rPr lang="fr-CH" sz="2000" dirty="0" err="1" smtClean="0"/>
              <a:t>along</a:t>
            </a:r>
            <a:r>
              <a:rPr lang="fr-CH" sz="2000" dirty="0" smtClean="0"/>
              <a:t> GSICS standards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sz="2000" b="1" dirty="0" smtClean="0"/>
              <a:t>WIGOS/OSCAR </a:t>
            </a:r>
            <a:r>
              <a:rPr lang="fr-CH" sz="2000" dirty="0" err="1" smtClean="0"/>
              <a:t>will</a:t>
            </a:r>
            <a:r>
              <a:rPr lang="fr-CH" sz="2000" dirty="0" smtClean="0"/>
              <a:t> </a:t>
            </a:r>
            <a:r>
              <a:rPr lang="fr-CH" sz="2000" dirty="0" err="1" smtClean="0"/>
              <a:t>contain</a:t>
            </a:r>
            <a:r>
              <a:rPr lang="fr-CH" sz="2000" dirty="0" smtClean="0"/>
              <a:t> links to GSICS calibration information</a:t>
            </a:r>
          </a:p>
          <a:p>
            <a:pPr>
              <a:buNone/>
            </a:pPr>
            <a:endParaRPr lang="fr-CH" sz="2000" dirty="0" smtClean="0"/>
          </a:p>
          <a:p>
            <a:r>
              <a:rPr lang="fr-CH" sz="2000" b="1" dirty="0" smtClean="0"/>
              <a:t>GSICS scope, </a:t>
            </a:r>
            <a:r>
              <a:rPr lang="fr-CH" sz="2000" b="1" dirty="0" err="1" smtClean="0"/>
              <a:t>activity</a:t>
            </a:r>
            <a:r>
              <a:rPr lang="fr-CH" sz="2000" b="1" dirty="0" smtClean="0"/>
              <a:t> and structure </a:t>
            </a:r>
            <a:r>
              <a:rPr lang="fr-CH" sz="2000" dirty="0" err="1" smtClean="0"/>
              <a:t>need</a:t>
            </a:r>
            <a:r>
              <a:rPr lang="fr-CH" sz="2000" dirty="0" smtClean="0"/>
              <a:t> to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formally</a:t>
            </a:r>
            <a:r>
              <a:rPr lang="fr-CH" sz="2000" dirty="0" smtClean="0"/>
              <a:t> </a:t>
            </a:r>
            <a:r>
              <a:rPr lang="fr-CH" sz="2000" dirty="0" err="1" smtClean="0"/>
              <a:t>documented</a:t>
            </a:r>
            <a:r>
              <a:rPr lang="fr-CH" sz="2000" dirty="0" smtClean="0"/>
              <a:t> </a:t>
            </a:r>
            <a:br>
              <a:rPr lang="fr-CH" sz="2000" dirty="0" smtClean="0"/>
            </a:br>
            <a:r>
              <a:rPr lang="fr-CH" sz="2000" dirty="0" err="1" smtClean="0"/>
              <a:t>could</a:t>
            </a:r>
            <a:r>
              <a:rPr lang="fr-CH" sz="2000" dirty="0" smtClean="0"/>
              <a:t> </a:t>
            </a:r>
            <a:r>
              <a:rPr lang="fr-CH" sz="2000" dirty="0" err="1" smtClean="0"/>
              <a:t>ultimately</a:t>
            </a:r>
            <a:r>
              <a:rPr lang="fr-CH" sz="2000" dirty="0" smtClean="0"/>
              <a:t>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referred</a:t>
            </a:r>
            <a:r>
              <a:rPr lang="fr-CH" sz="2000" dirty="0" smtClean="0"/>
              <a:t> to in a WIGOS Architecture Document</a:t>
            </a:r>
          </a:p>
          <a:p>
            <a:r>
              <a:rPr lang="fr-CH" sz="2000" dirty="0" smtClean="0"/>
              <a:t>A </a:t>
            </a:r>
            <a:r>
              <a:rPr lang="fr-CH" sz="2000" b="1" dirty="0"/>
              <a:t>Guide to GSICS </a:t>
            </a:r>
            <a:r>
              <a:rPr lang="fr-CH" sz="2000" b="1" dirty="0" err="1"/>
              <a:t>Products</a:t>
            </a:r>
            <a:r>
              <a:rPr lang="fr-CH" sz="2000" b="1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needed</a:t>
            </a:r>
            <a:r>
              <a:rPr lang="fr-CH" sz="2000" dirty="0"/>
              <a:t> and </a:t>
            </a:r>
            <a:r>
              <a:rPr lang="fr-CH" sz="2000" dirty="0" err="1" smtClean="0"/>
              <a:t>would</a:t>
            </a:r>
            <a:r>
              <a:rPr lang="fr-CH" sz="2000" dirty="0" smtClean="0"/>
              <a:t>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referred</a:t>
            </a:r>
            <a:r>
              <a:rPr lang="fr-CH" sz="2000" dirty="0" smtClean="0"/>
              <a:t> </a:t>
            </a:r>
            <a:r>
              <a:rPr lang="fr-CH" sz="2000" dirty="0"/>
              <a:t>to </a:t>
            </a:r>
            <a:r>
              <a:rPr lang="fr-CH" sz="2000" dirty="0" smtClean="0"/>
              <a:t>the </a:t>
            </a:r>
            <a:r>
              <a:rPr lang="fr-CH" sz="2000" dirty="0"/>
              <a:t>future Guide to WIGOS  </a:t>
            </a:r>
          </a:p>
          <a:p>
            <a:r>
              <a:rPr lang="fr-CH" sz="2000" dirty="0" smtClean="0"/>
              <a:t>GSICS </a:t>
            </a:r>
            <a:r>
              <a:rPr lang="fr-CH" sz="2000" dirty="0" err="1" smtClean="0"/>
              <a:t>should</a:t>
            </a:r>
            <a:r>
              <a:rPr lang="fr-CH" sz="2000" dirty="0" smtClean="0"/>
              <a:t>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articulated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</a:t>
            </a:r>
            <a:r>
              <a:rPr lang="fr-CH" sz="2000" b="1" dirty="0" smtClean="0"/>
              <a:t>User </a:t>
            </a:r>
            <a:r>
              <a:rPr lang="fr-CH" sz="2000" b="1" dirty="0" err="1" smtClean="0"/>
              <a:t>Requirements</a:t>
            </a:r>
            <a:endParaRPr lang="fr-CH" sz="2000" dirty="0"/>
          </a:p>
          <a:p>
            <a:r>
              <a:rPr lang="fr-CH" sz="2000" dirty="0"/>
              <a:t>Reference </a:t>
            </a:r>
            <a:r>
              <a:rPr lang="fr-CH" sz="2000" dirty="0" err="1"/>
              <a:t>measurement</a:t>
            </a:r>
            <a:r>
              <a:rPr lang="fr-CH" sz="2000" dirty="0"/>
              <a:t> standards (in </a:t>
            </a:r>
            <a:r>
              <a:rPr lang="fr-CH" sz="2000" dirty="0" err="1"/>
              <a:t>orbit</a:t>
            </a:r>
            <a:r>
              <a:rPr lang="fr-CH" sz="2000" dirty="0"/>
              <a:t> and on </a:t>
            </a:r>
            <a:r>
              <a:rPr lang="fr-CH" sz="2000" dirty="0" err="1"/>
              <a:t>ground</a:t>
            </a:r>
            <a:r>
              <a:rPr lang="fr-CH" sz="2000" dirty="0"/>
              <a:t>) </a:t>
            </a:r>
            <a:r>
              <a:rPr lang="fr-CH" sz="2000" dirty="0" err="1"/>
              <a:t>should</a:t>
            </a:r>
            <a:r>
              <a:rPr lang="fr-CH" sz="2000" dirty="0"/>
              <a:t> </a:t>
            </a:r>
            <a:r>
              <a:rPr lang="fr-CH" sz="2000" dirty="0" err="1"/>
              <a:t>be</a:t>
            </a:r>
            <a:r>
              <a:rPr lang="fr-CH" sz="2000" dirty="0"/>
              <a:t> in the </a:t>
            </a:r>
            <a:r>
              <a:rPr lang="fr-CH" sz="2000" b="1" dirty="0" smtClean="0"/>
              <a:t>Vision </a:t>
            </a:r>
            <a:r>
              <a:rPr lang="fr-CH" sz="2000" b="1" dirty="0"/>
              <a:t>of WIGOS </a:t>
            </a:r>
            <a:r>
              <a:rPr lang="fr-CH" sz="2000" b="1" dirty="0" err="1"/>
              <a:t>Space-based</a:t>
            </a:r>
            <a:r>
              <a:rPr lang="fr-CH" sz="2000" b="1" dirty="0"/>
              <a:t> </a:t>
            </a:r>
            <a:r>
              <a:rPr lang="fr-CH" sz="2000" b="1" dirty="0" smtClean="0"/>
              <a:t>Component in 2040</a:t>
            </a:r>
          </a:p>
          <a:p>
            <a:pPr marL="342900" lvl="1" indent="-342900">
              <a:buFont typeface="Arial" charset="0"/>
              <a:buChar char="•"/>
            </a:pPr>
            <a:r>
              <a:rPr lang="fr-CH" dirty="0"/>
              <a:t>GSICS </a:t>
            </a:r>
            <a:r>
              <a:rPr lang="fr-CH" dirty="0" err="1"/>
              <a:t>should</a:t>
            </a:r>
            <a:r>
              <a:rPr lang="fr-CH" dirty="0"/>
              <a:t> </a:t>
            </a:r>
            <a:r>
              <a:rPr lang="fr-CH" dirty="0" err="1"/>
              <a:t>contribute</a:t>
            </a:r>
            <a:r>
              <a:rPr lang="fr-CH" dirty="0"/>
              <a:t> as a building block of the</a:t>
            </a:r>
            <a:r>
              <a:rPr lang="fr-CH" i="1" dirty="0"/>
              <a:t> Architecture for </a:t>
            </a:r>
            <a:r>
              <a:rPr lang="fr-CH" i="1" dirty="0" err="1"/>
              <a:t>Climate</a:t>
            </a:r>
            <a:r>
              <a:rPr lang="fr-CH" i="1" dirty="0"/>
              <a:t> Monitoring </a:t>
            </a:r>
            <a:r>
              <a:rPr lang="fr-CH" i="1" dirty="0" err="1"/>
              <a:t>from</a:t>
            </a:r>
            <a:r>
              <a:rPr lang="fr-CH" i="1" dirty="0"/>
              <a:t> </a:t>
            </a:r>
            <a:r>
              <a:rPr lang="fr-CH" i="1" dirty="0" err="1"/>
              <a:t>Space</a:t>
            </a:r>
            <a:r>
              <a:rPr lang="fr-CH" i="1" dirty="0"/>
              <a:t>  </a:t>
            </a:r>
            <a:r>
              <a:rPr lang="fr-CH" dirty="0" err="1"/>
              <a:t>promoted</a:t>
            </a:r>
            <a:r>
              <a:rPr lang="fr-CH" dirty="0"/>
              <a:t> by WMO, CEOS and CGMS</a:t>
            </a:r>
          </a:p>
          <a:p>
            <a:endParaRPr lang="fr-CH" sz="2000" b="1" dirty="0"/>
          </a:p>
          <a:p>
            <a:endParaRPr lang="fr-CH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08304" y="4731990"/>
            <a:ext cx="1152128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8177" y="4804946"/>
            <a:ext cx="5922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In response Jerome has suggested templates.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2632" y="4377656"/>
            <a:ext cx="2068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r>
              <a:rPr lang="en-US" dirty="0" err="1" smtClean="0">
                <a:solidFill>
                  <a:schemeClr val="tx1"/>
                </a:solidFill>
              </a:rPr>
              <a:t>curtesey</a:t>
            </a:r>
            <a:r>
              <a:rPr lang="en-US" dirty="0" smtClean="0">
                <a:solidFill>
                  <a:schemeClr val="tx1"/>
                </a:solidFill>
              </a:rPr>
              <a:t> Jerome  presentation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Annual Meeting in Delhi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3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Proposed</a:t>
            </a:r>
            <a:r>
              <a:rPr lang="fr-CH" dirty="0" smtClean="0"/>
              <a:t> document </a:t>
            </a:r>
            <a:r>
              <a:rPr lang="fr-CH" dirty="0" err="1" smtClean="0"/>
              <a:t>template</a:t>
            </a:r>
            <a:r>
              <a:rPr lang="fr-CH" dirty="0" smtClean="0"/>
              <a:t> 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720328"/>
            <a:ext cx="4190999" cy="4067735"/>
          </a:xfrm>
          <a:ln>
            <a:solidFill>
              <a:srgbClr val="002060"/>
            </a:solidFill>
          </a:ln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720327"/>
            <a:ext cx="4221703" cy="4097536"/>
          </a:xfrm>
          <a:ln>
            <a:solidFill>
              <a:srgbClr val="002060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35086" y="4869656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Curtesy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: Jerome, GSICS web meeting - 23 April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WMO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83" y="1161030"/>
            <a:ext cx="8229600" cy="339447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GSICS-User Requirement Document ( URD)</a:t>
            </a:r>
          </a:p>
          <a:p>
            <a:pPr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Comments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i="1" dirty="0" smtClean="0"/>
              <a:t>Who can create a requirement? Who is responsible for collecting them? How is a requirement reasonableness or cost/benefit evaluated? Some desired performance may be practically impossible to achieve while others are just very expensive. </a:t>
            </a:r>
            <a:endParaRPr lang="en-US" dirty="0" smtClean="0"/>
          </a:p>
          <a:p>
            <a:r>
              <a:rPr lang="en-US" i="1" dirty="0" smtClean="0"/>
              <a:t>Who is responsible for providing a product to meet the requirement or are the requirements only on existing products?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45629" y="4626429"/>
            <a:ext cx="10341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Larry’s Email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44" y="1044706"/>
            <a:ext cx="8229600" cy="339447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GSICS-User Guide</a:t>
            </a:r>
          </a:p>
          <a:p>
            <a:pPr>
              <a:buNone/>
            </a:pPr>
            <a:r>
              <a:rPr lang="en-US" dirty="0" smtClean="0"/>
              <a:t>     The GSICS Coordination Centre (GCC) coordinates the definition of GSICS products and services, it maintains a repository of GSICS practices, procedures and tools, it coordinates the acceptance procedure of new products and coordinates the exchange of information with the user community.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Comments</a:t>
            </a:r>
          </a:p>
          <a:p>
            <a:pPr>
              <a:buNone/>
            </a:pPr>
            <a:r>
              <a:rPr lang="en-US" i="1" dirty="0" smtClean="0"/>
              <a:t>Maturity of the User Guide is achieved in the GPPA</a:t>
            </a:r>
          </a:p>
          <a:p>
            <a:pPr>
              <a:buNone/>
            </a:pPr>
            <a:r>
              <a:rPr lang="en-US" i="1" dirty="0" smtClean="0"/>
              <a:t>Recently Tim </a:t>
            </a:r>
            <a:r>
              <a:rPr lang="en-US" i="1" dirty="0" err="1" smtClean="0"/>
              <a:t>Hewison</a:t>
            </a:r>
            <a:r>
              <a:rPr lang="en-US" i="1" dirty="0" smtClean="0"/>
              <a:t> provided a format of User guide to the GCC for review and GCC has accepted it with minor suggestions.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358379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Comments on WMO Templates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8005" y="4708725"/>
            <a:ext cx="10341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Larry’s Email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57722</TotalTime>
  <Words>848</Words>
  <Application>Microsoft Office PowerPoint</Application>
  <PresentationFormat>On-screen Show (16:9)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Helvetica</vt:lpstr>
      <vt:lpstr>Tahoma</vt:lpstr>
      <vt:lpstr>Times New Roman</vt:lpstr>
      <vt:lpstr>Wingdings</vt:lpstr>
      <vt:lpstr>Office Theme</vt:lpstr>
      <vt:lpstr> Comments on Template  &amp; Document Management System for GSICS</vt:lpstr>
      <vt:lpstr>Outline</vt:lpstr>
      <vt:lpstr>PowerPoint Presentation</vt:lpstr>
      <vt:lpstr>Current GSICS Product Documents Simple Example</vt:lpstr>
      <vt:lpstr>GSICS Requirements</vt:lpstr>
      <vt:lpstr>More requirements since GSICS is an element of WIGOS</vt:lpstr>
      <vt:lpstr>Proposed document template  </vt:lpstr>
      <vt:lpstr>Comments on WMO Templates</vt:lpstr>
      <vt:lpstr>PowerPoint Presentation</vt:lpstr>
      <vt:lpstr>PowerPoint Presentation</vt:lpstr>
      <vt:lpstr> Documents Management System</vt:lpstr>
      <vt:lpstr>Possible solutions ( @NOAA )</vt:lpstr>
      <vt:lpstr>Conclusions </vt:lpstr>
      <vt:lpstr>PowerPoint Presentation</vt:lpstr>
      <vt:lpstr>Templates for GSICS Documents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</cp:lastModifiedBy>
  <cp:revision>2677</cp:revision>
  <cp:lastPrinted>2006-03-06T14:11:17Z</cp:lastPrinted>
  <dcterms:created xsi:type="dcterms:W3CDTF">2010-09-10T00:53:07Z</dcterms:created>
  <dcterms:modified xsi:type="dcterms:W3CDTF">2015-04-23T02:51:24Z</dcterms:modified>
</cp:coreProperties>
</file>