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46"/>
  </p:notesMasterIdLst>
  <p:handoutMasterIdLst>
    <p:handoutMasterId r:id="rId47"/>
  </p:handoutMasterIdLst>
  <p:sldIdLst>
    <p:sldId id="256" r:id="rId2"/>
    <p:sldId id="419" r:id="rId3"/>
    <p:sldId id="355" r:id="rId4"/>
    <p:sldId id="356" r:id="rId5"/>
    <p:sldId id="387" r:id="rId6"/>
    <p:sldId id="358" r:id="rId7"/>
    <p:sldId id="411" r:id="rId8"/>
    <p:sldId id="413" r:id="rId9"/>
    <p:sldId id="357" r:id="rId10"/>
    <p:sldId id="395" r:id="rId11"/>
    <p:sldId id="392" r:id="rId12"/>
    <p:sldId id="393" r:id="rId13"/>
    <p:sldId id="394" r:id="rId14"/>
    <p:sldId id="389" r:id="rId15"/>
    <p:sldId id="390" r:id="rId16"/>
    <p:sldId id="391" r:id="rId17"/>
    <p:sldId id="398" r:id="rId18"/>
    <p:sldId id="401" r:id="rId19"/>
    <p:sldId id="399" r:id="rId20"/>
    <p:sldId id="402" r:id="rId21"/>
    <p:sldId id="400" r:id="rId22"/>
    <p:sldId id="404" r:id="rId23"/>
    <p:sldId id="405" r:id="rId24"/>
    <p:sldId id="406" r:id="rId25"/>
    <p:sldId id="381" r:id="rId26"/>
    <p:sldId id="382" r:id="rId27"/>
    <p:sldId id="383" r:id="rId28"/>
    <p:sldId id="384" r:id="rId29"/>
    <p:sldId id="388" r:id="rId30"/>
    <p:sldId id="385" r:id="rId31"/>
    <p:sldId id="386" r:id="rId32"/>
    <p:sldId id="420" r:id="rId33"/>
    <p:sldId id="421" r:id="rId34"/>
    <p:sldId id="414" r:id="rId35"/>
    <p:sldId id="415" r:id="rId36"/>
    <p:sldId id="416" r:id="rId37"/>
    <p:sldId id="418" r:id="rId38"/>
    <p:sldId id="422" r:id="rId39"/>
    <p:sldId id="354" r:id="rId40"/>
    <p:sldId id="359" r:id="rId41"/>
    <p:sldId id="360" r:id="rId42"/>
    <p:sldId id="361" r:id="rId43"/>
    <p:sldId id="380" r:id="rId44"/>
    <p:sldId id="407" r:id="rId45"/>
  </p:sldIdLst>
  <p:sldSz cx="9906000" cy="6858000" type="A4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A2DADE"/>
    <a:srgbClr val="3333FF"/>
    <a:srgbClr val="4E0B55"/>
    <a:srgbClr val="EE2D24"/>
    <a:srgbClr val="C7A775"/>
    <a:srgbClr val="00B5EF"/>
    <a:srgbClr val="CDE3A0"/>
    <a:srgbClr val="EFC8D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88511" autoAdjust="0"/>
  </p:normalViewPr>
  <p:slideViewPr>
    <p:cSldViewPr snapToGrid="0">
      <p:cViewPr>
        <p:scale>
          <a:sx n="70" d="100"/>
          <a:sy n="70" d="100"/>
        </p:scale>
        <p:origin x="-222" y="-87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w0642\user2\HewisonT\MY%20DOCUMENTS\GSICS\ATBD\PrimaryGSICSReferenceTransferStrateg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w0642\user2\HewisonT\MY%20DOCUMENTS\GSICS\ATBD\PrimaryGSICSReferenceTransferStrateg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w0642\user2\HewisonT\MY%20DOCUMENTS\GSICS\ATBD\PrimaryGSICSReferenceTransferStrateg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dirty="0"/>
              <a:t>Availability of References</a:t>
            </a:r>
          </a:p>
        </c:rich>
      </c:tx>
      <c:layout>
        <c:manualLayout>
          <c:xMode val="edge"/>
          <c:yMode val="edge"/>
          <c:x val="0.24935333514345243"/>
          <c:y val="2.3494860499265812E-2"/>
        </c:manualLayout>
      </c:layout>
    </c:title>
    <c:plotArea>
      <c:layout>
        <c:manualLayout>
          <c:layoutTarget val="inner"/>
          <c:xMode val="edge"/>
          <c:yMode val="edge"/>
          <c:x val="0.1444444444444466"/>
          <c:y val="0.16607340236092907"/>
          <c:w val="0.67200000000000482"/>
          <c:h val="0.65091291881053881"/>
        </c:manualLayout>
      </c:layout>
      <c:lineChart>
        <c:grouping val="standard"/>
        <c:ser>
          <c:idx val="0"/>
          <c:order val="0"/>
          <c:tx>
            <c:strRef>
              <c:f>Simple!$A$1</c:f>
              <c:strCache>
                <c:ptCount val="1"/>
                <c:pt idx="0">
                  <c:v>Mon</c:v>
                </c:pt>
              </c:strCache>
            </c:strRef>
          </c:tx>
          <c:val>
            <c:numRef>
              <c:f>Simple!$C$1:$V$1</c:f>
              <c:numCache>
                <c:formatCode>General</c:formatCode>
                <c:ptCount val="20"/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</c:numCache>
            </c:numRef>
          </c:val>
        </c:ser>
        <c:ser>
          <c:idx val="1"/>
          <c:order val="1"/>
          <c:tx>
            <c:strRef>
              <c:f>Simple!$A$2</c:f>
              <c:strCache>
                <c:ptCount val="1"/>
                <c:pt idx="0">
                  <c:v>Ref1</c:v>
                </c:pt>
              </c:strCache>
            </c:strRef>
          </c:tx>
          <c:val>
            <c:numRef>
              <c:f>Simple!$C$2:$V$2</c:f>
              <c:numCache>
                <c:formatCode>General</c:formatCode>
                <c:ptCount val="20"/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</c:ser>
        <c:ser>
          <c:idx val="2"/>
          <c:order val="2"/>
          <c:tx>
            <c:strRef>
              <c:f>Simple!$A$3</c:f>
              <c:strCache>
                <c:ptCount val="1"/>
                <c:pt idx="0">
                  <c:v>Ref2</c:v>
                </c:pt>
              </c:strCache>
            </c:strRef>
          </c:tx>
          <c:val>
            <c:numRef>
              <c:f>Simple!$C$3:$V$3</c:f>
              <c:numCache>
                <c:formatCode>General</c:formatCode>
                <c:ptCount val="20"/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</c:numCache>
            </c:numRef>
          </c:val>
        </c:ser>
        <c:ser>
          <c:idx val="3"/>
          <c:order val="3"/>
          <c:tx>
            <c:strRef>
              <c:f>Simple!$A$4</c:f>
              <c:strCache>
                <c:ptCount val="1"/>
                <c:pt idx="0">
                  <c:v>Ref3</c:v>
                </c:pt>
              </c:strCache>
            </c:strRef>
          </c:tx>
          <c:val>
            <c:numRef>
              <c:f>Simple!$C$4:$V$4</c:f>
              <c:numCache>
                <c:formatCode>General</c:formatCode>
                <c:ptCount val="20"/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marker val="1"/>
        <c:axId val="128312064"/>
        <c:axId val="128313984"/>
      </c:lineChart>
      <c:catAx>
        <c:axId val="128312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/years</a:t>
                </a:r>
              </a:p>
            </c:rich>
          </c:tx>
          <c:layout/>
        </c:title>
        <c:tickLblPos val="nextTo"/>
        <c:crossAx val="128313984"/>
        <c:crosses val="autoZero"/>
        <c:auto val="1"/>
        <c:lblAlgn val="ctr"/>
        <c:lblOffset val="100"/>
      </c:catAx>
      <c:valAx>
        <c:axId val="128313984"/>
        <c:scaling>
          <c:orientation val="minMax"/>
          <c:min val="0.5"/>
        </c:scaling>
        <c:axPos val="l"/>
        <c:majorGridlines/>
        <c:numFmt formatCode="General" sourceLinked="1"/>
        <c:tickLblPos val="none"/>
        <c:crossAx val="128312064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       Modified   References      </a:t>
            </a:r>
            <a:endParaRPr lang="en-GB" dirty="0"/>
          </a:p>
        </c:rich>
      </c:tx>
      <c:layout>
        <c:manualLayout>
          <c:xMode val="edge"/>
          <c:yMode val="edge"/>
          <c:x val="0.21702574893655535"/>
          <c:y val="1.7621145374449341E-2"/>
        </c:manualLayout>
      </c:layout>
      <c:spPr>
        <a:solidFill>
          <a:prstClr val="white"/>
        </a:solidFill>
      </c:spPr>
    </c:title>
    <c:plotArea>
      <c:layout>
        <c:manualLayout>
          <c:layoutTarget val="inner"/>
          <c:xMode val="edge"/>
          <c:yMode val="edge"/>
          <c:x val="0.14444444444444676"/>
          <c:y val="0.16607340236092849"/>
          <c:w val="0.67200000000000504"/>
          <c:h val="0.65091291881053881"/>
        </c:manualLayout>
      </c:layout>
      <c:lineChart>
        <c:grouping val="standard"/>
        <c:ser>
          <c:idx val="0"/>
          <c:order val="0"/>
          <c:tx>
            <c:strRef>
              <c:f>Simple!$A$1</c:f>
              <c:strCache>
                <c:ptCount val="1"/>
                <c:pt idx="0">
                  <c:v>Mon</c:v>
                </c:pt>
              </c:strCache>
            </c:strRef>
          </c:tx>
          <c:val>
            <c:numRef>
              <c:f>Simple!$C$1:$V$1</c:f>
              <c:numCache>
                <c:formatCode>General</c:formatCode>
                <c:ptCount val="20"/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</c:numCache>
            </c:numRef>
          </c:val>
        </c:ser>
        <c:ser>
          <c:idx val="1"/>
          <c:order val="1"/>
          <c:tx>
            <c:strRef>
              <c:f>Simple!$A$2</c:f>
              <c:strCache>
                <c:ptCount val="1"/>
                <c:pt idx="0">
                  <c:v>Ref1</c:v>
                </c:pt>
              </c:strCache>
            </c:strRef>
          </c:tx>
          <c:val>
            <c:numRef>
              <c:f>Simple!$C$2:$V$2</c:f>
              <c:numCache>
                <c:formatCode>General</c:formatCode>
                <c:ptCount val="20"/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</c:ser>
        <c:ser>
          <c:idx val="2"/>
          <c:order val="2"/>
          <c:tx>
            <c:strRef>
              <c:f>Simple!$A$3</c:f>
              <c:strCache>
                <c:ptCount val="1"/>
                <c:pt idx="0">
                  <c:v>Ref2</c:v>
                </c:pt>
              </c:strCache>
            </c:strRef>
          </c:tx>
          <c:val>
            <c:numRef>
              <c:f>Simple!$C$3:$V$3</c:f>
              <c:numCache>
                <c:formatCode>General</c:formatCode>
                <c:ptCount val="20"/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</c:numCache>
            </c:numRef>
          </c:val>
        </c:ser>
        <c:ser>
          <c:idx val="3"/>
          <c:order val="3"/>
          <c:tx>
            <c:strRef>
              <c:f>Simple!$A$4</c:f>
              <c:strCache>
                <c:ptCount val="1"/>
                <c:pt idx="0">
                  <c:v>Ref3</c:v>
                </c:pt>
              </c:strCache>
            </c:strRef>
          </c:tx>
          <c:val>
            <c:numRef>
              <c:f>Simple!$C$4:$V$4</c:f>
              <c:numCache>
                <c:formatCode>General</c:formatCode>
                <c:ptCount val="20"/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</c:numCache>
            </c:numRef>
          </c:val>
        </c:ser>
        <c:marker val="1"/>
        <c:axId val="128742144"/>
        <c:axId val="128744064"/>
      </c:lineChart>
      <c:catAx>
        <c:axId val="128742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/years</a:t>
                </a:r>
              </a:p>
            </c:rich>
          </c:tx>
          <c:layout/>
        </c:title>
        <c:tickLblPos val="nextTo"/>
        <c:crossAx val="128744064"/>
        <c:crosses val="autoZero"/>
        <c:auto val="1"/>
        <c:lblAlgn val="ctr"/>
        <c:lblOffset val="100"/>
      </c:catAx>
      <c:valAx>
        <c:axId val="128744064"/>
        <c:scaling>
          <c:orientation val="minMax"/>
          <c:min val="0.5"/>
        </c:scaling>
        <c:axPos val="l"/>
        <c:majorGridlines/>
        <c:numFmt formatCode="General" sourceLinked="1"/>
        <c:tickLblPos val="none"/>
        <c:crossAx val="128742144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  <c:dispBlanksAs val="gap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Simple Weighting </a:t>
            </a:r>
            <a:r>
              <a:rPr lang="en-GB" dirty="0"/>
              <a:t>of Each Reference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Simple!$A$14</c:f>
              <c:strCache>
                <c:ptCount val="1"/>
                <c:pt idx="0">
                  <c:v>%Ref1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val>
            <c:numRef>
              <c:f>Simple!$C$14:$V$14</c:f>
              <c:numCache>
                <c:formatCode>0</c:formatCode>
                <c:ptCount val="20"/>
                <c:pt idx="1">
                  <c:v>103</c:v>
                </c:pt>
                <c:pt idx="2">
                  <c:v>103</c:v>
                </c:pt>
                <c:pt idx="3">
                  <c:v>103</c:v>
                </c:pt>
                <c:pt idx="4">
                  <c:v>103</c:v>
                </c:pt>
                <c:pt idx="5">
                  <c:v>103</c:v>
                </c:pt>
                <c:pt idx="6">
                  <c:v>103</c:v>
                </c:pt>
                <c:pt idx="7">
                  <c:v>103</c:v>
                </c:pt>
                <c:pt idx="8">
                  <c:v>53</c:v>
                </c:pt>
                <c:pt idx="9">
                  <c:v>53</c:v>
                </c:pt>
                <c:pt idx="10">
                  <c:v>53</c:v>
                </c:pt>
                <c:pt idx="11">
                  <c:v>36.333333333333336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strRef>
              <c:f>Simple!$A$15</c:f>
              <c:strCache>
                <c:ptCount val="1"/>
                <c:pt idx="0">
                  <c:v>%Ref2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Simple!$C$15:$V$15</c:f>
              <c:numCache>
                <c:formatCode>0</c:formatCode>
                <c:ptCount val="20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52</c:v>
                </c:pt>
                <c:pt idx="9">
                  <c:v>52</c:v>
                </c:pt>
                <c:pt idx="10">
                  <c:v>52</c:v>
                </c:pt>
                <c:pt idx="11">
                  <c:v>35.333333333333336</c:v>
                </c:pt>
                <c:pt idx="12">
                  <c:v>52</c:v>
                </c:pt>
                <c:pt idx="13">
                  <c:v>52</c:v>
                </c:pt>
                <c:pt idx="14">
                  <c:v>52</c:v>
                </c:pt>
                <c:pt idx="15">
                  <c:v>52</c:v>
                </c:pt>
                <c:pt idx="16">
                  <c:v>52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2"/>
          <c:order val="2"/>
          <c:tx>
            <c:strRef>
              <c:f>Simple!$A$16</c:f>
              <c:strCache>
                <c:ptCount val="1"/>
                <c:pt idx="0">
                  <c:v>%Ref3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Simple!$C$16:$V$16</c:f>
              <c:numCache>
                <c:formatCode>0</c:formatCode>
                <c:ptCount val="20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34.333333333333336</c:v>
                </c:pt>
                <c:pt idx="12">
                  <c:v>51</c:v>
                </c:pt>
                <c:pt idx="13">
                  <c:v>51</c:v>
                </c:pt>
                <c:pt idx="14">
                  <c:v>51</c:v>
                </c:pt>
                <c:pt idx="15">
                  <c:v>51</c:v>
                </c:pt>
                <c:pt idx="16">
                  <c:v>51</c:v>
                </c:pt>
                <c:pt idx="17">
                  <c:v>101</c:v>
                </c:pt>
                <c:pt idx="18">
                  <c:v>101</c:v>
                </c:pt>
                <c:pt idx="19">
                  <c:v>101</c:v>
                </c:pt>
              </c:numCache>
            </c:numRef>
          </c:val>
        </c:ser>
        <c:marker val="1"/>
        <c:axId val="140182656"/>
        <c:axId val="140184576"/>
      </c:lineChart>
      <c:catAx>
        <c:axId val="140182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/years</a:t>
                </a:r>
              </a:p>
            </c:rich>
          </c:tx>
          <c:layout/>
        </c:title>
        <c:tickLblPos val="nextTo"/>
        <c:crossAx val="140184576"/>
        <c:crosses val="autoZero"/>
        <c:auto val="1"/>
        <c:lblAlgn val="ctr"/>
        <c:lblOffset val="100"/>
      </c:catAx>
      <c:valAx>
        <c:axId val="140184576"/>
        <c:scaling>
          <c:orientation val="minMax"/>
          <c:max val="105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Weighting /%</a:t>
                </a:r>
              </a:p>
            </c:rich>
          </c:tx>
          <c:layout/>
        </c:title>
        <c:numFmt formatCode="General" sourceLinked="1"/>
        <c:tickLblPos val="nextTo"/>
        <c:crossAx val="14018265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4EEF07B-51DE-4201-8CCF-20C10C04D12D}" type="datetime4">
              <a:rPr lang="en-GB"/>
              <a:pPr>
                <a:defRPr/>
              </a:pPr>
              <a:t>22 April 2015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BA05D423-9087-49C9-96CB-255EA4FB52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6B6EBD-0252-48E9-9459-449BC2F074D7}" type="datetime4">
              <a:rPr lang="en-GB"/>
              <a:pPr>
                <a:defRPr/>
              </a:pPr>
              <a:t>22 April 2015</a:t>
            </a:fld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2950"/>
            <a:ext cx="537686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6BC23AE-E8F4-48C3-8980-9CBD96E298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/>
              <a:pPr/>
              <a:t>22 April 2015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6B6EBD-0252-48E9-9459-449BC2F074D7}" type="datetime4">
              <a:rPr lang="en-GB" smtClean="0"/>
              <a:pPr>
                <a:defRPr/>
              </a:pPr>
              <a:t>22 April 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C23AE-E8F4-48C3-8980-9CBD96E2984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22/04/2015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43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22/04/2015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71A935-43A3-4515-8773-7D3F2D3DAA36}" type="slidenum">
              <a:rPr lang="de-DE"/>
              <a:pPr/>
              <a:t>44</a:t>
            </a:fld>
            <a:endParaRPr lang="de-DE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778939" y="9431339"/>
            <a:ext cx="2888563" cy="496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800" tIns="46080" rIns="91800" bIns="4608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A36E6ED-6C82-4005-B5A7-D3367B259A0C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44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63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8"/>
            <a:ext cx="476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25438" y="128588"/>
            <a:ext cx="8986837" cy="1090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675" y="1606550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92675" y="1606550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0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488113"/>
            <a:ext cx="6272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5C8A98A-0D5C-476A-ACDA-54820DD7185A}" type="datetime4">
              <a:rPr lang="en-GB">
                <a:solidFill>
                  <a:schemeClr val="tx1"/>
                </a:solidFill>
              </a:rPr>
              <a:pPr>
                <a:defRPr/>
              </a:pPr>
              <a:t>22 April 2015</a:t>
            </a:fld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Slide: </a:t>
            </a:r>
            <a:fld id="{46609B84-6F9F-42AA-AC09-69CEFB7C0A02}" type="slidenum">
              <a:rPr lang="en-GB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500" y="1206500"/>
            <a:ext cx="8839200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1030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1500" y="6162675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52" r:id="rId3"/>
    <p:sldLayoutId id="2147484453" r:id="rId4"/>
    <p:sldLayoutId id="2147484454" r:id="rId5"/>
    <p:sldLayoutId id="2147484462" r:id="rId6"/>
    <p:sldLayoutId id="2147484463" r:id="rId7"/>
    <p:sldLayoutId id="2147484455" r:id="rId8"/>
    <p:sldLayoutId id="2147484456" r:id="rId9"/>
    <p:sldLayoutId id="2147484457" r:id="rId10"/>
    <p:sldLayoutId id="2147484458" r:id="rId11"/>
    <p:sldLayoutId id="2147484459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im.hewison.org/IEEE_Uncertainty_v3.0.pdf" TargetMode="External"/><Relationship Id="rId2" Type="http://schemas.openxmlformats.org/officeDocument/2006/relationships/hyperlink" Target="http://dx.doi.org/10.1109/TGRS.2012.223633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j1jenuGOY8cnIHspXNQXtK29fLm0Nl7qJX6j6e8gtL0/edit?usp=shar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sics.nesdis.noaa.gov/wiki/Development/20150316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onedrive.live.com/redir?resid=A3160061748CB9AF!1016&amp;authkey=!AMUtwqOsSIod_Ew&amp;ithint=file,xlsx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o-sat.info/oscar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nedrive.live.com/redir?resid=A3160061748CB9AF!1024&amp;authkey=!AAS07nB-82t3RxE&amp;ithint=file,docx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33425" y="2225675"/>
            <a:ext cx="8420100" cy="2892425"/>
          </a:xfrm>
        </p:spPr>
        <p:txBody>
          <a:bodyPr/>
          <a:lstStyle/>
          <a:p>
            <a:r>
              <a:rPr lang="en-IE" sz="4000" b="1" dirty="0" smtClean="0"/>
              <a:t>Report from the GSICS Research Working group (GRWG)</a:t>
            </a:r>
            <a:r>
              <a:rPr lang="en-IE" sz="4000" dirty="0" smtClean="0"/>
              <a:t/>
            </a:r>
            <a:br>
              <a:rPr lang="en-IE" sz="4000" dirty="0" smtClean="0"/>
            </a:br>
            <a:endParaRPr lang="en-GB" sz="4000" b="1" dirty="0" smtClean="0"/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4735773"/>
            <a:ext cx="9144000" cy="998277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Tim Hewison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(EUMETSAT)</a:t>
            </a:r>
            <a:br>
              <a:rPr lang="en-GB" sz="2400" b="1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(GRWG Chair)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GEO-LEO IR Operational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 smtClean="0"/>
              <a:t>Action: Tim to cooperate with the GDWG to develop a version control document </a:t>
            </a:r>
            <a:r>
              <a:rPr lang="en-IE" sz="2400" dirty="0" smtClean="0"/>
              <a:t>[Closed]</a:t>
            </a:r>
            <a:endParaRPr lang="en-IE" sz="2400" dirty="0" smtClean="0"/>
          </a:p>
          <a:p>
            <a:r>
              <a:rPr lang="en-IE" sz="2400" dirty="0" smtClean="0"/>
              <a:t>Action: Manik Bali to review User Guide for SEVIRI-IASI </a:t>
            </a:r>
            <a:r>
              <a:rPr lang="en-IE" sz="2400" dirty="0" smtClean="0"/>
              <a:t>products</a:t>
            </a:r>
            <a:br>
              <a:rPr lang="en-IE" sz="2400" dirty="0" smtClean="0"/>
            </a:br>
            <a:r>
              <a:rPr lang="en-IE" sz="2400" dirty="0" smtClean="0"/>
              <a:t> [Closed</a:t>
            </a:r>
            <a:r>
              <a:rPr lang="en-IE" sz="2400" dirty="0" smtClean="0"/>
              <a:t>]</a:t>
            </a:r>
            <a:endParaRPr lang="en-IE" sz="2400" dirty="0" smtClean="0"/>
          </a:p>
          <a:p>
            <a:r>
              <a:rPr lang="en-IE" sz="2400" dirty="0" smtClean="0"/>
              <a:t>Action: EUMETSAT to update the GEO-LEO IR ATBD and operational implementation to inflate the coefficient uncertainties to obtain consistency with time series estimates of the random component. </a:t>
            </a:r>
          </a:p>
          <a:p>
            <a:r>
              <a:rPr lang="en-IE" sz="2400" dirty="0" smtClean="0"/>
              <a:t>Recommendation: all GPRCs to consider the update of the GEO-LEO IR ATBD in their uncertainty assessment following </a:t>
            </a:r>
            <a:r>
              <a:rPr lang="en-GB" sz="2400" dirty="0" smtClean="0"/>
              <a:t>the EUMETSAT example of adjusting uncertainty estimates to obtain consistency with time series </a:t>
            </a:r>
            <a:r>
              <a:rPr lang="en-GB" sz="2400" dirty="0" smtClean="0"/>
              <a:t>statistics</a:t>
            </a:r>
            <a:r>
              <a:rPr lang="en-IE" sz="2400" dirty="0" smtClean="0"/>
              <a:t>.</a:t>
            </a:r>
            <a:r>
              <a:rPr lang="en-IE" sz="2400" dirty="0" smtClean="0"/>
              <a:t>  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58" y="274638"/>
            <a:ext cx="8851142" cy="1143000"/>
          </a:xfrm>
        </p:spPr>
        <p:txBody>
          <a:bodyPr/>
          <a:lstStyle/>
          <a:p>
            <a:r>
              <a:rPr lang="en-GB" dirty="0" smtClean="0"/>
              <a:t>Uncertainty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1800" b="1" dirty="0" smtClean="0"/>
              <a:t>Hewison, T. J.</a:t>
            </a:r>
            <a:r>
              <a:rPr lang="en-IE" sz="1800" dirty="0" smtClean="0"/>
              <a:t>, 2013: An Evaluation of the Uncertainty of the GSICS SEVIRI-IASI Inter-Calibration Products", IEEE Trans. </a:t>
            </a:r>
            <a:r>
              <a:rPr lang="en-IE" sz="1800" dirty="0" err="1" smtClean="0"/>
              <a:t>Geosci</a:t>
            </a:r>
            <a:r>
              <a:rPr lang="en-IE" sz="1800" dirty="0" smtClean="0"/>
              <a:t>. Remote Sens., vol. 51, no. 3, Mar. 2013,</a:t>
            </a:r>
            <a:r>
              <a:rPr lang="en-IE" sz="1800" dirty="0" smtClean="0">
                <a:hlinkClick r:id="rId2"/>
              </a:rPr>
              <a:t>doi:10.1109/TGRS.2012.2236330</a:t>
            </a:r>
            <a:r>
              <a:rPr lang="en-IE" sz="1800" dirty="0" smtClean="0">
                <a:hlinkClick r:id="rId3"/>
              </a:rPr>
              <a:t>.</a:t>
            </a:r>
            <a:endParaRPr lang="en-GB" sz="1800" dirty="0" smtClean="0"/>
          </a:p>
          <a:p>
            <a:r>
              <a:rPr lang="en-GB" sz="2800" dirty="0" smtClean="0"/>
              <a:t>Type B Uncertainty analysis</a:t>
            </a:r>
          </a:p>
          <a:p>
            <a:pPr lvl="1"/>
            <a:r>
              <a:rPr lang="en-GB" sz="2400" dirty="0" smtClean="0"/>
              <a:t>Review of “all” process introducing random &amp; systematic uncertainties to final corrected radiances</a:t>
            </a:r>
          </a:p>
          <a:p>
            <a:pPr lvl="1"/>
            <a:r>
              <a:rPr lang="en-GB" sz="2400" dirty="0" smtClean="0"/>
              <a:t>Based on Demonstration products</a:t>
            </a:r>
          </a:p>
          <a:p>
            <a:r>
              <a:rPr lang="en-GB" sz="2800" dirty="0" smtClean="0"/>
              <a:t>Validated with Type A analysis of random components (day-to-day variations):</a:t>
            </a:r>
          </a:p>
          <a:p>
            <a:pPr lvl="1"/>
            <a:r>
              <a:rPr lang="en-GB" sz="2400" dirty="0" smtClean="0"/>
              <a:t>Random components underestimated by 2-4x</a:t>
            </a:r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81850" y="6400800"/>
            <a:ext cx="23114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06" y="274638"/>
            <a:ext cx="8837494" cy="1143000"/>
          </a:xfrm>
        </p:spPr>
        <p:txBody>
          <a:bodyPr/>
          <a:lstStyle/>
          <a:p>
            <a:r>
              <a:rPr lang="en-GB" dirty="0" smtClean="0"/>
              <a:t>Updated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 smtClean="0">
                <a:hlinkClick r:id="rId2"/>
              </a:rPr>
              <a:t>Re-did analysis</a:t>
            </a:r>
            <a:r>
              <a:rPr lang="en-IE" b="1" dirty="0" smtClean="0"/>
              <a:t> of the uncertainties on the </a:t>
            </a:r>
            <a:r>
              <a:rPr lang="en-IE" b="1" dirty="0" err="1" smtClean="0"/>
              <a:t>PreOp</a:t>
            </a:r>
            <a:r>
              <a:rPr lang="en-IE" b="1" dirty="0" smtClean="0"/>
              <a:t> dataset, using a new method</a:t>
            </a:r>
          </a:p>
          <a:p>
            <a:pPr lvl="1"/>
            <a:r>
              <a:rPr lang="en-IE" b="1" dirty="0" err="1" smtClean="0"/>
              <a:t>Variogram</a:t>
            </a:r>
            <a:r>
              <a:rPr lang="en-IE" b="1" dirty="0" smtClean="0"/>
              <a:t>, sampling at 29d intervals</a:t>
            </a:r>
          </a:p>
          <a:p>
            <a:r>
              <a:rPr lang="en-IE" b="1" dirty="0" smtClean="0"/>
              <a:t>But with the same conclusions:</a:t>
            </a:r>
          </a:p>
          <a:p>
            <a:pPr lvl="1"/>
            <a:r>
              <a:rPr lang="en-IE" b="1" dirty="0" smtClean="0"/>
              <a:t>Uncertainty coefficients in GSICS Corrections underestimate random by a factor of ~2-4.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81850" y="6400800"/>
            <a:ext cx="23114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58" y="274638"/>
            <a:ext cx="8851142" cy="1143000"/>
          </a:xfrm>
        </p:spPr>
        <p:txBody>
          <a:bodyPr/>
          <a:lstStyle/>
          <a:p>
            <a:r>
              <a:rPr lang="en-GB" sz="4000" dirty="0" smtClean="0"/>
              <a:t>Updated Error Budget</a:t>
            </a:r>
            <a:endParaRPr lang="en-GB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34852" y="1671824"/>
          <a:ext cx="9082823" cy="4206990"/>
        </p:xfrm>
        <a:graphic>
          <a:graphicData uri="http://schemas.openxmlformats.org/drawingml/2006/table">
            <a:tbl>
              <a:tblPr/>
              <a:tblGrid>
                <a:gridCol w="2136931"/>
                <a:gridCol w="698137"/>
                <a:gridCol w="858520"/>
                <a:gridCol w="602342"/>
                <a:gridCol w="828501"/>
                <a:gridCol w="828501"/>
                <a:gridCol w="828501"/>
                <a:gridCol w="828501"/>
                <a:gridCol w="828501"/>
                <a:gridCol w="644388"/>
              </a:tblGrid>
              <a:tr h="40516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Meteosat/ SEVIRI Channel IR</a:t>
                      </a:r>
                      <a:endParaRPr lang="en-GB" sz="1400" dirty="0"/>
                    </a:p>
                  </a:txBody>
                  <a:tcPr marL="26764" marR="26764" marT="24705" marB="2470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3.9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6.2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7.3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8.7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9.7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10.8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12.0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13.4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mm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1622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Standard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Scene Radiance (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as Tb)</a:t>
                      </a:r>
                      <a:endParaRPr lang="en-GB" sz="1400" dirty="0"/>
                    </a:p>
                  </a:txBody>
                  <a:tcPr marL="26764" marR="26764" marT="24705" marB="2470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284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236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284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261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286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285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267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71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Mean Bias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SEVIRI-IASI)</a:t>
                      </a:r>
                      <a:endParaRPr lang="en-GB" sz="1400" dirty="0"/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for Standard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Tb</a:t>
                      </a:r>
                      <a:endParaRPr lang="en-GB" sz="1400" dirty="0"/>
                    </a:p>
                  </a:txBody>
                  <a:tcPr marL="26764" marR="26764" marT="24705" marB="2470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-0.02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-0.12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+0.15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+0.03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-0.02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+0.04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+0.03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-1.91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5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Standard Deviation of </a:t>
                      </a:r>
                      <a:r>
                        <a:rPr lang="en-IE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Bias for </a:t>
                      </a:r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Standard </a:t>
                      </a:r>
                      <a:r>
                        <a:rPr lang="en-IE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Tb</a:t>
                      </a:r>
                      <a:endParaRPr lang="en-IE" sz="1400" dirty="0"/>
                    </a:p>
                  </a:txBody>
                  <a:tcPr marL="26764" marR="26764" marT="24705" marB="2470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0.07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0.04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0.03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0.04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0.06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0.03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1.78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7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Median Uncertainty of </a:t>
                      </a:r>
                      <a:r>
                        <a:rPr lang="en-IE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Bias for Standard Tb</a:t>
                      </a:r>
                      <a:endParaRPr lang="en-IE" sz="1400" dirty="0"/>
                    </a:p>
                  </a:txBody>
                  <a:tcPr marL="26764" marR="26764" marT="24705" marB="2470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0.01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0.01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0.01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0.01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0.01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0.01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0.01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0.01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Random Uncertainty estimated from Bias variograms over </a:t>
                      </a:r>
                      <a:r>
                        <a:rPr lang="en-IE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29d*</a:t>
                      </a:r>
                      <a:endParaRPr lang="en-IE" sz="1400" dirty="0"/>
                    </a:p>
                  </a:txBody>
                  <a:tcPr marL="26764" marR="26764" marT="24705" marB="2470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0.05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0.03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0.04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0.06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0.02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0.04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76091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Systematic Uncertainty</a:t>
                      </a:r>
                      <a:endParaRPr lang="en-IE" sz="1400"/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from [Hewison, 2013]</a:t>
                      </a:r>
                      <a:endParaRPr lang="en-IE" sz="1400"/>
                    </a:p>
                  </a:txBody>
                  <a:tcPr marL="26764" marR="26764" marT="24705" marB="2470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0.008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0.003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0.002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0.002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0.002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0.003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0.003</a:t>
                      </a:r>
                      <a:endParaRPr lang="en-GB" sz="140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0.004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  <a:endParaRPr lang="en-GB" sz="1400" dirty="0"/>
                    </a:p>
                  </a:txBody>
                  <a:tcPr marL="26764" marR="26764" marT="24705" marB="2470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81850" y="6400800"/>
            <a:ext cx="23114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15148"/>
            <a:ext cx="99179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Table 1 Summary Statistics of Pre-Operational GSICS Re-Analysis Correction for Meteosat-9/SEVIRI in Full Disc Scanning in the period 2011-06-01/2012-11-01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(All Uncertainties are k=1)</a:t>
            </a:r>
            <a:r>
              <a:rPr lang="en-US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2732" y="6173401"/>
            <a:ext cx="4953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*Calculated as RMSD(29d RAC)/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sqrt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sz="quarter" idx="2"/>
          </p:nvPr>
        </p:nvGraphicFramePr>
        <p:xfrm>
          <a:off x="5178426" y="1606552"/>
          <a:ext cx="4419600" cy="21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2"/>
          <p:cNvGraphicFramePr>
            <a:graphicFrameLocks/>
          </p:cNvGraphicFramePr>
          <p:nvPr/>
        </p:nvGraphicFramePr>
        <p:xfrm>
          <a:off x="5178426" y="1606552"/>
          <a:ext cx="4419600" cy="21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 sz="quarter"/>
          </p:nvPr>
        </p:nvSpPr>
        <p:spPr>
          <a:xfrm>
            <a:off x="1241946" y="128588"/>
            <a:ext cx="8070330" cy="1090612"/>
          </a:xfrm>
        </p:spPr>
        <p:txBody>
          <a:bodyPr/>
          <a:lstStyle/>
          <a:p>
            <a:r>
              <a:rPr lang="en-GB" sz="3600" dirty="0" smtClean="0"/>
              <a:t>New </a:t>
            </a:r>
            <a:r>
              <a:rPr lang="en-GB" sz="3600" i="1" dirty="0" smtClean="0"/>
              <a:t>Prime GSICS Corrections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20674" y="1204889"/>
            <a:ext cx="5118101" cy="4702834"/>
          </a:xfrm>
        </p:spPr>
        <p:txBody>
          <a:bodyPr/>
          <a:lstStyle/>
          <a:p>
            <a:r>
              <a:rPr lang="en-GB" sz="2000" dirty="0" smtClean="0"/>
              <a:t>Define one </a:t>
            </a:r>
            <a:r>
              <a:rPr lang="en-GB" sz="2000" i="1" dirty="0" smtClean="0"/>
              <a:t>Primary GSICS Reference</a:t>
            </a:r>
          </a:p>
          <a:p>
            <a:pPr lvl="1"/>
            <a:r>
              <a:rPr lang="en-GB" sz="1800" dirty="0" smtClean="0"/>
              <a:t>For each spectral band/application</a:t>
            </a:r>
          </a:p>
          <a:p>
            <a:pPr lvl="1"/>
            <a:r>
              <a:rPr lang="en-GB" sz="1800" dirty="0" smtClean="0"/>
              <a:t>By consensus agreement within GSICS</a:t>
            </a:r>
          </a:p>
          <a:p>
            <a:r>
              <a:rPr lang="en-GB" sz="2000" dirty="0" smtClean="0"/>
              <a:t>Use others as </a:t>
            </a:r>
            <a:r>
              <a:rPr lang="en-GB" sz="2000" i="1" dirty="0" smtClean="0"/>
              <a:t>Transfer References</a:t>
            </a:r>
            <a:r>
              <a:rPr lang="en-GB" sz="2000" dirty="0" smtClean="0"/>
              <a:t> </a:t>
            </a:r>
          </a:p>
          <a:p>
            <a:r>
              <a:rPr lang="en-GB" sz="2000" b="1" dirty="0" smtClean="0"/>
              <a:t>Blend </a:t>
            </a:r>
            <a:r>
              <a:rPr lang="en-GB" sz="2000" dirty="0" smtClean="0"/>
              <a:t>corrections from all references</a:t>
            </a:r>
          </a:p>
          <a:p>
            <a:pPr lvl="1"/>
            <a:r>
              <a:rPr lang="en-GB" sz="1800" dirty="0" smtClean="0"/>
              <a:t>After modifying Corrections to </a:t>
            </a:r>
            <a:r>
              <a:rPr lang="en-GB" sz="1800" i="1" dirty="0" smtClean="0"/>
              <a:t>Primary GSICS Reference</a:t>
            </a:r>
          </a:p>
          <a:p>
            <a:r>
              <a:rPr lang="en-GB" sz="2000" dirty="0" smtClean="0"/>
              <a:t>Ensures long-term continuity</a:t>
            </a:r>
          </a:p>
          <a:p>
            <a:pPr lvl="1"/>
            <a:r>
              <a:rPr lang="en-GB" sz="1800" dirty="0" smtClean="0"/>
              <a:t>Without calibration jumps</a:t>
            </a:r>
          </a:p>
          <a:p>
            <a:r>
              <a:rPr lang="en-GB" sz="2000" dirty="0" smtClean="0"/>
              <a:t>Ensures Traceability </a:t>
            </a:r>
          </a:p>
          <a:p>
            <a:pPr lvl="1"/>
            <a:r>
              <a:rPr lang="en-GB" sz="1800" dirty="0" smtClean="0"/>
              <a:t>back to single Primary Reference</a:t>
            </a:r>
          </a:p>
          <a:p>
            <a:r>
              <a:rPr lang="en-IE" sz="2000" dirty="0" smtClean="0"/>
              <a:t>Simplifies users’ implementation</a:t>
            </a:r>
          </a:p>
          <a:p>
            <a:r>
              <a:rPr lang="en-IE" sz="2000" i="1" dirty="0" smtClean="0"/>
              <a:t>Could also blend multiple methods?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4"/>
          </p:nvPr>
        </p:nvGraphicFramePr>
        <p:xfrm>
          <a:off x="5178426" y="3921125"/>
          <a:ext cx="4419600" cy="216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/>
          <p:cNvSpPr txBox="1">
            <a:spLocks noChangeAspect="1"/>
          </p:cNvSpPr>
          <p:nvPr/>
        </p:nvSpPr>
        <p:spPr>
          <a:xfrm>
            <a:off x="4204308" y="5895996"/>
            <a:ext cx="9970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chemeClr val="accent2"/>
                </a:solidFill>
              </a:rPr>
              <a:t>Applied </a:t>
            </a:r>
          </a:p>
          <a:p>
            <a:pPr algn="r"/>
            <a:r>
              <a:rPr lang="en-GB" sz="1600" dirty="0" smtClean="0">
                <a:solidFill>
                  <a:schemeClr val="accent2"/>
                </a:solidFill>
              </a:rPr>
              <a:t>by User</a:t>
            </a:r>
            <a:endParaRPr lang="en-GB" sz="1600" dirty="0">
              <a:solidFill>
                <a:schemeClr val="accent2"/>
              </a:solidFill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4149" y="98558"/>
            <a:ext cx="8796551" cy="954087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Correcting the Corrections </a:t>
            </a:r>
            <a:br>
              <a:rPr lang="en-GB" sz="3200" dirty="0" smtClean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and Blending References</a:t>
            </a:r>
          </a:p>
        </p:txBody>
      </p:sp>
      <p:sp>
        <p:nvSpPr>
          <p:cNvPr id="93" name="AutoShape 20"/>
          <p:cNvSpPr>
            <a:spLocks noChangeAspect="1" noChangeArrowheads="1"/>
          </p:cNvSpPr>
          <p:nvPr/>
        </p:nvSpPr>
        <p:spPr bwMode="auto">
          <a:xfrm>
            <a:off x="1667360" y="1411855"/>
            <a:ext cx="1568265" cy="94656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700"/>
          </a:p>
        </p:txBody>
      </p:sp>
      <p:sp>
        <p:nvSpPr>
          <p:cNvPr id="94" name="Text Box 13"/>
          <p:cNvSpPr txBox="1">
            <a:spLocks noChangeAspect="1" noChangeArrowheads="1"/>
          </p:cNvSpPr>
          <p:nvPr/>
        </p:nvSpPr>
        <p:spPr bwMode="auto">
          <a:xfrm>
            <a:off x="1667359" y="1560056"/>
            <a:ext cx="1554508" cy="7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Reference-1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(Primary)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5" name="AutoShape 20"/>
          <p:cNvSpPr>
            <a:spLocks noChangeAspect="1" noChangeArrowheads="1"/>
          </p:cNvSpPr>
          <p:nvPr/>
        </p:nvSpPr>
        <p:spPr bwMode="auto">
          <a:xfrm>
            <a:off x="4081664" y="1411855"/>
            <a:ext cx="1568265" cy="94656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700"/>
          </a:p>
        </p:txBody>
      </p:sp>
      <p:sp>
        <p:nvSpPr>
          <p:cNvPr id="96" name="Text Box 13"/>
          <p:cNvSpPr txBox="1">
            <a:spLocks noChangeAspect="1" noChangeArrowheads="1"/>
          </p:cNvSpPr>
          <p:nvPr/>
        </p:nvSpPr>
        <p:spPr bwMode="auto">
          <a:xfrm>
            <a:off x="4081662" y="1554303"/>
            <a:ext cx="1554508" cy="7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Monitored Instrument</a:t>
            </a:r>
            <a:endParaRPr kumimoji="0" lang="en-US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 Box 73"/>
          <p:cNvSpPr txBox="1">
            <a:spLocks noChangeAspect="1" noChangeArrowheads="1"/>
          </p:cNvSpPr>
          <p:nvPr/>
        </p:nvSpPr>
        <p:spPr bwMode="auto">
          <a:xfrm>
            <a:off x="2826362" y="2754421"/>
            <a:ext cx="1554508" cy="662653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GSICS Correction, g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1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AutoShape 20"/>
          <p:cNvSpPr>
            <a:spLocks noChangeAspect="1" noChangeArrowheads="1"/>
          </p:cNvSpPr>
          <p:nvPr/>
        </p:nvSpPr>
        <p:spPr bwMode="auto">
          <a:xfrm>
            <a:off x="6355132" y="1411855"/>
            <a:ext cx="1568265" cy="94656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700"/>
          </a:p>
        </p:txBody>
      </p:sp>
      <p:sp>
        <p:nvSpPr>
          <p:cNvPr id="99" name="Text Box 13"/>
          <p:cNvSpPr txBox="1">
            <a:spLocks noChangeAspect="1" noChangeArrowheads="1"/>
          </p:cNvSpPr>
          <p:nvPr/>
        </p:nvSpPr>
        <p:spPr bwMode="auto">
          <a:xfrm>
            <a:off x="6368888" y="1554303"/>
            <a:ext cx="1554508" cy="7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Reference-2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(Secondary)</a:t>
            </a:r>
            <a:endParaRPr kumimoji="0" lang="en-US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 Box 73"/>
          <p:cNvSpPr txBox="1">
            <a:spLocks noChangeAspect="1" noChangeArrowheads="1"/>
          </p:cNvSpPr>
          <p:nvPr/>
        </p:nvSpPr>
        <p:spPr bwMode="auto">
          <a:xfrm>
            <a:off x="5240665" y="2754421"/>
            <a:ext cx="1554508" cy="662653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GSICS Correction, g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2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AutoShape 20"/>
          <p:cNvSpPr>
            <a:spLocks noChangeAspect="1" noChangeArrowheads="1"/>
          </p:cNvSpPr>
          <p:nvPr/>
        </p:nvSpPr>
        <p:spPr bwMode="auto">
          <a:xfrm>
            <a:off x="5212365" y="5366179"/>
            <a:ext cx="1568265" cy="94656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700"/>
          </a:p>
        </p:txBody>
      </p:sp>
      <p:sp>
        <p:nvSpPr>
          <p:cNvPr id="102" name="Text Box 13"/>
          <p:cNvSpPr txBox="1">
            <a:spLocks noChangeAspect="1" noChangeArrowheads="1"/>
          </p:cNvSpPr>
          <p:nvPr/>
        </p:nvSpPr>
        <p:spPr bwMode="auto">
          <a:xfrm>
            <a:off x="5212363" y="5573964"/>
            <a:ext cx="1554508" cy="62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8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Mon</a:t>
            </a:r>
            <a:r>
              <a:rPr lang="en-US" sz="1800" b="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Ref1</a:t>
            </a:r>
            <a:endParaRPr lang="en-US" sz="1800" b="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3" name="Text Box 73"/>
          <p:cNvSpPr txBox="1">
            <a:spLocks noChangeAspect="1" noChangeArrowheads="1"/>
          </p:cNvSpPr>
          <p:nvPr/>
        </p:nvSpPr>
        <p:spPr bwMode="auto">
          <a:xfrm>
            <a:off x="4060724" y="3846493"/>
            <a:ext cx="1554508" cy="662653"/>
          </a:xfrm>
          <a:prstGeom prst="rect">
            <a:avLst/>
          </a:prstGeom>
          <a:solidFill>
            <a:srgbClr val="CDE3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Delta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Correction, g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1/2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1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5" name="Straight Arrow Connector 104"/>
          <p:cNvCxnSpPr>
            <a:cxnSpLocks noChangeAspect="1"/>
            <a:stCxn id="93" idx="3"/>
            <a:endCxn id="97" idx="0"/>
          </p:cNvCxnSpPr>
          <p:nvPr/>
        </p:nvCxnSpPr>
        <p:spPr>
          <a:xfrm>
            <a:off x="2451493" y="2358415"/>
            <a:ext cx="1152124" cy="3960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cxnSpLocks noChangeAspect="1"/>
            <a:stCxn id="95" idx="3"/>
            <a:endCxn id="97" idx="0"/>
          </p:cNvCxnSpPr>
          <p:nvPr/>
        </p:nvCxnSpPr>
        <p:spPr>
          <a:xfrm flipH="1">
            <a:off x="3603617" y="2358415"/>
            <a:ext cx="1262178" cy="3960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 noChangeAspect="1"/>
          </p:cNvCxnSpPr>
          <p:nvPr/>
        </p:nvCxnSpPr>
        <p:spPr>
          <a:xfrm>
            <a:off x="4865794" y="2358415"/>
            <a:ext cx="1152124" cy="3960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cxnSpLocks noChangeAspect="1"/>
            <a:stCxn id="98" idx="3"/>
          </p:cNvCxnSpPr>
          <p:nvPr/>
        </p:nvCxnSpPr>
        <p:spPr>
          <a:xfrm flipH="1">
            <a:off x="6017920" y="2358415"/>
            <a:ext cx="1121344" cy="3960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 noChangeAspect="1"/>
            <a:stCxn id="100" idx="1"/>
            <a:endCxn id="58" idx="6"/>
          </p:cNvCxnSpPr>
          <p:nvPr/>
        </p:nvCxnSpPr>
        <p:spPr>
          <a:xfrm flipH="1">
            <a:off x="4986990" y="3085746"/>
            <a:ext cx="253676" cy="38826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cxnSpLocks noChangeAspect="1"/>
            <a:stCxn id="97" idx="3"/>
            <a:endCxn id="58" idx="2"/>
          </p:cNvCxnSpPr>
          <p:nvPr/>
        </p:nvCxnSpPr>
        <p:spPr>
          <a:xfrm>
            <a:off x="4380871" y="3085746"/>
            <a:ext cx="308095" cy="38826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 noChangeAspect="1"/>
            <a:stCxn id="48" idx="3"/>
            <a:endCxn id="102" idx="1"/>
          </p:cNvCxnSpPr>
          <p:nvPr/>
        </p:nvCxnSpPr>
        <p:spPr>
          <a:xfrm>
            <a:off x="4380870" y="5712902"/>
            <a:ext cx="831493" cy="17129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>
            <a:spLocks noChangeAspect="1"/>
          </p:cNvSpPr>
          <p:nvPr/>
        </p:nvSpPr>
        <p:spPr>
          <a:xfrm>
            <a:off x="1627636" y="3846491"/>
            <a:ext cx="1400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B050"/>
                </a:solidFill>
              </a:rPr>
              <a:t>Derived by GSICS</a:t>
            </a:r>
            <a:endParaRPr lang="en-GB" sz="1600" dirty="0">
              <a:solidFill>
                <a:srgbClr val="00B050"/>
              </a:solidFill>
            </a:endParaRPr>
          </a:p>
        </p:txBody>
      </p:sp>
      <p:cxnSp>
        <p:nvCxnSpPr>
          <p:cNvPr id="137" name="Straight Arrow Connector 136"/>
          <p:cNvCxnSpPr>
            <a:cxnSpLocks noChangeAspect="1"/>
          </p:cNvCxnSpPr>
          <p:nvPr/>
        </p:nvCxnSpPr>
        <p:spPr>
          <a:xfrm>
            <a:off x="1627636" y="3710960"/>
            <a:ext cx="115212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73"/>
          <p:cNvSpPr txBox="1">
            <a:spLocks noChangeAspect="1" noChangeArrowheads="1"/>
          </p:cNvSpPr>
          <p:nvPr/>
        </p:nvSpPr>
        <p:spPr bwMode="auto">
          <a:xfrm>
            <a:off x="5240665" y="4656601"/>
            <a:ext cx="1554508" cy="662653"/>
          </a:xfrm>
          <a:prstGeom prst="rect">
            <a:avLst/>
          </a:prstGeom>
          <a:solidFill>
            <a:srgbClr val="CDE3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Modified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Correction, g</a:t>
            </a:r>
            <a:r>
              <a:rPr kumimoji="0" lang="en-US" sz="1200" b="0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2,1/2</a:t>
            </a:r>
          </a:p>
          <a:p>
            <a:pPr lvl="0" algn="ctr"/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Mon</a:t>
            </a:r>
            <a:r>
              <a:rPr lang="en-US" sz="1200" b="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2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1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Arrow Connector 39"/>
          <p:cNvCxnSpPr>
            <a:cxnSpLocks noChangeAspect="1"/>
            <a:stCxn id="61" idx="4"/>
            <a:endCxn id="39" idx="0"/>
          </p:cNvCxnSpPr>
          <p:nvPr/>
        </p:nvCxnSpPr>
        <p:spPr>
          <a:xfrm>
            <a:off x="6017919" y="4312838"/>
            <a:ext cx="0" cy="34376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 noChangeAspect="1"/>
            <a:stCxn id="103" idx="3"/>
            <a:endCxn id="61" idx="2"/>
          </p:cNvCxnSpPr>
          <p:nvPr/>
        </p:nvCxnSpPr>
        <p:spPr>
          <a:xfrm>
            <a:off x="5615233" y="4177818"/>
            <a:ext cx="25367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73"/>
          <p:cNvSpPr txBox="1">
            <a:spLocks noChangeAspect="1" noChangeArrowheads="1"/>
          </p:cNvSpPr>
          <p:nvPr/>
        </p:nvSpPr>
        <p:spPr bwMode="auto">
          <a:xfrm>
            <a:off x="2826362" y="5381576"/>
            <a:ext cx="1554508" cy="662653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Prime GSICS Correction, g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1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Straight Arrow Connector 48"/>
          <p:cNvCxnSpPr>
            <a:cxnSpLocks noChangeAspect="1"/>
            <a:stCxn id="97" idx="2"/>
            <a:endCxn id="60" idx="0"/>
          </p:cNvCxnSpPr>
          <p:nvPr/>
        </p:nvCxnSpPr>
        <p:spPr>
          <a:xfrm>
            <a:off x="3603616" y="3417074"/>
            <a:ext cx="0" cy="141812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39" idx="1"/>
            <a:endCxn id="60" idx="6"/>
          </p:cNvCxnSpPr>
          <p:nvPr/>
        </p:nvCxnSpPr>
        <p:spPr>
          <a:xfrm flipH="1" flipV="1">
            <a:off x="3752630" y="4970213"/>
            <a:ext cx="1488037" cy="1771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688966" y="3338988"/>
            <a:ext cx="298025" cy="270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tx1"/>
                </a:solidFill>
              </a:rPr>
              <a:t>-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454604" y="4835193"/>
            <a:ext cx="298025" cy="270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0" dirty="0" smtClean="0">
                <a:solidFill>
                  <a:schemeClr val="tx1"/>
                </a:solidFill>
              </a:rPr>
              <a:t>g̅</a:t>
            </a: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5868906" y="4042800"/>
            <a:ext cx="298025" cy="270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tx1"/>
                </a:solidFill>
              </a:rPr>
              <a:t>+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7" name="Straight Arrow Connector 66"/>
          <p:cNvCxnSpPr>
            <a:cxnSpLocks noChangeAspect="1"/>
            <a:stCxn id="58" idx="4"/>
            <a:endCxn id="103" idx="0"/>
          </p:cNvCxnSpPr>
          <p:nvPr/>
        </p:nvCxnSpPr>
        <p:spPr>
          <a:xfrm>
            <a:off x="4837978" y="3609024"/>
            <a:ext cx="0" cy="23746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 noChangeAspect="1"/>
            <a:stCxn id="100" idx="2"/>
          </p:cNvCxnSpPr>
          <p:nvPr/>
        </p:nvCxnSpPr>
        <p:spPr>
          <a:xfrm>
            <a:off x="6017919" y="3417074"/>
            <a:ext cx="0" cy="60862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cxnSpLocks noChangeAspect="1"/>
            <a:stCxn id="60" idx="4"/>
            <a:endCxn id="48" idx="0"/>
          </p:cNvCxnSpPr>
          <p:nvPr/>
        </p:nvCxnSpPr>
        <p:spPr>
          <a:xfrm>
            <a:off x="3603616" y="5105231"/>
            <a:ext cx="0" cy="27634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28048" y="98558"/>
            <a:ext cx="8482651" cy="954087"/>
          </a:xfrm>
        </p:spPr>
        <p:txBody>
          <a:bodyPr/>
          <a:lstStyle/>
          <a:p>
            <a:r>
              <a:rPr lang="en-GB" sz="3600" dirty="0" smtClean="0"/>
              <a:t>Users’ Application of Prime GSICS Correction</a:t>
            </a:r>
          </a:p>
        </p:txBody>
      </p:sp>
      <p:sp>
        <p:nvSpPr>
          <p:cNvPr id="95" name="AutoShape 20"/>
          <p:cNvSpPr>
            <a:spLocks noChangeAspect="1" noChangeArrowheads="1"/>
          </p:cNvSpPr>
          <p:nvPr/>
        </p:nvSpPr>
        <p:spPr bwMode="auto">
          <a:xfrm>
            <a:off x="4081664" y="1411855"/>
            <a:ext cx="1568265" cy="94656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700"/>
          </a:p>
        </p:txBody>
      </p:sp>
      <p:sp>
        <p:nvSpPr>
          <p:cNvPr id="96" name="Text Box 13"/>
          <p:cNvSpPr txBox="1">
            <a:spLocks noChangeAspect="1" noChangeArrowheads="1"/>
          </p:cNvSpPr>
          <p:nvPr/>
        </p:nvSpPr>
        <p:spPr bwMode="auto">
          <a:xfrm>
            <a:off x="4081662" y="1554303"/>
            <a:ext cx="1554508" cy="7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Monitored Instrument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73"/>
          <p:cNvSpPr txBox="1">
            <a:spLocks noChangeAspect="1" noChangeArrowheads="1"/>
          </p:cNvSpPr>
          <p:nvPr/>
        </p:nvSpPr>
        <p:spPr bwMode="auto">
          <a:xfrm>
            <a:off x="2826362" y="5381576"/>
            <a:ext cx="1554508" cy="662653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Prime GSICS Correction, g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1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Arrow Connector 35"/>
          <p:cNvCxnSpPr>
            <a:cxnSpLocks noChangeAspect="1"/>
            <a:stCxn id="95" idx="3"/>
            <a:endCxn id="48" idx="0"/>
          </p:cNvCxnSpPr>
          <p:nvPr/>
        </p:nvCxnSpPr>
        <p:spPr>
          <a:xfrm flipH="1">
            <a:off x="3603616" y="2358417"/>
            <a:ext cx="1262179" cy="3023159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20"/>
          <p:cNvSpPr>
            <a:spLocks noChangeAspect="1" noChangeArrowheads="1"/>
          </p:cNvSpPr>
          <p:nvPr/>
        </p:nvSpPr>
        <p:spPr bwMode="auto">
          <a:xfrm>
            <a:off x="5212365" y="5366179"/>
            <a:ext cx="1568265" cy="94656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700"/>
          </a:p>
        </p:txBody>
      </p:sp>
      <p:sp>
        <p:nvSpPr>
          <p:cNvPr id="11" name="Text Box 13"/>
          <p:cNvSpPr txBox="1">
            <a:spLocks noChangeAspect="1" noChangeArrowheads="1"/>
          </p:cNvSpPr>
          <p:nvPr/>
        </p:nvSpPr>
        <p:spPr bwMode="auto">
          <a:xfrm>
            <a:off x="5212363" y="5573964"/>
            <a:ext cx="1554508" cy="62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8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Mon</a:t>
            </a:r>
            <a:r>
              <a:rPr lang="en-US" sz="1800" b="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Ref1</a:t>
            </a:r>
            <a:endParaRPr lang="en-US" sz="1800" b="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cxnSpLocks noChangeAspect="1"/>
            <a:endCxn id="11" idx="1"/>
          </p:cNvCxnSpPr>
          <p:nvPr/>
        </p:nvCxnSpPr>
        <p:spPr>
          <a:xfrm>
            <a:off x="4380870" y="5712902"/>
            <a:ext cx="831493" cy="17129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the GEO 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5451" y="1600200"/>
            <a:ext cx="2290549" cy="4525963"/>
          </a:xfrm>
        </p:spPr>
        <p:txBody>
          <a:bodyPr/>
          <a:lstStyle/>
          <a:p>
            <a:r>
              <a:rPr lang="en-GB" sz="2000" b="1" dirty="0" smtClean="0"/>
              <a:t>Schematic Example of GEO and LEO Earth Observing Satellite</a:t>
            </a:r>
          </a:p>
          <a:p>
            <a:r>
              <a:rPr lang="en-GB" sz="2000" dirty="0" smtClean="0"/>
              <a:t>Showing GEO sub-satellite longitude and equator crossing time for sun-synchronous LEO satellites</a:t>
            </a:r>
            <a:endParaRPr lang="en-GB" sz="2000" dirty="0"/>
          </a:p>
        </p:txBody>
      </p:sp>
      <p:pic>
        <p:nvPicPr>
          <p:cNvPr id="147458" name="Picture 2" descr="http://www.eumetsat.int/website/wcm/idc/idcplg?IdcService=GET_FILE&amp;dDocName=GSICS_SATOVERVIEW&amp;RevisionSelectionMethod=LatestReleased&amp;Rendition=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797441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IR - Hyperspectral SNO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2B3461"/>
                </a:solidFill>
                <a:cs typeface="Arial" charset="0"/>
              </a:rPr>
              <a:t>Simultaneous near-Nadir Overpasses</a:t>
            </a:r>
          </a:p>
          <a:p>
            <a:pPr lvl="1">
              <a:lnSpc>
                <a:spcPct val="80000"/>
              </a:lnSpc>
            </a:pPr>
            <a:r>
              <a:rPr lang="en-GB" sz="1800" dirty="0">
                <a:solidFill>
                  <a:srgbClr val="2B3461"/>
                </a:solidFill>
                <a:cs typeface="Arial" charset="0"/>
              </a:rPr>
              <a:t>of GEO imager and LEO sounder</a:t>
            </a:r>
          </a:p>
          <a:p>
            <a:r>
              <a:rPr lang="en-GB" sz="2000" dirty="0"/>
              <a:t>Select Collocations</a:t>
            </a:r>
          </a:p>
          <a:p>
            <a:pPr lvl="1"/>
            <a:r>
              <a:rPr lang="en-GB" sz="1600" dirty="0"/>
              <a:t>Spatial, temporal and geometric thresholds</a:t>
            </a:r>
          </a:p>
          <a:p>
            <a:endParaRPr lang="en-GB" sz="2000" dirty="0"/>
          </a:p>
        </p:txBody>
      </p:sp>
      <p:pic>
        <p:nvPicPr>
          <p:cNvPr id="5" name="Picture 4" descr="H:\MY DOCUMENTS\plots\GEO-LEO collocations_V01_2012-0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7363" y="1428750"/>
            <a:ext cx="40608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657850" y="5048250"/>
            <a:ext cx="4114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</a:rPr>
              <a:t>Schematic illustration of the geostationary orbit (GEO) and polar low Earth orbit (LEO) satellites and distribution of their collocated observations.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the GEO ring</a:t>
            </a:r>
            <a:endParaRPr lang="en-GB" dirty="0"/>
          </a:p>
        </p:txBody>
      </p:sp>
      <p:pic>
        <p:nvPicPr>
          <p:cNvPr id="147458" name="Picture 2" descr="http://www.eumetsat.int/website/wcm/idc/idcplg?IdcService=GET_FILE&amp;dDocName=GSICS_SATOVERVIEW&amp;RevisionSelectionMethod=LatestReleased&amp;Rendition=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7974417" cy="68580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770496" y="1719618"/>
            <a:ext cx="1173707" cy="4735773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56848" y="1719618"/>
            <a:ext cx="3848669" cy="3275463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756848" y="1719618"/>
            <a:ext cx="4217159" cy="2442949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743200" y="1705970"/>
            <a:ext cx="4244454" cy="764275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770496" y="1364776"/>
            <a:ext cx="3630304" cy="354842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84144" y="723331"/>
            <a:ext cx="2934268" cy="996287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19618" y="1050878"/>
            <a:ext cx="1050878" cy="682388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14400" y="1719618"/>
            <a:ext cx="1856096" cy="777922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255594" y="1719618"/>
            <a:ext cx="1514902" cy="3166281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28048" y="1719618"/>
            <a:ext cx="1856095" cy="2374711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7615451" y="1600200"/>
            <a:ext cx="22905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GSICS Corrections for GEO-LEO IR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using Metop/IASI as hyperspectral </a:t>
            </a: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references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Solid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lines = </a:t>
            </a:r>
            <a:b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Pre-Operational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0" baseline="0" dirty="0" smtClean="0">
                <a:solidFill>
                  <a:schemeClr val="tx1"/>
                </a:solidFill>
                <a:latin typeface="+mn-lt"/>
              </a:rPr>
              <a:t>Dashed</a:t>
            </a: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 lines = Demonstration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Dotted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lines = Prototype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Highlights of 2015 Annual Meeting</a:t>
            </a:r>
          </a:p>
          <a:p>
            <a:r>
              <a:rPr lang="en-GB" dirty="0" smtClean="0"/>
              <a:t>Other progress in 2014/15</a:t>
            </a:r>
          </a:p>
          <a:p>
            <a:r>
              <a:rPr lang="en-GB" dirty="0" smtClean="0"/>
              <a:t>Issues for Executive </a:t>
            </a:r>
            <a:r>
              <a:rPr lang="en-GB" dirty="0" smtClean="0"/>
              <a:t>Panel &amp; GSICS Users</a:t>
            </a:r>
            <a:endParaRPr lang="en-GB" dirty="0" smtClean="0"/>
          </a:p>
          <a:p>
            <a:pPr lvl="1"/>
            <a:r>
              <a:rPr lang="en-GB" dirty="0" smtClean="0"/>
              <a:t>Potential Future GSICS Deliverables</a:t>
            </a:r>
            <a:endParaRPr lang="en-GB" dirty="0" smtClean="0"/>
          </a:p>
          <a:p>
            <a:pPr lvl="1"/>
            <a:r>
              <a:rPr lang="en-GB" dirty="0" smtClean="0"/>
              <a:t>GRWG Chair &amp; Vice-chair</a:t>
            </a:r>
          </a:p>
          <a:p>
            <a:pPr lvl="1"/>
            <a:r>
              <a:rPr lang="en-GB" dirty="0" smtClean="0"/>
              <a:t>2016 Annual meeting</a:t>
            </a:r>
          </a:p>
          <a:p>
            <a:r>
              <a:rPr lang="en-GB" dirty="0" smtClean="0"/>
              <a:t>Issues for GSICS Users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GEO-GEO IR – Broadband SNO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2B3461"/>
                </a:solidFill>
                <a:cs typeface="Arial" charset="0"/>
              </a:rPr>
              <a:t>Simultaneous near-Nadir Overpasses</a:t>
            </a:r>
          </a:p>
          <a:p>
            <a:pPr lvl="1">
              <a:lnSpc>
                <a:spcPct val="80000"/>
              </a:lnSpc>
            </a:pPr>
            <a:r>
              <a:rPr lang="en-GB" sz="1800" dirty="0">
                <a:solidFill>
                  <a:srgbClr val="2B3461"/>
                </a:solidFill>
                <a:cs typeface="Arial" charset="0"/>
              </a:rPr>
              <a:t>of GEO imager </a:t>
            </a:r>
            <a:r>
              <a:rPr lang="en-GB" sz="1800" dirty="0" smtClean="0">
                <a:solidFill>
                  <a:srgbClr val="2B3461"/>
                </a:solidFill>
                <a:cs typeface="Arial" charset="0"/>
              </a:rPr>
              <a:t>pairs</a:t>
            </a:r>
            <a:endParaRPr lang="en-GB" sz="1800" dirty="0">
              <a:solidFill>
                <a:srgbClr val="2B3461"/>
              </a:solidFill>
              <a:cs typeface="Arial" charset="0"/>
            </a:endParaRPr>
          </a:p>
          <a:p>
            <a:r>
              <a:rPr lang="en-GB" sz="2000" dirty="0"/>
              <a:t>Select Collocations</a:t>
            </a:r>
          </a:p>
          <a:p>
            <a:pPr lvl="1"/>
            <a:r>
              <a:rPr lang="en-GB" sz="1600" dirty="0"/>
              <a:t>Spatial, temporal and geometric </a:t>
            </a:r>
            <a:r>
              <a:rPr lang="en-GB" sz="1600" dirty="0" smtClean="0"/>
              <a:t>thresholds</a:t>
            </a:r>
          </a:p>
          <a:p>
            <a:pPr lvl="1"/>
            <a:endParaRPr lang="en-GB" sz="1600" dirty="0" smtClean="0"/>
          </a:p>
          <a:p>
            <a:r>
              <a:rPr lang="en-GB" sz="2000" dirty="0" smtClean="0"/>
              <a:t>Narrow longitudinal strip of collocations</a:t>
            </a:r>
          </a:p>
          <a:p>
            <a:endParaRPr lang="en-GB" sz="2000" dirty="0" smtClean="0"/>
          </a:p>
          <a:p>
            <a:r>
              <a:rPr lang="en-GB" sz="2000" dirty="0" smtClean="0"/>
              <a:t>Allows continuous comparisons 24/7</a:t>
            </a:r>
          </a:p>
          <a:p>
            <a:pPr lvl="1"/>
            <a:r>
              <a:rPr lang="en-GB" sz="1600" dirty="0" smtClean="0"/>
              <a:t>Investigate midnight calibration problems</a:t>
            </a:r>
          </a:p>
          <a:p>
            <a:endParaRPr lang="en-GB" sz="2000" dirty="0" smtClean="0"/>
          </a:p>
          <a:p>
            <a:r>
              <a:rPr lang="en-GB" sz="2000" dirty="0" smtClean="0"/>
              <a:t>Non-identical Spectral Responses</a:t>
            </a:r>
          </a:p>
          <a:p>
            <a:endParaRPr lang="en-GB" sz="2000" dirty="0" smtClean="0"/>
          </a:p>
          <a:p>
            <a:r>
              <a:rPr lang="en-GB" sz="2000" dirty="0" smtClean="0"/>
              <a:t>Need Spectral Band Adjustment Factor</a:t>
            </a:r>
          </a:p>
          <a:p>
            <a:pPr lvl="1"/>
            <a:r>
              <a:rPr lang="en-GB" sz="1600" dirty="0" smtClean="0"/>
              <a:t>Based on IASI observations</a:t>
            </a:r>
          </a:p>
          <a:p>
            <a:pPr lvl="1"/>
            <a:r>
              <a:rPr lang="en-GB" sz="1600" dirty="0" smtClean="0"/>
              <a:t>Or reference profiles + RTMs</a:t>
            </a:r>
            <a:endParaRPr lang="en-GB" sz="1600" dirty="0"/>
          </a:p>
          <a:p>
            <a:endParaRPr lang="en-GB" sz="2000" dirty="0"/>
          </a:p>
        </p:txBody>
      </p:sp>
      <p:pic>
        <p:nvPicPr>
          <p:cNvPr id="7" name="graphics40"/>
          <p:cNvPicPr>
            <a:picLocks noChangeAspect="1" noChangeArrowheads="1"/>
          </p:cNvPicPr>
          <p:nvPr/>
        </p:nvPicPr>
        <p:blipFill>
          <a:blip r:embed="rId2" cstate="print"/>
          <a:srcRect l="5307" r="15550" b="3993"/>
          <a:stretch>
            <a:fillRect/>
          </a:stretch>
        </p:blipFill>
        <p:spPr bwMode="auto">
          <a:xfrm>
            <a:off x="5568288" y="1402594"/>
            <a:ext cx="4095582" cy="397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334000" y="5452389"/>
            <a:ext cx="4572000" cy="56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0" dirty="0" smtClean="0">
                <a:solidFill>
                  <a:schemeClr val="tx1"/>
                </a:solidFill>
              </a:rPr>
              <a:t>Example Image of Meteosat-9 10.8</a:t>
            </a:r>
            <a:r>
              <a:rPr lang="el-GR" sz="1600" b="0" dirty="0" smtClean="0">
                <a:solidFill>
                  <a:schemeClr val="tx1"/>
                </a:solidFill>
              </a:rPr>
              <a:t>μ</a:t>
            </a:r>
            <a:r>
              <a:rPr lang="en-GB" sz="1600" b="0" dirty="0" smtClean="0">
                <a:solidFill>
                  <a:schemeClr val="tx1"/>
                </a:solidFill>
              </a:rPr>
              <a:t>m Channel</a:t>
            </a:r>
            <a:br>
              <a:rPr lang="en-GB" sz="1600" b="0" dirty="0" smtClean="0">
                <a:solidFill>
                  <a:schemeClr val="tx1"/>
                </a:solidFill>
              </a:rPr>
            </a:br>
            <a:r>
              <a:rPr lang="en-GB" sz="1600" b="0" dirty="0" smtClean="0">
                <a:solidFill>
                  <a:schemeClr val="tx1"/>
                </a:solidFill>
              </a:rPr>
              <a:t>Grey area shows collocated MSG2-MSG1 pixels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the GEO ring</a:t>
            </a:r>
            <a:endParaRPr lang="en-GB" dirty="0"/>
          </a:p>
        </p:txBody>
      </p:sp>
      <p:pic>
        <p:nvPicPr>
          <p:cNvPr id="147458" name="Picture 2" descr="http://www.eumetsat.int/website/wcm/idc/idcplg?IdcService=GET_FILE&amp;dDocName=GSICS_SATOVERVIEW&amp;RevisionSelectionMethod=LatestReleased&amp;Rendition=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7974417" cy="68580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3944204" y="4995081"/>
            <a:ext cx="2634017" cy="1460311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605516" y="4162567"/>
            <a:ext cx="368490" cy="818866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974006" y="2470245"/>
            <a:ext cx="13648" cy="1665027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414448" y="1351128"/>
            <a:ext cx="573206" cy="1091821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5707" y="709684"/>
            <a:ext cx="668741" cy="641444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746913" y="709684"/>
            <a:ext cx="3985147" cy="354841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914400" y="1105469"/>
            <a:ext cx="805218" cy="1405720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14400" y="2483893"/>
            <a:ext cx="0" cy="1610436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914400" y="4080681"/>
            <a:ext cx="327546" cy="777922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214651" y="4858603"/>
            <a:ext cx="2729553" cy="1583140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7615451" y="1600200"/>
            <a:ext cx="22905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GEO-GEO Comparisons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b="0" smtClean="0">
                <a:solidFill>
                  <a:schemeClr val="tx1"/>
                </a:solidFill>
                <a:latin typeface="+mn-lt"/>
              </a:rPr>
              <a:t>Based on collocated observations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 imager pairs</a:t>
            </a:r>
            <a:endParaRPr lang="en-GB" sz="2000" b="0" smtClean="0">
              <a:solidFill>
                <a:schemeClr val="tx1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0" baseline="0" smtClean="0">
                <a:solidFill>
                  <a:schemeClr val="tx1"/>
                </a:solidFill>
                <a:latin typeface="+mn-lt"/>
              </a:rPr>
              <a:t>Need SBAFs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1"/>
          <p:cNvSpPr txBox="1">
            <a:spLocks/>
          </p:cNvSpPr>
          <p:nvPr/>
        </p:nvSpPr>
        <p:spPr>
          <a:xfrm>
            <a:off x="4645025" y="2601218"/>
            <a:ext cx="4041775" cy="41847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Restricted to narrow strip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extend to cover 24hr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19"/>
          <p:cNvSpPr txBox="1">
            <a:spLocks/>
          </p:cNvSpPr>
          <p:nvPr/>
        </p:nvSpPr>
        <p:spPr>
          <a:xfrm>
            <a:off x="457200" y="2601218"/>
            <a:ext cx="4040188" cy="42567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Restricted to ~tropics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~1000 collocations/orbit/night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6" name="graphics40"/>
          <p:cNvPicPr>
            <a:picLocks noChangeAspect="1" noChangeArrowheads="1"/>
          </p:cNvPicPr>
          <p:nvPr/>
        </p:nvPicPr>
        <p:blipFill>
          <a:blip r:embed="rId2" cstate="print"/>
          <a:srcRect l="5307" r="15550" b="3993"/>
          <a:stretch>
            <a:fillRect/>
          </a:stretch>
        </p:blipFill>
        <p:spPr bwMode="auto">
          <a:xfrm>
            <a:off x="5564794" y="3329928"/>
            <a:ext cx="296764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5438" y="128588"/>
            <a:ext cx="8423025" cy="944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Collocation Criteria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142940"/>
            <a:ext cx="4572000" cy="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Example Image of Meteosat-9 10.8</a:t>
            </a:r>
            <a:r>
              <a:rPr lang="el-GR" b="1" dirty="0" smtClean="0">
                <a:solidFill>
                  <a:schemeClr val="tx1"/>
                </a:solidFill>
              </a:rPr>
              <a:t>μ</a:t>
            </a:r>
            <a:r>
              <a:rPr lang="en-GB" b="1" dirty="0" smtClean="0">
                <a:solidFill>
                  <a:schemeClr val="tx1"/>
                </a:solidFill>
              </a:rPr>
              <a:t>m Channel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 Red points show collocated MSG-IASI pixels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72000" y="6121129"/>
            <a:ext cx="4572000" cy="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Example Image of Meteosat-9 10.8</a:t>
            </a:r>
            <a:r>
              <a:rPr lang="el-GR" b="1" dirty="0" smtClean="0">
                <a:solidFill>
                  <a:schemeClr val="tx1"/>
                </a:solidFill>
              </a:rPr>
              <a:t>μ</a:t>
            </a:r>
            <a:r>
              <a:rPr lang="en-GB" b="1" dirty="0" smtClean="0">
                <a:solidFill>
                  <a:schemeClr val="tx1"/>
                </a:solidFill>
              </a:rPr>
              <a:t>m Channel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Grey area shows collocated MSG2-MSG1 pixels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7475" r="20469" b="4326"/>
          <a:stretch>
            <a:fillRect/>
          </a:stretch>
        </p:blipFill>
        <p:spPr bwMode="auto">
          <a:xfrm>
            <a:off x="611560" y="3257600"/>
            <a:ext cx="289206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39552" y="1253683"/>
            <a:ext cx="82725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/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GB" sz="2000" b="0" dirty="0">
                <a:solidFill>
                  <a:schemeClr val="tx1"/>
                </a:solidFill>
                <a:cs typeface="Arial" charset="0"/>
              </a:rPr>
              <a:t>Simultaneous </a:t>
            </a:r>
            <a:r>
              <a:rPr lang="en-GB" sz="2000" b="0" dirty="0" smtClean="0">
                <a:solidFill>
                  <a:schemeClr val="tx1"/>
                </a:solidFill>
                <a:cs typeface="Arial" charset="0"/>
              </a:rPr>
              <a:t> near-Nadir Overpasses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000" b="0" dirty="0" smtClean="0">
                <a:solidFill>
                  <a:schemeClr val="tx1"/>
                </a:solidFill>
                <a:cs typeface="Arial" charset="0"/>
              </a:rPr>
              <a:t>Only night-time data  </a:t>
            </a:r>
            <a:r>
              <a:rPr lang="en-GB" sz="2000" b="0" dirty="0" err="1" smtClean="0">
                <a:solidFill>
                  <a:schemeClr val="tx1"/>
                </a:solidFill>
                <a:cs typeface="Arial" charset="0"/>
              </a:rPr>
              <a:t>ΔLat</a:t>
            </a:r>
            <a:r>
              <a:rPr lang="en-GB" sz="2000" b="0" dirty="0" smtClean="0">
                <a:solidFill>
                  <a:schemeClr val="tx1"/>
                </a:solidFill>
                <a:cs typeface="Arial" charset="0"/>
              </a:rPr>
              <a:t>&lt;35° </a:t>
            </a:r>
            <a:r>
              <a:rPr lang="en-GB" sz="2000" b="0" dirty="0" err="1" smtClean="0">
                <a:solidFill>
                  <a:schemeClr val="tx1"/>
                </a:solidFill>
                <a:cs typeface="Arial" charset="0"/>
              </a:rPr>
              <a:t>ΔLon</a:t>
            </a:r>
            <a:r>
              <a:rPr lang="en-GB" sz="2000" b="0" dirty="0" smtClean="0">
                <a:solidFill>
                  <a:schemeClr val="tx1"/>
                </a:solidFill>
                <a:cs typeface="Arial" charset="0"/>
              </a:rPr>
              <a:t>&lt;35° </a:t>
            </a:r>
            <a:r>
              <a:rPr lang="en-GB" sz="2000" b="0" dirty="0" err="1" smtClean="0">
                <a:solidFill>
                  <a:schemeClr val="tx1"/>
                </a:solidFill>
                <a:cs typeface="Arial" charset="0"/>
              </a:rPr>
              <a:t>Δ</a:t>
            </a:r>
            <a:r>
              <a:rPr lang="en-GB" sz="2000" b="0" i="1" dirty="0" err="1" smtClean="0">
                <a:solidFill>
                  <a:schemeClr val="tx1"/>
                </a:solidFill>
                <a:cs typeface="Arial" charset="0"/>
              </a:rPr>
              <a:t>t</a:t>
            </a:r>
            <a:r>
              <a:rPr lang="en-GB" sz="2000" b="0" dirty="0" smtClean="0">
                <a:solidFill>
                  <a:schemeClr val="tx1"/>
                </a:solidFill>
                <a:cs typeface="Arial" charset="0"/>
              </a:rPr>
              <a:t>&lt; 5 min </a:t>
            </a:r>
            <a:r>
              <a:rPr lang="en-GB" sz="2000" b="0" dirty="0" err="1" smtClean="0">
                <a:solidFill>
                  <a:schemeClr val="tx1"/>
                </a:solidFill>
                <a:cs typeface="Arial" charset="0"/>
              </a:rPr>
              <a:t>Δsec</a:t>
            </a:r>
            <a:r>
              <a:rPr lang="en-GB" sz="2000" b="0" i="1" dirty="0" err="1" smtClean="0">
                <a:solidFill>
                  <a:schemeClr val="tx1"/>
                </a:solidFill>
                <a:cs typeface="Arial" charset="0"/>
              </a:rPr>
              <a:t>θ</a:t>
            </a:r>
            <a:r>
              <a:rPr lang="en-GB" sz="2000" b="0" dirty="0" smtClean="0">
                <a:solidFill>
                  <a:schemeClr val="tx1"/>
                </a:solidFill>
                <a:cs typeface="Arial" charset="0"/>
              </a:rPr>
              <a:t> &lt; 0.01 </a:t>
            </a:r>
          </a:p>
        </p:txBody>
      </p:sp>
      <p:sp>
        <p:nvSpPr>
          <p:cNvPr id="12" name="Text Placeholder 18"/>
          <p:cNvSpPr txBox="1">
            <a:spLocks/>
          </p:cNvSpPr>
          <p:nvPr/>
        </p:nvSpPr>
        <p:spPr bwMode="auto">
          <a:xfrm>
            <a:off x="457200" y="1961456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GEO-LEO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20"/>
          <p:cNvSpPr txBox="1">
            <a:spLocks/>
          </p:cNvSpPr>
          <p:nvPr/>
        </p:nvSpPr>
        <p:spPr>
          <a:xfrm>
            <a:off x="4645025" y="1961456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GEO-GEO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545632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the GEO ring</a:t>
            </a:r>
            <a:endParaRPr lang="en-GB" dirty="0"/>
          </a:p>
        </p:txBody>
      </p:sp>
      <p:pic>
        <p:nvPicPr>
          <p:cNvPr id="147458" name="Picture 2" descr="http://www.eumetsat.int/website/wcm/idc/idcplg?IdcService=GET_FILE&amp;dDocName=GSICS_SATOVERVIEW&amp;RevisionSelectionMethod=LatestReleased&amp;Rendition=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7974417" cy="68580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770496" y="1719618"/>
            <a:ext cx="1173707" cy="4735773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56848" y="1719618"/>
            <a:ext cx="3848669" cy="3275463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756848" y="1719618"/>
            <a:ext cx="4217159" cy="2442949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743200" y="1705970"/>
            <a:ext cx="4244454" cy="764275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770496" y="1364776"/>
            <a:ext cx="3630304" cy="354842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84144" y="723331"/>
            <a:ext cx="2934268" cy="996287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19618" y="1050878"/>
            <a:ext cx="1050878" cy="682388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14400" y="1719618"/>
            <a:ext cx="1856096" cy="777922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255594" y="1719618"/>
            <a:ext cx="1514902" cy="3166281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28048" y="1719618"/>
            <a:ext cx="1856095" cy="2374711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944204" y="4995081"/>
            <a:ext cx="2634017" cy="1460311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605516" y="4162567"/>
            <a:ext cx="368490" cy="818866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974006" y="2470245"/>
            <a:ext cx="13648" cy="1665027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14448" y="1351128"/>
            <a:ext cx="573206" cy="1091821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45707" y="709684"/>
            <a:ext cx="668741" cy="641444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746913" y="709684"/>
            <a:ext cx="3985147" cy="354841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14400" y="1105469"/>
            <a:ext cx="805218" cy="1405720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914400" y="2483893"/>
            <a:ext cx="0" cy="1610436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914400" y="4080681"/>
            <a:ext cx="327546" cy="777922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214651" y="4858603"/>
            <a:ext cx="2729553" cy="1583140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7615451" y="1600200"/>
            <a:ext cx="22905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Comparing </a:t>
            </a:r>
            <a:b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GEO-LEO  and GEO-GEO Differences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To Validate Uncertainty estimates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Ensure consistency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GB" sz="2000" dirty="0" smtClean="0">
                <a:solidFill>
                  <a:schemeClr val="tx1"/>
                </a:solidFill>
              </a:rPr>
              <a:t>Generate global L2 products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Ensure consistency</a:t>
            </a:r>
          </a:p>
          <a:p>
            <a:pPr marL="342900" indent="-342900" eaLnBrk="0" hangingPunct="0">
              <a:spcBef>
                <a:spcPct val="20000"/>
              </a:spcBef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 for closing the GEO 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000" dirty="0" smtClean="0"/>
              <a:t>First step: Identify one date which is common to all GEOs </a:t>
            </a:r>
          </a:p>
          <a:p>
            <a:pPr lvl="1"/>
            <a:r>
              <a:rPr lang="en-IE" sz="1600" dirty="0" smtClean="0"/>
              <a:t>(without stray light or midnight effect)</a:t>
            </a:r>
          </a:p>
          <a:p>
            <a:r>
              <a:rPr lang="en-IE" sz="2000" dirty="0" smtClean="0"/>
              <a:t>Second step: to investigate the GEO-GEO comparison across the GEO ring.</a:t>
            </a:r>
          </a:p>
          <a:p>
            <a:r>
              <a:rPr lang="en-IE" sz="2000" dirty="0" smtClean="0"/>
              <a:t>Rob mentioned that the climate community would test the result of this work.</a:t>
            </a:r>
          </a:p>
          <a:p>
            <a:r>
              <a:rPr lang="en-IE" sz="2000" dirty="0" smtClean="0"/>
              <a:t>Action: Tim to ask ECMWF for double differencing of geostationary ring.</a:t>
            </a:r>
          </a:p>
          <a:p>
            <a:r>
              <a:rPr lang="en-IE" sz="2000" dirty="0" smtClean="0"/>
              <a:t>Action: IMD/ISRO to contact the IMD NWP and NCMRWF about the same topic.</a:t>
            </a:r>
          </a:p>
          <a:p>
            <a:r>
              <a:rPr lang="en-IE" sz="2000" dirty="0" smtClean="0"/>
              <a:t>Action: Tim to conduct a survey to identify a date among GPRC so that they produce the GSICS corrections for that date and provide them to Dave.</a:t>
            </a:r>
          </a:p>
          <a:p>
            <a:r>
              <a:rPr lang="en-IE" sz="2000" dirty="0" smtClean="0"/>
              <a:t>Dave suggests taking 0/3/ 6/9 GMT for that date.</a:t>
            </a:r>
          </a:p>
          <a:p>
            <a:r>
              <a:rPr lang="en-IE" sz="2000" dirty="0" smtClean="0"/>
              <a:t>Action: Dave to report on the analysis of these data.</a:t>
            </a:r>
          </a:p>
          <a:p>
            <a:r>
              <a:rPr lang="en-IE" sz="2000" dirty="0" smtClean="0"/>
              <a:t>Action: Tim to provide SBAF tool to support this analysis</a:t>
            </a:r>
          </a:p>
          <a:p>
            <a:r>
              <a:rPr lang="en-IE" sz="2000" dirty="0" smtClean="0"/>
              <a:t>CMA are interested to compare the FY-2 observations to other instruments.</a:t>
            </a:r>
          </a:p>
          <a:p>
            <a:endParaRPr lang="en-GB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H:\My Documents\Work\Calibration\Moon\Figures\EUMConf\MSG2_VIS06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926" y="3855430"/>
            <a:ext cx="3377191" cy="21457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VIS/NIR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28" name="Content Placeholder 2"/>
          <p:cNvSpPr>
            <a:spLocks noGrp="1"/>
          </p:cNvSpPr>
          <p:nvPr>
            <p:ph sz="half" idx="1"/>
          </p:nvPr>
        </p:nvSpPr>
        <p:spPr>
          <a:xfrm>
            <a:off x="272480" y="1247774"/>
            <a:ext cx="4746625" cy="5349577"/>
          </a:xfrm>
        </p:spPr>
        <p:txBody>
          <a:bodyPr/>
          <a:lstStyle/>
          <a:p>
            <a:r>
              <a:rPr lang="en-IE" sz="2100" dirty="0" smtClean="0"/>
              <a:t>Currently two main activities on-going:</a:t>
            </a:r>
          </a:p>
          <a:p>
            <a:pPr lvl="1"/>
            <a:r>
              <a:rPr lang="en-IE" sz="1800" dirty="0" smtClean="0"/>
              <a:t>Inter-calibration of GEO imagers with MODIS using Deep Convective Clouds as transfer target</a:t>
            </a:r>
          </a:p>
          <a:p>
            <a:pPr lvl="1"/>
            <a:r>
              <a:rPr lang="en-IE" sz="1800" dirty="0" smtClean="0"/>
              <a:t>Lunar calibration and using the Moon for inter-calibration.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5130823" y="1368427"/>
            <a:ext cx="1805781" cy="3545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SEVIRI </a:t>
            </a: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L1.0 </a:t>
            </a:r>
            <a:r>
              <a:rPr lang="en-GB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image</a:t>
            </a:r>
          </a:p>
        </p:txBody>
      </p:sp>
      <p:pic>
        <p:nvPicPr>
          <p:cNvPr id="19" name="Picture 2" descr="H:\MY DOCUMENTS\Work\Missions\MSG\Calibration\Figures\SEVIRI_20060214140010_level1.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197476" y="1809749"/>
            <a:ext cx="1805781" cy="193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H:\MY DOCUMENTS\Work\Missions\MSG\Calibration\Figures\ZOOM_MOON_SEVIRI_20060214140010_level1.0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12466" t="11427" r="30766" b="35516"/>
          <a:stretch>
            <a:fillRect/>
          </a:stretch>
        </p:blipFill>
        <p:spPr bwMode="auto">
          <a:xfrm>
            <a:off x="7379548" y="1809735"/>
            <a:ext cx="1931998" cy="1932676"/>
          </a:xfrm>
          <a:prstGeom prst="rect">
            <a:avLst/>
          </a:prstGeom>
          <a:ln w="28575">
            <a:solidFill>
              <a:srgbClr val="FF0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cxnSp>
        <p:nvCxnSpPr>
          <p:cNvPr id="18" name="Straight Arrow Connector 12"/>
          <p:cNvCxnSpPr>
            <a:cxnSpLocks noChangeShapeType="1"/>
          </p:cNvCxnSpPr>
          <p:nvPr/>
        </p:nvCxnSpPr>
        <p:spPr bwMode="auto">
          <a:xfrm>
            <a:off x="6818428" y="2263800"/>
            <a:ext cx="561120" cy="147871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27" name="Straight Arrow Connector 12"/>
          <p:cNvCxnSpPr>
            <a:cxnSpLocks noChangeShapeType="1"/>
          </p:cNvCxnSpPr>
          <p:nvPr/>
        </p:nvCxnSpPr>
        <p:spPr bwMode="auto">
          <a:xfrm flipV="1">
            <a:off x="6818428" y="1800226"/>
            <a:ext cx="563447" cy="332784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3" name="Rectangle 32"/>
          <p:cNvSpPr/>
          <p:nvPr/>
        </p:nvSpPr>
        <p:spPr bwMode="auto">
          <a:xfrm>
            <a:off x="6661475" y="2133010"/>
            <a:ext cx="156953" cy="130790"/>
          </a:xfrm>
          <a:prstGeom prst="rect">
            <a:avLst/>
          </a:prstGeom>
          <a:noFill/>
          <a:ln w="25400" cap="flat" cmpd="sng" algn="ctr">
            <a:solidFill>
              <a:srgbClr val="FE5000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2239" tIns="42239" rIns="42239" bIns="42239" numCol="1" rtlCol="0" anchor="t" anchorCtr="0" compatLnSpc="1">
            <a:prstTxWarp prst="textNoShape">
              <a:avLst/>
            </a:prstTxWarp>
          </a:bodyPr>
          <a:lstStyle/>
          <a:p>
            <a:pPr defTabSz="1072866" eaLnBrk="0" hangingPunct="0">
              <a:spcBef>
                <a:spcPct val="50000"/>
              </a:spcBef>
            </a:pPr>
            <a:endParaRPr lang="en-GB" sz="1100" dirty="0" smtClean="0"/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5428553" y="5939952"/>
            <a:ext cx="3003067" cy="87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87" tIns="53643" rIns="107287" bIns="53643">
            <a:spAutoFit/>
          </a:bodyPr>
          <a:lstStyle/>
          <a:p>
            <a:pPr marL="342900" lvl="0" indent="-342900" algn="ctr" eaLnBrk="0" hangingPunct="0">
              <a:lnSpc>
                <a:spcPct val="150000"/>
              </a:lnSpc>
            </a:pPr>
            <a:r>
              <a:rPr lang="en-GB" sz="1100" dirty="0" smtClean="0">
                <a:solidFill>
                  <a:schemeClr val="tx1"/>
                </a:solidFill>
              </a:rPr>
              <a:t>Meteosat-9/VIS06 Bias Change </a:t>
            </a:r>
          </a:p>
          <a:p>
            <a:pPr marL="342900" lvl="0" indent="-342900" algn="ctr" eaLnBrk="0" hangingPunct="0">
              <a:lnSpc>
                <a:spcPct val="150000"/>
              </a:lnSpc>
            </a:pPr>
            <a:r>
              <a:rPr lang="en-GB" sz="1100" dirty="0" err="1" smtClean="0">
                <a:solidFill>
                  <a:schemeClr val="tx1"/>
                </a:solidFill>
              </a:rPr>
              <a:t>wrt</a:t>
            </a:r>
            <a:r>
              <a:rPr lang="en-GB" sz="1100" dirty="0" smtClean="0">
                <a:solidFill>
                  <a:schemeClr val="tx1"/>
                </a:solidFill>
              </a:rPr>
              <a:t> ROLO Model Lunar Irradiance</a:t>
            </a:r>
          </a:p>
          <a:p>
            <a:pPr marL="342900" lvl="0" indent="-342900" algn="ctr" eaLnBrk="0" hangingPunct="0">
              <a:lnSpc>
                <a:spcPct val="150000"/>
              </a:lnSpc>
            </a:pPr>
            <a:r>
              <a:rPr lang="en-GB" sz="1100" dirty="0" smtClean="0">
                <a:solidFill>
                  <a:schemeClr val="tx1"/>
                </a:solidFill>
              </a:rPr>
              <a:t>(after phase angle correction)</a:t>
            </a:r>
          </a:p>
        </p:txBody>
      </p:sp>
      <p:grpSp>
        <p:nvGrpSpPr>
          <p:cNvPr id="4" name="Group 26"/>
          <p:cNvGrpSpPr/>
          <p:nvPr/>
        </p:nvGrpSpPr>
        <p:grpSpPr>
          <a:xfrm>
            <a:off x="421425" y="3477314"/>
            <a:ext cx="3727493" cy="2677826"/>
            <a:chOff x="312302" y="3337972"/>
            <a:chExt cx="4050724" cy="3066162"/>
          </a:xfrm>
          <a:solidFill>
            <a:schemeClr val="accent3"/>
          </a:solidFill>
        </p:grpSpPr>
        <p:sp>
          <p:nvSpPr>
            <p:cNvPr id="14" name="テキスト ボックス 14"/>
            <p:cNvSpPr txBox="1"/>
            <p:nvPr/>
          </p:nvSpPr>
          <p:spPr>
            <a:xfrm>
              <a:off x="3475377" y="5796177"/>
              <a:ext cx="887649" cy="60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0" dirty="0" smtClean="0">
                  <a:solidFill>
                    <a:schemeClr val="tx1"/>
                  </a:solidFill>
                </a:rPr>
                <a:t>10.8μm TB [K]</a:t>
              </a:r>
              <a:endParaRPr kumimoji="1" lang="ja-JP" altLang="en-US" sz="1200" b="0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2" descr="C:\Users\jma802b\Desktop\cmp_jma_nasa_IR.pn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12302" y="3553416"/>
              <a:ext cx="3900433" cy="2302069"/>
            </a:xfrm>
            <a:prstGeom prst="rect">
              <a:avLst/>
            </a:prstGeom>
            <a:grpFill/>
            <a:extLst/>
          </p:spPr>
        </p:pic>
        <p:sp>
          <p:nvSpPr>
            <p:cNvPr id="21" name="テキスト ボックス 17"/>
            <p:cNvSpPr txBox="1"/>
            <p:nvPr/>
          </p:nvSpPr>
          <p:spPr>
            <a:xfrm>
              <a:off x="823083" y="3337972"/>
              <a:ext cx="3445366" cy="243183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sz="1200" b="0" dirty="0" smtClean="0">
                  <a:solidFill>
                    <a:schemeClr val="tx1"/>
                  </a:solidFill>
                </a:rPr>
                <a:t>MTSAT-2 </a:t>
              </a:r>
              <a:r>
                <a:rPr lang="en-US" altLang="ja-JP" sz="1200" b="0" dirty="0">
                  <a:solidFill>
                    <a:schemeClr val="tx1"/>
                  </a:solidFill>
                </a:rPr>
                <a:t>DCC detection </a:t>
              </a:r>
              <a:r>
                <a:rPr lang="en-US" altLang="ja-JP" sz="1200" b="0" dirty="0" smtClean="0">
                  <a:solidFill>
                    <a:schemeClr val="tx1"/>
                  </a:solidFill>
                </a:rPr>
                <a:t>2012-07-01T04</a:t>
              </a:r>
              <a:endParaRPr kumimoji="1" lang="ja-JP" altLang="en-US" sz="1200" b="0" dirty="0">
                <a:solidFill>
                  <a:schemeClr val="tx1"/>
                </a:solidFill>
              </a:endParaRPr>
            </a:p>
          </p:txBody>
        </p:sp>
        <p:pic>
          <p:nvPicPr>
            <p:cNvPr id="22" name="Picture 2" descr="C:\Users\jma802b\Desktop\cmp_jma_nasa_IR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-4794" b="-640"/>
            <a:stretch/>
          </p:blipFill>
          <p:spPr bwMode="auto">
            <a:xfrm>
              <a:off x="823083" y="5861798"/>
              <a:ext cx="2730303" cy="360040"/>
            </a:xfrm>
            <a:prstGeom prst="rect">
              <a:avLst/>
            </a:prstGeom>
            <a:grpFill/>
            <a:ex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1" name="Picture 3" descr="H:\My Documents\Work\Calibration\DCCs\Timeseries_DCC_MET-09_ALL_withstatistics.png"/>
          <p:cNvPicPr>
            <a:picLocks noChangeAspect="1" noChangeArrowheads="1"/>
          </p:cNvPicPr>
          <p:nvPr/>
        </p:nvPicPr>
        <p:blipFill>
          <a:blip r:embed="rId2" cstate="print"/>
          <a:srcRect l="4237" t="3948" r="4535" b="6701"/>
          <a:stretch>
            <a:fillRect/>
          </a:stretch>
        </p:blipFill>
        <p:spPr bwMode="auto">
          <a:xfrm>
            <a:off x="0" y="1020396"/>
            <a:ext cx="9906000" cy="5836595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51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NRTC – 30 days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8996" y="449341"/>
            <a:ext cx="2462154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MODE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5881" y="802613"/>
            <a:ext cx="2467496" cy="33855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FF00"/>
                </a:solidFill>
              </a:rPr>
              <a:t>MODE – No saturation</a:t>
            </a:r>
            <a:endParaRPr lang="en-US" sz="1600" dirty="0">
              <a:solidFill>
                <a:srgbClr val="00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5880" y="1158999"/>
            <a:ext cx="2455745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MEAN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9245" y="1512271"/>
            <a:ext cx="2461905" cy="338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MEAN – No saturation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8320" y="737859"/>
            <a:ext cx="353945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SKEWNESS + smoothed over 30 days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4176" y="1069366"/>
            <a:ext cx="3539457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 sz="1400" dirty="0" smtClean="0"/>
              <a:t>Number of DCCs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89188" y="1930830"/>
            <a:ext cx="867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K-K0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361" y="6343231"/>
            <a:ext cx="353945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5B0"/>
                </a:solidFill>
              </a:rPr>
              <a:t>KURTOSIS + smoothed over 30 days</a:t>
            </a:r>
            <a:endParaRPr lang="en-US" sz="1400" dirty="0">
              <a:solidFill>
                <a:srgbClr val="0085B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1069" y="0"/>
            <a:ext cx="8915400" cy="954087"/>
          </a:xfrm>
        </p:spPr>
        <p:txBody>
          <a:bodyPr/>
          <a:lstStyle/>
          <a:p>
            <a:pPr algn="l"/>
            <a:r>
              <a:rPr lang="en-GB" dirty="0" smtClean="0"/>
              <a:t>DCCs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DCCs</a:t>
            </a:r>
            <a:endParaRPr lang="en-GB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93387" y="1280154"/>
            <a:ext cx="881650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Seasonality affects differently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GEO imagers (amplitude, periodicity, presence of a seasonal signal, etc.)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Various methods to address it: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EUMETSAT: approach based on estimating seasonal factors + 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hoice of a model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Multiplicative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= </a:t>
            </a:r>
            <a:r>
              <a:rPr lang="en-GB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Deseasonalized</a:t>
            </a:r>
            <a:r>
              <a:rPr lang="en-GB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* Seasonal factors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NOAA: seasonal cycle removed using a prediction model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CMA: will implement EUMETSAT approach (with a different smooth approach, based on a Gaussian filter)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US" sz="1800" b="0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  <a:p>
            <a:pPr marL="685800" lvl="1" indent="-228600">
              <a:buFont typeface="Arial" pitchFamily="34" charset="0"/>
              <a:buChar char="•"/>
            </a:pPr>
            <a:endParaRPr lang="en-GB" sz="1800" b="0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143000" lvl="2" indent="-228600">
              <a:buFont typeface="+mj-lt"/>
              <a:buAutoNum type="arabicPeriod"/>
            </a:pPr>
            <a:endParaRPr lang="en-GB" sz="1800" b="0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GB" sz="1800" b="0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5" name="Picture 2" descr="H:\My Documents\Work\Calibration\DCCs\Figures\Seasonality\season_indices_modenotsatur.png"/>
          <p:cNvPicPr>
            <a:picLocks noChangeAspect="1" noChangeArrowheads="1"/>
          </p:cNvPicPr>
          <p:nvPr/>
        </p:nvPicPr>
        <p:blipFill>
          <a:blip r:embed="rId2" cstate="print"/>
          <a:srcRect l="4298" r="1994"/>
          <a:stretch>
            <a:fillRect/>
          </a:stretch>
        </p:blipFill>
        <p:spPr bwMode="auto">
          <a:xfrm>
            <a:off x="0" y="3524250"/>
            <a:ext cx="4462818" cy="3333750"/>
          </a:xfrm>
          <a:prstGeom prst="rect">
            <a:avLst/>
          </a:prstGeom>
          <a:noFill/>
        </p:spPr>
      </p:pic>
      <p:pic>
        <p:nvPicPr>
          <p:cNvPr id="7" name="Picture 6" descr="h:\My Documents\Work\Calibration\DCCs\Figures\Seasonality\mode_original_timeseries+adjustfactors+deseasmode+deseasdrift+check.png"/>
          <p:cNvPicPr>
            <a:picLocks noChangeAspect="1" noChangeArrowheads="1"/>
          </p:cNvPicPr>
          <p:nvPr/>
        </p:nvPicPr>
        <p:blipFill>
          <a:blip r:embed="rId3" cstate="print"/>
          <a:srcRect l="5098" t="4385" r="4110" b="6527"/>
          <a:stretch>
            <a:fillRect/>
          </a:stretch>
        </p:blipFill>
        <p:spPr bwMode="auto">
          <a:xfrm>
            <a:off x="4525222" y="3057096"/>
            <a:ext cx="5257946" cy="3103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60990"/>
            <a:ext cx="8915400" cy="954087"/>
          </a:xfrm>
        </p:spPr>
        <p:txBody>
          <a:bodyPr/>
          <a:lstStyle/>
          <a:p>
            <a:pPr algn="l"/>
            <a:r>
              <a:rPr lang="en-US" dirty="0" smtClean="0"/>
              <a:t>DCCs</a:t>
            </a: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5019" y="1346865"/>
            <a:ext cx="88645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+mj-lt"/>
              <a:buAutoNum type="arabicPeriod" startAt="2"/>
            </a:pPr>
            <a:r>
              <a:rPr lang="en-US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Update frequency </a:t>
            </a:r>
            <a:r>
              <a:rPr lang="en-US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D</a:t>
            </a:r>
            <a:r>
              <a:rPr lang="en-US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ifferent purposes = Quick jump detection in time series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/ reducing noise (climate application)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Impact on the definition of a VIS/NIR GSICS product as noise reduction implies further processing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Further testing on </a:t>
            </a:r>
            <a:r>
              <a:rPr lang="en-US" sz="1800" b="0" dirty="0" err="1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deseasonalisation</a:t>
            </a:r>
            <a:r>
              <a:rPr lang="en-US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methods (EUMETSAT/NOAA/CMA)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H:\My Documents\Work\Calibration\DCCs\Figures\GSICS_2015\Sensitivity_Met9SEVIRI_JumpDetection.png"/>
          <p:cNvPicPr>
            <a:picLocks noChangeAspect="1" noChangeArrowheads="1"/>
          </p:cNvPicPr>
          <p:nvPr/>
        </p:nvPicPr>
        <p:blipFill>
          <a:blip r:embed="rId2" cstate="print"/>
          <a:srcRect l="3723" t="3121" r="3723" b="8936"/>
          <a:stretch>
            <a:fillRect/>
          </a:stretch>
        </p:blipFill>
        <p:spPr bwMode="auto">
          <a:xfrm>
            <a:off x="4585669" y="2947772"/>
            <a:ext cx="5077817" cy="3210127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7296" y="3038945"/>
            <a:ext cx="4331181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+mj-lt"/>
              <a:buAutoNum type="arabicPeriod" startAt="3"/>
            </a:pPr>
            <a:r>
              <a:rPr lang="en-US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For consistency, similar processing to the reference </a:t>
            </a:r>
            <a:r>
              <a:rPr lang="en-US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Can be tested by EUMETSAT on MODIS reference data set</a:t>
            </a:r>
          </a:p>
          <a:p>
            <a:pPr marL="342900" lvl="0" indent="-342900">
              <a:buFont typeface="+mj-lt"/>
              <a:buAutoNum type="arabicPeriod" startAt="3"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  <a:p>
            <a:pPr marL="342900" lvl="0" indent="-342900">
              <a:buFont typeface="+mj-lt"/>
              <a:buAutoNum type="arabicPeriod" startAt="3"/>
            </a:pPr>
            <a:r>
              <a:rPr lang="en-US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Preparation of a demo product for 2015 for VIS06 and NIR16 (?) </a:t>
            </a:r>
          </a:p>
          <a:p>
            <a:pPr marL="342900" lvl="0" indent="-342900">
              <a:buFont typeface="+mj-lt"/>
              <a:buAutoNum type="arabicPeriod" startAt="3"/>
            </a:pPr>
            <a:endParaRPr lang="en-US" sz="1800" b="0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lvl="0" indent="-342900">
              <a:buFont typeface="+mj-lt"/>
              <a:buAutoNum type="arabicPeriod" startAt="3"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What about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VIS08? MODIS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saturates!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Alternative = VIIRS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en-US" sz="1800" b="0" baseline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Needs</a:t>
            </a:r>
            <a:r>
              <a:rPr lang="en-US" sz="1800" b="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for defining a method to move from Aqua MODIS to NPP VIIRS (similarly to the IR)  Action on NASA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Tour of IMD Satellite Centre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5172" name="Picture 4" descr="https://lh5.googleusercontent.com/-M1j0T5BGpeA/VQ7rYBmlQHI/AAAAAAAALmc/dLams1bGBP0/w1277-h718-n-o/DSC_5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9249"/>
            <a:ext cx="9906000" cy="5569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3773"/>
            <a:ext cx="8915400" cy="954087"/>
          </a:xfrm>
        </p:spPr>
        <p:txBody>
          <a:bodyPr/>
          <a:lstStyle/>
          <a:p>
            <a:r>
              <a:rPr lang="en-GB" sz="4000" dirty="0" smtClean="0"/>
              <a:t>Overview of Agenda or 2015 GRWG/GDWG Annual Meeting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18056"/>
            <a:ext cx="8915400" cy="4525963"/>
          </a:xfrm>
        </p:spPr>
        <p:txBody>
          <a:bodyPr/>
          <a:lstStyle/>
          <a:p>
            <a:r>
              <a:rPr lang="en-GB" dirty="0" smtClean="0"/>
              <a:t>Monday: Opening Ceremony + Mini Conference</a:t>
            </a:r>
          </a:p>
          <a:p>
            <a:r>
              <a:rPr lang="en-GB" dirty="0" smtClean="0"/>
              <a:t>Tuesday: Chairs’ + Agency Reports + Briefings</a:t>
            </a:r>
          </a:p>
          <a:p>
            <a:r>
              <a:rPr lang="en-GB" dirty="0" smtClean="0"/>
              <a:t>Wednesday: GRWG: VIS/NIR: DCC + Lunar</a:t>
            </a:r>
          </a:p>
          <a:p>
            <a:r>
              <a:rPr lang="en-GB" dirty="0" smtClean="0"/>
              <a:t>Wednesday: GDWG</a:t>
            </a:r>
          </a:p>
          <a:p>
            <a:r>
              <a:rPr lang="en-GB" dirty="0" smtClean="0"/>
              <a:t>Thursday: GRWG: IR (</a:t>
            </a:r>
            <a:r>
              <a:rPr lang="en-GB" dirty="0" err="1" smtClean="0"/>
              <a:t>nb</a:t>
            </a:r>
            <a:r>
              <a:rPr lang="en-GB" dirty="0" smtClean="0"/>
              <a:t> no UV or MW this time)</a:t>
            </a:r>
          </a:p>
          <a:p>
            <a:r>
              <a:rPr lang="en-GB" dirty="0" smtClean="0"/>
              <a:t>Thursday: GDWG</a:t>
            </a:r>
          </a:p>
          <a:p>
            <a:r>
              <a:rPr lang="en-GB" dirty="0" smtClean="0"/>
              <a:t>Friday am: GRWG + GDWG</a:t>
            </a:r>
          </a:p>
          <a:p>
            <a:r>
              <a:rPr lang="en-GB" dirty="0" smtClean="0"/>
              <a:t>Friday pm: Wrap-up (Plenary)</a:t>
            </a:r>
          </a:p>
          <a:p>
            <a:r>
              <a:rPr lang="en-GB" dirty="0" smtClean="0"/>
              <a:t>All presentations online on </a:t>
            </a:r>
            <a:r>
              <a:rPr lang="en-GB" dirty="0" smtClean="0">
                <a:hlinkClick r:id="rId2"/>
              </a:rPr>
              <a:t>GSICS Wiki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60990"/>
            <a:ext cx="8915400" cy="954087"/>
          </a:xfrm>
        </p:spPr>
        <p:txBody>
          <a:bodyPr/>
          <a:lstStyle/>
          <a:p>
            <a:pPr algn="l"/>
            <a:r>
              <a:rPr lang="en-US" dirty="0" smtClean="0"/>
              <a:t>Lunar Calibration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197887" y="1335750"/>
            <a:ext cx="9448801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lvl="1" indent="-3508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ISRO, JMA and KMA presented updated results using GIRO.</a:t>
            </a:r>
          </a:p>
          <a:p>
            <a:pPr marL="441325" lvl="1" indent="-3508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Very large amount of Himawari-8 acquisitions </a:t>
            </a:r>
            <a:r>
              <a:rPr lang="en-US" sz="2200" b="1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Useful for preparing MTG/FCI</a:t>
            </a:r>
            <a:endParaRPr lang="en-US" sz="2200" b="1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441325" lvl="1" indent="-3508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Main discussions:</a:t>
            </a:r>
          </a:p>
          <a:p>
            <a:pPr marL="898525" lvl="2" indent="-3508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GIRO and GLOD policy + infrastructure set-up </a:t>
            </a:r>
            <a:r>
              <a:rPr lang="en-US" sz="2200" b="1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need another iteration to take comments and suggestions on board. Deadline = May 2015</a:t>
            </a:r>
            <a:endParaRPr lang="en-US" sz="2200" b="1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898525" lvl="2" indent="-3508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Moving towards inter-calibration (using Aqua MODIS / NPP VIIRS as references)</a:t>
            </a:r>
          </a:p>
          <a:p>
            <a:pPr marL="498475" lvl="1" indent="-3508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Uncertainty analysis still to be addressed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60990"/>
            <a:ext cx="8915400" cy="954087"/>
          </a:xfrm>
        </p:spPr>
        <p:txBody>
          <a:bodyPr/>
          <a:lstStyle/>
          <a:p>
            <a:pPr algn="l"/>
            <a:r>
              <a:rPr lang="en-US" dirty="0" smtClean="0"/>
              <a:t>Lunar Inter-Calibration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962176" y="1240214"/>
            <a:ext cx="8700440" cy="551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lvl="1" indent="-3508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 plan was presented with the list of actions to be addresses:</a:t>
            </a:r>
          </a:p>
          <a:p>
            <a:pPr marL="1404937" lvl="3" indent="-457200">
              <a:buFont typeface="+mj-lt"/>
              <a:buAutoNum type="alphaUcPeriod"/>
            </a:pPr>
            <a:r>
              <a:rPr lang="en-US" sz="1800" b="1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Estimating the over-sampling factor</a:t>
            </a:r>
          </a:p>
          <a:p>
            <a:pPr marL="1404937" lvl="3" indent="-457200">
              <a:buFont typeface="+mj-lt"/>
              <a:buAutoNum type="alphaUcPeriod"/>
            </a:pPr>
            <a:r>
              <a:rPr lang="en-US" sz="1800" b="1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Drift correction</a:t>
            </a:r>
          </a:p>
          <a:p>
            <a:pPr marL="1404937" lvl="3" indent="-457200">
              <a:buFont typeface="+mj-lt"/>
              <a:buAutoNum type="alphaUcPeriod"/>
            </a:pPr>
            <a:r>
              <a:rPr lang="en-US" sz="1800" b="1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Accounting for spectral differences between instruments</a:t>
            </a:r>
          </a:p>
          <a:p>
            <a:pPr marL="1404937" lvl="3" indent="-457200">
              <a:buFont typeface="+mj-lt"/>
              <a:buAutoNum type="alphaUcPeriod"/>
            </a:pPr>
            <a:r>
              <a:rPr lang="en-US" sz="1800" b="1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Establishing an absolute scale for lunar calibration</a:t>
            </a:r>
          </a:p>
          <a:p>
            <a:pPr marL="1404937" lvl="3" indent="-457200">
              <a:buFont typeface="+mj-lt"/>
              <a:buAutoNum type="alphaUcPeriod"/>
            </a:pPr>
            <a:r>
              <a:rPr lang="en-US" sz="1800" b="1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(Medium and long term activities on lunar calibration)</a:t>
            </a:r>
          </a:p>
          <a:p>
            <a:pPr marL="441325" lvl="1" indent="-3508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EUMETSAT will commit to all of them (E. is for the moment addressed only by an action on SWG to identify user requirements).</a:t>
            </a:r>
          </a:p>
          <a:p>
            <a:pPr marL="441325" lvl="1" indent="-3508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Spectral differences between instruments: validation of the estimates derived from GIRO, using hyper-spectral instruments with Moon observations (GOME-2, Hyperion, SCIAMACHY)</a:t>
            </a:r>
          </a:p>
          <a:p>
            <a:pPr marL="441325" lvl="1" indent="-350838">
              <a:lnSpc>
                <a:spcPct val="150000"/>
              </a:lnSpc>
              <a:buNone/>
            </a:pPr>
            <a:r>
              <a:rPr lang="en-US" sz="2200" b="1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Some activities covered by an external study</a:t>
            </a:r>
            <a:endParaRPr lang="en-US" sz="2200" b="1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Future GSICS Deliverables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50072"/>
            <a:ext cx="8915400" cy="4525963"/>
          </a:xfrm>
        </p:spPr>
        <p:txBody>
          <a:bodyPr/>
          <a:lstStyle/>
          <a:p>
            <a:r>
              <a:rPr lang="en-GB" sz="2400" dirty="0" smtClean="0"/>
              <a:t>Decision(?): Retrieved SRFs could be considered as a GSICS Product, if they are derived on an ongoing basis, as a result of inter-calibration. However, it was recognised that adjustments can be made during commissioning as a result of GSICS algorithms and it would be difficult to review these through the GPPA on a useful timescale. </a:t>
            </a:r>
          </a:p>
          <a:p>
            <a:r>
              <a:rPr lang="en-GB" sz="2400" dirty="0" smtClean="0"/>
              <a:t>Recommendation: The PIs of inter-calibration algorithms are encouraged to attend the annual GRWG/GDWG meeting. </a:t>
            </a:r>
          </a:p>
          <a:p>
            <a:r>
              <a:rPr lang="en-GB" sz="2400" dirty="0" smtClean="0"/>
              <a:t>Action: GRWG Chair to add a meeting on NWP in the agenda of the next GSICS web meetings in 2015/2016.</a:t>
            </a:r>
          </a:p>
          <a:p>
            <a:r>
              <a:rPr lang="en-GB" sz="2400" dirty="0" smtClean="0"/>
              <a:t>Actions: NASA</a:t>
            </a:r>
            <a:r>
              <a:rPr lang="en-GB" sz="2400" dirty="0" smtClean="0"/>
              <a:t> to investigate the use of MIIC to generate data for near-real-time processing of DCC using </a:t>
            </a:r>
            <a:r>
              <a:rPr lang="en-GB" sz="2400" dirty="0" smtClean="0"/>
              <a:t>VIIRS and potential </a:t>
            </a:r>
            <a:r>
              <a:rPr lang="en-GB" sz="2400" dirty="0" smtClean="0"/>
              <a:t>to transfer the MIIC technology to other data centres. </a:t>
            </a:r>
            <a:endParaRPr lang="en-GB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 for Calibration References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Reference Instrument Selection/Migration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GSICS products need an inter-calibration reference</a:t>
            </a:r>
          </a:p>
          <a:p>
            <a:r>
              <a:rPr lang="en-GB" sz="2400" dirty="0" smtClean="0"/>
              <a:t>Inter-calibration </a:t>
            </a:r>
            <a:r>
              <a:rPr lang="en-GB" sz="2400" dirty="0" smtClean="0">
                <a:sym typeface="Wingdings" pitchFamily="2" charset="2"/>
              </a:rPr>
              <a:t> R</a:t>
            </a:r>
            <a:r>
              <a:rPr lang="en-GB" sz="2400" dirty="0" smtClean="0"/>
              <a:t>eference is one instrument</a:t>
            </a:r>
          </a:p>
          <a:p>
            <a:pPr lvl="1"/>
            <a:r>
              <a:rPr lang="en-GB" sz="2000" dirty="0" smtClean="0"/>
              <a:t>Other instruments may be used as transfer references</a:t>
            </a:r>
          </a:p>
          <a:p>
            <a:r>
              <a:rPr lang="en-GB" sz="2400" dirty="0" smtClean="0"/>
              <a:t>We need a way to select the reference</a:t>
            </a:r>
          </a:p>
          <a:p>
            <a:pPr lvl="1"/>
            <a:r>
              <a:rPr lang="en-GB" sz="2000" dirty="0" smtClean="0"/>
              <a:t>From a list of candidates</a:t>
            </a:r>
          </a:p>
          <a:p>
            <a:r>
              <a:rPr lang="en-GB" sz="2400" dirty="0" smtClean="0"/>
              <a:t>First question should be: “</a:t>
            </a:r>
            <a:r>
              <a:rPr lang="en-GB" sz="2400" b="1" i="1" dirty="0" smtClean="0"/>
              <a:t>Is it suitable at all?</a:t>
            </a:r>
            <a:r>
              <a:rPr lang="en-GB" sz="2400" dirty="0" smtClean="0"/>
              <a:t>”</a:t>
            </a:r>
          </a:p>
          <a:p>
            <a:pPr lvl="1"/>
            <a:r>
              <a:rPr lang="en-GB" sz="2000" dirty="0" smtClean="0"/>
              <a:t>Does it meet minimum threshold requirements (availability, coverage, ...)</a:t>
            </a:r>
          </a:p>
          <a:p>
            <a:r>
              <a:rPr lang="en-GB" sz="2400" dirty="0" smtClean="0"/>
              <a:t>Started asking </a:t>
            </a:r>
            <a:r>
              <a:rPr lang="en-GB" sz="2400" b="1" dirty="0" smtClean="0"/>
              <a:t>“</a:t>
            </a:r>
            <a:r>
              <a:rPr lang="en-GB" sz="2400" b="1" i="1" dirty="0" smtClean="0"/>
              <a:t>How good is it as a Reference?</a:t>
            </a:r>
            <a:r>
              <a:rPr lang="en-GB" sz="2400" b="1" dirty="0" smtClean="0"/>
              <a:t>”</a:t>
            </a:r>
          </a:p>
          <a:p>
            <a:pPr lvl="1"/>
            <a:r>
              <a:rPr lang="en-GB" sz="2000" dirty="0" smtClean="0"/>
              <a:t>Impact on overall uncertainty</a:t>
            </a:r>
          </a:p>
          <a:p>
            <a:pPr lvl="1"/>
            <a:r>
              <a:rPr lang="en-GB" sz="2000" dirty="0" smtClean="0"/>
              <a:t>Score scheme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4" y="1206455"/>
            <a:ext cx="3500121" cy="1143000"/>
          </a:xfrm>
        </p:spPr>
        <p:txBody>
          <a:bodyPr/>
          <a:lstStyle/>
          <a:p>
            <a:r>
              <a:rPr lang="en-IE" sz="3200" dirty="0" smtClean="0"/>
              <a:t>Example for SEVIRI-IASI 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2203269"/>
            <a:ext cx="3688806" cy="3922894"/>
          </a:xfrm>
        </p:spPr>
        <p:txBody>
          <a:bodyPr/>
          <a:lstStyle/>
          <a:p>
            <a:r>
              <a:rPr lang="en-IE" sz="1600" dirty="0" err="1" smtClean="0">
                <a:hlinkClick r:id="rId2"/>
              </a:rPr>
              <a:t>OneDrive</a:t>
            </a:r>
            <a:r>
              <a:rPr lang="en-IE" sz="1600" dirty="0" smtClean="0">
                <a:hlinkClick r:id="rId2"/>
              </a:rPr>
              <a:t> Spreadsheet</a:t>
            </a:r>
            <a:endParaRPr lang="en-IE" sz="1600" dirty="0" smtClean="0"/>
          </a:p>
          <a:p>
            <a:r>
              <a:rPr lang="en-IE" sz="1600" dirty="0" smtClean="0"/>
              <a:t>All values for illustration only </a:t>
            </a:r>
          </a:p>
          <a:p>
            <a:r>
              <a:rPr lang="en-IE" sz="1600" dirty="0" smtClean="0"/>
              <a:t>And subject to change</a:t>
            </a:r>
          </a:p>
          <a:p>
            <a:r>
              <a:rPr lang="en-IE" sz="1600" dirty="0" smtClean="0"/>
              <a:t>Some variables more important for different inter-cal products</a:t>
            </a:r>
          </a:p>
          <a:p>
            <a:r>
              <a:rPr lang="en-IE" sz="1600" dirty="0" smtClean="0"/>
              <a:t>Timeliness important for NRTC</a:t>
            </a:r>
          </a:p>
          <a:p>
            <a:r>
              <a:rPr lang="en-IE" sz="1600" dirty="0" smtClean="0"/>
              <a:t>Date range critical for Archive Re-Calibration</a:t>
            </a:r>
          </a:p>
          <a:p>
            <a:r>
              <a:rPr lang="en-IE" sz="1600" dirty="0" smtClean="0"/>
              <a:t>Assumed time-stamp is correct!</a:t>
            </a:r>
          </a:p>
          <a:p>
            <a:r>
              <a:rPr lang="en-IE" sz="1600" dirty="0" smtClean="0"/>
              <a:t>Scheme needs road testing with other References</a:t>
            </a:r>
          </a:p>
          <a:p>
            <a:endParaRPr lang="en-IE" sz="1600" dirty="0" smtClean="0"/>
          </a:p>
          <a:p>
            <a:endParaRPr lang="en-IE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81850" y="6400800"/>
            <a:ext cx="23114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68054" y="156740"/>
          <a:ext cx="5528493" cy="6157261"/>
        </p:xfrm>
        <a:graphic>
          <a:graphicData uri="http://schemas.openxmlformats.org/drawingml/2006/table">
            <a:tbl>
              <a:tblPr/>
              <a:tblGrid>
                <a:gridCol w="1192422"/>
                <a:gridCol w="416931"/>
                <a:gridCol w="391914"/>
                <a:gridCol w="391914"/>
                <a:gridCol w="391914"/>
                <a:gridCol w="391914"/>
                <a:gridCol w="391914"/>
                <a:gridCol w="391914"/>
                <a:gridCol w="391914"/>
                <a:gridCol w="391914"/>
                <a:gridCol w="391914"/>
                <a:gridCol w="391914"/>
              </a:tblGrid>
              <a:tr h="172611"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Scoring Scheme for GSICS Re-Analysis Correction for SEVIRI IR Channels</a:t>
                      </a:r>
                    </a:p>
                  </a:txBody>
                  <a:tcPr marL="5998" marR="5998" marT="55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Threshold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Saturation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MetopA/IASI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Weight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OK?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Perfect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Score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 Range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54%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48.8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971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Geographic Coverage: Lat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deg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971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Geographic Coverage: Lon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deg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-180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-180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Dynamic Range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87%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Spectral Range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cm-1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746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2564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645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2760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98%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9.8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Geometric Range: VZA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deg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61%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Geometric Range: VAA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deg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Geometric Range: SZA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deg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Geometric Range: SAA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deg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Geometric Range: Pol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deg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Diurnal Coverage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Field of View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obs/day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/d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Collocations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/d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30000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Geolocation accuracy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Polarisation knowledge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deg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Radiometric Stability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K/yr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Orbital Stability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hr/yr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Radiometric Noise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Uncertainty from SBAF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0.008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Spectral Resolution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cm-1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Spectral Stability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cm-1/yr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2E-06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SBAF Uncertainty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Absolute Calibration Acc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Inter-channel calibration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Availability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Documentation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Community adoption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Traceability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Fail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39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200.0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101.1</a:t>
                      </a:r>
                    </a:p>
                  </a:txBody>
                  <a:tcPr marL="5998" marR="5998" marT="5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Expanding WMO OSCAR Capabilities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WMO </a:t>
            </a:r>
            <a:r>
              <a:rPr lang="en-GB" sz="2400" dirty="0" smtClean="0">
                <a:hlinkClick r:id="rId2"/>
              </a:rPr>
              <a:t>OSCAR</a:t>
            </a:r>
            <a:r>
              <a:rPr lang="en-GB" sz="2400" dirty="0" smtClean="0"/>
              <a:t> </a:t>
            </a:r>
          </a:p>
          <a:p>
            <a:pPr lvl="1"/>
            <a:r>
              <a:rPr lang="en-IE" sz="2000" dirty="0" smtClean="0"/>
              <a:t>Observing Systems Capability Analysis and Review Tool</a:t>
            </a:r>
            <a:endParaRPr lang="en-GB" sz="2000" dirty="0" smtClean="0"/>
          </a:p>
          <a:p>
            <a:r>
              <a:rPr lang="en-GB" sz="2400" dirty="0" smtClean="0"/>
              <a:t>Adding Landing Pages with links to:</a:t>
            </a:r>
          </a:p>
          <a:p>
            <a:pPr lvl="1"/>
            <a:r>
              <a:rPr lang="en-GB" sz="2000" dirty="0" smtClean="0"/>
              <a:t>Instrument Specifications, Calibration Events, Data Outages, Instrument Monitoring</a:t>
            </a:r>
          </a:p>
          <a:p>
            <a:r>
              <a:rPr lang="en-GB" sz="2400" dirty="0" smtClean="0"/>
              <a:t>WMO expanding OSCAR </a:t>
            </a:r>
          </a:p>
          <a:p>
            <a:pPr lvl="1"/>
            <a:r>
              <a:rPr lang="en-GB" sz="2000" dirty="0" smtClean="0"/>
              <a:t>automatically assess instruments’ capability to address requirements </a:t>
            </a:r>
          </a:p>
          <a:p>
            <a:pPr lvl="1"/>
            <a:r>
              <a:rPr lang="en-GB" sz="2000" dirty="0" smtClean="0"/>
              <a:t>Based on pre-defined Expert Rules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Could be used to assess GSICS </a:t>
            </a:r>
            <a:r>
              <a:rPr lang="en-GB" sz="2000" dirty="0" smtClean="0">
                <a:solidFill>
                  <a:srgbClr val="FF0000"/>
                </a:solidFill>
              </a:rPr>
              <a:t>References</a:t>
            </a:r>
          </a:p>
          <a:p>
            <a:pPr lvl="1"/>
            <a:r>
              <a:rPr lang="en-GB" sz="2000" dirty="0" smtClean="0"/>
              <a:t>Action: Manik to interact with </a:t>
            </a:r>
            <a:r>
              <a:rPr lang="en-GB" sz="2000" dirty="0" err="1" smtClean="0"/>
              <a:t>Jérôme</a:t>
            </a:r>
            <a:r>
              <a:rPr lang="en-GB" sz="2000" dirty="0" smtClean="0"/>
              <a:t> to push forward the development of the expert system as a tool to select inter-calibration reference instruments </a:t>
            </a:r>
          </a:p>
          <a:p>
            <a:pPr lvl="1"/>
            <a:endParaRPr lang="en-GB" sz="2000" dirty="0" smtClean="0">
              <a:solidFill>
                <a:srgbClr val="FF0000"/>
              </a:solidFill>
            </a:endParaRPr>
          </a:p>
          <a:p>
            <a:pPr lvl="1"/>
            <a:endParaRPr lang="en-GB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1911" y="-604229"/>
            <a:ext cx="9677711" cy="7995629"/>
          </a:xfrm>
          <a:prstGeom prst="rect">
            <a:avLst/>
          </a:prstGeom>
        </p:spPr>
      </p:pic>
      <p:sp>
        <p:nvSpPr>
          <p:cNvPr id="50178" name="Rectangle 21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924775" y="6356351"/>
            <a:ext cx="4134459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Times" charset="0"/>
              </a:rPr>
              <a:t>GSICS - New Delhi- OSCAR 16-20/03/2015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5926403" y="1"/>
            <a:ext cx="3979598" cy="588963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fr-CH" altLang="en-US" dirty="0">
                <a:solidFill>
                  <a:srgbClr val="000000"/>
                </a:solidFill>
                <a:latin typeface="Arial Narrow" pitchFamily="34" charset="0"/>
              </a:rPr>
              <a:t>Instrument </a:t>
            </a:r>
            <a:r>
              <a:rPr lang="fr-CH" altLang="en-US" dirty="0" err="1" smtClean="0">
                <a:solidFill>
                  <a:srgbClr val="000000"/>
                </a:solidFill>
                <a:latin typeface="Arial Narrow" pitchFamily="34" charset="0"/>
              </a:rPr>
              <a:t>view</a:t>
            </a:r>
            <a:endParaRPr lang="en-US" alt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0182" name="Oval 14"/>
          <p:cNvSpPr>
            <a:spLocks noChangeArrowheads="1"/>
          </p:cNvSpPr>
          <p:nvPr/>
        </p:nvSpPr>
        <p:spPr bwMode="auto">
          <a:xfrm>
            <a:off x="4540250" y="3068992"/>
            <a:ext cx="4056988" cy="649188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4489" y="152400"/>
            <a:ext cx="6041511" cy="7010556"/>
          </a:xfrm>
          <a:prstGeom prst="rect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17329" y="6309321"/>
            <a:ext cx="12481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57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Globalisation of GSICS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696037"/>
          </a:xfrm>
        </p:spPr>
        <p:txBody>
          <a:bodyPr/>
          <a:lstStyle/>
          <a:p>
            <a:r>
              <a:rPr lang="en-GB" sz="3600" dirty="0" smtClean="0"/>
              <a:t>300 years of Observations to help forecasting</a:t>
            </a:r>
            <a:endParaRPr lang="en-GB" sz="3600" dirty="0"/>
          </a:p>
        </p:txBody>
      </p:sp>
      <p:pic>
        <p:nvPicPr>
          <p:cNvPr id="64516" name="Picture 4" descr="https://lh5.googleusercontent.com/-5gc0tNipncc/VQ7rYL7h8uI/AAAAAAAALl8/Q-XTAxOsPm4/w1277-h718-n-o/DSC_5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43" y="1255593"/>
            <a:ext cx="9177815" cy="516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Selected Highlights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Opening/Closing Ceremonies</a:t>
            </a:r>
          </a:p>
          <a:p>
            <a:r>
              <a:rPr lang="en-GB" dirty="0" smtClean="0"/>
              <a:t>Definition of GSICS Deliverables</a:t>
            </a:r>
          </a:p>
          <a:p>
            <a:r>
              <a:rPr lang="en-GB" dirty="0" smtClean="0"/>
              <a:t>Inter-Calibration Product Development for Geostationary Imagers</a:t>
            </a:r>
          </a:p>
          <a:p>
            <a:r>
              <a:rPr lang="en-GB" dirty="0" smtClean="0"/>
              <a:t>Globalisation of GSICS</a:t>
            </a:r>
          </a:p>
          <a:p>
            <a:r>
              <a:rPr lang="en-GB" dirty="0" smtClean="0"/>
              <a:t>Cultural Tour</a:t>
            </a:r>
          </a:p>
          <a:p>
            <a:r>
              <a:rPr lang="en-GB" dirty="0" smtClean="0"/>
              <a:t>Full draft </a:t>
            </a:r>
            <a:r>
              <a:rPr lang="en-GB" dirty="0" smtClean="0">
                <a:hlinkClick r:id="rId2"/>
              </a:rPr>
              <a:t>minutes</a:t>
            </a:r>
            <a:r>
              <a:rPr lang="en-GB" dirty="0" smtClean="0"/>
              <a:t> available in Word Online</a:t>
            </a:r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Globalisation of GSICS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IMD involvement</a:t>
            </a:r>
          </a:p>
          <a:p>
            <a:pPr lvl="1"/>
            <a:r>
              <a:rPr lang="en-GB" sz="2400" dirty="0" smtClean="0"/>
              <a:t>Calibration test sites</a:t>
            </a:r>
          </a:p>
          <a:p>
            <a:pPr lvl="1"/>
            <a:r>
              <a:rPr lang="en-GB" sz="2400" dirty="0" smtClean="0"/>
              <a:t>Support for SCOPE-CM reprocessing of archive data</a:t>
            </a:r>
          </a:p>
          <a:p>
            <a:pPr lvl="1"/>
            <a:r>
              <a:rPr lang="en-GB" sz="2400" dirty="0" smtClean="0"/>
              <a:t>Coordination with ISRO to provide data</a:t>
            </a:r>
          </a:p>
          <a:p>
            <a:r>
              <a:rPr lang="en-GB" sz="2800" dirty="0" smtClean="0"/>
              <a:t>ISRO involvement</a:t>
            </a:r>
          </a:p>
          <a:p>
            <a:pPr lvl="1"/>
            <a:r>
              <a:rPr lang="en-GB" sz="2400" dirty="0" smtClean="0"/>
              <a:t>Will submit 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product to GSICS Acceptance Procedure GEO-LEO IR GSICS Corrections for INSAT-3D &amp; Kalpana-2 Imagers, based on IASI</a:t>
            </a:r>
          </a:p>
          <a:p>
            <a:pPr lvl="1"/>
            <a:r>
              <a:rPr lang="en-GB" sz="2400" dirty="0" smtClean="0"/>
              <a:t>Application of GIRO for lunar calibration of INSAT-3D/Imager</a:t>
            </a:r>
          </a:p>
          <a:p>
            <a:pPr lvl="1"/>
            <a:r>
              <a:rPr lang="en-GB" sz="2400" dirty="0" smtClean="0"/>
              <a:t>Application of DCC algorithm?</a:t>
            </a:r>
          </a:p>
          <a:p>
            <a:r>
              <a:rPr lang="en-GB" dirty="0" smtClean="0"/>
              <a:t>Indian Ministers attended opening ceremony</a:t>
            </a:r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Globalisation of GSICS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10186"/>
            <a:ext cx="8915400" cy="4815978"/>
          </a:xfrm>
        </p:spPr>
        <p:txBody>
          <a:bodyPr/>
          <a:lstStyle/>
          <a:p>
            <a:r>
              <a:rPr lang="en-GB" sz="2800" dirty="0" smtClean="0"/>
              <a:t>Greater CMA involvement</a:t>
            </a:r>
          </a:p>
          <a:p>
            <a:pPr lvl="1"/>
            <a:r>
              <a:rPr lang="en-GB" sz="2400" dirty="0" smtClean="0"/>
              <a:t>Many </a:t>
            </a:r>
            <a:r>
              <a:rPr lang="en-GB" sz="2400" dirty="0" smtClean="0"/>
              <a:t>remote attendees</a:t>
            </a:r>
          </a:p>
          <a:p>
            <a:pPr lvl="1"/>
            <a:r>
              <a:rPr lang="en-GB" sz="2400" dirty="0" smtClean="0"/>
              <a:t>Considering nomination of Scott Hu as vice-chair of GRWG</a:t>
            </a:r>
          </a:p>
          <a:p>
            <a:pPr lvl="1"/>
            <a:r>
              <a:rPr lang="en-GB" sz="2400" dirty="0" smtClean="0"/>
              <a:t>Really active in data working group – new GSICS Server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Post-meeting: </a:t>
            </a:r>
            <a:endParaRPr lang="en-IE" dirty="0" smtClean="0">
              <a:solidFill>
                <a:srgbClr val="FF0000"/>
              </a:solidFill>
            </a:endParaRPr>
          </a:p>
          <a:p>
            <a:pPr lvl="1"/>
            <a:r>
              <a:rPr lang="en-IE" dirty="0" smtClean="0">
                <a:solidFill>
                  <a:srgbClr val="FF0000"/>
                </a:solidFill>
              </a:rPr>
              <a:t>KMA </a:t>
            </a:r>
            <a:r>
              <a:rPr lang="en-IE" dirty="0" smtClean="0">
                <a:solidFill>
                  <a:srgbClr val="FF0000"/>
                </a:solidFill>
              </a:rPr>
              <a:t>nominated of Dohyeong Kim as GRWG </a:t>
            </a:r>
            <a:r>
              <a:rPr lang="en-IE" dirty="0" smtClean="0">
                <a:solidFill>
                  <a:srgbClr val="FF0000"/>
                </a:solidFill>
              </a:rPr>
              <a:t>Chair</a:t>
            </a:r>
            <a:endParaRPr lang="en-IE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Recognition at WMO</a:t>
            </a:r>
          </a:p>
          <a:p>
            <a:pPr lvl="1"/>
            <a:r>
              <a:rPr lang="en-GB" dirty="0" smtClean="0"/>
              <a:t>Secretary General (Michael </a:t>
            </a:r>
            <a:r>
              <a:rPr lang="en-GB" dirty="0" err="1" smtClean="0"/>
              <a:t>Jarraud</a:t>
            </a:r>
            <a:r>
              <a:rPr lang="en-GB" dirty="0" smtClean="0"/>
              <a:t>) attended </a:t>
            </a:r>
            <a:r>
              <a:rPr lang="en-GB" dirty="0" smtClean="0"/>
              <a:t>closing</a:t>
            </a:r>
          </a:p>
          <a:p>
            <a:r>
              <a:rPr lang="en-GB" dirty="0" smtClean="0"/>
              <a:t>2016 GRWG/GDWG Annual Meeting</a:t>
            </a:r>
          </a:p>
          <a:p>
            <a:pPr lvl="1"/>
            <a:r>
              <a:rPr lang="en-GB" dirty="0" smtClean="0"/>
              <a:t>Action</a:t>
            </a:r>
            <a:r>
              <a:rPr lang="en-GB" dirty="0" smtClean="0"/>
              <a:t>: JMA and JAXA to investigate the possibility to organise the next GRWG/GDWG annual meeting. 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2015 GSICS Users Workshop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4636258" cy="4525963"/>
          </a:xfrm>
        </p:spPr>
        <p:txBody>
          <a:bodyPr/>
          <a:lstStyle/>
          <a:p>
            <a:r>
              <a:rPr lang="en-GB" sz="2400" dirty="0" smtClean="0"/>
              <a:t>At EUMETSAT Conference</a:t>
            </a:r>
          </a:p>
          <a:p>
            <a:r>
              <a:rPr lang="en-GB" sz="2400" dirty="0" smtClean="0"/>
              <a:t>At </a:t>
            </a:r>
            <a:r>
              <a:rPr lang="en-GB" sz="2400" dirty="0" err="1" smtClean="0"/>
              <a:t>MeteoFrance</a:t>
            </a:r>
            <a:r>
              <a:rPr lang="en-GB" sz="2400" dirty="0" smtClean="0"/>
              <a:t>, Toulouse, </a:t>
            </a:r>
          </a:p>
          <a:p>
            <a:r>
              <a:rPr lang="en-GB" sz="2400" dirty="0" smtClean="0"/>
              <a:t>22 September 2015 13:00-17:30</a:t>
            </a:r>
          </a:p>
          <a:p>
            <a:r>
              <a:rPr lang="en-GB" sz="2400" dirty="0" smtClean="0"/>
              <a:t>Collocated with SPIE European Remote Sensing Conference</a:t>
            </a:r>
          </a:p>
          <a:p>
            <a:r>
              <a:rPr lang="en-GB" sz="2400" dirty="0" smtClean="0"/>
              <a:t>Introductions to GSICS </a:t>
            </a:r>
          </a:p>
          <a:p>
            <a:pPr lvl="1"/>
            <a:r>
              <a:rPr lang="en-GB" sz="2000" dirty="0" smtClean="0"/>
              <a:t>and its deliverables</a:t>
            </a:r>
          </a:p>
          <a:p>
            <a:r>
              <a:rPr lang="en-GB" sz="2400" dirty="0" smtClean="0"/>
              <a:t>Soliciting input from potential users on GSICS products</a:t>
            </a:r>
          </a:p>
          <a:p>
            <a:r>
              <a:rPr lang="en-GB" sz="2400" dirty="0" smtClean="0"/>
              <a:t>Managing User Expectations</a:t>
            </a:r>
          </a:p>
          <a:p>
            <a:endParaRPr lang="en-GB" sz="2400" dirty="0"/>
          </a:p>
        </p:txBody>
      </p:sp>
      <p:pic>
        <p:nvPicPr>
          <p:cNvPr id="106498" name="Picture 2" descr="http://www.cerfacs.fr/images/cerfacs_algo/cic1.jpg"/>
          <p:cNvPicPr>
            <a:picLocks noChangeAspect="1" noChangeArrowheads="1"/>
          </p:cNvPicPr>
          <p:nvPr/>
        </p:nvPicPr>
        <p:blipFill>
          <a:blip r:embed="rId2" cstate="print"/>
          <a:srcRect l="22130" r="6394"/>
          <a:stretch>
            <a:fillRect/>
          </a:stretch>
        </p:blipFill>
        <p:spPr bwMode="auto">
          <a:xfrm>
            <a:off x="5199797" y="1555845"/>
            <a:ext cx="4230806" cy="2604472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96870" y="4189864"/>
            <a:ext cx="4636258" cy="9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eaLnBrk="0" hangingPunct="0">
              <a:spcBef>
                <a:spcPct val="20000"/>
              </a:spcBef>
            </a:pPr>
            <a:r>
              <a:rPr lang="en-IE" sz="2000" b="0" dirty="0" smtClean="0">
                <a:solidFill>
                  <a:schemeClr val="tx1"/>
                </a:solidFill>
                <a:latin typeface="+mn-lt"/>
              </a:rPr>
              <a:t>International Conference </a:t>
            </a:r>
            <a:r>
              <a:rPr lang="en-IE" sz="2000" b="0" dirty="0" err="1" smtClean="0">
                <a:solidFill>
                  <a:schemeClr val="tx1"/>
                </a:solidFill>
                <a:latin typeface="+mn-lt"/>
              </a:rPr>
              <a:t>Center</a:t>
            </a:r>
            <a:r>
              <a:rPr lang="en-IE" sz="2000" b="0" dirty="0" smtClean="0">
                <a:solidFill>
                  <a:schemeClr val="tx1"/>
                </a:solidFill>
                <a:latin typeface="+mn-lt"/>
              </a:rPr>
              <a:t> of the </a:t>
            </a:r>
            <a:r>
              <a:rPr lang="en-IE" sz="2000" b="0" dirty="0" err="1" smtClean="0">
                <a:solidFill>
                  <a:schemeClr val="tx1"/>
                </a:solidFill>
                <a:latin typeface="+mn-lt"/>
              </a:rPr>
              <a:t>Météo</a:t>
            </a:r>
            <a:r>
              <a:rPr lang="en-IE" sz="2000" b="0" dirty="0" smtClean="0">
                <a:solidFill>
                  <a:schemeClr val="tx1"/>
                </a:solidFill>
                <a:latin typeface="+mn-lt"/>
              </a:rPr>
              <a:t>-France Campus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Calibri" pitchFamily="32" charset="0"/>
              </a:rPr>
              <a:t>Conclusions</a:t>
            </a:r>
            <a:endParaRPr lang="en-US" sz="40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5221" y="1412876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GSICS is maturing into a system for generating inter-calibration products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suitable for integrating into operational processing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First products soon to be declared operational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Continuing to develop new inter-calibration products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While cooperating with related activities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To integrate GSICS into WIGOS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sz="2400" b="0" dirty="0" smtClean="0">
                <a:solidFill>
                  <a:srgbClr val="000000"/>
                </a:solidFill>
                <a:latin typeface="Calibri" pitchFamily="32" charset="0"/>
              </a:rPr>
              <a:t>To support Architecture for Climate Monitoring from Space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742831" y="2693989"/>
            <a:ext cx="8418750" cy="1470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000000"/>
                </a:solidFill>
                <a:latin typeface="Calibri" pitchFamily="32" charset="0"/>
              </a:rPr>
              <a:t>Thank You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485662" y="4473575"/>
            <a:ext cx="6933089" cy="175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62" name="Picture 2" descr="https://lh3.googleusercontent.com/-M7EoqoVfxf4/VQ7rYDbydNI/AAAAAAAALmU/70QAc1z-C3U/w1276-h718-n-o/DSC_5162.JPG"/>
          <p:cNvPicPr>
            <a:picLocks noChangeAspect="1" noChangeArrowheads="1"/>
          </p:cNvPicPr>
          <p:nvPr/>
        </p:nvPicPr>
        <p:blipFill>
          <a:blip r:embed="rId2" cstate="print"/>
          <a:srcRect l="8489" t="10793" r="17174"/>
          <a:stretch>
            <a:fillRect/>
          </a:stretch>
        </p:blipFill>
        <p:spPr bwMode="auto">
          <a:xfrm>
            <a:off x="395785" y="259308"/>
            <a:ext cx="9034818" cy="61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of GSICS Deliverables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dirty="0" smtClean="0"/>
              <a:t>Agreed </a:t>
            </a:r>
            <a:r>
              <a:rPr lang="en-GB" sz="2400" dirty="0" smtClean="0"/>
              <a:t>on terminology:  </a:t>
            </a:r>
          </a:p>
          <a:p>
            <a:pPr>
              <a:buNone/>
            </a:pPr>
            <a:r>
              <a:rPr lang="en-GB" sz="2400" i="1" dirty="0" smtClean="0"/>
              <a:t>GSICS Deliverables </a:t>
            </a:r>
            <a:r>
              <a:rPr lang="en-GB" sz="2400" dirty="0" smtClean="0"/>
              <a:t>include GSICS Products, Tools, Algorithms and Documents:  </a:t>
            </a:r>
          </a:p>
          <a:p>
            <a:r>
              <a:rPr lang="en-GB" sz="2400" dirty="0" smtClean="0"/>
              <a:t>GSICS Tools for use by inter-calibration developers, (GIRO, SBAF, …)  </a:t>
            </a:r>
          </a:p>
          <a:p>
            <a:r>
              <a:rPr lang="en-GB" sz="2400" dirty="0" smtClean="0"/>
              <a:t>GSICS Products for users of satellite data, including calibration corrections/coefficients  </a:t>
            </a:r>
          </a:p>
          <a:p>
            <a:r>
              <a:rPr lang="en-GB" sz="2400" dirty="0" smtClean="0"/>
              <a:t>GSICS Algorithms, which describe inter-calibration processes, (described by ATBD)  </a:t>
            </a:r>
          </a:p>
          <a:p>
            <a:r>
              <a:rPr lang="en-GB" sz="2400" dirty="0" smtClean="0"/>
              <a:t>GSICS Documents, including Guidelines, Reports, …  </a:t>
            </a:r>
          </a:p>
          <a:p>
            <a:r>
              <a:rPr lang="en-GB" sz="2400" dirty="0" smtClean="0"/>
              <a:t>GSICS Recommended Standards, including Solar spectrum, …  </a:t>
            </a:r>
          </a:p>
          <a:p>
            <a:pPr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See Jerome’s presentation for more details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 for generating FCDRs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53" y="1354540"/>
            <a:ext cx="8915400" cy="4525963"/>
          </a:xfrm>
        </p:spPr>
        <p:txBody>
          <a:bodyPr/>
          <a:lstStyle/>
          <a:p>
            <a:r>
              <a:rPr lang="en-IE" sz="2400" dirty="0" smtClean="0"/>
              <a:t>Rob </a:t>
            </a:r>
            <a:r>
              <a:rPr lang="en-IE" sz="2400" dirty="0" smtClean="0"/>
              <a:t>provided a preliminary review of </a:t>
            </a:r>
            <a:r>
              <a:rPr lang="en-IE" sz="2400" dirty="0" smtClean="0"/>
              <a:t>the inter-calibration requirements for various climate application </a:t>
            </a:r>
            <a:r>
              <a:rPr lang="en-IE" sz="2400" dirty="0" smtClean="0"/>
              <a:t>project</a:t>
            </a:r>
            <a:endParaRPr lang="en-IE" sz="2400" dirty="0" smtClean="0"/>
          </a:p>
          <a:p>
            <a:r>
              <a:rPr lang="en-IE" sz="2400" dirty="0" smtClean="0"/>
              <a:t>Action</a:t>
            </a:r>
            <a:r>
              <a:rPr lang="en-IE" sz="2400" dirty="0" smtClean="0"/>
              <a:t>: </a:t>
            </a:r>
            <a:r>
              <a:rPr lang="en-IE" sz="2400" dirty="0" smtClean="0"/>
              <a:t>EUMETSAT to </a:t>
            </a:r>
            <a:r>
              <a:rPr lang="en-IE" sz="2400" dirty="0" smtClean="0"/>
              <a:t>circulate </a:t>
            </a:r>
            <a:r>
              <a:rPr lang="en-IE" sz="2400" dirty="0" smtClean="0"/>
              <a:t>Rob’s review </a:t>
            </a:r>
            <a:r>
              <a:rPr lang="en-IE" sz="2400" dirty="0" smtClean="0"/>
              <a:t>of FCDR inter-calibration requirements to GRWG/GDWG, </a:t>
            </a:r>
          </a:p>
          <a:p>
            <a:pPr lvl="1"/>
            <a:r>
              <a:rPr lang="en-IE" sz="2000" dirty="0" smtClean="0"/>
              <a:t>identifying which type of inter-calibration product could meet each of these.</a:t>
            </a:r>
          </a:p>
          <a:p>
            <a:r>
              <a:rPr lang="en-IE" sz="2400" dirty="0" smtClean="0"/>
              <a:t>Action: GCC to review these FCDR inter-calibration requirements</a:t>
            </a:r>
          </a:p>
          <a:p>
            <a:pPr lvl="1"/>
            <a:r>
              <a:rPr lang="en-IE" sz="2000" dirty="0" smtClean="0"/>
              <a:t>in the framework of the GSICS User Product Guidance, to identify where common inter-calibration types, which are not specialised to specific applications, and report to GRWG. These could be considered as potential future GSICS products.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http://www.clipart-box.com/images/chronomet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3551" y="1310184"/>
            <a:ext cx="1842448" cy="18424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Routine Generation of GSICS 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95" y="1313597"/>
            <a:ext cx="8915400" cy="4525963"/>
          </a:xfrm>
        </p:spPr>
        <p:txBody>
          <a:bodyPr/>
          <a:lstStyle/>
          <a:p>
            <a:r>
              <a:rPr lang="en-IE" sz="2800" dirty="0" smtClean="0"/>
              <a:t>Decision: GSICS should aim to provide users with the most recent available calibration data</a:t>
            </a:r>
          </a:p>
          <a:p>
            <a:pPr lvl="1"/>
            <a:r>
              <a:rPr lang="en-IE" sz="2400" dirty="0" smtClean="0"/>
              <a:t>at the highest available update frequency, </a:t>
            </a:r>
          </a:p>
          <a:p>
            <a:pPr lvl="1"/>
            <a:r>
              <a:rPr lang="en-IE" sz="2400" dirty="0" smtClean="0"/>
              <a:t>allow users to decide how to apply it for their applications. </a:t>
            </a:r>
          </a:p>
          <a:p>
            <a:r>
              <a:rPr lang="en-IE" sz="2800" dirty="0" smtClean="0"/>
              <a:t>For example: </a:t>
            </a:r>
          </a:p>
          <a:p>
            <a:pPr lvl="1"/>
            <a:r>
              <a:rPr lang="en-IE" sz="2400" dirty="0" smtClean="0"/>
              <a:t>users interested in trends may not want artificial jumps in the calibration time series, which could be avoided by applying frequent calibration updates </a:t>
            </a:r>
          </a:p>
          <a:p>
            <a:pPr lvl="1"/>
            <a:r>
              <a:rPr lang="en-IE" sz="2400" dirty="0" smtClean="0"/>
              <a:t>near-time applications may want to minimise additional calibration noise by using the most accurate, stable calibration.</a:t>
            </a:r>
          </a:p>
          <a:p>
            <a:r>
              <a:rPr lang="en-IE" sz="2800" dirty="0" smtClean="0">
                <a:solidFill>
                  <a:srgbClr val="FF0000"/>
                </a:solidFill>
              </a:rPr>
              <a:t>Action: Tim to propose this approach (issuing frequent GSICS corrections) to the Exec Panel and Users Workshop.</a:t>
            </a:r>
          </a:p>
          <a:p>
            <a:endParaRPr lang="en-GB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52" y="163773"/>
            <a:ext cx="8915400" cy="954087"/>
          </a:xfrm>
        </p:spPr>
        <p:txBody>
          <a:bodyPr/>
          <a:lstStyle/>
          <a:p>
            <a:r>
              <a:rPr lang="en-GB" sz="4000" dirty="0" smtClean="0"/>
              <a:t>Inter-Calibration Product Development for Geostationary Imagers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2015 we will have GSICS Corrections for all IR channels of current geostationary imagers </a:t>
            </a:r>
          </a:p>
          <a:p>
            <a:pPr lvl="1"/>
            <a:r>
              <a:rPr lang="en-GB" dirty="0" smtClean="0"/>
              <a:t>(excluding ROSHYDROMET)</a:t>
            </a:r>
          </a:p>
          <a:p>
            <a:pPr lvl="1"/>
            <a:r>
              <a:rPr lang="en-GB" dirty="0" smtClean="0"/>
              <a:t>Started planning impact assessments</a:t>
            </a:r>
          </a:p>
          <a:p>
            <a:r>
              <a:rPr lang="en-GB" dirty="0" smtClean="0"/>
              <a:t>In 2015 we will have first GSICS Corrections for VIS channels of some current geostationary imagers</a:t>
            </a:r>
          </a:p>
          <a:p>
            <a:pPr lvl="1"/>
            <a:r>
              <a:rPr lang="en-GB" dirty="0" smtClean="0"/>
              <a:t>Based on Deep Convective Clouds</a:t>
            </a:r>
          </a:p>
          <a:p>
            <a:pPr lvl="1"/>
            <a:r>
              <a:rPr lang="en-GB" dirty="0" smtClean="0"/>
              <a:t>Developing lunar inter-calibration algorithm</a:t>
            </a:r>
          </a:p>
          <a:p>
            <a:pPr lvl="1"/>
            <a:r>
              <a:rPr lang="en-GB" dirty="0" smtClean="0"/>
              <a:t>Will combine results from both methods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25637</TotalTime>
  <Words>2497</Words>
  <Application>Microsoft Office PowerPoint</Application>
  <PresentationFormat>A4 Paper (210x297 mm)</PresentationFormat>
  <Paragraphs>777</Paragraphs>
  <Slides>44</Slides>
  <Notes>4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Report from the GSICS Research Working group (GRWG) </vt:lpstr>
      <vt:lpstr>Overview</vt:lpstr>
      <vt:lpstr>Overview of Agenda or 2015 GRWG/GDWG Annual Meeting</vt:lpstr>
      <vt:lpstr>Selected Highlights</vt:lpstr>
      <vt:lpstr>Slide 5</vt:lpstr>
      <vt:lpstr>Definition of GSICS Deliverables</vt:lpstr>
      <vt:lpstr>Requirements for generating FCDRs</vt:lpstr>
      <vt:lpstr>Routine Generation of GSICS Products</vt:lpstr>
      <vt:lpstr>Inter-Calibration Product Development for Geostationary Imagers</vt:lpstr>
      <vt:lpstr>Making GEO-LEO IR Operational</vt:lpstr>
      <vt:lpstr>Uncertainty Analysis</vt:lpstr>
      <vt:lpstr>Updated Analysis</vt:lpstr>
      <vt:lpstr>Updated Error Budget</vt:lpstr>
      <vt:lpstr>New Prime GSICS Corrections</vt:lpstr>
      <vt:lpstr>Correcting the Corrections  and Blending References</vt:lpstr>
      <vt:lpstr>Users’ Application of Prime GSICS Correction</vt:lpstr>
      <vt:lpstr>Linking the GEO ring</vt:lpstr>
      <vt:lpstr>GEO-LEO IR - Hyperspectral SNO</vt:lpstr>
      <vt:lpstr>Linking the GEO ring</vt:lpstr>
      <vt:lpstr>GEO-GEO IR – Broadband SNO</vt:lpstr>
      <vt:lpstr>Linking the GEO ring</vt:lpstr>
      <vt:lpstr>Slide 22</vt:lpstr>
      <vt:lpstr>Linking the GEO ring</vt:lpstr>
      <vt:lpstr>Strategy for closing the GEO Ring</vt:lpstr>
      <vt:lpstr>GEO-LEO VIS/NIR</vt:lpstr>
      <vt:lpstr>DCCs</vt:lpstr>
      <vt:lpstr>DCCs</vt:lpstr>
      <vt:lpstr>DCCs</vt:lpstr>
      <vt:lpstr>Technical Tour of IMD Satellite Centre</vt:lpstr>
      <vt:lpstr>Lunar Calibration</vt:lpstr>
      <vt:lpstr>Lunar Inter-Calibration</vt:lpstr>
      <vt:lpstr>Potential Future GSICS Deliverables</vt:lpstr>
      <vt:lpstr>Strategy for Calibration References</vt:lpstr>
      <vt:lpstr>Reference Instrument Selection/Migration</vt:lpstr>
      <vt:lpstr>Example for SEVIRI-IASI IR</vt:lpstr>
      <vt:lpstr>Expanding WMO OSCAR Capabilities</vt:lpstr>
      <vt:lpstr>Slide 37</vt:lpstr>
      <vt:lpstr>Globalisation of GSICS</vt:lpstr>
      <vt:lpstr>300 years of Observations to help forecasting</vt:lpstr>
      <vt:lpstr>Globalisation of GSICS</vt:lpstr>
      <vt:lpstr>Globalisation of GSICS</vt:lpstr>
      <vt:lpstr>2015 GSICS Users Workshop</vt:lpstr>
      <vt:lpstr>Slide 43</vt:lpstr>
      <vt:lpstr>Slide 44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Tim Hewison</cp:lastModifiedBy>
  <cp:revision>1097</cp:revision>
  <cp:lastPrinted>2006-03-06T14:11:17Z</cp:lastPrinted>
  <dcterms:created xsi:type="dcterms:W3CDTF">1997-07-23T08:21:02Z</dcterms:created>
  <dcterms:modified xsi:type="dcterms:W3CDTF">2015-04-22T13:00:53Z</dcterms:modified>
</cp:coreProperties>
</file>