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714" r:id="rId2"/>
    <p:sldId id="715" r:id="rId3"/>
    <p:sldId id="729" r:id="rId4"/>
    <p:sldId id="739" r:id="rId5"/>
    <p:sldId id="741" r:id="rId6"/>
    <p:sldId id="730" r:id="rId7"/>
    <p:sldId id="735" r:id="rId8"/>
    <p:sldId id="736" r:id="rId9"/>
    <p:sldId id="737" r:id="rId10"/>
    <p:sldId id="738" r:id="rId11"/>
    <p:sldId id="734" r:id="rId12"/>
    <p:sldId id="733" r:id="rId13"/>
    <p:sldId id="732" r:id="rId14"/>
    <p:sldId id="744" r:id="rId15"/>
    <p:sldId id="731" r:id="rId16"/>
    <p:sldId id="740" r:id="rId17"/>
    <p:sldId id="678" r:id="rId1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5F5F5F"/>
    <a:srgbClr val="333333"/>
    <a:srgbClr val="FF3300"/>
    <a:srgbClr val="CC3300"/>
    <a:srgbClr val="800080"/>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91694" autoAdjust="0"/>
  </p:normalViewPr>
  <p:slideViewPr>
    <p:cSldViewPr snapToGrid="0">
      <p:cViewPr varScale="1">
        <p:scale>
          <a:sx n="102" d="100"/>
          <a:sy n="102" d="100"/>
        </p:scale>
        <p:origin x="-5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622" y="-102"/>
      </p:cViewPr>
      <p:guideLst>
        <p:guide orient="horz" pos="3126"/>
        <p:guide pos="2142"/>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cs typeface="+mn-cs"/>
              </a:defRPr>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cs typeface="+mn-cs"/>
              </a:defRPr>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cs typeface="+mn-cs"/>
              </a:defRPr>
            </a:lvl1pPr>
          </a:lstStyle>
          <a:p>
            <a:pPr>
              <a:defRPr/>
            </a:pPr>
            <a:fld id="{BFBE4573-998C-4B47-8250-131053ED908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cs typeface="+mn-cs"/>
              </a:defRPr>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cs typeface="+mn-cs"/>
              </a:defRPr>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cs typeface="+mn-cs"/>
              </a:defRPr>
            </a:lvl1pPr>
          </a:lstStyle>
          <a:p>
            <a:pPr>
              <a:defRPr/>
            </a:pPr>
            <a:fld id="{40C8DFE0-0335-47AF-A680-3E5DCC57B7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0DF147A6-AA9C-4D74-924F-43DDD6C2707D}" type="slidenum">
              <a:rPr lang="en-US" smtClean="0"/>
              <a:pPr>
                <a:defRPr/>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from memory the attendee</a:t>
            </a:r>
            <a:r>
              <a:rPr lang="en-GB" baseline="0" dirty="0" smtClean="0"/>
              <a:t> number is also data as typically the contribution to these meetings were from the same members.</a:t>
            </a:r>
            <a:endParaRPr lang="en-GB" dirty="0"/>
          </a:p>
        </p:txBody>
      </p:sp>
      <p:sp>
        <p:nvSpPr>
          <p:cNvPr id="4" name="Slide Number Placeholder 3"/>
          <p:cNvSpPr>
            <a:spLocks noGrp="1"/>
          </p:cNvSpPr>
          <p:nvPr>
            <p:ph type="sldNum" sz="quarter" idx="10"/>
          </p:nvPr>
        </p:nvSpPr>
        <p:spPr/>
        <p:txBody>
          <a:bodyPr/>
          <a:lstStyle/>
          <a:p>
            <a:pPr>
              <a:defRPr/>
            </a:pPr>
            <a:fld id="{40C8DFE0-0335-47AF-A680-3E5DCC57B796}"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GCC – Anal 1, </a:t>
            </a:r>
            <a:r>
              <a:rPr lang="en-GB" dirty="0" err="1" smtClean="0"/>
              <a:t>Config</a:t>
            </a:r>
            <a:r>
              <a:rPr lang="en-GB" dirty="0" smtClean="0"/>
              <a:t> 1, Information</a:t>
            </a:r>
            <a:r>
              <a:rPr lang="en-GB" baseline="0" dirty="0" smtClean="0"/>
              <a:t> 2 = 8</a:t>
            </a:r>
          </a:p>
          <a:p>
            <a:r>
              <a:rPr lang="en-GB" baseline="0" dirty="0" smtClean="0"/>
              <a:t>Note – this is not including the GSICS tools updates are not included here!</a:t>
            </a:r>
            <a:endParaRPr lang="en-GB" dirty="0"/>
          </a:p>
        </p:txBody>
      </p:sp>
      <p:sp>
        <p:nvSpPr>
          <p:cNvPr id="4" name="Slide Number Placeholder 3"/>
          <p:cNvSpPr>
            <a:spLocks noGrp="1"/>
          </p:cNvSpPr>
          <p:nvPr>
            <p:ph type="sldNum" sz="quarter" idx="10"/>
          </p:nvPr>
        </p:nvSpPr>
        <p:spPr/>
        <p:txBody>
          <a:bodyPr/>
          <a:lstStyle/>
          <a:p>
            <a:pPr>
              <a:defRPr/>
            </a:pPr>
            <a:fld id="{40C8DFE0-0335-47AF-A680-3E5DCC57B796}"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1D8FF64D-4DFA-4B38-8B33-A290F455C90C}" type="slidenum">
              <a:rPr lang="en-US" smtClean="0"/>
              <a:pPr>
                <a:defRPr/>
              </a:pPr>
              <a:t>17</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43A7818A-0F0E-454B-BE9D-973DEE78F95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ED031CC-AEF2-48D5-B971-93C74BDE73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755543F-CD1B-4973-AB74-E706FFCE19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6728" y="342901"/>
            <a:ext cx="5470071" cy="677636"/>
          </a:xfrm>
          <a:prstGeom prst="rect">
            <a:avLst/>
          </a:prstGeom>
        </p:spPr>
        <p:txBody>
          <a:bodyPr/>
          <a:lstStyle>
            <a:lvl1pPr algn="l">
              <a:defRPr sz="32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D23D876-5232-4443-A72A-DEE90030249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FE71E3-8E14-4E6B-9D08-699CEDD76D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07CD115A-46CF-49B6-A2D0-35EB23C7A1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3E66473C-3C9E-43AF-A3A2-10777EB4B4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49B710BA-8881-491D-A16A-D1908B49B7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DAE77E0-B286-4B14-B302-A741E6334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76600F-C377-4BB6-BD9D-F6706680E8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35FA9D1-7FD9-45B0-B6ED-8F7964067C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cs typeface="+mn-cs"/>
              </a:defRPr>
            </a:lvl1pPr>
          </a:lstStyle>
          <a:p>
            <a:pPr>
              <a:defRPr/>
            </a:pPr>
            <a:fld id="{6AD90545-E497-4359-A8EE-4A7B04DD360B}"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cs typeface="+mn-cs"/>
            </a:endParaRPr>
          </a:p>
        </p:txBody>
      </p:sp>
      <p:sp>
        <p:nvSpPr>
          <p:cNvPr id="1032" name="Rectangle 8"/>
          <p:cNvSpPr>
            <a:spLocks noChangeArrowheads="1"/>
          </p:cNvSpPr>
          <p:nvPr/>
        </p:nvSpPr>
        <p:spPr bwMode="auto">
          <a:xfrm>
            <a:off x="457200" y="6400800"/>
            <a:ext cx="5646738" cy="244475"/>
          </a:xfrm>
          <a:prstGeom prst="rect">
            <a:avLst/>
          </a:prstGeom>
          <a:noFill/>
          <a:ln w="9525">
            <a:noFill/>
            <a:miter lim="800000"/>
            <a:headEnd/>
            <a:tailEnd/>
          </a:ln>
          <a:effectLst/>
        </p:spPr>
        <p:txBody>
          <a:bodyPr/>
          <a:lstStyle/>
          <a:p>
            <a:pPr>
              <a:defRPr/>
            </a:pPr>
            <a:r>
              <a:rPr lang="it-IT" sz="1000" b="1" dirty="0">
                <a:cs typeface="+mn-cs"/>
              </a:rPr>
              <a:t>GSICS </a:t>
            </a:r>
            <a:r>
              <a:rPr lang="it-IT" sz="1000" b="1" dirty="0" smtClean="0">
                <a:cs typeface="+mn-cs"/>
              </a:rPr>
              <a:t>EP Meeting </a:t>
            </a:r>
            <a:r>
              <a:rPr lang="en-GB" sz="1000" b="1" dirty="0" smtClean="0">
                <a:cs typeface="+mn-cs"/>
              </a:rPr>
              <a:t>2015 </a:t>
            </a:r>
            <a:r>
              <a:rPr lang="en-GB" sz="1000" b="1" dirty="0">
                <a:cs typeface="+mn-cs"/>
              </a:rPr>
              <a:t>– </a:t>
            </a:r>
            <a:r>
              <a:rPr lang="en-IE" sz="1000" b="1" dirty="0" smtClean="0"/>
              <a:t>Report from the GSICS Data Management Working Group</a:t>
            </a:r>
            <a:endParaRPr lang="en-US" sz="1000" b="1" dirty="0">
              <a:cs typeface="+mn-cs"/>
            </a:endParaRPr>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cs typeface="+mn-cs"/>
            </a:endParaRPr>
          </a:p>
        </p:txBody>
      </p:sp>
      <p:sp>
        <p:nvSpPr>
          <p:cNvPr id="1037" name="Rectangle 13"/>
          <p:cNvSpPr>
            <a:spLocks noChangeArrowheads="1"/>
          </p:cNvSpPr>
          <p:nvPr/>
        </p:nvSpPr>
        <p:spPr bwMode="auto">
          <a:xfrm>
            <a:off x="6553200" y="6477000"/>
            <a:ext cx="2133600" cy="244475"/>
          </a:xfrm>
          <a:prstGeom prst="rect">
            <a:avLst/>
          </a:prstGeom>
          <a:noFill/>
          <a:ln w="9525">
            <a:noFill/>
            <a:miter lim="800000"/>
            <a:headEnd/>
            <a:tailEnd/>
          </a:ln>
          <a:effectLst/>
        </p:spPr>
        <p:txBody>
          <a:bodyPr/>
          <a:lstStyle/>
          <a:p>
            <a:pPr algn="r">
              <a:defRPr/>
            </a:pPr>
            <a:endParaRPr lang="en-GB" sz="1400">
              <a:cs typeface="+mn-cs"/>
            </a:endParaRPr>
          </a:p>
        </p:txBody>
      </p:sp>
      <p:pic>
        <p:nvPicPr>
          <p:cNvPr id="2" name="Picture 18" descr="GLOGO_small"/>
          <p:cNvPicPr>
            <a:picLocks noChangeAspect="1" noChangeArrowheads="1"/>
          </p:cNvPicPr>
          <p:nvPr/>
        </p:nvPicPr>
        <p:blipFill>
          <a:blip r:embed="rId13" cstate="print"/>
          <a:srcRect/>
          <a:stretch>
            <a:fillRect/>
          </a:stretch>
        </p:blipFill>
        <p:spPr bwMode="auto">
          <a:xfrm>
            <a:off x="37971413" y="854075"/>
            <a:ext cx="4102100"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3" cstate="print"/>
          <a:srcRect/>
          <a:stretch>
            <a:fillRect/>
          </a:stretch>
        </p:blipFill>
        <p:spPr bwMode="auto">
          <a:xfrm>
            <a:off x="38123813" y="1006475"/>
            <a:ext cx="4102100"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3" cstate="print"/>
          <a:srcRect/>
          <a:stretch>
            <a:fillRect/>
          </a:stretch>
        </p:blipFill>
        <p:spPr bwMode="auto">
          <a:xfrm>
            <a:off x="37866638" y="815975"/>
            <a:ext cx="4102100"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4" cstate="print"/>
          <a:srcRect/>
          <a:stretch>
            <a:fillRect/>
          </a:stretch>
        </p:blipFill>
        <p:spPr bwMode="auto">
          <a:xfrm>
            <a:off x="366713" y="330200"/>
            <a:ext cx="2814637" cy="719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onedrive.live.com/edit.aspx?resid=EBA6F4C13559A6B!116&amp;id=documents&amp;authkey=!AD6eG7w6tg_C6yE&amp;activeCell='Sheet1'!F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p:txBody>
          <a:bodyPr/>
          <a:lstStyle/>
          <a:p>
            <a:pPr>
              <a:defRPr/>
            </a:pPr>
            <a:fld id="{62599948-ABD7-4EC1-A9B5-3250490011DC}" type="slidenum">
              <a:rPr lang="en-US" smtClean="0"/>
              <a:pPr>
                <a:defRPr/>
              </a:pPr>
              <a:t>1</a:t>
            </a:fld>
            <a:endParaRPr lang="en-US" smtClean="0"/>
          </a:p>
        </p:txBody>
      </p:sp>
      <p:sp>
        <p:nvSpPr>
          <p:cNvPr id="2051" name="Rectangle 2"/>
          <p:cNvSpPr>
            <a:spLocks noGrp="1" noChangeArrowheads="1"/>
          </p:cNvSpPr>
          <p:nvPr>
            <p:ph type="ctrTitle"/>
          </p:nvPr>
        </p:nvSpPr>
        <p:spPr bwMode="auto">
          <a:xfrm>
            <a:off x="147485" y="1183301"/>
            <a:ext cx="8799870" cy="54717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IE" sz="2400" dirty="0" smtClean="0">
                <a:solidFill>
                  <a:schemeClr val="tx1"/>
                </a:solidFill>
              </a:rPr>
              <a:t>Report from the GSICS Data Management Working Group</a:t>
            </a:r>
            <a:endParaRPr lang="en-US" sz="2400" dirty="0" smtClean="0">
              <a:solidFill>
                <a:schemeClr val="tx1"/>
              </a:solidFill>
            </a:endParaRPr>
          </a:p>
        </p:txBody>
      </p:sp>
      <p:sp>
        <p:nvSpPr>
          <p:cNvPr id="2052" name="Rectangle 3"/>
          <p:cNvSpPr>
            <a:spLocks noGrp="1" noChangeArrowheads="1"/>
          </p:cNvSpPr>
          <p:nvPr>
            <p:ph type="subTitle" idx="1"/>
          </p:nvPr>
        </p:nvSpPr>
        <p:spPr>
          <a:xfrm>
            <a:off x="914400" y="1738864"/>
            <a:ext cx="7315200" cy="4524283"/>
          </a:xfrm>
        </p:spPr>
        <p:txBody>
          <a:bodyPr/>
          <a:lstStyle/>
          <a:p>
            <a:pPr eaLnBrk="1" hangingPunct="1">
              <a:lnSpc>
                <a:spcPct val="80000"/>
              </a:lnSpc>
              <a:spcBef>
                <a:spcPct val="100000"/>
              </a:spcBef>
              <a:spcAft>
                <a:spcPct val="100000"/>
              </a:spcAft>
            </a:pPr>
            <a:endParaRPr lang="en-US" sz="2800" b="1" dirty="0" smtClean="0">
              <a:solidFill>
                <a:schemeClr val="accent2"/>
              </a:solidFill>
              <a:latin typeface="Times New Roman" pitchFamily="18" charset="0"/>
            </a:endParaRPr>
          </a:p>
          <a:p>
            <a:pPr eaLnBrk="1" hangingPunct="1">
              <a:lnSpc>
                <a:spcPct val="80000"/>
              </a:lnSpc>
            </a:pP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b="1" dirty="0" smtClean="0">
              <a:latin typeface="Times New Roman" pitchFamily="18" charset="0"/>
              <a:ea typeface="宋体" pitchFamily="2" charset="-122"/>
            </a:endParaRPr>
          </a:p>
          <a:p>
            <a:pPr eaLnBrk="1" hangingPunct="1">
              <a:lnSpc>
                <a:spcPct val="80000"/>
              </a:lnSpc>
            </a:pPr>
            <a:r>
              <a:rPr lang="en-US" altLang="zh-CN" sz="2400" dirty="0" smtClean="0">
                <a:solidFill>
                  <a:srgbClr val="0000FF"/>
                </a:solidFill>
                <a:latin typeface="+mj-lt"/>
                <a:ea typeface="+mj-ea"/>
                <a:cs typeface="+mj-cs"/>
              </a:rPr>
              <a:t>Peter Miu / Masaya Takahashi</a:t>
            </a:r>
          </a:p>
          <a:p>
            <a:pPr eaLnBrk="1" hangingPunct="1">
              <a:lnSpc>
                <a:spcPct val="80000"/>
              </a:lnSpc>
            </a:pPr>
            <a:r>
              <a:rPr lang="en-US" altLang="zh-CN" sz="2400" dirty="0" smtClean="0">
                <a:latin typeface="+mj-lt"/>
                <a:ea typeface="+mj-ea"/>
                <a:cs typeface="+mj-cs"/>
              </a:rPr>
              <a:t>Boulder, USA</a:t>
            </a:r>
          </a:p>
          <a:p>
            <a:pPr eaLnBrk="1" hangingPunct="1">
              <a:lnSpc>
                <a:spcPct val="80000"/>
              </a:lnSpc>
            </a:pPr>
            <a:endParaRPr lang="en-US" altLang="zh-CN" sz="2000" dirty="0" smtClean="0">
              <a:latin typeface="Times New Roman" pitchFamily="18" charset="0"/>
              <a:ea typeface="宋体" pitchFamily="2" charset="-122"/>
            </a:endParaRPr>
          </a:p>
          <a:p>
            <a:pPr eaLnBrk="1" hangingPunct="1">
              <a:lnSpc>
                <a:spcPct val="80000"/>
              </a:lnSpc>
            </a:pPr>
            <a:r>
              <a:rPr lang="en-US" altLang="zh-CN" sz="2000" dirty="0" smtClean="0">
                <a:latin typeface="+mj-lt"/>
                <a:ea typeface="+mj-ea"/>
                <a:cs typeface="+mj-cs"/>
              </a:rPr>
              <a:t>CMA, CNES, EUMETSAT, ISRO, IMD, JAXA, JMA, KMA, NASA, NIST, NOAA, </a:t>
            </a:r>
            <a:r>
              <a:rPr lang="en-GB" altLang="zh-CN" sz="2000" dirty="0" smtClean="0">
                <a:latin typeface="+mj-lt"/>
                <a:ea typeface="+mj-ea"/>
                <a:cs typeface="+mj-cs"/>
              </a:rPr>
              <a:t>ROSHYDROMET, USGS, </a:t>
            </a:r>
            <a:r>
              <a:rPr lang="en-US" altLang="zh-CN" sz="2000" dirty="0" smtClean="0">
                <a:latin typeface="+mj-lt"/>
                <a:ea typeface="+mj-ea"/>
                <a:cs typeface="+mj-cs"/>
              </a:rPr>
              <a:t>WMO</a:t>
            </a:r>
          </a:p>
        </p:txBody>
      </p:sp>
      <p:pic>
        <p:nvPicPr>
          <p:cNvPr id="1026" name="Picture 2" descr="D:\GSICS EP 2105\Pics\Pres1.jpg"/>
          <p:cNvPicPr>
            <a:picLocks noChangeAspect="1" noChangeArrowheads="1"/>
          </p:cNvPicPr>
          <p:nvPr/>
        </p:nvPicPr>
        <p:blipFill>
          <a:blip r:embed="rId3" cstate="print"/>
          <a:srcRect/>
          <a:stretch>
            <a:fillRect/>
          </a:stretch>
        </p:blipFill>
        <p:spPr bwMode="auto">
          <a:xfrm>
            <a:off x="1946276" y="1829944"/>
            <a:ext cx="5196204" cy="27492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728" y="365759"/>
            <a:ext cx="5470071" cy="654777"/>
          </a:xfrm>
        </p:spPr>
        <p:txBody>
          <a:bodyPr/>
          <a:lstStyle/>
          <a:p>
            <a:r>
              <a:rPr lang="en-GB" sz="2800" dirty="0" smtClean="0"/>
              <a:t>Quantification of resources</a:t>
            </a:r>
            <a:endParaRPr lang="en-GB" sz="2800" dirty="0"/>
          </a:p>
        </p:txBody>
      </p:sp>
      <p:sp>
        <p:nvSpPr>
          <p:cNvPr id="3" name="Content Placeholder 2"/>
          <p:cNvSpPr>
            <a:spLocks noGrp="1"/>
          </p:cNvSpPr>
          <p:nvPr>
            <p:ph idx="1"/>
          </p:nvPr>
        </p:nvSpPr>
        <p:spPr>
          <a:xfrm>
            <a:off x="269507" y="1126156"/>
            <a:ext cx="8672362" cy="5000008"/>
          </a:xfrm>
        </p:spPr>
        <p:txBody>
          <a:bodyPr/>
          <a:lstStyle/>
          <a:p>
            <a:r>
              <a:rPr lang="en-GB" sz="2800" dirty="0" smtClean="0"/>
              <a:t>Initially a simple approach is taken to provide a effort measure needed to perform an action.</a:t>
            </a:r>
          </a:p>
          <a:p>
            <a:endParaRPr lang="en-GB" sz="2800" dirty="0" smtClean="0"/>
          </a:p>
          <a:p>
            <a:r>
              <a:rPr lang="en-GB" sz="2800" dirty="0" smtClean="0"/>
              <a:t>The effort measure can then be used to provide an expectation and used together with subjective “urgency wish” support planning.</a:t>
            </a:r>
          </a:p>
          <a:p>
            <a:pPr>
              <a:buNone/>
            </a:pPr>
            <a:endParaRPr lang="en-GB" sz="2800" dirty="0" smtClean="0"/>
          </a:p>
          <a:p>
            <a:r>
              <a:rPr lang="en-GB" sz="2800" dirty="0" smtClean="0"/>
              <a:t>This qualification maybe refined in the future based on use cases.</a:t>
            </a:r>
            <a:endParaRPr lang="en-GB" sz="2800" dirty="0"/>
          </a:p>
        </p:txBody>
      </p:sp>
      <p:sp>
        <p:nvSpPr>
          <p:cNvPr id="4" name="Slide Number Placeholder 3"/>
          <p:cNvSpPr>
            <a:spLocks noGrp="1"/>
          </p:cNvSpPr>
          <p:nvPr>
            <p:ph type="sldNum" sz="quarter" idx="10"/>
          </p:nvPr>
        </p:nvSpPr>
        <p:spPr/>
        <p:txBody>
          <a:bodyPr/>
          <a:lstStyle/>
          <a:p>
            <a:pPr>
              <a:defRPr/>
            </a:pPr>
            <a:fld id="{9D23D876-5232-4443-A72A-DEE900302491}"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3137836" y="446505"/>
            <a:ext cx="6006164" cy="458269"/>
          </a:xfrm>
          <a:noFill/>
          <a:ln>
            <a:miter lim="800000"/>
            <a:headEnd/>
            <a:tailEnd/>
          </a:ln>
        </p:spPr>
        <p:txBody>
          <a:bodyPr vert="horz" wrap="square" lIns="91440" tIns="45720" rIns="91440" bIns="45720" numCol="1" anchor="t" anchorCtr="0" compatLnSpc="1">
            <a:prstTxWarp prst="textNoShape">
              <a:avLst/>
            </a:prstTxWarp>
          </a:bodyPr>
          <a:lstStyle/>
          <a:p>
            <a:r>
              <a:rPr lang="en-GB" sz="2000" dirty="0" smtClean="0"/>
              <a:t>Task Categorisation to indentify an Effort Measure</a:t>
            </a:r>
          </a:p>
        </p:txBody>
      </p:sp>
      <p:graphicFrame>
        <p:nvGraphicFramePr>
          <p:cNvPr id="5" name="Content Placeholder 4"/>
          <p:cNvGraphicFramePr>
            <a:graphicFrameLocks noGrp="1"/>
          </p:cNvGraphicFramePr>
          <p:nvPr>
            <p:ph idx="1"/>
          </p:nvPr>
        </p:nvGraphicFramePr>
        <p:xfrm>
          <a:off x="305336" y="1245400"/>
          <a:ext cx="8530656" cy="4875354"/>
        </p:xfrm>
        <a:graphic>
          <a:graphicData uri="http://schemas.openxmlformats.org/drawingml/2006/table">
            <a:tbl>
              <a:tblPr firstRow="1" bandRow="1">
                <a:tableStyleId>{5C22544A-7EE6-4342-B048-85BDC9FD1C3A}</a:tableStyleId>
              </a:tblPr>
              <a:tblGrid>
                <a:gridCol w="1359835"/>
                <a:gridCol w="5380522"/>
                <a:gridCol w="1790299"/>
              </a:tblGrid>
              <a:tr h="660402">
                <a:tc>
                  <a:txBody>
                    <a:bodyPr/>
                    <a:lstStyle/>
                    <a:p>
                      <a:pPr algn="l"/>
                      <a:r>
                        <a:rPr lang="en-GB" sz="1800" dirty="0" smtClean="0"/>
                        <a:t>Type</a:t>
                      </a:r>
                      <a:endParaRPr lang="en-GB" sz="1800" dirty="0"/>
                    </a:p>
                  </a:txBody>
                  <a:tcPr/>
                </a:tc>
                <a:tc>
                  <a:txBody>
                    <a:bodyPr/>
                    <a:lstStyle/>
                    <a:p>
                      <a:pPr algn="l"/>
                      <a:r>
                        <a:rPr lang="en-GB" sz="1800" dirty="0" smtClean="0"/>
                        <a:t>Description</a:t>
                      </a:r>
                      <a:endParaRPr lang="en-GB" sz="1800" dirty="0"/>
                    </a:p>
                  </a:txBody>
                  <a:tcPr/>
                </a:tc>
                <a:tc>
                  <a:txBody>
                    <a:bodyPr/>
                    <a:lstStyle/>
                    <a:p>
                      <a:pPr algn="l"/>
                      <a:r>
                        <a:rPr lang="en-GB" sz="1800" dirty="0" smtClean="0"/>
                        <a:t>Effort Measure</a:t>
                      </a:r>
                      <a:endParaRPr lang="en-GB" sz="1800" dirty="0"/>
                    </a:p>
                  </a:txBody>
                  <a:tcPr/>
                </a:tc>
              </a:tr>
              <a:tr h="702492">
                <a:tc>
                  <a:txBody>
                    <a:bodyPr/>
                    <a:lstStyle/>
                    <a:p>
                      <a:pPr algn="l"/>
                      <a:r>
                        <a:rPr lang="en-GB" sz="1200" b="1" dirty="0" smtClean="0">
                          <a:latin typeface="+mn-lt"/>
                        </a:rPr>
                        <a:t>Analysis</a:t>
                      </a:r>
                      <a:endParaRPr lang="en-GB" sz="1200" b="1" dirty="0">
                        <a:latin typeface="+mn-lt"/>
                      </a:endParaRPr>
                    </a:p>
                  </a:txBody>
                  <a:tcPr/>
                </a:tc>
                <a:tc>
                  <a:txBody>
                    <a:bodyPr/>
                    <a:lstStyle/>
                    <a:p>
                      <a:pPr algn="just"/>
                      <a:r>
                        <a:rPr lang="en-GB" sz="1400" dirty="0" smtClean="0">
                          <a:latin typeface="+mj-lt"/>
                        </a:rPr>
                        <a:t>Examining a subject</a:t>
                      </a:r>
                      <a:r>
                        <a:rPr lang="en-GB" sz="1400" baseline="0" dirty="0" smtClean="0">
                          <a:latin typeface="+mj-lt"/>
                        </a:rPr>
                        <a:t> and reporting if it is suitable/applicable for GSICS.</a:t>
                      </a:r>
                      <a:endParaRPr lang="en-GB" sz="1400" dirty="0">
                        <a:latin typeface="+mj-lt"/>
                      </a:endParaRPr>
                    </a:p>
                  </a:txBody>
                  <a:tcPr/>
                </a:tc>
                <a:tc>
                  <a:txBody>
                    <a:bodyPr/>
                    <a:lstStyle/>
                    <a:p>
                      <a:pPr algn="ctr"/>
                      <a:r>
                        <a:rPr lang="en-GB" sz="1400" dirty="0" smtClean="0">
                          <a:latin typeface="+mj-lt"/>
                        </a:rPr>
                        <a:t>3</a:t>
                      </a:r>
                      <a:endParaRPr lang="en-GB" sz="1400" dirty="0">
                        <a:latin typeface="+mj-lt"/>
                      </a:endParaRPr>
                    </a:p>
                  </a:txBody>
                  <a:tcPr/>
                </a:tc>
              </a:tr>
              <a:tr h="702492">
                <a:tc>
                  <a:txBody>
                    <a:bodyPr/>
                    <a:lstStyle/>
                    <a:p>
                      <a:pPr algn="l"/>
                      <a:r>
                        <a:rPr lang="en-GB" sz="1200" b="1" dirty="0" smtClean="0">
                          <a:latin typeface="+mn-lt"/>
                        </a:rPr>
                        <a:t>Configuration</a:t>
                      </a:r>
                      <a:endParaRPr lang="en-GB" sz="1200" b="1" dirty="0">
                        <a:latin typeface="+mn-lt"/>
                      </a:endParaRPr>
                    </a:p>
                  </a:txBody>
                  <a:tcPr/>
                </a:tc>
                <a:tc>
                  <a:txBody>
                    <a:bodyPr/>
                    <a:lstStyle/>
                    <a:p>
                      <a:pPr algn="just"/>
                      <a:r>
                        <a:rPr lang="en-GB" sz="1400" dirty="0" smtClean="0">
                          <a:latin typeface="+mj-lt"/>
                        </a:rPr>
                        <a:t>Updates</a:t>
                      </a:r>
                      <a:r>
                        <a:rPr lang="en-GB" sz="1400" baseline="0" dirty="0" smtClean="0">
                          <a:latin typeface="+mj-lt"/>
                        </a:rPr>
                        <a:t> to websites, documentation and/or data files for GSICS Data Management systems.</a:t>
                      </a:r>
                      <a:endParaRPr lang="en-GB" sz="1400" dirty="0">
                        <a:latin typeface="+mj-lt"/>
                      </a:endParaRPr>
                    </a:p>
                  </a:txBody>
                  <a:tcPr/>
                </a:tc>
                <a:tc>
                  <a:txBody>
                    <a:bodyPr/>
                    <a:lstStyle/>
                    <a:p>
                      <a:pPr algn="ctr"/>
                      <a:r>
                        <a:rPr lang="en-GB" sz="1400" dirty="0" smtClean="0">
                          <a:latin typeface="+mj-lt"/>
                        </a:rPr>
                        <a:t>3</a:t>
                      </a:r>
                      <a:endParaRPr lang="en-GB" sz="1400" dirty="0">
                        <a:latin typeface="+mj-lt"/>
                      </a:endParaRPr>
                    </a:p>
                  </a:txBody>
                  <a:tcPr/>
                </a:tc>
              </a:tr>
              <a:tr h="702492">
                <a:tc>
                  <a:txBody>
                    <a:bodyPr/>
                    <a:lstStyle/>
                    <a:p>
                      <a:pPr algn="l"/>
                      <a:r>
                        <a:rPr lang="en-GB" sz="1200" b="1" dirty="0" smtClean="0">
                          <a:latin typeface="+mn-lt"/>
                        </a:rPr>
                        <a:t>Implementation</a:t>
                      </a:r>
                      <a:endParaRPr lang="en-GB" sz="1200" b="1" dirty="0">
                        <a:latin typeface="+mn-lt"/>
                      </a:endParaRPr>
                    </a:p>
                  </a:txBody>
                  <a:tcPr/>
                </a:tc>
                <a:tc>
                  <a:txBody>
                    <a:bodyPr/>
                    <a:lstStyle/>
                    <a:p>
                      <a:pPr algn="just"/>
                      <a:r>
                        <a:rPr lang="en-GB" sz="1400" dirty="0" smtClean="0">
                          <a:latin typeface="+mj-lt"/>
                        </a:rPr>
                        <a:t>The</a:t>
                      </a:r>
                      <a:r>
                        <a:rPr lang="en-GB" sz="1400" baseline="0" dirty="0" smtClean="0">
                          <a:latin typeface="+mj-lt"/>
                        </a:rPr>
                        <a:t> development of a GSICS Data Management System.</a:t>
                      </a:r>
                      <a:endParaRPr lang="en-GB" sz="1400" dirty="0">
                        <a:latin typeface="+mj-lt"/>
                      </a:endParaRPr>
                    </a:p>
                  </a:txBody>
                  <a:tcPr/>
                </a:tc>
                <a:tc>
                  <a:txBody>
                    <a:bodyPr/>
                    <a:lstStyle/>
                    <a:p>
                      <a:pPr algn="ctr"/>
                      <a:r>
                        <a:rPr lang="en-GB" sz="1400" dirty="0" smtClean="0">
                          <a:latin typeface="+mj-lt"/>
                        </a:rPr>
                        <a:t>5</a:t>
                      </a:r>
                      <a:endParaRPr lang="en-GB" sz="1400" dirty="0">
                        <a:latin typeface="+mj-lt"/>
                      </a:endParaRPr>
                    </a:p>
                  </a:txBody>
                  <a:tcPr/>
                </a:tc>
              </a:tr>
              <a:tr h="702492">
                <a:tc>
                  <a:txBody>
                    <a:bodyPr/>
                    <a:lstStyle/>
                    <a:p>
                      <a:pPr algn="l"/>
                      <a:r>
                        <a:rPr lang="en-GB" sz="1200" b="1" dirty="0" smtClean="0">
                          <a:latin typeface="+mn-lt"/>
                        </a:rPr>
                        <a:t>Information</a:t>
                      </a:r>
                      <a:endParaRPr lang="en-GB" sz="1200" b="1" dirty="0">
                        <a:latin typeface="+mn-lt"/>
                      </a:endParaRPr>
                    </a:p>
                  </a:txBody>
                  <a:tcPr/>
                </a:tc>
                <a:tc>
                  <a:txBody>
                    <a:bodyPr/>
                    <a:lstStyle/>
                    <a:p>
                      <a:pPr algn="just"/>
                      <a:r>
                        <a:rPr lang="en-GB" sz="1400" dirty="0" smtClean="0">
                          <a:latin typeface="+mj-lt"/>
                        </a:rPr>
                        <a:t>Provision</a:t>
                      </a:r>
                      <a:r>
                        <a:rPr lang="en-GB" sz="1400" baseline="0" dirty="0" smtClean="0">
                          <a:latin typeface="+mj-lt"/>
                        </a:rPr>
                        <a:t> of existing known material for use in GSICS.</a:t>
                      </a:r>
                      <a:endParaRPr lang="en-GB" sz="1400" dirty="0">
                        <a:latin typeface="+mj-lt"/>
                      </a:endParaRPr>
                    </a:p>
                  </a:txBody>
                  <a:tcPr/>
                </a:tc>
                <a:tc>
                  <a:txBody>
                    <a:bodyPr/>
                    <a:lstStyle/>
                    <a:p>
                      <a:pPr algn="ctr"/>
                      <a:r>
                        <a:rPr lang="en-GB" sz="1400" dirty="0" smtClean="0">
                          <a:latin typeface="+mj-lt"/>
                        </a:rPr>
                        <a:t>1</a:t>
                      </a:r>
                      <a:endParaRPr lang="en-GB" sz="1400" dirty="0">
                        <a:latin typeface="+mj-lt"/>
                      </a:endParaRPr>
                    </a:p>
                  </a:txBody>
                  <a:tcPr/>
                </a:tc>
              </a:tr>
              <a:tr h="702492">
                <a:tc>
                  <a:txBody>
                    <a:bodyPr/>
                    <a:lstStyle/>
                    <a:p>
                      <a:pPr algn="l"/>
                      <a:r>
                        <a:rPr lang="en-GB" sz="1200" b="1" dirty="0" smtClean="0">
                          <a:latin typeface="+mn-lt"/>
                        </a:rPr>
                        <a:t>Specification</a:t>
                      </a:r>
                      <a:endParaRPr lang="en-GB" sz="1200" b="1" dirty="0">
                        <a:latin typeface="+mn-lt"/>
                      </a:endParaRPr>
                    </a:p>
                  </a:txBody>
                  <a:tcPr/>
                </a:tc>
                <a:tc>
                  <a:txBody>
                    <a:bodyPr/>
                    <a:lstStyle/>
                    <a:p>
                      <a:pPr algn="just"/>
                      <a:r>
                        <a:rPr lang="en-GB" sz="1400" dirty="0" smtClean="0">
                          <a:latin typeface="+mj-lt"/>
                        </a:rPr>
                        <a:t>The development of a GSICS Data Management Concept.</a:t>
                      </a:r>
                      <a:endParaRPr lang="en-GB" sz="1400" dirty="0">
                        <a:latin typeface="+mj-lt"/>
                      </a:endParaRPr>
                    </a:p>
                  </a:txBody>
                  <a:tcPr/>
                </a:tc>
                <a:tc>
                  <a:txBody>
                    <a:bodyPr/>
                    <a:lstStyle/>
                    <a:p>
                      <a:pPr algn="ctr"/>
                      <a:r>
                        <a:rPr lang="en-GB" sz="1400" dirty="0" smtClean="0">
                          <a:latin typeface="+mj-lt"/>
                        </a:rPr>
                        <a:t>4</a:t>
                      </a:r>
                      <a:endParaRPr lang="en-GB" sz="1400" dirty="0">
                        <a:latin typeface="+mj-lt"/>
                      </a:endParaRPr>
                    </a:p>
                  </a:txBody>
                  <a:tcPr/>
                </a:tc>
              </a:tr>
              <a:tr h="702492">
                <a:tc>
                  <a:txBody>
                    <a:bodyPr/>
                    <a:lstStyle/>
                    <a:p>
                      <a:pPr algn="l"/>
                      <a:r>
                        <a:rPr lang="en-GB" sz="1200" b="1" dirty="0" smtClean="0">
                          <a:latin typeface="+mn-lt"/>
                        </a:rPr>
                        <a:t>Tech Support</a:t>
                      </a:r>
                      <a:endParaRPr lang="en-GB" sz="1200" b="1" dirty="0">
                        <a:latin typeface="+mn-lt"/>
                      </a:endParaRPr>
                    </a:p>
                  </a:txBody>
                  <a:tcPr/>
                </a:tc>
                <a:tc>
                  <a:txBody>
                    <a:bodyPr/>
                    <a:lstStyle/>
                    <a:p>
                      <a:pPr algn="just"/>
                      <a:r>
                        <a:rPr lang="en-GB" sz="1400" dirty="0" smtClean="0">
                          <a:latin typeface="+mj-lt"/>
                        </a:rPr>
                        <a:t>Provision</a:t>
                      </a:r>
                      <a:r>
                        <a:rPr lang="en-GB" sz="1400" baseline="0" dirty="0" smtClean="0">
                          <a:latin typeface="+mj-lt"/>
                        </a:rPr>
                        <a:t> of existing known material that requires tailoring for use in GSICS.</a:t>
                      </a:r>
                      <a:endParaRPr lang="en-GB" sz="1400" dirty="0">
                        <a:latin typeface="+mj-lt"/>
                      </a:endParaRPr>
                    </a:p>
                  </a:txBody>
                  <a:tcPr/>
                </a:tc>
                <a:tc>
                  <a:txBody>
                    <a:bodyPr/>
                    <a:lstStyle/>
                    <a:p>
                      <a:pPr algn="ctr"/>
                      <a:r>
                        <a:rPr lang="en-GB" sz="1400" dirty="0" smtClean="0">
                          <a:latin typeface="+mj-lt"/>
                        </a:rPr>
                        <a:t>2</a:t>
                      </a:r>
                      <a:endParaRPr lang="en-GB" sz="1400" dirty="0">
                        <a:latin typeface="+mj-lt"/>
                      </a:endParaRPr>
                    </a:p>
                  </a:txBody>
                  <a:tcPr/>
                </a:tc>
              </a:tr>
            </a:tbl>
          </a:graphicData>
        </a:graphic>
      </p:graphicFrame>
      <p:sp>
        <p:nvSpPr>
          <p:cNvPr id="5124" name="Slide Number Placeholder 3"/>
          <p:cNvSpPr>
            <a:spLocks noGrp="1"/>
          </p:cNvSpPr>
          <p:nvPr>
            <p:ph type="sldNum" sz="quarter" idx="10"/>
          </p:nvPr>
        </p:nvSpPr>
        <p:spPr/>
        <p:txBody>
          <a:bodyPr/>
          <a:lstStyle/>
          <a:p>
            <a:pPr>
              <a:defRPr/>
            </a:pPr>
            <a:fld id="{F479FF87-F8C4-41A0-97D5-2A3A970A9DE2}" type="slidenum">
              <a:rPr lang="en-US" smtClean="0"/>
              <a:pPr>
                <a:defRPr/>
              </a:pPr>
              <a:t>11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3227388" y="358775"/>
            <a:ext cx="5459412" cy="690563"/>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Actions Analysis - 2015</a:t>
            </a:r>
          </a:p>
        </p:txBody>
      </p:sp>
      <p:graphicFrame>
        <p:nvGraphicFramePr>
          <p:cNvPr id="5" name="Content Placeholder 4"/>
          <p:cNvGraphicFramePr>
            <a:graphicFrameLocks noGrp="1"/>
          </p:cNvGraphicFramePr>
          <p:nvPr>
            <p:ph idx="1"/>
          </p:nvPr>
        </p:nvGraphicFramePr>
        <p:xfrm>
          <a:off x="198913" y="1164657"/>
          <a:ext cx="8781459" cy="5007759"/>
        </p:xfrm>
        <a:graphic>
          <a:graphicData uri="http://schemas.openxmlformats.org/drawingml/2006/table">
            <a:tbl>
              <a:tblPr firstRow="1" bandRow="1">
                <a:tableStyleId>{5C22544A-7EE6-4342-B048-85BDC9FD1C3A}</a:tableStyleId>
              </a:tblPr>
              <a:tblGrid>
                <a:gridCol w="821365"/>
                <a:gridCol w="577516"/>
                <a:gridCol w="548640"/>
                <a:gridCol w="529389"/>
                <a:gridCol w="616017"/>
                <a:gridCol w="606392"/>
                <a:gridCol w="600814"/>
                <a:gridCol w="655761"/>
                <a:gridCol w="554618"/>
                <a:gridCol w="554618"/>
                <a:gridCol w="505966"/>
                <a:gridCol w="564442"/>
                <a:gridCol w="529389"/>
                <a:gridCol w="587141"/>
                <a:gridCol w="529391"/>
              </a:tblGrid>
              <a:tr h="454137">
                <a:tc>
                  <a:txBody>
                    <a:bodyPr/>
                    <a:lstStyle/>
                    <a:p>
                      <a:endParaRPr lang="en-GB" dirty="0"/>
                    </a:p>
                  </a:txBody>
                  <a:tcPr/>
                </a:tc>
                <a:tc>
                  <a:txBody>
                    <a:bodyPr/>
                    <a:lstStyle/>
                    <a:p>
                      <a:pPr algn="ctr"/>
                      <a:r>
                        <a:rPr lang="en-GB" sz="1000" dirty="0" smtClean="0"/>
                        <a:t>CMA</a:t>
                      </a:r>
                      <a:endParaRPr lang="en-GB" sz="1000" dirty="0"/>
                    </a:p>
                  </a:txBody>
                  <a:tcPr/>
                </a:tc>
                <a:tc>
                  <a:txBody>
                    <a:bodyPr/>
                    <a:lstStyle/>
                    <a:p>
                      <a:pPr algn="ctr"/>
                      <a:r>
                        <a:rPr lang="en-GB" sz="1000" dirty="0" smtClean="0"/>
                        <a:t>CNES</a:t>
                      </a:r>
                      <a:endParaRPr lang="en-GB" sz="1000" dirty="0"/>
                    </a:p>
                  </a:txBody>
                  <a:tcPr>
                    <a:solidFill>
                      <a:schemeClr val="accent3">
                        <a:lumMod val="95000"/>
                      </a:schemeClr>
                    </a:solidFill>
                  </a:tcPr>
                </a:tc>
                <a:tc>
                  <a:txBody>
                    <a:bodyPr/>
                    <a:lstStyle/>
                    <a:p>
                      <a:pPr algn="ctr"/>
                      <a:r>
                        <a:rPr lang="en-GB" sz="1000" dirty="0" smtClean="0"/>
                        <a:t>EUM</a:t>
                      </a:r>
                      <a:endParaRPr lang="en-GB" sz="1000" dirty="0"/>
                    </a:p>
                  </a:txBody>
                  <a:tcPr/>
                </a:tc>
                <a:tc>
                  <a:txBody>
                    <a:bodyPr/>
                    <a:lstStyle/>
                    <a:p>
                      <a:pPr algn="ctr"/>
                      <a:r>
                        <a:rPr lang="en-GB" sz="1000" dirty="0" smtClean="0"/>
                        <a:t>ISRO</a:t>
                      </a:r>
                      <a:endParaRPr lang="en-GB" sz="1000" dirty="0"/>
                    </a:p>
                  </a:txBody>
                  <a:tcPr/>
                </a:tc>
                <a:tc>
                  <a:txBody>
                    <a:bodyPr/>
                    <a:lstStyle/>
                    <a:p>
                      <a:pPr algn="ctr"/>
                      <a:r>
                        <a:rPr lang="en-GB" sz="1000" dirty="0" smtClean="0"/>
                        <a:t>IMD</a:t>
                      </a:r>
                      <a:endParaRPr lang="en-GB" sz="1000" dirty="0"/>
                    </a:p>
                  </a:txBody>
                  <a:tcPr/>
                </a:tc>
                <a:tc>
                  <a:txBody>
                    <a:bodyPr/>
                    <a:lstStyle/>
                    <a:p>
                      <a:pPr algn="ctr"/>
                      <a:r>
                        <a:rPr lang="en-GB" sz="1000" b="1" kern="1200" dirty="0" smtClean="0">
                          <a:solidFill>
                            <a:schemeClr val="lt1"/>
                          </a:solidFill>
                          <a:latin typeface="+mn-lt"/>
                          <a:ea typeface="+mn-ea"/>
                          <a:cs typeface="+mn-cs"/>
                        </a:rPr>
                        <a:t>JAXA</a:t>
                      </a:r>
                      <a:endParaRPr lang="en-GB" sz="1000" b="1" kern="1200" dirty="0">
                        <a:solidFill>
                          <a:schemeClr val="lt1"/>
                        </a:solidFill>
                        <a:latin typeface="+mn-lt"/>
                        <a:ea typeface="+mn-ea"/>
                        <a:cs typeface="+mn-cs"/>
                      </a:endParaRPr>
                    </a:p>
                  </a:txBody>
                  <a:tcPr>
                    <a:solidFill>
                      <a:schemeClr val="accent3">
                        <a:lumMod val="95000"/>
                      </a:schemeClr>
                    </a:solidFill>
                  </a:tcPr>
                </a:tc>
                <a:tc>
                  <a:txBody>
                    <a:bodyPr/>
                    <a:lstStyle/>
                    <a:p>
                      <a:pPr algn="ctr"/>
                      <a:r>
                        <a:rPr lang="en-GB" sz="1000" b="1" kern="1200" dirty="0" smtClean="0">
                          <a:solidFill>
                            <a:schemeClr val="lt1"/>
                          </a:solidFill>
                          <a:latin typeface="+mn-lt"/>
                          <a:ea typeface="+mn-ea"/>
                          <a:cs typeface="+mn-cs"/>
                        </a:rPr>
                        <a:t>JMA</a:t>
                      </a:r>
                      <a:endParaRPr lang="en-GB" sz="1000" b="1" kern="1200" dirty="0">
                        <a:solidFill>
                          <a:schemeClr val="lt1"/>
                        </a:solidFill>
                        <a:latin typeface="+mn-lt"/>
                        <a:ea typeface="+mn-ea"/>
                        <a:cs typeface="+mn-cs"/>
                      </a:endParaRPr>
                    </a:p>
                  </a:txBody>
                  <a:tcPr/>
                </a:tc>
                <a:tc>
                  <a:txBody>
                    <a:bodyPr/>
                    <a:lstStyle/>
                    <a:p>
                      <a:pPr algn="ctr"/>
                      <a:r>
                        <a:rPr lang="en-GB" sz="1000" dirty="0" smtClean="0"/>
                        <a:t>KMA</a:t>
                      </a:r>
                      <a:endParaRPr lang="en-GB" sz="1000" dirty="0"/>
                    </a:p>
                  </a:txBody>
                  <a:tcPr/>
                </a:tc>
                <a:tc>
                  <a:txBody>
                    <a:bodyPr/>
                    <a:lstStyle/>
                    <a:p>
                      <a:pPr algn="ctr"/>
                      <a:r>
                        <a:rPr lang="en-GB" sz="1000" dirty="0" smtClean="0"/>
                        <a:t>NASA</a:t>
                      </a:r>
                      <a:endParaRPr lang="en-GB" sz="1000" dirty="0"/>
                    </a:p>
                  </a:txBody>
                  <a:tcPr>
                    <a:solidFill>
                      <a:schemeClr val="accent3">
                        <a:lumMod val="95000"/>
                      </a:schemeClr>
                    </a:solidFill>
                  </a:tcPr>
                </a:tc>
                <a:tc>
                  <a:txBody>
                    <a:bodyPr/>
                    <a:lstStyle/>
                    <a:p>
                      <a:pPr algn="ctr"/>
                      <a:r>
                        <a:rPr lang="en-GB" sz="1000" dirty="0" smtClean="0"/>
                        <a:t>NIST</a:t>
                      </a:r>
                      <a:endParaRPr lang="en-GB" sz="1000" dirty="0"/>
                    </a:p>
                  </a:txBody>
                  <a:tcPr>
                    <a:solidFill>
                      <a:schemeClr val="accent3">
                        <a:lumMod val="95000"/>
                      </a:schemeClr>
                    </a:solidFill>
                  </a:tcPr>
                </a:tc>
                <a:tc>
                  <a:txBody>
                    <a:bodyPr/>
                    <a:lstStyle/>
                    <a:p>
                      <a:pPr algn="ctr"/>
                      <a:r>
                        <a:rPr lang="en-GB" sz="1000" dirty="0" smtClean="0"/>
                        <a:t>NOAA</a:t>
                      </a:r>
                      <a:endParaRPr lang="en-GB" sz="1000" dirty="0"/>
                    </a:p>
                  </a:txBody>
                  <a:tcPr/>
                </a:tc>
                <a:tc>
                  <a:txBody>
                    <a:bodyPr/>
                    <a:lstStyle/>
                    <a:p>
                      <a:pPr algn="ctr"/>
                      <a:r>
                        <a:rPr lang="en-GB" sz="1000" dirty="0" smtClean="0"/>
                        <a:t>ROSH</a:t>
                      </a:r>
                      <a:endParaRPr lang="en-GB" sz="1000" dirty="0"/>
                    </a:p>
                  </a:txBody>
                  <a:tcPr>
                    <a:solidFill>
                      <a:schemeClr val="accent3">
                        <a:lumMod val="95000"/>
                      </a:schemeClr>
                    </a:solidFill>
                  </a:tcPr>
                </a:tc>
                <a:tc>
                  <a:txBody>
                    <a:bodyPr/>
                    <a:lstStyle/>
                    <a:p>
                      <a:pPr algn="ctr"/>
                      <a:r>
                        <a:rPr lang="en-GB" sz="1000" dirty="0" smtClean="0"/>
                        <a:t>USGS</a:t>
                      </a:r>
                      <a:endParaRPr lang="en-GB" sz="1000" dirty="0"/>
                    </a:p>
                  </a:txBody>
                  <a:tcPr>
                    <a:solidFill>
                      <a:schemeClr val="accent3">
                        <a:lumMod val="95000"/>
                      </a:schemeClr>
                    </a:solidFill>
                  </a:tcPr>
                </a:tc>
                <a:tc>
                  <a:txBody>
                    <a:bodyPr/>
                    <a:lstStyle/>
                    <a:p>
                      <a:pPr algn="ctr"/>
                      <a:r>
                        <a:rPr lang="en-GB" sz="1000" dirty="0" smtClean="0"/>
                        <a:t>WMO</a:t>
                      </a:r>
                      <a:endParaRPr lang="en-GB" sz="1000" dirty="0"/>
                    </a:p>
                  </a:txBody>
                  <a:tcPr/>
                </a:tc>
              </a:tr>
              <a:tr h="454137">
                <a:tc>
                  <a:txBody>
                    <a:bodyPr/>
                    <a:lstStyle/>
                    <a:p>
                      <a:pPr algn="ctr"/>
                      <a:r>
                        <a:rPr lang="en-GB" sz="1200" b="1" dirty="0" smtClean="0">
                          <a:latin typeface="+mj-lt"/>
                        </a:rPr>
                        <a:t>At</a:t>
                      </a:r>
                      <a:r>
                        <a:rPr lang="en-GB" sz="1200" b="1" baseline="0" dirty="0" smtClean="0">
                          <a:latin typeface="+mj-lt"/>
                        </a:rPr>
                        <a:t> Meeting</a:t>
                      </a:r>
                      <a:endParaRPr lang="en-GB" sz="1200" b="1" dirty="0">
                        <a:latin typeface="+mj-lt"/>
                      </a:endParaRPr>
                    </a:p>
                  </a:txBody>
                  <a:tcPr/>
                </a:tc>
                <a:tc>
                  <a:txBody>
                    <a:bodyPr/>
                    <a:lstStyle/>
                    <a:p>
                      <a:pPr algn="ctr"/>
                      <a:r>
                        <a:rPr lang="en-GB" sz="1400" dirty="0" smtClean="0">
                          <a:latin typeface="+mj-lt"/>
                        </a:rPr>
                        <a:t>1-3</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1-3</a:t>
                      </a:r>
                      <a:endParaRPr lang="en-GB" sz="1400" dirty="0">
                        <a:latin typeface="+mj-lt"/>
                      </a:endParaRPr>
                    </a:p>
                  </a:txBody>
                  <a:tcPr/>
                </a:tc>
                <a:tc>
                  <a:txBody>
                    <a:bodyPr/>
                    <a:lstStyle/>
                    <a:p>
                      <a:pPr algn="ctr"/>
                      <a:r>
                        <a:rPr lang="en-GB" sz="1400" dirty="0" smtClean="0">
                          <a:latin typeface="+mj-lt"/>
                        </a:rPr>
                        <a:t>1-2</a:t>
                      </a:r>
                      <a:endParaRPr lang="en-GB" sz="1400" dirty="0">
                        <a:latin typeface="+mj-lt"/>
                      </a:endParaRPr>
                    </a:p>
                  </a:txBody>
                  <a:tcPr/>
                </a:tc>
                <a:tc>
                  <a:txBody>
                    <a:bodyPr/>
                    <a:lstStyle/>
                    <a:p>
                      <a:pPr algn="ctr"/>
                      <a:r>
                        <a:rPr lang="en-GB" sz="1400" dirty="0" smtClean="0">
                          <a:latin typeface="+mj-lt"/>
                        </a:rPr>
                        <a:t>3-6</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r>
              <a:tr h="454137">
                <a:tc>
                  <a:txBody>
                    <a:bodyPr/>
                    <a:lstStyle/>
                    <a:p>
                      <a:pPr algn="ctr"/>
                      <a:r>
                        <a:rPr lang="en-GB" sz="1200" b="1" dirty="0" smtClean="0">
                          <a:latin typeface="+mj-lt"/>
                        </a:rPr>
                        <a:t>Action</a:t>
                      </a:r>
                      <a:r>
                        <a:rPr lang="en-GB" sz="1200" b="1" baseline="0" dirty="0" smtClean="0">
                          <a:latin typeface="+mj-lt"/>
                        </a:rPr>
                        <a:t> Lead</a:t>
                      </a:r>
                      <a:endParaRPr lang="en-GB" sz="1200" b="1" dirty="0">
                        <a:latin typeface="+mj-lt"/>
                      </a:endParaRPr>
                    </a:p>
                  </a:txBody>
                  <a:tcPr/>
                </a:tc>
                <a:tc>
                  <a:txBody>
                    <a:bodyPr/>
                    <a:lstStyle/>
                    <a:p>
                      <a:pPr algn="ctr"/>
                      <a:r>
                        <a:rPr lang="en-GB" sz="1400" dirty="0" smtClean="0">
                          <a:latin typeface="+mj-lt"/>
                        </a:rPr>
                        <a:t>3</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7</a:t>
                      </a:r>
                      <a:endParaRPr lang="en-GB" sz="1400" dirty="0">
                        <a:latin typeface="+mj-lt"/>
                      </a:endParaRPr>
                    </a:p>
                  </a:txBody>
                  <a:tcPr/>
                </a:tc>
                <a:tc>
                  <a:txBody>
                    <a:bodyPr/>
                    <a:lstStyle/>
                    <a:p>
                      <a:pPr algn="ctr"/>
                      <a:r>
                        <a:rPr lang="en-GB" sz="1400" dirty="0" smtClean="0">
                          <a:latin typeface="+mj-lt"/>
                        </a:rPr>
                        <a:t>2</a:t>
                      </a:r>
                      <a:endParaRPr lang="en-GB" sz="1400" dirty="0">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5</a:t>
                      </a:r>
                      <a:endParaRPr lang="en-GB" sz="1400" dirty="0">
                        <a:latin typeface="+mj-lt"/>
                      </a:endParaRPr>
                    </a:p>
                  </a:txBody>
                  <a:tcPr/>
                </a:tc>
                <a:tc>
                  <a:txBody>
                    <a:bodyPr/>
                    <a:lstStyle/>
                    <a:p>
                      <a:pPr algn="ctr"/>
                      <a:r>
                        <a:rPr lang="en-GB" sz="1400" dirty="0" smtClean="0">
                          <a:latin typeface="+mj-lt"/>
                        </a:rPr>
                        <a:t>3</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2</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2</a:t>
                      </a:r>
                      <a:endParaRPr lang="en-GB" sz="1400" dirty="0">
                        <a:latin typeface="+mj-lt"/>
                      </a:endParaRPr>
                    </a:p>
                  </a:txBody>
                  <a:tcPr/>
                </a:tc>
              </a:tr>
              <a:tr h="454137">
                <a:tc>
                  <a:txBody>
                    <a:bodyPr/>
                    <a:lstStyle/>
                    <a:p>
                      <a:pPr algn="ctr"/>
                      <a:r>
                        <a:rPr lang="en-GB" sz="1200" b="1" dirty="0" smtClean="0">
                          <a:latin typeface="+mj-lt"/>
                        </a:rPr>
                        <a:t>Action Support</a:t>
                      </a:r>
                      <a:endParaRPr lang="en-GB" sz="1200" b="1" dirty="0">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5</a:t>
                      </a:r>
                      <a:endParaRPr lang="en-GB" sz="1400" dirty="0">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latin typeface="+mj-lt"/>
                        </a:rPr>
                        <a:t>2</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6</a:t>
                      </a:r>
                      <a:endParaRPr lang="en-GB" sz="1400" dirty="0">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r>
              <a:tr h="454137">
                <a:tc>
                  <a:txBody>
                    <a:bodyPr/>
                    <a:lstStyle/>
                    <a:p>
                      <a:pPr algn="ctr"/>
                      <a:r>
                        <a:rPr lang="en-GB" sz="1200" b="0" dirty="0" smtClean="0">
                          <a:latin typeface="+mj-lt"/>
                        </a:rPr>
                        <a:t>Anal(3)</a:t>
                      </a:r>
                      <a:endParaRPr lang="en-GB" sz="1200" b="0" dirty="0">
                        <a:latin typeface="+mj-lt"/>
                      </a:endParaRPr>
                    </a:p>
                  </a:txBody>
                  <a:tcPr/>
                </a:tc>
                <a:tc>
                  <a:txBody>
                    <a:bodyPr/>
                    <a:lstStyle/>
                    <a:p>
                      <a:pPr algn="ctr"/>
                      <a:r>
                        <a:rPr lang="en-GB" sz="1400" dirty="0" smtClean="0">
                          <a:latin typeface="+mj-lt"/>
                        </a:rPr>
                        <a:t>3</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4</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r>
              <a:tr h="454137">
                <a:tc>
                  <a:txBody>
                    <a:bodyPr/>
                    <a:lstStyle/>
                    <a:p>
                      <a:pPr algn="ctr"/>
                      <a:r>
                        <a:rPr lang="en-GB" sz="1200" b="0" dirty="0" err="1" smtClean="0">
                          <a:latin typeface="+mj-lt"/>
                        </a:rPr>
                        <a:t>Config</a:t>
                      </a:r>
                      <a:r>
                        <a:rPr lang="en-GB" sz="1200" b="0" dirty="0" smtClean="0">
                          <a:latin typeface="+mj-lt"/>
                        </a:rPr>
                        <a:t>(3)</a:t>
                      </a:r>
                      <a:endParaRPr lang="en-GB" sz="1200" b="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latin typeface="+mj-lt"/>
                        </a:rPr>
                        <a:t>2</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r>
              <a:tr h="454137">
                <a:tc>
                  <a:txBody>
                    <a:bodyPr/>
                    <a:lstStyle/>
                    <a:p>
                      <a:pPr algn="ctr"/>
                      <a:r>
                        <a:rPr lang="en-GB" sz="1200" b="0" dirty="0" err="1" smtClean="0">
                          <a:latin typeface="+mj-lt"/>
                        </a:rPr>
                        <a:t>Imple</a:t>
                      </a:r>
                      <a:r>
                        <a:rPr lang="en-GB" sz="1200" b="0" dirty="0" smtClean="0">
                          <a:latin typeface="+mj-lt"/>
                        </a:rPr>
                        <a:t>(5)</a:t>
                      </a:r>
                      <a:endParaRPr lang="en-GB" sz="1200" b="0" dirty="0">
                        <a:latin typeface="+mj-lt"/>
                      </a:endParaRPr>
                    </a:p>
                  </a:txBody>
                  <a:tcPr/>
                </a:tc>
                <a:tc>
                  <a:txBody>
                    <a:bodyPr/>
                    <a:lstStyle/>
                    <a:p>
                      <a:pPr algn="ctr"/>
                      <a:r>
                        <a:rPr lang="en-GB" sz="1400" dirty="0" smtClean="0">
                          <a:latin typeface="+mj-lt"/>
                        </a:rPr>
                        <a:t>¼</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latin typeface="+mj-lt"/>
                        </a:rPr>
                        <a:t>0.25</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0.25</a:t>
                      </a:r>
                      <a:endParaRPr lang="en-GB" sz="1400" dirty="0">
                        <a:latin typeface="+mj-lt"/>
                      </a:endParaRPr>
                    </a:p>
                  </a:txBody>
                  <a:tcPr/>
                </a:tc>
                <a:tc>
                  <a:txBody>
                    <a:bodyPr/>
                    <a:lstStyle/>
                    <a:p>
                      <a:pPr algn="ctr"/>
                      <a:r>
                        <a:rPr lang="en-GB" sz="1400" dirty="0" smtClean="0">
                          <a:latin typeface="+mj-lt"/>
                        </a:rPr>
                        <a:t>0.25</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r>
              <a:tr h="454137">
                <a:tc>
                  <a:txBody>
                    <a:bodyPr/>
                    <a:lstStyle/>
                    <a:p>
                      <a:pPr algn="ctr"/>
                      <a:r>
                        <a:rPr lang="en-GB" sz="1200" b="0" dirty="0" smtClean="0">
                          <a:latin typeface="+mj-lt"/>
                        </a:rPr>
                        <a:t>Info(1)</a:t>
                      </a:r>
                      <a:endParaRPr lang="en-GB" sz="1200" b="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latin typeface="+mj-lt"/>
                        </a:rPr>
                        <a:t>½</a:t>
                      </a:r>
                    </a:p>
                  </a:txBody>
                  <a:tcPr/>
                </a:tc>
                <a:tc>
                  <a:txBody>
                    <a:bodyPr/>
                    <a:lstStyle/>
                    <a:p>
                      <a:pPr algn="ctr"/>
                      <a:r>
                        <a:rPr lang="en-GB" sz="1400" dirty="0" smtClean="0">
                          <a:latin typeface="+mj-lt"/>
                        </a:rPr>
                        <a:t>1.5</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3</a:t>
                      </a:r>
                      <a:endParaRPr lang="en-GB" sz="1400" dirty="0">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1</a:t>
                      </a:r>
                      <a:endParaRPr lang="en-GB" sz="1400" dirty="0">
                        <a:latin typeface="+mj-lt"/>
                      </a:endParaRPr>
                    </a:p>
                  </a:txBody>
                  <a:tcPr/>
                </a:tc>
              </a:tr>
              <a:tr h="454137">
                <a:tc>
                  <a:txBody>
                    <a:bodyPr/>
                    <a:lstStyle/>
                    <a:p>
                      <a:pPr algn="ctr"/>
                      <a:r>
                        <a:rPr lang="en-GB" sz="1200" b="0" dirty="0" smtClean="0">
                          <a:latin typeface="+mj-lt"/>
                        </a:rPr>
                        <a:t>Spec(4)</a:t>
                      </a:r>
                      <a:endParaRPr lang="en-GB" sz="1200" b="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3</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2</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r>
              <a:tr h="454137">
                <a:tc>
                  <a:txBody>
                    <a:bodyPr/>
                    <a:lstStyle/>
                    <a:p>
                      <a:pPr algn="ctr"/>
                      <a:r>
                        <a:rPr lang="en-GB" sz="1200" b="0" dirty="0" smtClean="0">
                          <a:latin typeface="+mj-lt"/>
                        </a:rPr>
                        <a:t>Tech(2)</a:t>
                      </a:r>
                      <a:endParaRPr lang="en-GB" sz="1200" b="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0.5</a:t>
                      </a:r>
                      <a:endParaRPr lang="en-GB" sz="1400" dirty="0">
                        <a:latin typeface="+mj-lt"/>
                      </a:endParaRPr>
                    </a:p>
                  </a:txBody>
                  <a:tcPr/>
                </a:tc>
                <a:tc>
                  <a:txBody>
                    <a:bodyPr/>
                    <a:lstStyle/>
                    <a:p>
                      <a:pPr algn="ctr"/>
                      <a:r>
                        <a:rPr lang="en-GB" sz="1400" dirty="0" smtClean="0">
                          <a:latin typeface="+mj-lt"/>
                        </a:rPr>
                        <a:t>1</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0.5</a:t>
                      </a:r>
                      <a:endParaRPr lang="en-GB" sz="1400" dirty="0">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c>
                  <a:txBody>
                    <a:bodyPr/>
                    <a:lstStyle/>
                    <a:p>
                      <a:pPr algn="ctr"/>
                      <a:r>
                        <a:rPr lang="en-GB" sz="140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tc>
                <a:tc>
                  <a:txBody>
                    <a:bodyPr/>
                    <a:lstStyle/>
                    <a:p>
                      <a:pPr algn="ctr"/>
                      <a:r>
                        <a:rPr lang="en-GB" sz="1400" dirty="0" smtClean="0">
                          <a:latin typeface="+mj-lt"/>
                        </a:rPr>
                        <a:t>0</a:t>
                      </a:r>
                      <a:endParaRPr lang="en-GB" sz="1400" dirty="0">
                        <a:latin typeface="+mj-lt"/>
                      </a:endParaRPr>
                    </a:p>
                  </a:txBody>
                  <a:tcPr/>
                </a:tc>
              </a:tr>
              <a:tr h="454137">
                <a:tc>
                  <a:txBody>
                    <a:bodyPr/>
                    <a:lstStyle/>
                    <a:p>
                      <a:pPr algn="ctr"/>
                      <a:r>
                        <a:rPr lang="en-GB" sz="1200" b="1" dirty="0" smtClean="0">
                          <a:latin typeface="+mj-lt"/>
                        </a:rPr>
                        <a:t>Total</a:t>
                      </a:r>
                    </a:p>
                    <a:p>
                      <a:pPr algn="ctr"/>
                      <a:r>
                        <a:rPr lang="en-GB" sz="1200" b="1" dirty="0" smtClean="0">
                          <a:latin typeface="+mj-lt"/>
                        </a:rPr>
                        <a:t>Effort</a:t>
                      </a:r>
                      <a:endParaRPr lang="en-GB" sz="1200" b="1" dirty="0">
                        <a:latin typeface="+mj-lt"/>
                      </a:endParaRPr>
                    </a:p>
                  </a:txBody>
                  <a:tcPr>
                    <a:solidFill>
                      <a:srgbClr val="FFFF00"/>
                    </a:solidFill>
                  </a:tcPr>
                </a:tc>
                <a:tc>
                  <a:txBody>
                    <a:bodyPr/>
                    <a:lstStyle/>
                    <a:p>
                      <a:pPr algn="ctr"/>
                      <a:r>
                        <a:rPr lang="en-GB" sz="1200" b="1" dirty="0" smtClean="0">
                          <a:latin typeface="+mj-lt"/>
                        </a:rPr>
                        <a:t>10.25</a:t>
                      </a:r>
                      <a:endParaRPr lang="en-GB" sz="1200" b="1" dirty="0">
                        <a:latin typeface="+mj-lt"/>
                      </a:endParaRPr>
                    </a:p>
                  </a:txBody>
                  <a:tcPr>
                    <a:solidFill>
                      <a:srgbClr val="FFFF00"/>
                    </a:solidFill>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solidFill>
                      <a:srgbClr val="FFFF00"/>
                    </a:solidFill>
                  </a:tcPr>
                </a:tc>
                <a:tc>
                  <a:txBody>
                    <a:bodyPr/>
                    <a:lstStyle/>
                    <a:p>
                      <a:pPr algn="ctr"/>
                      <a:r>
                        <a:rPr lang="en-GB" sz="1400" dirty="0" smtClean="0">
                          <a:latin typeface="+mj-lt"/>
                        </a:rPr>
                        <a:t>33</a:t>
                      </a:r>
                      <a:endParaRPr lang="en-GB" sz="1400" dirty="0">
                        <a:latin typeface="+mj-lt"/>
                      </a:endParaRPr>
                    </a:p>
                  </a:txBody>
                  <a:tcPr>
                    <a:solidFill>
                      <a:srgbClr val="FFFF00"/>
                    </a:solidFill>
                  </a:tcPr>
                </a:tc>
                <a:tc>
                  <a:txBody>
                    <a:bodyPr/>
                    <a:lstStyle/>
                    <a:p>
                      <a:pPr algn="ctr"/>
                      <a:r>
                        <a:rPr lang="en-GB" sz="1400" dirty="0" smtClean="0">
                          <a:latin typeface="+mj-lt"/>
                        </a:rPr>
                        <a:t>5.5</a:t>
                      </a:r>
                      <a:endParaRPr lang="en-GB" sz="1400" dirty="0">
                        <a:latin typeface="+mj-lt"/>
                      </a:endParaRPr>
                    </a:p>
                  </a:txBody>
                  <a:tcPr>
                    <a:solidFill>
                      <a:srgbClr val="FFFF00"/>
                    </a:solidFill>
                  </a:tcPr>
                </a:tc>
                <a:tc>
                  <a:txBody>
                    <a:bodyPr/>
                    <a:lstStyle/>
                    <a:p>
                      <a:pPr algn="ctr"/>
                      <a:r>
                        <a:rPr lang="en-GB" sz="1400" dirty="0" smtClean="0">
                          <a:latin typeface="+mj-lt"/>
                        </a:rPr>
                        <a:t>2.75</a:t>
                      </a:r>
                      <a:endParaRPr lang="en-GB" sz="1400" dirty="0">
                        <a:latin typeface="+mj-lt"/>
                      </a:endParaRPr>
                    </a:p>
                  </a:txBody>
                  <a:tcPr>
                    <a:solidFill>
                      <a:srgbClr val="FFFF00"/>
                    </a:solidFill>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solidFill>
                      <a:srgbClr val="FFFF00"/>
                    </a:solidFill>
                  </a:tcPr>
                </a:tc>
                <a:tc>
                  <a:txBody>
                    <a:bodyPr/>
                    <a:lstStyle/>
                    <a:p>
                      <a:pPr algn="ctr"/>
                      <a:r>
                        <a:rPr lang="en-GB" sz="1400" dirty="0" smtClean="0">
                          <a:latin typeface="+mj-lt"/>
                        </a:rPr>
                        <a:t>19.25</a:t>
                      </a:r>
                      <a:endParaRPr lang="en-GB" sz="1400" dirty="0">
                        <a:latin typeface="+mj-lt"/>
                      </a:endParaRPr>
                    </a:p>
                  </a:txBody>
                  <a:tcPr>
                    <a:solidFill>
                      <a:srgbClr val="FFFF00"/>
                    </a:solidFill>
                  </a:tcPr>
                </a:tc>
                <a:tc>
                  <a:txBody>
                    <a:bodyPr/>
                    <a:lstStyle/>
                    <a:p>
                      <a:pPr algn="ctr"/>
                      <a:r>
                        <a:rPr lang="en-GB" sz="1400" dirty="0" smtClean="0">
                          <a:latin typeface="+mj-lt"/>
                        </a:rPr>
                        <a:t>8.25</a:t>
                      </a:r>
                      <a:endParaRPr lang="en-GB" sz="1400" dirty="0">
                        <a:latin typeface="+mj-lt"/>
                      </a:endParaRPr>
                    </a:p>
                  </a:txBody>
                  <a:tcPr>
                    <a:solidFill>
                      <a:srgbClr val="FFFF00"/>
                    </a:solidFill>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solidFill>
                      <a:srgbClr val="FFFF00"/>
                    </a:solidFill>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solidFill>
                      <a:srgbClr val="FFFF00"/>
                    </a:solidFill>
                  </a:tcPr>
                </a:tc>
                <a:tc>
                  <a:txBody>
                    <a:bodyPr/>
                    <a:lstStyle/>
                    <a:p>
                      <a:pPr algn="ctr"/>
                      <a:r>
                        <a:rPr lang="en-GB" sz="1400" dirty="0" smtClean="0">
                          <a:latin typeface="+mj-lt"/>
                        </a:rPr>
                        <a:t>8</a:t>
                      </a:r>
                      <a:endParaRPr lang="en-GB" sz="1400" dirty="0">
                        <a:latin typeface="+mj-lt"/>
                      </a:endParaRPr>
                    </a:p>
                  </a:txBody>
                  <a:tcPr>
                    <a:solidFill>
                      <a:srgbClr val="FFFF00"/>
                    </a:solidFill>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solidFill>
                      <a:srgbClr val="FFFF00"/>
                    </a:solidFill>
                  </a:tcPr>
                </a:tc>
                <a:tc>
                  <a:txBody>
                    <a:bodyPr/>
                    <a:lstStyle/>
                    <a:p>
                      <a:pPr algn="ctr"/>
                      <a:r>
                        <a:rPr lang="en-GB" sz="1400" dirty="0" smtClean="0">
                          <a:solidFill>
                            <a:schemeClr val="accent3">
                              <a:lumMod val="75000"/>
                            </a:schemeClr>
                          </a:solidFill>
                          <a:latin typeface="+mj-lt"/>
                        </a:rPr>
                        <a:t>0</a:t>
                      </a:r>
                      <a:endParaRPr lang="en-GB" sz="1400" dirty="0">
                        <a:solidFill>
                          <a:schemeClr val="accent3">
                            <a:lumMod val="75000"/>
                          </a:schemeClr>
                        </a:solidFill>
                        <a:latin typeface="+mj-lt"/>
                      </a:endParaRPr>
                    </a:p>
                  </a:txBody>
                  <a:tcPr>
                    <a:solidFill>
                      <a:srgbClr val="FFFF00"/>
                    </a:solidFill>
                  </a:tcPr>
                </a:tc>
                <a:tc>
                  <a:txBody>
                    <a:bodyPr/>
                    <a:lstStyle/>
                    <a:p>
                      <a:pPr algn="ctr"/>
                      <a:r>
                        <a:rPr lang="en-GB" sz="1400" dirty="0" smtClean="0">
                          <a:latin typeface="+mj-lt"/>
                        </a:rPr>
                        <a:t>4</a:t>
                      </a:r>
                      <a:endParaRPr lang="en-GB" sz="1400" dirty="0">
                        <a:latin typeface="+mj-lt"/>
                      </a:endParaRPr>
                    </a:p>
                  </a:txBody>
                  <a:tcPr>
                    <a:solidFill>
                      <a:srgbClr val="FFFF00"/>
                    </a:solidFill>
                  </a:tcPr>
                </a:tc>
              </a:tr>
            </a:tbl>
          </a:graphicData>
        </a:graphic>
      </p:graphicFrame>
      <p:sp>
        <p:nvSpPr>
          <p:cNvPr id="5124" name="Slide Number Placeholder 3"/>
          <p:cNvSpPr>
            <a:spLocks noGrp="1"/>
          </p:cNvSpPr>
          <p:nvPr>
            <p:ph type="sldNum" sz="quarter" idx="10"/>
          </p:nvPr>
        </p:nvSpPr>
        <p:spPr/>
        <p:txBody>
          <a:bodyPr/>
          <a:lstStyle/>
          <a:p>
            <a:pPr>
              <a:defRPr/>
            </a:pPr>
            <a:fld id="{F479FF87-F8C4-41A0-97D5-2A3A970A9DE2}" type="slidenum">
              <a:rPr lang="en-US" smtClean="0"/>
              <a:pPr>
                <a:defRPr/>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216275" y="358775"/>
            <a:ext cx="5470525" cy="661988"/>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Challenges (1)</a:t>
            </a:r>
          </a:p>
        </p:txBody>
      </p:sp>
      <p:sp>
        <p:nvSpPr>
          <p:cNvPr id="8195" name="Content Placeholder 2"/>
          <p:cNvSpPr>
            <a:spLocks noGrp="1"/>
          </p:cNvSpPr>
          <p:nvPr>
            <p:ph idx="1"/>
          </p:nvPr>
        </p:nvSpPr>
        <p:spPr>
          <a:xfrm>
            <a:off x="269966" y="1054651"/>
            <a:ext cx="8699863" cy="5337444"/>
          </a:xfrm>
        </p:spPr>
        <p:txBody>
          <a:bodyPr/>
          <a:lstStyle/>
          <a:p>
            <a:r>
              <a:rPr lang="en-GB" sz="1800" dirty="0" smtClean="0"/>
              <a:t>Resources:</a:t>
            </a:r>
          </a:p>
          <a:p>
            <a:pPr lvl="1"/>
            <a:r>
              <a:rPr lang="en-GB" sz="1800" dirty="0" smtClean="0"/>
              <a:t>Finding sufficient reliable long term human resources to support the current and future GSICS Data Management activities.  At present there is no clear reference addressing this need.</a:t>
            </a:r>
          </a:p>
          <a:p>
            <a:pPr lvl="1"/>
            <a:endParaRPr lang="en-GB" sz="1800" dirty="0" smtClean="0"/>
          </a:p>
          <a:p>
            <a:pPr lvl="1"/>
            <a:r>
              <a:rPr lang="en-GB" sz="1800" dirty="0" smtClean="0"/>
              <a:t>A proposal was discussed in the past years to include clear statements in the GSICS roles’ Terms of Reference.  These statements specify the minimum number of days to be spent by the role and this reference is expected to be realised by members when this are proposed to support the GSICS collaboration effort.</a:t>
            </a:r>
          </a:p>
          <a:p>
            <a:pPr lvl="1"/>
            <a:endParaRPr lang="en-GB" sz="1800" dirty="0" smtClean="0"/>
          </a:p>
          <a:p>
            <a:pPr lvl="1"/>
            <a:r>
              <a:rPr lang="en-GB" sz="1800" dirty="0" smtClean="0"/>
              <a:t>A suggestion was to re-use existing text from other WMO projects.  For example:</a:t>
            </a:r>
          </a:p>
          <a:p>
            <a:pPr lvl="1"/>
            <a:endParaRPr lang="en-GB" sz="1800" dirty="0" smtClean="0"/>
          </a:p>
          <a:p>
            <a:pPr lvl="1">
              <a:buNone/>
            </a:pPr>
            <a:r>
              <a:rPr lang="en-GB" sz="1800" i="1" dirty="0" smtClean="0"/>
              <a:t>Simon is looking for the text...</a:t>
            </a:r>
          </a:p>
          <a:p>
            <a:endParaRPr lang="en-GB" sz="1800" dirty="0" smtClean="0"/>
          </a:p>
          <a:p>
            <a:pPr lvl="1"/>
            <a:r>
              <a:rPr lang="en-GB" sz="1800" dirty="0" smtClean="0"/>
              <a:t>The EP members are invited to comment on this proposal.</a:t>
            </a:r>
          </a:p>
          <a:p>
            <a:endParaRPr lang="en-GB" sz="1800" dirty="0" smtClean="0"/>
          </a:p>
          <a:p>
            <a:endParaRPr lang="en-GB" sz="2000" dirty="0" smtClean="0"/>
          </a:p>
          <a:p>
            <a:endParaRPr lang="en-GB" dirty="0" smtClean="0"/>
          </a:p>
        </p:txBody>
      </p:sp>
      <p:sp>
        <p:nvSpPr>
          <p:cNvPr id="8196" name="Slide Number Placeholder 3"/>
          <p:cNvSpPr>
            <a:spLocks noGrp="1"/>
          </p:cNvSpPr>
          <p:nvPr>
            <p:ph type="sldNum" sz="quarter" idx="10"/>
          </p:nvPr>
        </p:nvSpPr>
        <p:spPr/>
        <p:txBody>
          <a:bodyPr/>
          <a:lstStyle/>
          <a:p>
            <a:pPr>
              <a:defRPr/>
            </a:pPr>
            <a:fld id="{7A1EFDCE-9D12-4668-8E8D-C08F5F466B78}" type="slidenum">
              <a:rPr lang="en-US" smtClean="0"/>
              <a:pPr>
                <a:defRPr/>
              </a:pPr>
              <a:t>13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216275" y="358775"/>
            <a:ext cx="5470525" cy="661988"/>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Challenges (2)</a:t>
            </a:r>
          </a:p>
        </p:txBody>
      </p:sp>
      <p:sp>
        <p:nvSpPr>
          <p:cNvPr id="8195" name="Content Placeholder 2"/>
          <p:cNvSpPr>
            <a:spLocks noGrp="1"/>
          </p:cNvSpPr>
          <p:nvPr>
            <p:ph idx="1"/>
          </p:nvPr>
        </p:nvSpPr>
        <p:spPr>
          <a:xfrm>
            <a:off x="269966" y="1114697"/>
            <a:ext cx="8699863" cy="5277398"/>
          </a:xfrm>
        </p:spPr>
        <p:txBody>
          <a:bodyPr/>
          <a:lstStyle/>
          <a:p>
            <a:endParaRPr lang="en-GB" sz="1800" dirty="0" smtClean="0"/>
          </a:p>
          <a:p>
            <a:r>
              <a:rPr lang="en-GB" sz="2000" dirty="0" smtClean="0"/>
              <a:t>Tech Skills:</a:t>
            </a:r>
          </a:p>
          <a:p>
            <a:pPr lvl="1"/>
            <a:r>
              <a:rPr lang="en-GB" sz="2000" dirty="0" smtClean="0"/>
              <a:t>Data Management working group members must be able to support computing related activities.  This is essential otherwise resources are wasted in providing “education” on computing fundamentals.</a:t>
            </a:r>
          </a:p>
          <a:p>
            <a:pPr>
              <a:buNone/>
            </a:pPr>
            <a:endParaRPr lang="en-GB" sz="2000" dirty="0" smtClean="0"/>
          </a:p>
          <a:p>
            <a:r>
              <a:rPr lang="en-GB" sz="2000" dirty="0" smtClean="0"/>
              <a:t>Technology Support:</a:t>
            </a:r>
          </a:p>
          <a:p>
            <a:pPr lvl="1"/>
            <a:r>
              <a:rPr lang="en-GB" sz="2000" dirty="0" smtClean="0"/>
              <a:t>The Computing technologies currently used in GSICS Data Management deliverables is complex.  Support in information flow should be encouraged through exchange visits to cooperatively work on GSICS tasks.  Some exchange visits have already taken place and these have proved to be fruit full towards the sharing of information to support in the GSICS collaboration effort. </a:t>
            </a:r>
          </a:p>
          <a:p>
            <a:endParaRPr lang="en-GB" sz="2000" dirty="0" smtClean="0"/>
          </a:p>
          <a:p>
            <a:endParaRPr lang="en-GB" dirty="0" smtClean="0"/>
          </a:p>
        </p:txBody>
      </p:sp>
      <p:sp>
        <p:nvSpPr>
          <p:cNvPr id="8196" name="Slide Number Placeholder 3"/>
          <p:cNvSpPr>
            <a:spLocks noGrp="1"/>
          </p:cNvSpPr>
          <p:nvPr>
            <p:ph type="sldNum" sz="quarter" idx="10"/>
          </p:nvPr>
        </p:nvSpPr>
        <p:spPr/>
        <p:txBody>
          <a:bodyPr/>
          <a:lstStyle/>
          <a:p>
            <a:pPr>
              <a:defRPr/>
            </a:pPr>
            <a:fld id="{7A1EFDCE-9D12-4668-8E8D-C08F5F466B78}" type="slidenum">
              <a:rPr lang="en-US" smtClean="0"/>
              <a:pPr>
                <a:defRPr/>
              </a:pPr>
              <a:t>14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254375" y="368300"/>
            <a:ext cx="5710238" cy="7620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Work plan 2015/2016 (1)</a:t>
            </a:r>
          </a:p>
        </p:txBody>
      </p:sp>
      <p:sp>
        <p:nvSpPr>
          <p:cNvPr id="7171" name="Content Placeholder 2"/>
          <p:cNvSpPr>
            <a:spLocks noGrp="1"/>
          </p:cNvSpPr>
          <p:nvPr>
            <p:ph idx="1"/>
          </p:nvPr>
        </p:nvSpPr>
        <p:spPr>
          <a:xfrm>
            <a:off x="250257" y="1193533"/>
            <a:ext cx="8701239" cy="4803006"/>
          </a:xfrm>
        </p:spPr>
        <p:txBody>
          <a:bodyPr/>
          <a:lstStyle/>
          <a:p>
            <a:r>
              <a:rPr lang="en-GB" sz="2000" dirty="0" smtClean="0"/>
              <a:t>Notable New Action Items (see action spreadsheet for all actions):</a:t>
            </a:r>
          </a:p>
          <a:p>
            <a:endParaRPr lang="en-GB" sz="2000" dirty="0" smtClean="0"/>
          </a:p>
          <a:p>
            <a:pPr lvl="1"/>
            <a:r>
              <a:rPr lang="en-GB" sz="2000" dirty="0" smtClean="0"/>
              <a:t>GSICS product generation framework; validation and usage of a framework to support the development of GSICS products.</a:t>
            </a:r>
          </a:p>
          <a:p>
            <a:pPr lvl="1"/>
            <a:endParaRPr lang="en-GB" sz="2000" dirty="0" smtClean="0"/>
          </a:p>
          <a:p>
            <a:pPr lvl="1"/>
            <a:r>
              <a:rPr lang="en-GB" sz="2000" dirty="0" smtClean="0"/>
              <a:t>GSICS products’ templates; all GSICS products of a particular type shall be formatted according to these templates.</a:t>
            </a:r>
          </a:p>
          <a:p>
            <a:pPr lvl="1"/>
            <a:endParaRPr lang="en-GB" sz="2000" dirty="0" smtClean="0"/>
          </a:p>
          <a:p>
            <a:pPr lvl="1"/>
            <a:r>
              <a:rPr lang="en-GB" sz="2000" dirty="0" smtClean="0"/>
              <a:t>Product Format Validation Tool; automated syntactic validation of GSICS products using the products’ templates.</a:t>
            </a:r>
          </a:p>
          <a:p>
            <a:pPr lvl="1"/>
            <a:endParaRPr lang="en-GB" sz="2000" dirty="0" smtClean="0"/>
          </a:p>
          <a:p>
            <a:pPr lvl="1"/>
            <a:r>
              <a:rPr lang="en-GB" sz="2000" dirty="0" smtClean="0"/>
              <a:t>Code Storage Proposal; what mechanism to use to store code for Data Management Systems to facilitate collaboration.</a:t>
            </a:r>
          </a:p>
        </p:txBody>
      </p:sp>
      <p:sp>
        <p:nvSpPr>
          <p:cNvPr id="7172" name="Slide Number Placeholder 3"/>
          <p:cNvSpPr>
            <a:spLocks noGrp="1"/>
          </p:cNvSpPr>
          <p:nvPr>
            <p:ph type="sldNum" sz="quarter" idx="10"/>
          </p:nvPr>
        </p:nvSpPr>
        <p:spPr/>
        <p:txBody>
          <a:bodyPr/>
          <a:lstStyle/>
          <a:p>
            <a:pPr>
              <a:defRPr/>
            </a:pPr>
            <a:fld id="{8554EEC7-F16A-4718-B9E8-9B144A38BE01}" type="slidenum">
              <a:rPr lang="en-US" smtClean="0"/>
              <a:pPr>
                <a:defRPr/>
              </a:pPr>
              <a:t>15</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254375" y="368300"/>
            <a:ext cx="5710238" cy="7620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Work plan 2015/2016 (2)</a:t>
            </a:r>
          </a:p>
        </p:txBody>
      </p:sp>
      <p:sp>
        <p:nvSpPr>
          <p:cNvPr id="7171" name="Content Placeholder 2"/>
          <p:cNvSpPr>
            <a:spLocks noGrp="1"/>
          </p:cNvSpPr>
          <p:nvPr>
            <p:ph idx="1"/>
          </p:nvPr>
        </p:nvSpPr>
        <p:spPr>
          <a:xfrm>
            <a:off x="250257" y="1097280"/>
            <a:ext cx="8701239" cy="5120640"/>
          </a:xfrm>
        </p:spPr>
        <p:txBody>
          <a:bodyPr/>
          <a:lstStyle/>
          <a:p>
            <a:r>
              <a:rPr lang="en-GB" sz="2000" dirty="0" smtClean="0"/>
              <a:t>Notable New Action Items (see action spreadsheet for all actions):</a:t>
            </a:r>
          </a:p>
          <a:p>
            <a:pPr lvl="1"/>
            <a:endParaRPr lang="en-GB" sz="2000" dirty="0" smtClean="0"/>
          </a:p>
          <a:p>
            <a:pPr lvl="1"/>
            <a:r>
              <a:rPr lang="en-GB" sz="2000" dirty="0" smtClean="0"/>
              <a:t>Event logging support; landing pages definition and input to CGMS team.</a:t>
            </a:r>
          </a:p>
          <a:p>
            <a:pPr lvl="1"/>
            <a:endParaRPr lang="en-GB" sz="2000" dirty="0" smtClean="0"/>
          </a:p>
          <a:p>
            <a:pPr lvl="1"/>
            <a:r>
              <a:rPr lang="en-GB" sz="2000" dirty="0" smtClean="0"/>
              <a:t>Provision of User access to GIRO software and GSICS lunar observation data components.</a:t>
            </a:r>
          </a:p>
          <a:p>
            <a:pPr lvl="1"/>
            <a:endParaRPr lang="en-GB" sz="2000" dirty="0" smtClean="0"/>
          </a:p>
          <a:p>
            <a:pPr lvl="1"/>
            <a:r>
              <a:rPr lang="en-GB" sz="2000" dirty="0" smtClean="0"/>
              <a:t>Specification of a subscription service for GSICS Products; development of a tool to automatically download GSICS products.  Tool is also used for mirroring on GSICS servers.</a:t>
            </a:r>
          </a:p>
          <a:p>
            <a:pPr lvl="1"/>
            <a:endParaRPr lang="en-GB" sz="2000" dirty="0" smtClean="0"/>
          </a:p>
          <a:p>
            <a:pPr lvl="1"/>
            <a:r>
              <a:rPr lang="en-GB" sz="2000" dirty="0" smtClean="0"/>
              <a:t>Specification of the Archiving Strategy for GSICS products.</a:t>
            </a:r>
          </a:p>
        </p:txBody>
      </p:sp>
      <p:sp>
        <p:nvSpPr>
          <p:cNvPr id="7172" name="Slide Number Placeholder 3"/>
          <p:cNvSpPr>
            <a:spLocks noGrp="1"/>
          </p:cNvSpPr>
          <p:nvPr>
            <p:ph type="sldNum" sz="quarter" idx="10"/>
          </p:nvPr>
        </p:nvSpPr>
        <p:spPr/>
        <p:txBody>
          <a:bodyPr/>
          <a:lstStyle/>
          <a:p>
            <a:pPr>
              <a:defRPr/>
            </a:pPr>
            <a:fld id="{8554EEC7-F16A-4718-B9E8-9B144A38BE01}" type="slidenum">
              <a:rPr lang="en-US" smtClean="0"/>
              <a:pPr>
                <a:defRPr/>
              </a:pPr>
              <a:t>16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p:txBody>
          <a:bodyPr/>
          <a:lstStyle/>
          <a:p>
            <a:pPr>
              <a:defRPr/>
            </a:pPr>
            <a:fld id="{D27967D6-5DB1-46EF-A957-D260013CA109}" type="slidenum">
              <a:rPr lang="en-US" smtClean="0"/>
              <a:pPr>
                <a:defRPr/>
              </a:pPr>
              <a:t>17</a:t>
            </a:fld>
            <a:endParaRPr lang="en-US" smtClean="0"/>
          </a:p>
        </p:txBody>
      </p:sp>
      <p:sp>
        <p:nvSpPr>
          <p:cNvPr id="19459" name="Rectangle 2"/>
          <p:cNvSpPr>
            <a:spLocks noGrp="1" noChangeArrowheads="1"/>
          </p:cNvSpPr>
          <p:nvPr>
            <p:ph type="title"/>
          </p:nvPr>
        </p:nvSpPr>
        <p:spPr bwMode="auto">
          <a:xfrm>
            <a:off x="3181350" y="439738"/>
            <a:ext cx="5962650" cy="549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000" dirty="0" smtClean="0">
                <a:solidFill>
                  <a:srgbClr val="FF3300"/>
                </a:solidFill>
              </a:rPr>
              <a:t>End of Presentation: Thank you for your attention</a:t>
            </a:r>
          </a:p>
        </p:txBody>
      </p:sp>
      <p:sp>
        <p:nvSpPr>
          <p:cNvPr id="12292" name="Rectangle 6"/>
          <p:cNvSpPr>
            <a:spLocks noGrp="1" noChangeArrowheads="1"/>
          </p:cNvSpPr>
          <p:nvPr>
            <p:ph type="body" idx="1"/>
          </p:nvPr>
        </p:nvSpPr>
        <p:spPr>
          <a:xfrm>
            <a:off x="420688" y="1208088"/>
            <a:ext cx="8229600" cy="5246687"/>
          </a:xfrm>
        </p:spPr>
        <p:txBody>
          <a:bodyPr/>
          <a:lstStyle/>
          <a:p>
            <a:pPr algn="ctr" eaLnBrk="1" hangingPunct="1">
              <a:buFont typeface="Wingdings" pitchFamily="2" charset="2"/>
              <a:buNone/>
            </a:pPr>
            <a:endParaRPr lang="en-GB" sz="2400" b="1" dirty="0" smtClean="0">
              <a:solidFill>
                <a:schemeClr val="accent2"/>
              </a:solidFill>
            </a:endParaRPr>
          </a:p>
          <a:p>
            <a:pPr algn="ctr" eaLnBrk="1" hangingPunct="1">
              <a:buFont typeface="Wingdings" pitchFamily="2" charset="2"/>
              <a:buNone/>
            </a:pPr>
            <a:endParaRPr lang="en-GB" sz="2400" b="1" dirty="0" smtClean="0">
              <a:solidFill>
                <a:schemeClr val="accent2"/>
              </a:solidFill>
            </a:endParaRPr>
          </a:p>
          <a:p>
            <a:pPr algn="ctr" eaLnBrk="1" hangingPunct="1">
              <a:buFont typeface="Wingdings" pitchFamily="2" charset="2"/>
              <a:buNone/>
            </a:pPr>
            <a:endParaRPr lang="en-GB" sz="5400" b="1" dirty="0" smtClean="0">
              <a:solidFill>
                <a:schemeClr val="accent2"/>
              </a:solidFill>
            </a:endParaRPr>
          </a:p>
        </p:txBody>
      </p:sp>
      <p:pic>
        <p:nvPicPr>
          <p:cNvPr id="2051" name="Picture 3" descr="D:\GSICS EP 2015\Pics\Pres4.jpg"/>
          <p:cNvPicPr>
            <a:picLocks noChangeAspect="1" noChangeArrowheads="1"/>
          </p:cNvPicPr>
          <p:nvPr/>
        </p:nvPicPr>
        <p:blipFill>
          <a:blip r:embed="rId3" cstate="print"/>
          <a:srcRect/>
          <a:stretch>
            <a:fillRect/>
          </a:stretch>
        </p:blipFill>
        <p:spPr bwMode="auto">
          <a:xfrm>
            <a:off x="1045028" y="1144396"/>
            <a:ext cx="7010400" cy="5110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3187700" y="288925"/>
            <a:ext cx="5673725" cy="636588"/>
          </a:xfrm>
          <a:noFill/>
          <a:ln>
            <a:miter lim="800000"/>
            <a:headEnd/>
            <a:tailEnd/>
          </a:ln>
        </p:spPr>
        <p:txBody>
          <a:bodyPr vert="horz" wrap="square" lIns="91440" tIns="45720" rIns="91440" bIns="45720" numCol="1" anchor="t" anchorCtr="0" compatLnSpc="1">
            <a:prstTxWarp prst="textNoShape">
              <a:avLst/>
            </a:prstTxWarp>
          </a:bodyPr>
          <a:lstStyle/>
          <a:p>
            <a:r>
              <a:rPr lang="en-GB" sz="4000" smtClean="0"/>
              <a:t>Overview</a:t>
            </a:r>
          </a:p>
        </p:txBody>
      </p:sp>
      <p:sp>
        <p:nvSpPr>
          <p:cNvPr id="3075" name="Content Placeholder 2"/>
          <p:cNvSpPr>
            <a:spLocks noGrp="1"/>
          </p:cNvSpPr>
          <p:nvPr>
            <p:ph idx="1"/>
          </p:nvPr>
        </p:nvSpPr>
        <p:spPr>
          <a:xfrm>
            <a:off x="295275" y="1138238"/>
            <a:ext cx="8534400" cy="5100637"/>
          </a:xfrm>
        </p:spPr>
        <p:txBody>
          <a:bodyPr/>
          <a:lstStyle/>
          <a:p>
            <a:r>
              <a:rPr lang="en-GB" sz="2800" dirty="0" smtClean="0"/>
              <a:t>GDWG Joint Meeting Highlights</a:t>
            </a:r>
          </a:p>
          <a:p>
            <a:endParaRPr lang="en-GB" sz="2800" dirty="0" smtClean="0"/>
          </a:p>
          <a:p>
            <a:r>
              <a:rPr lang="en-GB" sz="2800" dirty="0" smtClean="0"/>
              <a:t>GDWG Data Management Systems Status</a:t>
            </a:r>
          </a:p>
          <a:p>
            <a:pPr>
              <a:buFont typeface="Wingdings" pitchFamily="2" charset="2"/>
              <a:buNone/>
            </a:pPr>
            <a:endParaRPr lang="en-GB" sz="2800" dirty="0" smtClean="0"/>
          </a:p>
          <a:p>
            <a:r>
              <a:rPr lang="en-GB" sz="2800" dirty="0" smtClean="0"/>
              <a:t>A New Approach for Collaboration</a:t>
            </a:r>
          </a:p>
          <a:p>
            <a:pPr>
              <a:buNone/>
            </a:pPr>
            <a:endParaRPr lang="en-GB" sz="2800" dirty="0" smtClean="0"/>
          </a:p>
          <a:p>
            <a:r>
              <a:rPr lang="en-GB" sz="2800" dirty="0" smtClean="0"/>
              <a:t>GDWG Challenges</a:t>
            </a:r>
          </a:p>
          <a:p>
            <a:endParaRPr lang="en-GB" sz="2800" dirty="0" smtClean="0"/>
          </a:p>
          <a:p>
            <a:r>
              <a:rPr lang="en-GB" sz="2800" dirty="0" smtClean="0"/>
              <a:t>GDWG Work Plan 2015/2016</a:t>
            </a:r>
          </a:p>
          <a:p>
            <a:endParaRPr lang="en-GB" sz="2400" dirty="0" smtClean="0"/>
          </a:p>
          <a:p>
            <a:endParaRPr lang="en-GB" sz="2800" dirty="0" smtClean="0"/>
          </a:p>
          <a:p>
            <a:endParaRPr lang="en-GB" sz="2800" dirty="0" smtClean="0"/>
          </a:p>
          <a:p>
            <a:endParaRPr lang="en-GB" sz="2800" dirty="0" smtClean="0"/>
          </a:p>
          <a:p>
            <a:endParaRPr lang="en-GB" sz="2800" dirty="0" smtClean="0"/>
          </a:p>
        </p:txBody>
      </p:sp>
      <p:sp>
        <p:nvSpPr>
          <p:cNvPr id="3076" name="Slide Number Placeholder 3"/>
          <p:cNvSpPr>
            <a:spLocks noGrp="1"/>
          </p:cNvSpPr>
          <p:nvPr>
            <p:ph type="sldNum" sz="quarter" idx="10"/>
          </p:nvPr>
        </p:nvSpPr>
        <p:spPr/>
        <p:txBody>
          <a:bodyPr/>
          <a:lstStyle/>
          <a:p>
            <a:pPr>
              <a:defRPr/>
            </a:pPr>
            <a:fld id="{78EE0E45-5508-4AD2-B739-C9721687BC2A}" type="slidenum">
              <a:rPr lang="en-US" smtClean="0"/>
              <a:pPr>
                <a:defRPr/>
              </a:pPr>
              <a:t>2</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236913" y="375385"/>
            <a:ext cx="5449887" cy="606392"/>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Highlights 2015</a:t>
            </a:r>
          </a:p>
        </p:txBody>
      </p:sp>
      <p:sp>
        <p:nvSpPr>
          <p:cNvPr id="4099" name="Content Placeholder 2"/>
          <p:cNvSpPr>
            <a:spLocks noGrp="1"/>
          </p:cNvSpPr>
          <p:nvPr>
            <p:ph idx="1"/>
          </p:nvPr>
        </p:nvSpPr>
        <p:spPr>
          <a:xfrm>
            <a:off x="417513" y="1109663"/>
            <a:ext cx="8269287" cy="5016500"/>
          </a:xfrm>
        </p:spPr>
        <p:txBody>
          <a:bodyPr/>
          <a:lstStyle/>
          <a:p>
            <a:r>
              <a:rPr lang="en-GB" dirty="0" smtClean="0"/>
              <a:t>First GSICS Meeting to take place in India.</a:t>
            </a:r>
          </a:p>
          <a:p>
            <a:r>
              <a:rPr lang="en-GB" dirty="0" smtClean="0"/>
              <a:t>Great Organisation &amp; Hospitality from IMD.</a:t>
            </a:r>
          </a:p>
          <a:p>
            <a:pPr>
              <a:buNone/>
            </a:pPr>
            <a:endParaRPr lang="en-GB" dirty="0" smtClean="0"/>
          </a:p>
          <a:p>
            <a:endParaRPr lang="en-GB" dirty="0" smtClean="0"/>
          </a:p>
        </p:txBody>
      </p:sp>
      <p:sp>
        <p:nvSpPr>
          <p:cNvPr id="4100" name="Slide Number Placeholder 3"/>
          <p:cNvSpPr>
            <a:spLocks noGrp="1"/>
          </p:cNvSpPr>
          <p:nvPr>
            <p:ph type="sldNum" sz="quarter" idx="10"/>
          </p:nvPr>
        </p:nvSpPr>
        <p:spPr/>
        <p:txBody>
          <a:bodyPr/>
          <a:lstStyle/>
          <a:p>
            <a:pPr>
              <a:defRPr/>
            </a:pPr>
            <a:fld id="{6AC2EB1C-D197-4CDF-B016-1BF95CFCAA30}" type="slidenum">
              <a:rPr lang="en-US" smtClean="0"/>
              <a:pPr>
                <a:defRPr/>
              </a:pPr>
              <a:t>3</a:t>
            </a:fld>
            <a:endParaRPr lang="en-US" smtClean="0"/>
          </a:p>
        </p:txBody>
      </p:sp>
      <p:pic>
        <p:nvPicPr>
          <p:cNvPr id="2050" name="Picture 2" descr="D:\GSICS EP 2105\Pics\Pres2.jpg"/>
          <p:cNvPicPr>
            <a:picLocks noChangeAspect="1" noChangeArrowheads="1"/>
          </p:cNvPicPr>
          <p:nvPr/>
        </p:nvPicPr>
        <p:blipFill>
          <a:blip r:embed="rId2" cstate="print"/>
          <a:srcRect/>
          <a:stretch>
            <a:fillRect/>
          </a:stretch>
        </p:blipFill>
        <p:spPr bwMode="auto">
          <a:xfrm>
            <a:off x="1254125" y="2266951"/>
            <a:ext cx="6614020" cy="39306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728" y="385011"/>
            <a:ext cx="5792518" cy="577515"/>
          </a:xfrm>
        </p:spPr>
        <p:txBody>
          <a:bodyPr/>
          <a:lstStyle/>
          <a:p>
            <a:r>
              <a:rPr lang="en-GB" sz="2400" dirty="0" smtClean="0"/>
              <a:t>Data Management System Statuses</a:t>
            </a:r>
            <a:endParaRPr lang="en-GB" sz="2400" dirty="0"/>
          </a:p>
        </p:txBody>
      </p:sp>
      <p:sp>
        <p:nvSpPr>
          <p:cNvPr id="3" name="Content Placeholder 2"/>
          <p:cNvSpPr>
            <a:spLocks noGrp="1"/>
          </p:cNvSpPr>
          <p:nvPr>
            <p:ph idx="1"/>
          </p:nvPr>
        </p:nvSpPr>
        <p:spPr>
          <a:xfrm>
            <a:off x="327259" y="1126156"/>
            <a:ext cx="8479857" cy="5000008"/>
          </a:xfrm>
        </p:spPr>
        <p:txBody>
          <a:bodyPr/>
          <a:lstStyle/>
          <a:p>
            <a:r>
              <a:rPr lang="en-GB" dirty="0" smtClean="0"/>
              <a:t>Collaboration Servers major updates:</a:t>
            </a:r>
          </a:p>
          <a:p>
            <a:pPr lvl="1"/>
            <a:r>
              <a:rPr lang="en-GB" dirty="0" smtClean="0"/>
              <a:t> Product directory restructuring.</a:t>
            </a:r>
          </a:p>
          <a:p>
            <a:pPr lvl="1"/>
            <a:r>
              <a:rPr lang="en-GB" dirty="0" smtClean="0"/>
              <a:t>Introduction of new GSICS products.</a:t>
            </a:r>
          </a:p>
          <a:p>
            <a:pPr lvl="1"/>
            <a:r>
              <a:rPr lang="en-GB" dirty="0" smtClean="0"/>
              <a:t>Mirroring of products across servers.</a:t>
            </a:r>
          </a:p>
          <a:p>
            <a:pPr lvl="1"/>
            <a:endParaRPr lang="en-GB" dirty="0" smtClean="0"/>
          </a:p>
          <a:p>
            <a:r>
              <a:rPr lang="en-GB" dirty="0" smtClean="0"/>
              <a:t>Bias Plotting Tool major updates:</a:t>
            </a:r>
          </a:p>
          <a:p>
            <a:pPr lvl="1"/>
            <a:r>
              <a:rPr lang="en-GB" dirty="0" smtClean="0"/>
              <a:t>Updates to support final changes to the GSICS products before operations.</a:t>
            </a:r>
          </a:p>
          <a:p>
            <a:pPr lvl="1"/>
            <a:r>
              <a:rPr lang="en-GB" dirty="0" smtClean="0"/>
              <a:t>Updates to support new collaboration servers and new products.</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D23D876-5232-4443-A72A-DEE900302491}"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728" y="410276"/>
            <a:ext cx="5470071" cy="561874"/>
          </a:xfrm>
        </p:spPr>
        <p:txBody>
          <a:bodyPr/>
          <a:lstStyle/>
          <a:p>
            <a:r>
              <a:rPr lang="en-GB" sz="2800" dirty="0" smtClean="0"/>
              <a:t>A New Approach to Collaboration</a:t>
            </a:r>
            <a:endParaRPr lang="en-GB" sz="2800" dirty="0"/>
          </a:p>
        </p:txBody>
      </p:sp>
      <p:sp>
        <p:nvSpPr>
          <p:cNvPr id="3" name="Content Placeholder 2"/>
          <p:cNvSpPr>
            <a:spLocks noGrp="1"/>
          </p:cNvSpPr>
          <p:nvPr>
            <p:ph idx="1"/>
          </p:nvPr>
        </p:nvSpPr>
        <p:spPr>
          <a:xfrm>
            <a:off x="457200" y="1135782"/>
            <a:ext cx="8229600" cy="4990382"/>
          </a:xfrm>
        </p:spPr>
        <p:txBody>
          <a:bodyPr/>
          <a:lstStyle/>
          <a:p>
            <a:r>
              <a:rPr lang="en-GB" sz="2400" dirty="0" smtClean="0"/>
              <a:t>Cloning...</a:t>
            </a:r>
            <a:endParaRPr lang="en-GB" sz="2400" dirty="0"/>
          </a:p>
        </p:txBody>
      </p:sp>
      <p:sp>
        <p:nvSpPr>
          <p:cNvPr id="4" name="Slide Number Placeholder 3"/>
          <p:cNvSpPr>
            <a:spLocks noGrp="1"/>
          </p:cNvSpPr>
          <p:nvPr>
            <p:ph type="sldNum" sz="quarter" idx="10"/>
          </p:nvPr>
        </p:nvSpPr>
        <p:spPr/>
        <p:txBody>
          <a:bodyPr/>
          <a:lstStyle/>
          <a:p>
            <a:pPr>
              <a:defRPr/>
            </a:pPr>
            <a:fld id="{9D23D876-5232-4443-A72A-DEE900302491}" type="slidenum">
              <a:rPr lang="en-US" smtClean="0"/>
              <a:pPr>
                <a:defRPr/>
              </a:pPr>
              <a:t>5</a:t>
            </a:fld>
            <a:endParaRPr lang="en-US"/>
          </a:p>
        </p:txBody>
      </p:sp>
      <p:pic>
        <p:nvPicPr>
          <p:cNvPr id="1026" name="Picture 2" descr="D:\GSICS EP 2015\Pics\Pres3.jpg"/>
          <p:cNvPicPr>
            <a:picLocks noChangeAspect="1" noChangeArrowheads="1"/>
          </p:cNvPicPr>
          <p:nvPr/>
        </p:nvPicPr>
        <p:blipFill>
          <a:blip r:embed="rId2" cstate="print"/>
          <a:srcRect/>
          <a:stretch>
            <a:fillRect/>
          </a:stretch>
        </p:blipFill>
        <p:spPr bwMode="auto">
          <a:xfrm>
            <a:off x="1245327" y="1616825"/>
            <a:ext cx="6583680" cy="464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209925" y="404261"/>
            <a:ext cx="5459413" cy="529390"/>
          </a:xfrm>
          <a:noFill/>
          <a:ln>
            <a:miter lim="800000"/>
            <a:headEnd/>
            <a:tailEnd/>
          </a:ln>
        </p:spPr>
        <p:txBody>
          <a:bodyPr vert="horz" wrap="square" lIns="91440" tIns="45720" rIns="91440" bIns="45720" numCol="1" anchor="t" anchorCtr="0" compatLnSpc="1">
            <a:prstTxWarp prst="textNoShape">
              <a:avLst/>
            </a:prstTxWarp>
          </a:bodyPr>
          <a:lstStyle/>
          <a:p>
            <a:r>
              <a:rPr lang="en-GB" sz="2400" dirty="0" smtClean="0"/>
              <a:t>Why do we need a better approach?</a:t>
            </a:r>
          </a:p>
        </p:txBody>
      </p:sp>
      <p:sp>
        <p:nvSpPr>
          <p:cNvPr id="6147" name="Content Placeholder 2"/>
          <p:cNvSpPr>
            <a:spLocks noGrp="1"/>
          </p:cNvSpPr>
          <p:nvPr>
            <p:ph idx="1"/>
          </p:nvPr>
        </p:nvSpPr>
        <p:spPr>
          <a:xfrm>
            <a:off x="274320" y="1135781"/>
            <a:ext cx="8544560" cy="5168765"/>
          </a:xfrm>
        </p:spPr>
        <p:txBody>
          <a:bodyPr/>
          <a:lstStyle/>
          <a:p>
            <a:r>
              <a:rPr lang="en-GB" sz="2400" dirty="0" smtClean="0"/>
              <a:t>Improves overview of collaboration activities.</a:t>
            </a:r>
          </a:p>
          <a:p>
            <a:endParaRPr lang="en-GB" sz="2000" dirty="0" smtClean="0"/>
          </a:p>
          <a:p>
            <a:r>
              <a:rPr lang="en-GB" sz="2400" dirty="0" smtClean="0"/>
              <a:t>Supports the quantification of resources needed to gauge the commitments required so that clear statements can be made to GDWG members what their obligations are to support the Data Management collaboration effort.</a:t>
            </a:r>
          </a:p>
          <a:p>
            <a:endParaRPr lang="en-GB" sz="2000" dirty="0" smtClean="0"/>
          </a:p>
          <a:p>
            <a:r>
              <a:rPr lang="en-GB" sz="2400" dirty="0" smtClean="0"/>
              <a:t>Identify if there is the need to propose initiatives to support GDWG members to take the lead for actions.</a:t>
            </a:r>
          </a:p>
          <a:p>
            <a:endParaRPr lang="en-GB" sz="2000" dirty="0" smtClean="0"/>
          </a:p>
          <a:p>
            <a:r>
              <a:rPr lang="en-GB" sz="2400" dirty="0" smtClean="0"/>
              <a:t>Goal is to “Make Progress” and to “Manage Expectations” regarding GDWG activities as well as keep GSICS members and users informed.</a:t>
            </a:r>
          </a:p>
        </p:txBody>
      </p:sp>
      <p:sp>
        <p:nvSpPr>
          <p:cNvPr id="6148" name="Slide Number Placeholder 3"/>
          <p:cNvSpPr>
            <a:spLocks noGrp="1"/>
          </p:cNvSpPr>
          <p:nvPr>
            <p:ph type="sldNum" sz="quarter" idx="10"/>
          </p:nvPr>
        </p:nvSpPr>
        <p:spPr/>
        <p:txBody>
          <a:bodyPr/>
          <a:lstStyle/>
          <a:p>
            <a:pPr>
              <a:defRPr/>
            </a:pPr>
            <a:fld id="{93919566-0D4E-49E1-86F3-2FE002378EFE}" type="slidenum">
              <a:rPr lang="en-US" smtClean="0"/>
              <a:pPr>
                <a:defRPr/>
              </a:pPr>
              <a:t>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728" y="391028"/>
            <a:ext cx="5470071" cy="523373"/>
          </a:xfrm>
        </p:spPr>
        <p:txBody>
          <a:bodyPr/>
          <a:lstStyle/>
          <a:p>
            <a:r>
              <a:rPr lang="en-GB" dirty="0" smtClean="0"/>
              <a:t>Current view of activities</a:t>
            </a:r>
            <a:endParaRPr lang="en-GB" dirty="0"/>
          </a:p>
        </p:txBody>
      </p:sp>
      <p:sp>
        <p:nvSpPr>
          <p:cNvPr id="3" name="Content Placeholder 2"/>
          <p:cNvSpPr>
            <a:spLocks noGrp="1"/>
          </p:cNvSpPr>
          <p:nvPr>
            <p:ph idx="1"/>
          </p:nvPr>
        </p:nvSpPr>
        <p:spPr>
          <a:xfrm>
            <a:off x="317633" y="1080167"/>
            <a:ext cx="8441355" cy="5176253"/>
          </a:xfrm>
        </p:spPr>
        <p:txBody>
          <a:bodyPr/>
          <a:lstStyle/>
          <a:p>
            <a:r>
              <a:rPr lang="en-GB" sz="1400" dirty="0" smtClean="0"/>
              <a:t>The following table shows the number of attendees for all GSICS joint meetings (taken from the minutes and my memory).  The numbers for the 2015 are look “good”.</a:t>
            </a:r>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r>
              <a:rPr lang="en-GB" sz="1400" dirty="0" smtClean="0"/>
              <a:t>This table provides interesting data but the information it contains is unclear.  For example, the 8 actions from the 2008 meeting at NOAA included the development of the collaboration servers and the definition of the GSICS data management guidelines, conventions and standards.</a:t>
            </a:r>
          </a:p>
          <a:p>
            <a:endParaRPr lang="en-GB" sz="1400" dirty="0" smtClean="0"/>
          </a:p>
          <a:p>
            <a:r>
              <a:rPr lang="en-GB" sz="1400" dirty="0" smtClean="0"/>
              <a:t>Whereas, the 54 actions in the 2011 meeting were recording minor cosmetic updates to websites.</a:t>
            </a:r>
          </a:p>
          <a:p>
            <a:endParaRPr lang="en-GB" sz="1400" dirty="0" smtClean="0"/>
          </a:p>
          <a:p>
            <a:r>
              <a:rPr lang="en-GB" sz="1400" dirty="0" smtClean="0"/>
              <a:t>In addition to this, attendee number is also </a:t>
            </a:r>
            <a:r>
              <a:rPr lang="en-GB" sz="1400" dirty="0" err="1" smtClean="0"/>
              <a:t>mis</a:t>
            </a:r>
            <a:r>
              <a:rPr lang="en-GB" sz="1400" dirty="0" smtClean="0"/>
              <a:t>-leading as contribution to these meetings can be from the same members.</a:t>
            </a:r>
          </a:p>
          <a:p>
            <a:endParaRPr lang="en-GB" sz="1400" dirty="0" smtClean="0"/>
          </a:p>
          <a:p>
            <a:r>
              <a:rPr lang="en-GB" sz="1400" dirty="0" smtClean="0"/>
              <a:t>Thus we need a better approach to looking at this information to support the collaboration process.</a:t>
            </a:r>
          </a:p>
        </p:txBody>
      </p:sp>
      <p:sp>
        <p:nvSpPr>
          <p:cNvPr id="4" name="Slide Number Placeholder 3"/>
          <p:cNvSpPr>
            <a:spLocks noGrp="1"/>
          </p:cNvSpPr>
          <p:nvPr>
            <p:ph type="sldNum" sz="quarter" idx="10"/>
          </p:nvPr>
        </p:nvSpPr>
        <p:spPr/>
        <p:txBody>
          <a:bodyPr/>
          <a:lstStyle/>
          <a:p>
            <a:pPr>
              <a:defRPr/>
            </a:pPr>
            <a:fld id="{9D23D876-5232-4443-A72A-DEE900302491}" type="slidenum">
              <a:rPr lang="en-US" smtClean="0"/>
              <a:pPr>
                <a:defRPr/>
              </a:pPr>
              <a:t>7</a:t>
            </a:fld>
            <a:endParaRPr lang="en-US"/>
          </a:p>
        </p:txBody>
      </p:sp>
      <p:graphicFrame>
        <p:nvGraphicFramePr>
          <p:cNvPr id="5" name="Content Placeholder 4"/>
          <p:cNvGraphicFramePr>
            <a:graphicFrameLocks/>
          </p:cNvGraphicFramePr>
          <p:nvPr/>
        </p:nvGraphicFramePr>
        <p:xfrm>
          <a:off x="252386" y="1644317"/>
          <a:ext cx="8686810" cy="1964178"/>
        </p:xfrm>
        <a:graphic>
          <a:graphicData uri="http://schemas.openxmlformats.org/drawingml/2006/table">
            <a:tbl>
              <a:tblPr firstRow="1" bandRow="1">
                <a:tableStyleId>{5C22544A-7EE6-4342-B048-85BDC9FD1C3A}</a:tableStyleId>
              </a:tblPr>
              <a:tblGrid>
                <a:gridCol w="1137931"/>
                <a:gridCol w="772160"/>
                <a:gridCol w="883920"/>
                <a:gridCol w="883920"/>
                <a:gridCol w="934720"/>
                <a:gridCol w="843280"/>
                <a:gridCol w="812800"/>
                <a:gridCol w="762000"/>
                <a:gridCol w="833120"/>
                <a:gridCol w="822959"/>
              </a:tblGrid>
              <a:tr h="482006">
                <a:tc>
                  <a:txBody>
                    <a:bodyPr/>
                    <a:lstStyle/>
                    <a:p>
                      <a:endParaRPr lang="en-GB" dirty="0"/>
                    </a:p>
                  </a:txBody>
                  <a:tcPr/>
                </a:tc>
                <a:tc>
                  <a:txBody>
                    <a:bodyPr/>
                    <a:lstStyle/>
                    <a:p>
                      <a:pPr algn="ctr"/>
                      <a:r>
                        <a:rPr lang="en-GB" sz="1400" dirty="0" smtClean="0"/>
                        <a:t>2007</a:t>
                      </a:r>
                      <a:endParaRPr lang="en-GB" sz="1400" dirty="0"/>
                    </a:p>
                  </a:txBody>
                  <a:tcPr/>
                </a:tc>
                <a:tc>
                  <a:txBody>
                    <a:bodyPr/>
                    <a:lstStyle/>
                    <a:p>
                      <a:pPr algn="ctr"/>
                      <a:r>
                        <a:rPr lang="en-GB" sz="1400" dirty="0" smtClean="0"/>
                        <a:t>2008</a:t>
                      </a:r>
                      <a:endParaRPr lang="en-GB" sz="1400" dirty="0"/>
                    </a:p>
                  </a:txBody>
                  <a:tcPr/>
                </a:tc>
                <a:tc>
                  <a:txBody>
                    <a:bodyPr/>
                    <a:lstStyle/>
                    <a:p>
                      <a:pPr algn="ctr"/>
                      <a:r>
                        <a:rPr lang="en-GB" sz="1400" dirty="0" smtClean="0"/>
                        <a:t>2009</a:t>
                      </a:r>
                      <a:endParaRPr lang="en-GB" sz="1400" dirty="0"/>
                    </a:p>
                  </a:txBody>
                  <a:tcPr/>
                </a:tc>
                <a:tc>
                  <a:txBody>
                    <a:bodyPr/>
                    <a:lstStyle/>
                    <a:p>
                      <a:pPr algn="ctr"/>
                      <a:r>
                        <a:rPr lang="en-GB" sz="1400" dirty="0" smtClean="0"/>
                        <a:t>2010</a:t>
                      </a:r>
                      <a:endParaRPr lang="en-GB" sz="1400" dirty="0"/>
                    </a:p>
                  </a:txBody>
                  <a:tcPr/>
                </a:tc>
                <a:tc>
                  <a:txBody>
                    <a:bodyPr/>
                    <a:lstStyle/>
                    <a:p>
                      <a:pPr algn="ctr"/>
                      <a:r>
                        <a:rPr lang="en-GB" sz="1400" dirty="0" smtClean="0"/>
                        <a:t>2011</a:t>
                      </a:r>
                      <a:endParaRPr lang="en-GB" sz="1400" dirty="0"/>
                    </a:p>
                  </a:txBody>
                  <a:tcPr/>
                </a:tc>
                <a:tc>
                  <a:txBody>
                    <a:bodyPr/>
                    <a:lstStyle/>
                    <a:p>
                      <a:pPr algn="ctr"/>
                      <a:r>
                        <a:rPr lang="en-GB" sz="1400" dirty="0" smtClean="0"/>
                        <a:t>2012</a:t>
                      </a:r>
                      <a:endParaRPr lang="en-GB" sz="1400" dirty="0"/>
                    </a:p>
                  </a:txBody>
                  <a:tcPr/>
                </a:tc>
                <a:tc>
                  <a:txBody>
                    <a:bodyPr/>
                    <a:lstStyle/>
                    <a:p>
                      <a:pPr algn="ctr"/>
                      <a:r>
                        <a:rPr lang="en-GB" sz="1400" dirty="0" smtClean="0"/>
                        <a:t>2013</a:t>
                      </a:r>
                      <a:endParaRPr lang="en-GB" sz="1400" dirty="0"/>
                    </a:p>
                  </a:txBody>
                  <a:tcPr/>
                </a:tc>
                <a:tc>
                  <a:txBody>
                    <a:bodyPr/>
                    <a:lstStyle/>
                    <a:p>
                      <a:pPr algn="ctr"/>
                      <a:r>
                        <a:rPr lang="en-GB" sz="1400" dirty="0" smtClean="0"/>
                        <a:t>2014</a:t>
                      </a:r>
                      <a:endParaRPr lang="en-GB" sz="1400" dirty="0"/>
                    </a:p>
                  </a:txBody>
                  <a:tcPr/>
                </a:tc>
                <a:tc>
                  <a:txBody>
                    <a:bodyPr/>
                    <a:lstStyle/>
                    <a:p>
                      <a:pPr algn="ctr"/>
                      <a:r>
                        <a:rPr lang="en-GB" sz="1400" dirty="0" smtClean="0"/>
                        <a:t>2015</a:t>
                      </a:r>
                      <a:endParaRPr lang="en-GB" sz="1400" dirty="0"/>
                    </a:p>
                  </a:txBody>
                  <a:tcPr/>
                </a:tc>
              </a:tr>
              <a:tr h="482006">
                <a:tc>
                  <a:txBody>
                    <a:bodyPr/>
                    <a:lstStyle/>
                    <a:p>
                      <a:pPr algn="l"/>
                      <a:r>
                        <a:rPr lang="en-GB" sz="1400" dirty="0" smtClean="0">
                          <a:latin typeface="+mj-lt"/>
                        </a:rPr>
                        <a:t>Where</a:t>
                      </a:r>
                      <a:endParaRPr lang="en-GB" sz="1400" dirty="0">
                        <a:latin typeface="+mj-lt"/>
                      </a:endParaRPr>
                    </a:p>
                  </a:txBody>
                  <a:tcPr/>
                </a:tc>
                <a:tc>
                  <a:txBody>
                    <a:bodyPr/>
                    <a:lstStyle/>
                    <a:p>
                      <a:pPr algn="ctr"/>
                      <a:r>
                        <a:rPr lang="en-GB" sz="1400" dirty="0" smtClean="0">
                          <a:latin typeface="+mj-lt"/>
                        </a:rPr>
                        <a:t>EUM</a:t>
                      </a:r>
                      <a:endParaRPr lang="en-GB" sz="1400" dirty="0">
                        <a:latin typeface="+mj-lt"/>
                      </a:endParaRPr>
                    </a:p>
                  </a:txBody>
                  <a:tcPr/>
                </a:tc>
                <a:tc>
                  <a:txBody>
                    <a:bodyPr/>
                    <a:lstStyle/>
                    <a:p>
                      <a:pPr algn="ctr"/>
                      <a:r>
                        <a:rPr lang="en-GB" sz="1400" dirty="0" smtClean="0">
                          <a:latin typeface="+mj-lt"/>
                        </a:rPr>
                        <a:t>NOAA</a:t>
                      </a:r>
                      <a:endParaRPr lang="en-GB" sz="1400" dirty="0">
                        <a:latin typeface="+mj-lt"/>
                      </a:endParaRPr>
                    </a:p>
                  </a:txBody>
                  <a:tcPr/>
                </a:tc>
                <a:tc>
                  <a:txBody>
                    <a:bodyPr/>
                    <a:lstStyle/>
                    <a:p>
                      <a:pPr algn="ctr"/>
                      <a:r>
                        <a:rPr lang="en-GB" sz="1400" dirty="0" smtClean="0">
                          <a:latin typeface="+mj-lt"/>
                        </a:rPr>
                        <a:t>JMA</a:t>
                      </a:r>
                      <a:endParaRPr lang="en-GB" sz="1400" dirty="0">
                        <a:latin typeface="+mj-lt"/>
                      </a:endParaRPr>
                    </a:p>
                  </a:txBody>
                  <a:tcPr/>
                </a:tc>
                <a:tc>
                  <a:txBody>
                    <a:bodyPr/>
                    <a:lstStyle/>
                    <a:p>
                      <a:pPr algn="ctr"/>
                      <a:r>
                        <a:rPr lang="en-GB" sz="1400" dirty="0" smtClean="0">
                          <a:latin typeface="+mj-lt"/>
                        </a:rPr>
                        <a:t>CNES</a:t>
                      </a:r>
                      <a:endParaRPr lang="en-GB" sz="1400" dirty="0">
                        <a:latin typeface="+mj-lt"/>
                      </a:endParaRPr>
                    </a:p>
                  </a:txBody>
                  <a:tcPr/>
                </a:tc>
                <a:tc>
                  <a:txBody>
                    <a:bodyPr/>
                    <a:lstStyle/>
                    <a:p>
                      <a:pPr algn="ctr"/>
                      <a:r>
                        <a:rPr lang="en-GB" sz="1400" dirty="0" smtClean="0">
                          <a:latin typeface="+mj-lt"/>
                        </a:rPr>
                        <a:t>KMA</a:t>
                      </a:r>
                      <a:endParaRPr lang="en-GB" sz="1400" dirty="0">
                        <a:latin typeface="+mj-lt"/>
                      </a:endParaRPr>
                    </a:p>
                  </a:txBody>
                  <a:tcPr/>
                </a:tc>
                <a:tc>
                  <a:txBody>
                    <a:bodyPr/>
                    <a:lstStyle/>
                    <a:p>
                      <a:pPr algn="ctr"/>
                      <a:r>
                        <a:rPr lang="en-GB" sz="1400" dirty="0" smtClean="0">
                          <a:latin typeface="+mj-lt"/>
                        </a:rPr>
                        <a:t>CMA</a:t>
                      </a:r>
                      <a:endParaRPr lang="en-GB" sz="1400" dirty="0">
                        <a:latin typeface="+mj-lt"/>
                      </a:endParaRPr>
                    </a:p>
                  </a:txBody>
                  <a:tcPr/>
                </a:tc>
                <a:tc>
                  <a:txBody>
                    <a:bodyPr/>
                    <a:lstStyle/>
                    <a:p>
                      <a:pPr algn="ctr"/>
                      <a:r>
                        <a:rPr lang="en-GB" sz="1400" dirty="0" smtClean="0">
                          <a:latin typeface="+mj-lt"/>
                        </a:rPr>
                        <a:t>NOAA</a:t>
                      </a:r>
                      <a:endParaRPr lang="en-GB" sz="1400" dirty="0">
                        <a:latin typeface="+mj-lt"/>
                      </a:endParaRPr>
                    </a:p>
                  </a:txBody>
                  <a:tcPr/>
                </a:tc>
                <a:tc>
                  <a:txBody>
                    <a:bodyPr/>
                    <a:lstStyle/>
                    <a:p>
                      <a:pPr algn="ctr"/>
                      <a:r>
                        <a:rPr lang="en-GB" sz="1400" dirty="0" smtClean="0">
                          <a:latin typeface="+mj-lt"/>
                        </a:rPr>
                        <a:t>EUM</a:t>
                      </a:r>
                      <a:endParaRPr lang="en-GB" sz="1400" dirty="0">
                        <a:latin typeface="+mj-lt"/>
                      </a:endParaRPr>
                    </a:p>
                  </a:txBody>
                  <a:tcPr/>
                </a:tc>
                <a:tc>
                  <a:txBody>
                    <a:bodyPr/>
                    <a:lstStyle/>
                    <a:p>
                      <a:pPr algn="ctr"/>
                      <a:r>
                        <a:rPr lang="en-GB" sz="1400" dirty="0" smtClean="0">
                          <a:latin typeface="+mj-lt"/>
                        </a:rPr>
                        <a:t>IMD</a:t>
                      </a:r>
                      <a:endParaRPr lang="en-GB" sz="1400" dirty="0">
                        <a:latin typeface="+mj-lt"/>
                      </a:endParaRPr>
                    </a:p>
                  </a:txBody>
                  <a:tcPr/>
                </a:tc>
              </a:tr>
              <a:tr h="484381">
                <a:tc>
                  <a:txBody>
                    <a:bodyPr/>
                    <a:lstStyle/>
                    <a:p>
                      <a:pPr algn="l"/>
                      <a:r>
                        <a:rPr lang="en-GB" sz="1400" dirty="0" smtClean="0">
                          <a:latin typeface="+mj-lt"/>
                        </a:rPr>
                        <a:t>GDWG</a:t>
                      </a:r>
                      <a:r>
                        <a:rPr lang="en-GB" sz="1400" baseline="0" dirty="0" smtClean="0">
                          <a:latin typeface="+mj-lt"/>
                        </a:rPr>
                        <a:t> attendance</a:t>
                      </a:r>
                      <a:endParaRPr lang="en-GB" sz="1400" dirty="0">
                        <a:latin typeface="+mj-lt"/>
                      </a:endParaRPr>
                    </a:p>
                  </a:txBody>
                  <a:tcPr/>
                </a:tc>
                <a:tc>
                  <a:txBody>
                    <a:bodyPr/>
                    <a:lstStyle/>
                    <a:p>
                      <a:pPr algn="ctr"/>
                      <a:r>
                        <a:rPr lang="en-GB" sz="1400" b="0" dirty="0" smtClean="0">
                          <a:latin typeface="+mj-lt"/>
                        </a:rPr>
                        <a:t>7</a:t>
                      </a:r>
                      <a:endParaRPr lang="en-GB" sz="1400" b="0" dirty="0">
                        <a:latin typeface="+mj-lt"/>
                      </a:endParaRPr>
                    </a:p>
                  </a:txBody>
                  <a:tcPr/>
                </a:tc>
                <a:tc>
                  <a:txBody>
                    <a:bodyPr/>
                    <a:lstStyle/>
                    <a:p>
                      <a:pPr algn="ctr"/>
                      <a:r>
                        <a:rPr lang="en-GB" sz="1400" b="0" dirty="0" smtClean="0">
                          <a:latin typeface="+mj-lt"/>
                        </a:rPr>
                        <a:t>6-7</a:t>
                      </a:r>
                      <a:endParaRPr lang="en-GB" sz="1400" b="0" dirty="0">
                        <a:latin typeface="+mj-lt"/>
                      </a:endParaRPr>
                    </a:p>
                  </a:txBody>
                  <a:tcPr/>
                </a:tc>
                <a:tc>
                  <a:txBody>
                    <a:bodyPr/>
                    <a:lstStyle/>
                    <a:p>
                      <a:pPr algn="ctr"/>
                      <a:r>
                        <a:rPr lang="en-GB" sz="1400" b="0" dirty="0" smtClean="0">
                          <a:latin typeface="+mj-lt"/>
                        </a:rPr>
                        <a:t>9</a:t>
                      </a:r>
                      <a:endParaRPr lang="en-GB" sz="1400" b="0" dirty="0">
                        <a:latin typeface="+mj-lt"/>
                      </a:endParaRPr>
                    </a:p>
                  </a:txBody>
                  <a:tcPr/>
                </a:tc>
                <a:tc>
                  <a:txBody>
                    <a:bodyPr/>
                    <a:lstStyle/>
                    <a:p>
                      <a:pPr algn="ctr"/>
                      <a:r>
                        <a:rPr lang="en-GB" sz="1400" b="0" dirty="0" smtClean="0">
                          <a:latin typeface="+mj-lt"/>
                        </a:rPr>
                        <a:t>7-11</a:t>
                      </a:r>
                      <a:endParaRPr lang="en-GB" sz="1400" b="0" dirty="0">
                        <a:latin typeface="+mj-lt"/>
                      </a:endParaRPr>
                    </a:p>
                  </a:txBody>
                  <a:tcPr/>
                </a:tc>
                <a:tc>
                  <a:txBody>
                    <a:bodyPr/>
                    <a:lstStyle/>
                    <a:p>
                      <a:pPr algn="ctr"/>
                      <a:r>
                        <a:rPr lang="en-GB" sz="1400" b="0" dirty="0" smtClean="0">
                          <a:latin typeface="+mj-lt"/>
                        </a:rPr>
                        <a:t>3-6</a:t>
                      </a:r>
                      <a:endParaRPr lang="en-GB" sz="1400" b="0" dirty="0">
                        <a:latin typeface="+mj-lt"/>
                      </a:endParaRPr>
                    </a:p>
                  </a:txBody>
                  <a:tcPr/>
                </a:tc>
                <a:tc>
                  <a:txBody>
                    <a:bodyPr/>
                    <a:lstStyle/>
                    <a:p>
                      <a:pPr algn="ctr"/>
                      <a:r>
                        <a:rPr lang="en-GB" sz="1400" b="0" dirty="0" smtClean="0">
                          <a:latin typeface="+mj-lt"/>
                        </a:rPr>
                        <a:t>9-10</a:t>
                      </a:r>
                      <a:endParaRPr lang="en-GB" sz="1400" b="0" dirty="0">
                        <a:latin typeface="+mj-lt"/>
                      </a:endParaRPr>
                    </a:p>
                  </a:txBody>
                  <a:tcPr/>
                </a:tc>
                <a:tc>
                  <a:txBody>
                    <a:bodyPr/>
                    <a:lstStyle/>
                    <a:p>
                      <a:pPr algn="ctr"/>
                      <a:r>
                        <a:rPr lang="en-GB" sz="1400" b="0" dirty="0" smtClean="0">
                          <a:latin typeface="+mj-lt"/>
                        </a:rPr>
                        <a:t>4-6</a:t>
                      </a:r>
                      <a:endParaRPr lang="en-GB" sz="1400" b="0" dirty="0">
                        <a:latin typeface="+mj-lt"/>
                      </a:endParaRPr>
                    </a:p>
                  </a:txBody>
                  <a:tcPr/>
                </a:tc>
                <a:tc>
                  <a:txBody>
                    <a:bodyPr/>
                    <a:lstStyle/>
                    <a:p>
                      <a:pPr algn="ctr"/>
                      <a:r>
                        <a:rPr lang="en-GB" sz="1400" b="0" dirty="0" smtClean="0">
                          <a:latin typeface="+mj-lt"/>
                        </a:rPr>
                        <a:t>5-9</a:t>
                      </a:r>
                      <a:endParaRPr lang="en-GB" sz="1400" b="0" dirty="0">
                        <a:latin typeface="+mj-lt"/>
                      </a:endParaRPr>
                    </a:p>
                  </a:txBody>
                  <a:tcPr/>
                </a:tc>
                <a:tc>
                  <a:txBody>
                    <a:bodyPr/>
                    <a:lstStyle/>
                    <a:p>
                      <a:pPr algn="ctr"/>
                      <a:r>
                        <a:rPr lang="en-GB" sz="1400" b="0" dirty="0" smtClean="0">
                          <a:latin typeface="+mj-lt"/>
                        </a:rPr>
                        <a:t>10-18</a:t>
                      </a:r>
                      <a:endParaRPr lang="en-GB" sz="1400" b="0" dirty="0">
                        <a:latin typeface="+mj-lt"/>
                      </a:endParaRPr>
                    </a:p>
                  </a:txBody>
                  <a:tcPr>
                    <a:solidFill>
                      <a:srgbClr val="92D050"/>
                    </a:solidFill>
                  </a:tcPr>
                </a:tc>
              </a:tr>
              <a:tr h="482006">
                <a:tc>
                  <a:txBody>
                    <a:bodyPr/>
                    <a:lstStyle/>
                    <a:p>
                      <a:pPr algn="l"/>
                      <a:r>
                        <a:rPr lang="en-GB" sz="1400" dirty="0" smtClean="0">
                          <a:latin typeface="+mj-lt"/>
                        </a:rPr>
                        <a:t>Actions</a:t>
                      </a:r>
                      <a:endParaRPr lang="en-GB" sz="1400" dirty="0">
                        <a:latin typeface="+mj-lt"/>
                      </a:endParaRPr>
                    </a:p>
                  </a:txBody>
                  <a:tcPr/>
                </a:tc>
                <a:tc>
                  <a:txBody>
                    <a:bodyPr/>
                    <a:lstStyle/>
                    <a:p>
                      <a:pPr algn="ctr"/>
                      <a:r>
                        <a:rPr lang="en-GB" sz="1400" dirty="0" smtClean="0">
                          <a:latin typeface="+mj-lt"/>
                        </a:rPr>
                        <a:t>8</a:t>
                      </a:r>
                      <a:endParaRPr lang="en-GB" sz="1400" dirty="0">
                        <a:latin typeface="+mj-lt"/>
                      </a:endParaRPr>
                    </a:p>
                  </a:txBody>
                  <a:tcPr/>
                </a:tc>
                <a:tc>
                  <a:txBody>
                    <a:bodyPr/>
                    <a:lstStyle/>
                    <a:p>
                      <a:pPr algn="ctr"/>
                      <a:r>
                        <a:rPr lang="en-GB" sz="1400" dirty="0" smtClean="0">
                          <a:latin typeface="+mj-lt"/>
                        </a:rPr>
                        <a:t>8</a:t>
                      </a:r>
                      <a:endParaRPr lang="en-GB" sz="1400" dirty="0">
                        <a:latin typeface="+mj-lt"/>
                      </a:endParaRPr>
                    </a:p>
                  </a:txBody>
                  <a:tcPr>
                    <a:solidFill>
                      <a:srgbClr val="92D050"/>
                    </a:solidFill>
                  </a:tcPr>
                </a:tc>
                <a:tc>
                  <a:txBody>
                    <a:bodyPr/>
                    <a:lstStyle/>
                    <a:p>
                      <a:pPr algn="ctr"/>
                      <a:r>
                        <a:rPr lang="en-GB" sz="1400" dirty="0" smtClean="0">
                          <a:latin typeface="+mj-lt"/>
                        </a:rPr>
                        <a:t>23</a:t>
                      </a:r>
                      <a:endParaRPr lang="en-GB" sz="1400" dirty="0">
                        <a:latin typeface="+mj-lt"/>
                      </a:endParaRPr>
                    </a:p>
                  </a:txBody>
                  <a:tcPr/>
                </a:tc>
                <a:tc>
                  <a:txBody>
                    <a:bodyPr/>
                    <a:lstStyle/>
                    <a:p>
                      <a:pPr algn="ctr"/>
                      <a:r>
                        <a:rPr lang="en-GB" sz="1400" dirty="0" smtClean="0">
                          <a:latin typeface="+mj-lt"/>
                        </a:rPr>
                        <a:t>15</a:t>
                      </a:r>
                      <a:endParaRPr lang="en-GB" sz="1400" dirty="0">
                        <a:latin typeface="+mj-lt"/>
                      </a:endParaRPr>
                    </a:p>
                  </a:txBody>
                  <a:tcPr/>
                </a:tc>
                <a:tc>
                  <a:txBody>
                    <a:bodyPr/>
                    <a:lstStyle/>
                    <a:p>
                      <a:pPr algn="ctr"/>
                      <a:r>
                        <a:rPr lang="en-GB" sz="1400" dirty="0" smtClean="0">
                          <a:latin typeface="+mj-lt"/>
                        </a:rPr>
                        <a:t>54</a:t>
                      </a:r>
                      <a:endParaRPr lang="en-GB" sz="1400" dirty="0">
                        <a:latin typeface="+mj-lt"/>
                      </a:endParaRPr>
                    </a:p>
                  </a:txBody>
                  <a:tcPr>
                    <a:solidFill>
                      <a:srgbClr val="92D050"/>
                    </a:solidFill>
                  </a:tcPr>
                </a:tc>
                <a:tc>
                  <a:txBody>
                    <a:bodyPr/>
                    <a:lstStyle/>
                    <a:p>
                      <a:pPr algn="ctr"/>
                      <a:r>
                        <a:rPr lang="en-GB" sz="1400" dirty="0" smtClean="0">
                          <a:latin typeface="+mj-lt"/>
                        </a:rPr>
                        <a:t>33</a:t>
                      </a:r>
                      <a:endParaRPr lang="en-GB" sz="1400" dirty="0">
                        <a:latin typeface="+mj-lt"/>
                      </a:endParaRPr>
                    </a:p>
                  </a:txBody>
                  <a:tcPr/>
                </a:tc>
                <a:tc>
                  <a:txBody>
                    <a:bodyPr/>
                    <a:lstStyle/>
                    <a:p>
                      <a:pPr algn="ctr"/>
                      <a:r>
                        <a:rPr lang="en-GB" sz="1400" dirty="0" smtClean="0">
                          <a:latin typeface="+mj-lt"/>
                        </a:rPr>
                        <a:t>26</a:t>
                      </a:r>
                      <a:endParaRPr lang="en-GB" sz="1400" dirty="0">
                        <a:latin typeface="+mj-lt"/>
                      </a:endParaRPr>
                    </a:p>
                  </a:txBody>
                  <a:tcPr/>
                </a:tc>
                <a:tc>
                  <a:txBody>
                    <a:bodyPr/>
                    <a:lstStyle/>
                    <a:p>
                      <a:pPr algn="ctr"/>
                      <a:r>
                        <a:rPr lang="en-GB" sz="1400" dirty="0" smtClean="0">
                          <a:latin typeface="+mj-lt"/>
                        </a:rPr>
                        <a:t>16</a:t>
                      </a:r>
                      <a:endParaRPr lang="en-GB" sz="1400" dirty="0">
                        <a:latin typeface="+mj-lt"/>
                      </a:endParaRPr>
                    </a:p>
                  </a:txBody>
                  <a:tcPr/>
                </a:tc>
                <a:tc>
                  <a:txBody>
                    <a:bodyPr/>
                    <a:lstStyle/>
                    <a:p>
                      <a:pPr algn="ctr"/>
                      <a:r>
                        <a:rPr lang="en-GB" sz="1400" dirty="0" smtClean="0">
                          <a:latin typeface="+mj-lt"/>
                        </a:rPr>
                        <a:t>36</a:t>
                      </a:r>
                      <a:endParaRPr lang="en-GB" sz="1400" dirty="0">
                        <a:latin typeface="+mj-lt"/>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the Overview (1)</a:t>
            </a:r>
            <a:endParaRPr lang="en-GB" dirty="0"/>
          </a:p>
        </p:txBody>
      </p:sp>
      <p:sp>
        <p:nvSpPr>
          <p:cNvPr id="3" name="Content Placeholder 2"/>
          <p:cNvSpPr>
            <a:spLocks noGrp="1"/>
          </p:cNvSpPr>
          <p:nvPr>
            <p:ph idx="1"/>
          </p:nvPr>
        </p:nvSpPr>
        <p:spPr>
          <a:xfrm>
            <a:off x="279133" y="1107440"/>
            <a:ext cx="8556859" cy="5018723"/>
          </a:xfrm>
        </p:spPr>
        <p:txBody>
          <a:bodyPr/>
          <a:lstStyle/>
          <a:p>
            <a:r>
              <a:rPr lang="en-GB" sz="2000" dirty="0" smtClean="0"/>
              <a:t>Actions are now recorded in an online spreadsheet with new categorisations.  This is available to all members to view and the chairs to update.  An original version is kept by the chair(s).</a:t>
            </a:r>
            <a:endParaRPr lang="en-GB" sz="2000" dirty="0"/>
          </a:p>
        </p:txBody>
      </p:sp>
      <p:sp>
        <p:nvSpPr>
          <p:cNvPr id="4" name="Slide Number Placeholder 3"/>
          <p:cNvSpPr>
            <a:spLocks noGrp="1"/>
          </p:cNvSpPr>
          <p:nvPr>
            <p:ph type="sldNum" sz="quarter" idx="10"/>
          </p:nvPr>
        </p:nvSpPr>
        <p:spPr/>
        <p:txBody>
          <a:bodyPr/>
          <a:lstStyle/>
          <a:p>
            <a:pPr>
              <a:defRPr/>
            </a:pPr>
            <a:fld id="{9D23D876-5232-4443-A72A-DEE900302491}" type="slidenum">
              <a:rPr lang="en-US" smtClean="0"/>
              <a:pPr>
                <a:defRPr/>
              </a:pPr>
              <a:t>8</a:t>
            </a:fld>
            <a:endParaRPr lang="en-US"/>
          </a:p>
        </p:txBody>
      </p:sp>
      <p:pic>
        <p:nvPicPr>
          <p:cNvPr id="3074" name="Picture 2" descr="C:\Users\PMC\Pictures\PMC_149 20150416.jpg">
            <a:hlinkClick r:id="rId2"/>
          </p:cNvPr>
          <p:cNvPicPr>
            <a:picLocks noChangeAspect="1" noChangeArrowheads="1"/>
          </p:cNvPicPr>
          <p:nvPr/>
        </p:nvPicPr>
        <p:blipFill>
          <a:blip r:embed="rId3" cstate="print"/>
          <a:srcRect/>
          <a:stretch>
            <a:fillRect/>
          </a:stretch>
        </p:blipFill>
        <p:spPr bwMode="auto">
          <a:xfrm>
            <a:off x="606392" y="2257183"/>
            <a:ext cx="8113421" cy="3999236"/>
          </a:xfrm>
          <a:prstGeom prst="rect">
            <a:avLst/>
          </a:prstGeom>
          <a:noFill/>
        </p:spPr>
      </p:pic>
      <p:sp>
        <p:nvSpPr>
          <p:cNvPr id="8" name="Down Arrow 7"/>
          <p:cNvSpPr/>
          <p:nvPr/>
        </p:nvSpPr>
        <p:spPr>
          <a:xfrm>
            <a:off x="6246796" y="2675822"/>
            <a:ext cx="423512" cy="8277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1836821" y="2549088"/>
            <a:ext cx="423512" cy="8277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6753727" y="2682238"/>
            <a:ext cx="423512" cy="8277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the Overview (2)</a:t>
            </a:r>
            <a:endParaRPr lang="en-GB" dirty="0"/>
          </a:p>
        </p:txBody>
      </p:sp>
      <p:sp>
        <p:nvSpPr>
          <p:cNvPr id="3" name="Content Placeholder 2"/>
          <p:cNvSpPr>
            <a:spLocks noGrp="1"/>
          </p:cNvSpPr>
          <p:nvPr>
            <p:ph idx="1"/>
          </p:nvPr>
        </p:nvSpPr>
        <p:spPr>
          <a:xfrm>
            <a:off x="279133" y="1107440"/>
            <a:ext cx="8595360" cy="5110480"/>
          </a:xfrm>
        </p:spPr>
        <p:txBody>
          <a:bodyPr/>
          <a:lstStyle/>
          <a:p>
            <a:r>
              <a:rPr lang="en-GB" sz="1800" dirty="0" smtClean="0"/>
              <a:t>Members are the working groups are encouraged to take a look at the action list especially if they have open actions.</a:t>
            </a:r>
          </a:p>
          <a:p>
            <a:endParaRPr lang="en-GB" sz="1800" dirty="0" smtClean="0"/>
          </a:p>
          <a:p>
            <a:r>
              <a:rPr lang="en-GB" sz="1800" dirty="0" smtClean="0"/>
              <a:t>The Working Group Chair(s) is expected to check the action list and kindly request the status of open actions.</a:t>
            </a:r>
          </a:p>
          <a:p>
            <a:endParaRPr lang="en-GB" sz="1800" dirty="0" smtClean="0"/>
          </a:p>
          <a:p>
            <a:r>
              <a:rPr lang="en-GB" sz="1800" dirty="0" smtClean="0"/>
              <a:t>If progress is made, then the chair closes the action.</a:t>
            </a:r>
          </a:p>
          <a:p>
            <a:endParaRPr lang="en-GB" sz="1800" dirty="0" smtClean="0"/>
          </a:p>
          <a:p>
            <a:r>
              <a:rPr lang="en-GB" sz="1800" dirty="0" smtClean="0"/>
              <a:t>If progress is not made according to the proposed completions date (this was agreed with the </a:t>
            </a:r>
            <a:r>
              <a:rPr lang="en-GB" sz="1800" dirty="0" err="1" smtClean="0"/>
              <a:t>actionee</a:t>
            </a:r>
            <a:r>
              <a:rPr lang="en-GB" sz="1800" dirty="0" smtClean="0"/>
              <a:t>), then working group members can be asked to provide support.</a:t>
            </a:r>
          </a:p>
          <a:p>
            <a:endParaRPr lang="en-GB" sz="1800" dirty="0" smtClean="0"/>
          </a:p>
          <a:p>
            <a:r>
              <a:rPr lang="en-GB" sz="1800" dirty="0" smtClean="0"/>
              <a:t>Working in this way should spread out the GSICS work over the time between GSICS joint meetings as well as maintain regular contact with other members.</a:t>
            </a:r>
          </a:p>
          <a:p>
            <a:endParaRPr lang="en-GB" sz="1800" dirty="0" smtClean="0"/>
          </a:p>
          <a:p>
            <a:r>
              <a:rPr lang="en-GB" sz="1800" dirty="0" smtClean="0"/>
              <a:t>Maybe a future task of the GDWG is to automate this process.</a:t>
            </a:r>
            <a:endParaRPr lang="en-GB" sz="1800" dirty="0"/>
          </a:p>
        </p:txBody>
      </p:sp>
      <p:sp>
        <p:nvSpPr>
          <p:cNvPr id="4" name="Slide Number Placeholder 3"/>
          <p:cNvSpPr>
            <a:spLocks noGrp="1"/>
          </p:cNvSpPr>
          <p:nvPr>
            <p:ph type="sldNum" sz="quarter" idx="10"/>
          </p:nvPr>
        </p:nvSpPr>
        <p:spPr/>
        <p:txBody>
          <a:bodyPr/>
          <a:lstStyle/>
          <a:p>
            <a:pPr>
              <a:defRPr/>
            </a:pPr>
            <a:fld id="{9D23D876-5232-4443-A72A-DEE900302491}"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36838</TotalTime>
  <Words>1388</Words>
  <Application>Microsoft Office PowerPoint</Application>
  <PresentationFormat>On-screen Show (4:3)</PresentationFormat>
  <Paragraphs>377</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Report from the GSICS Data Management Working Group</vt:lpstr>
      <vt:lpstr>Overview</vt:lpstr>
      <vt:lpstr>Highlights 2015</vt:lpstr>
      <vt:lpstr>Data Management System Statuses</vt:lpstr>
      <vt:lpstr>A New Approach to Collaboration</vt:lpstr>
      <vt:lpstr>Why do we need a better approach?</vt:lpstr>
      <vt:lpstr>Current view of activities</vt:lpstr>
      <vt:lpstr>Improving the Overview (1)</vt:lpstr>
      <vt:lpstr>Improving the Overview (2)</vt:lpstr>
      <vt:lpstr>Quantification of resources</vt:lpstr>
      <vt:lpstr>Task Categorisation to indentify an Effort Measure</vt:lpstr>
      <vt:lpstr>Actions Analysis - 2015</vt:lpstr>
      <vt:lpstr>Challenges (1)</vt:lpstr>
      <vt:lpstr>Challenges (2)</vt:lpstr>
      <vt:lpstr>Work plan 2015/2016 (1)</vt:lpstr>
      <vt:lpstr>Work plan 2015/2016 (2)</vt:lpstr>
      <vt:lpstr>End of Presentation: Thank you for your attention</vt:lpstr>
    </vt:vector>
  </TitlesOfParts>
  <Company>NOAA / NESDIS / ORA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Peter Miu</cp:lastModifiedBy>
  <cp:revision>988</cp:revision>
  <dcterms:created xsi:type="dcterms:W3CDTF">2004-06-10T15:46:18Z</dcterms:created>
  <dcterms:modified xsi:type="dcterms:W3CDTF">2015-04-22T12:17:06Z</dcterms:modified>
</cp:coreProperties>
</file>