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7"/>
  </p:notesMasterIdLst>
  <p:handoutMasterIdLst>
    <p:handoutMasterId r:id="rId28"/>
  </p:handoutMasterIdLst>
  <p:sldIdLst>
    <p:sldId id="257" r:id="rId3"/>
    <p:sldId id="318" r:id="rId4"/>
    <p:sldId id="326" r:id="rId5"/>
    <p:sldId id="327" r:id="rId6"/>
    <p:sldId id="328" r:id="rId7"/>
    <p:sldId id="329" r:id="rId8"/>
    <p:sldId id="330" r:id="rId9"/>
    <p:sldId id="331" r:id="rId10"/>
    <p:sldId id="333" r:id="rId11"/>
    <p:sldId id="336" r:id="rId12"/>
    <p:sldId id="342" r:id="rId13"/>
    <p:sldId id="321" r:id="rId14"/>
    <p:sldId id="322" r:id="rId15"/>
    <p:sldId id="325" r:id="rId16"/>
    <p:sldId id="323" r:id="rId17"/>
    <p:sldId id="337" r:id="rId18"/>
    <p:sldId id="343" r:id="rId19"/>
    <p:sldId id="324" r:id="rId20"/>
    <p:sldId id="334" r:id="rId21"/>
    <p:sldId id="344" r:id="rId22"/>
    <p:sldId id="338" r:id="rId23"/>
    <p:sldId id="339" r:id="rId24"/>
    <p:sldId id="335" r:id="rId25"/>
    <p:sldId id="341" r:id="rId2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ABD9"/>
    <a:srgbClr val="B9ADD7"/>
    <a:srgbClr val="FE8C2E"/>
    <a:srgbClr val="F8733E"/>
    <a:srgbClr val="88B6E8"/>
    <a:srgbClr val="EBB3EB"/>
    <a:srgbClr val="FCD3CC"/>
    <a:srgbClr val="0000CC"/>
    <a:srgbClr val="2DDBCA"/>
    <a:srgbClr val="F88E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8611" autoAdjust="0"/>
  </p:normalViewPr>
  <p:slideViewPr>
    <p:cSldViewPr>
      <p:cViewPr>
        <p:scale>
          <a:sx n="91" d="100"/>
          <a:sy n="91" d="100"/>
        </p:scale>
        <p:origin x="-204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2B8CA3-EA8E-44A0-9C84-BBE84685E23B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1104F5-75C0-4AEC-9130-F744F9F5F93E}">
      <dgm:prSet phldrT="[Text]" custT="1"/>
      <dgm:spPr>
        <a:solidFill>
          <a:srgbClr val="F8733E"/>
        </a:solidFill>
      </dgm:spPr>
      <dgm:t>
        <a:bodyPr/>
        <a:lstStyle/>
        <a:p>
          <a:r>
            <a:rPr lang="fr-CH" sz="2000" b="1" dirty="0" smtClean="0">
              <a:solidFill>
                <a:schemeClr val="tx1"/>
              </a:solidFill>
              <a:latin typeface="Arial Narrow" panose="020B0606020202030204" pitchFamily="34" charset="0"/>
            </a:rPr>
            <a:t>User </a:t>
          </a:r>
          <a:r>
            <a:rPr lang="fr-CH" sz="2000" b="1" dirty="0" err="1" smtClean="0">
              <a:solidFill>
                <a:schemeClr val="tx1"/>
              </a:solidFill>
              <a:latin typeface="Arial Narrow" panose="020B0606020202030204" pitchFamily="34" charset="0"/>
            </a:rPr>
            <a:t>Require-ments</a:t>
          </a:r>
          <a:endParaRPr lang="en-US" sz="2000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0038BB10-4B16-4A81-9D7A-16186C5C7BE1}" type="parTrans" cxnId="{B9FC6CC2-D89E-4B59-9AFA-A9AE29D634B1}">
      <dgm:prSet/>
      <dgm:spPr/>
      <dgm:t>
        <a:bodyPr/>
        <a:lstStyle/>
        <a:p>
          <a:endParaRPr lang="en-US"/>
        </a:p>
      </dgm:t>
    </dgm:pt>
    <dgm:pt modelId="{6F83F0F5-BFD8-49B2-9A06-E7FB5D38D897}" type="sibTrans" cxnId="{B9FC6CC2-D89E-4B59-9AFA-A9AE29D634B1}">
      <dgm:prSet custT="1"/>
      <dgm:spPr/>
      <dgm:t>
        <a:bodyPr/>
        <a:lstStyle/>
        <a:p>
          <a:r>
            <a:rPr lang="fr-CH" sz="2800" dirty="0" smtClean="0"/>
            <a:t>GSICS Vision</a:t>
          </a:r>
          <a:endParaRPr lang="en-US" sz="2800" dirty="0"/>
        </a:p>
      </dgm:t>
    </dgm:pt>
    <dgm:pt modelId="{4591A59A-D8AF-4A03-B5C1-35FFD76FF86E}">
      <dgm:prSet phldrT="[Text]" custT="1"/>
      <dgm:spPr/>
      <dgm:t>
        <a:bodyPr/>
        <a:lstStyle/>
        <a:p>
          <a:r>
            <a:rPr lang="fr-CH" sz="2000" dirty="0" err="1" smtClean="0"/>
            <a:t>Strategic</a:t>
          </a:r>
          <a:r>
            <a:rPr lang="fr-CH" sz="2000" dirty="0" smtClean="0"/>
            <a:t> guidance</a:t>
          </a:r>
          <a:endParaRPr lang="en-US" sz="2000" dirty="0"/>
        </a:p>
      </dgm:t>
    </dgm:pt>
    <dgm:pt modelId="{32388406-3B2A-4A78-BC87-41044D6CD05E}" type="parTrans" cxnId="{A586048F-C82C-4D8F-988E-B025AF133B94}">
      <dgm:prSet/>
      <dgm:spPr/>
      <dgm:t>
        <a:bodyPr/>
        <a:lstStyle/>
        <a:p>
          <a:endParaRPr lang="en-US"/>
        </a:p>
      </dgm:t>
    </dgm:pt>
    <dgm:pt modelId="{6FD811D9-6165-48BE-A686-9D43D9FFBAE4}" type="sibTrans" cxnId="{A586048F-C82C-4D8F-988E-B025AF133B94}">
      <dgm:prSet/>
      <dgm:spPr/>
      <dgm:t>
        <a:bodyPr/>
        <a:lstStyle/>
        <a:p>
          <a:endParaRPr lang="en-US"/>
        </a:p>
      </dgm:t>
    </dgm:pt>
    <dgm:pt modelId="{1A4A1A9A-C321-42F4-AB13-B94A02FEADE4}">
      <dgm:prSet phldrT="[Text]" custT="1"/>
      <dgm:spPr>
        <a:solidFill>
          <a:srgbClr val="2DDBCA"/>
        </a:solidFill>
      </dgm:spPr>
      <dgm:t>
        <a:bodyPr/>
        <a:lstStyle/>
        <a:p>
          <a:r>
            <a:rPr lang="fr-CH" sz="1800" dirty="0" smtClean="0">
              <a:solidFill>
                <a:schemeClr val="tx1"/>
              </a:solidFill>
              <a:latin typeface="Arial Narrow" panose="020B0606020202030204" pitchFamily="34" charset="0"/>
            </a:rPr>
            <a:t>Standards</a:t>
          </a:r>
          <a:br>
            <a:rPr lang="fr-CH" sz="1800" dirty="0" smtClean="0">
              <a:solidFill>
                <a:schemeClr val="tx1"/>
              </a:solidFill>
              <a:latin typeface="Arial Narrow" panose="020B0606020202030204" pitchFamily="34" charset="0"/>
            </a:rPr>
          </a:br>
          <a:r>
            <a:rPr lang="fr-CH" sz="18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Procedures</a:t>
          </a:r>
          <a:r>
            <a:rPr lang="fr-CH" sz="1800" dirty="0" smtClean="0">
              <a:solidFill>
                <a:schemeClr val="tx1"/>
              </a:solidFill>
              <a:latin typeface="Arial Narrow" panose="020B0606020202030204" pitchFamily="34" charset="0"/>
            </a:rPr>
            <a:t/>
          </a:r>
          <a:br>
            <a:rPr lang="fr-CH" sz="1800" dirty="0" smtClean="0">
              <a:solidFill>
                <a:schemeClr val="tx1"/>
              </a:solidFill>
              <a:latin typeface="Arial Narrow" panose="020B0606020202030204" pitchFamily="34" charset="0"/>
            </a:rPr>
          </a:br>
          <a:r>
            <a:rPr lang="fr-CH" sz="1800" dirty="0" smtClean="0">
              <a:solidFill>
                <a:schemeClr val="tx1"/>
              </a:solidFill>
              <a:latin typeface="Arial Narrow" panose="020B0606020202030204" pitchFamily="34" charset="0"/>
            </a:rPr>
            <a:t>Guidelines</a:t>
          </a:r>
          <a:br>
            <a:rPr lang="fr-CH" sz="1800" dirty="0" smtClean="0">
              <a:solidFill>
                <a:schemeClr val="tx1"/>
              </a:solidFill>
              <a:latin typeface="Arial Narrow" panose="020B0606020202030204" pitchFamily="34" charset="0"/>
            </a:rPr>
          </a:br>
          <a:r>
            <a:rPr lang="fr-CH" sz="1800" dirty="0" smtClean="0">
              <a:solidFill>
                <a:schemeClr val="tx1"/>
              </a:solidFill>
              <a:latin typeface="Arial Narrow" panose="020B0606020202030204" pitchFamily="34" charset="0"/>
            </a:rPr>
            <a:t>Tools</a:t>
          </a:r>
          <a:endParaRPr lang="en-US" sz="180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9DAB71AF-10BD-4D94-BF9B-1EA6B4AE533A}" type="parTrans" cxnId="{FDFED8B0-68A1-4E86-9274-A09ED892BBBE}">
      <dgm:prSet/>
      <dgm:spPr/>
      <dgm:t>
        <a:bodyPr/>
        <a:lstStyle/>
        <a:p>
          <a:endParaRPr lang="en-US"/>
        </a:p>
      </dgm:t>
    </dgm:pt>
    <dgm:pt modelId="{43052568-180B-4A8E-8559-712C53301438}" type="sibTrans" cxnId="{FDFED8B0-68A1-4E86-9274-A09ED892BBBE}">
      <dgm:prSet custT="1"/>
      <dgm:spPr>
        <a:solidFill>
          <a:srgbClr val="CCABD9"/>
        </a:solidFill>
      </dgm:spPr>
      <dgm:t>
        <a:bodyPr/>
        <a:lstStyle/>
        <a:p>
          <a:r>
            <a:rPr lang="fr-CH" sz="2000" b="1" dirty="0" err="1" smtClean="0">
              <a:solidFill>
                <a:schemeClr val="tx1"/>
              </a:solidFill>
              <a:latin typeface="Arial Narrow" panose="020B0606020202030204" pitchFamily="34" charset="0"/>
            </a:rPr>
            <a:t>Functions</a:t>
          </a:r>
          <a:r>
            <a:rPr lang="fr-CH" sz="2000" b="1" dirty="0" smtClean="0">
              <a:solidFill>
                <a:schemeClr val="tx1"/>
              </a:solidFill>
              <a:latin typeface="Arial Narrow" panose="020B0606020202030204" pitchFamily="34" charset="0"/>
            </a:rPr>
            <a:t>  </a:t>
          </a:r>
          <a:r>
            <a:rPr lang="fr-CH" sz="2000" b="1" dirty="0" err="1" smtClean="0">
              <a:solidFill>
                <a:schemeClr val="tx1"/>
              </a:solidFill>
              <a:latin typeface="Arial Narrow" panose="020B0606020202030204" pitchFamily="34" charset="0"/>
            </a:rPr>
            <a:t>Organiza-tion</a:t>
          </a:r>
          <a:endParaRPr lang="en-US" sz="2000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2A4CC9F9-044E-47D9-A7C6-A04F8C8DA9A3}">
      <dgm:prSet phldrT="[Text]" custT="1"/>
      <dgm:spPr/>
      <dgm:t>
        <a:bodyPr/>
        <a:lstStyle/>
        <a:p>
          <a:r>
            <a:rPr lang="fr-CH" sz="1800" dirty="0" smtClean="0"/>
            <a:t>User documentation </a:t>
          </a:r>
          <a:br>
            <a:rPr lang="fr-CH" sz="1800" dirty="0" smtClean="0"/>
          </a:br>
          <a:r>
            <a:rPr lang="fr-CH" sz="1800" dirty="0" smtClean="0"/>
            <a:t>&amp; information</a:t>
          </a:r>
          <a:endParaRPr lang="en-US" sz="1800" dirty="0"/>
        </a:p>
      </dgm:t>
    </dgm:pt>
    <dgm:pt modelId="{2DE3EF6E-9857-46D5-B062-F9F37704B851}" type="parTrans" cxnId="{04FAC475-A581-4253-BD41-D0220BAE038F}">
      <dgm:prSet/>
      <dgm:spPr/>
      <dgm:t>
        <a:bodyPr/>
        <a:lstStyle/>
        <a:p>
          <a:endParaRPr lang="en-US"/>
        </a:p>
      </dgm:t>
    </dgm:pt>
    <dgm:pt modelId="{290DAA04-18F3-46D1-8FE8-E37C3063788F}" type="sibTrans" cxnId="{04FAC475-A581-4253-BD41-D0220BAE038F}">
      <dgm:prSet/>
      <dgm:spPr/>
      <dgm:t>
        <a:bodyPr/>
        <a:lstStyle/>
        <a:p>
          <a:endParaRPr lang="en-US"/>
        </a:p>
      </dgm:t>
    </dgm:pt>
    <dgm:pt modelId="{8AB89BC2-BA27-4CF0-A0F6-2D94E8046CA6}">
      <dgm:prSet phldrT="[Text]" custT="1"/>
      <dgm:spPr>
        <a:solidFill>
          <a:srgbClr val="FE8C2E"/>
        </a:solidFill>
      </dgm:spPr>
      <dgm:t>
        <a:bodyPr/>
        <a:lstStyle/>
        <a:p>
          <a:r>
            <a:rPr lang="fr-CH" sz="2000" b="1" dirty="0" smtClean="0">
              <a:solidFill>
                <a:schemeClr val="tx1"/>
              </a:solidFill>
              <a:latin typeface="Arial Narrow" panose="020B0606020202030204" pitchFamily="34" charset="0"/>
            </a:rPr>
            <a:t>GSICS User Guide</a:t>
          </a:r>
          <a:endParaRPr lang="en-US" sz="2000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92BBF4C8-D977-4FAC-A276-E8EC1B29114C}" type="parTrans" cxnId="{2C53A33A-2AC2-46DE-896E-E0BD5E608EFE}">
      <dgm:prSet/>
      <dgm:spPr/>
      <dgm:t>
        <a:bodyPr/>
        <a:lstStyle/>
        <a:p>
          <a:endParaRPr lang="en-US"/>
        </a:p>
      </dgm:t>
    </dgm:pt>
    <dgm:pt modelId="{96D825F4-D41B-482E-AB51-E15E6ADE14ED}" type="sibTrans" cxnId="{2C53A33A-2AC2-46DE-896E-E0BD5E608EFE}">
      <dgm:prSet/>
      <dgm:spPr/>
      <dgm:t>
        <a:bodyPr/>
        <a:lstStyle/>
        <a:p>
          <a:r>
            <a:rPr lang="fr-CH" dirty="0" smtClean="0"/>
            <a:t>GSICS Product Catalogue</a:t>
          </a:r>
          <a:endParaRPr lang="en-US" dirty="0"/>
        </a:p>
      </dgm:t>
    </dgm:pt>
    <dgm:pt modelId="{926D7B53-4441-4C31-93AF-FCB15AEA8AF7}">
      <dgm:prSet phldrT="[Text]" custT="1"/>
      <dgm:spPr/>
      <dgm:t>
        <a:bodyPr/>
        <a:lstStyle/>
        <a:p>
          <a:r>
            <a:rPr lang="fr-CH" sz="1800" dirty="0" err="1" smtClean="0"/>
            <a:t>Technical</a:t>
          </a:r>
          <a:r>
            <a:rPr lang="fr-CH" sz="1800" dirty="0" smtClean="0"/>
            <a:t> guidance &amp; </a:t>
          </a:r>
          <a:r>
            <a:rPr lang="fr-CH" sz="1800" dirty="0" err="1" smtClean="0"/>
            <a:t>governance</a:t>
          </a:r>
          <a:endParaRPr lang="en-US" sz="1800" dirty="0"/>
        </a:p>
      </dgm:t>
    </dgm:pt>
    <dgm:pt modelId="{58A3F7B6-88C2-4508-866A-DF2137F216D4}" type="parTrans" cxnId="{BA10F9F1-AB88-40EB-8C09-551927B29E0F}">
      <dgm:prSet/>
      <dgm:spPr/>
      <dgm:t>
        <a:bodyPr/>
        <a:lstStyle/>
        <a:p>
          <a:endParaRPr lang="en-US"/>
        </a:p>
      </dgm:t>
    </dgm:pt>
    <dgm:pt modelId="{23944ABE-992E-4AD6-A726-8BA6755909D2}" type="sibTrans" cxnId="{BA10F9F1-AB88-40EB-8C09-551927B29E0F}">
      <dgm:prSet/>
      <dgm:spPr/>
      <dgm:t>
        <a:bodyPr/>
        <a:lstStyle/>
        <a:p>
          <a:endParaRPr lang="en-US"/>
        </a:p>
      </dgm:t>
    </dgm:pt>
    <dgm:pt modelId="{637CBC82-6D65-4304-B04B-20CC14938532}" type="pres">
      <dgm:prSet presAssocID="{3C2B8CA3-EA8E-44A0-9C84-BBE84685E23B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21440E7-C648-4D7F-871B-79BA18C1A5CC}" type="pres">
      <dgm:prSet presAssocID="{241104F5-75C0-4AEC-9130-F744F9F5F93E}" presName="composite" presStyleCnt="0"/>
      <dgm:spPr/>
    </dgm:pt>
    <dgm:pt modelId="{6D11BAAF-7620-476B-A596-75D6BFC1BE50}" type="pres">
      <dgm:prSet presAssocID="{241104F5-75C0-4AEC-9130-F744F9F5F93E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078C7E-FE6B-4AEA-A88B-6902AB538B66}" type="pres">
      <dgm:prSet presAssocID="{241104F5-75C0-4AEC-9130-F744F9F5F93E}" presName="Childtext1" presStyleLbl="revTx" presStyleIdx="0" presStyleCnt="3" custScaleX="970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7DA9DF-2EC8-4B4B-BBFC-B925C17EBB42}" type="pres">
      <dgm:prSet presAssocID="{241104F5-75C0-4AEC-9130-F744F9F5F93E}" presName="BalanceSpacing" presStyleCnt="0"/>
      <dgm:spPr/>
    </dgm:pt>
    <dgm:pt modelId="{CD875F71-BD05-4D64-8A07-E97C6CFA0841}" type="pres">
      <dgm:prSet presAssocID="{241104F5-75C0-4AEC-9130-F744F9F5F93E}" presName="BalanceSpacing1" presStyleCnt="0"/>
      <dgm:spPr/>
    </dgm:pt>
    <dgm:pt modelId="{353CE4C8-1994-4A17-AF75-CFD95619ED74}" type="pres">
      <dgm:prSet presAssocID="{6F83F0F5-BFD8-49B2-9A06-E7FB5D38D897}" presName="Accent1Text" presStyleLbl="node1" presStyleIdx="1" presStyleCnt="6"/>
      <dgm:spPr/>
      <dgm:t>
        <a:bodyPr/>
        <a:lstStyle/>
        <a:p>
          <a:endParaRPr lang="en-US"/>
        </a:p>
      </dgm:t>
    </dgm:pt>
    <dgm:pt modelId="{9175F532-1B52-43BA-9FBE-443F5DC37494}" type="pres">
      <dgm:prSet presAssocID="{6F83F0F5-BFD8-49B2-9A06-E7FB5D38D897}" presName="spaceBetweenRectangles" presStyleCnt="0"/>
      <dgm:spPr/>
    </dgm:pt>
    <dgm:pt modelId="{E75CB222-2C04-412B-B4E4-C7B0D5580929}" type="pres">
      <dgm:prSet presAssocID="{1A4A1A9A-C321-42F4-AB13-B94A02FEADE4}" presName="composite" presStyleCnt="0"/>
      <dgm:spPr/>
    </dgm:pt>
    <dgm:pt modelId="{5F9863A0-C809-489E-BEBC-9935B5B64233}" type="pres">
      <dgm:prSet presAssocID="{1A4A1A9A-C321-42F4-AB13-B94A02FEADE4}" presName="Parent1" presStyleLbl="node1" presStyleIdx="2" presStyleCnt="6" custScaleX="10869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9AFA87-928B-4F43-A12E-3C8471462AD4}" type="pres">
      <dgm:prSet presAssocID="{1A4A1A9A-C321-42F4-AB13-B94A02FEADE4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0133AB-9D2D-4520-B314-BCA04477EE5A}" type="pres">
      <dgm:prSet presAssocID="{1A4A1A9A-C321-42F4-AB13-B94A02FEADE4}" presName="BalanceSpacing" presStyleCnt="0"/>
      <dgm:spPr/>
    </dgm:pt>
    <dgm:pt modelId="{385E338D-863E-4C60-8C84-A71508DC4A91}" type="pres">
      <dgm:prSet presAssocID="{1A4A1A9A-C321-42F4-AB13-B94A02FEADE4}" presName="BalanceSpacing1" presStyleCnt="0"/>
      <dgm:spPr/>
    </dgm:pt>
    <dgm:pt modelId="{C53B5B7F-ED5C-4F7D-89FD-8702558A26BF}" type="pres">
      <dgm:prSet presAssocID="{43052568-180B-4A8E-8559-712C53301438}" presName="Accent1Text" presStyleLbl="node1" presStyleIdx="3" presStyleCnt="6"/>
      <dgm:spPr/>
      <dgm:t>
        <a:bodyPr/>
        <a:lstStyle/>
        <a:p>
          <a:endParaRPr lang="en-US"/>
        </a:p>
      </dgm:t>
    </dgm:pt>
    <dgm:pt modelId="{EA782EF4-CDC1-4184-AC6A-B02EF165F3F8}" type="pres">
      <dgm:prSet presAssocID="{43052568-180B-4A8E-8559-712C53301438}" presName="spaceBetweenRectangles" presStyleCnt="0"/>
      <dgm:spPr/>
    </dgm:pt>
    <dgm:pt modelId="{29DE3BDC-08F5-4DE2-999E-D4A185C26CED}" type="pres">
      <dgm:prSet presAssocID="{8AB89BC2-BA27-4CF0-A0F6-2D94E8046CA6}" presName="composite" presStyleCnt="0"/>
      <dgm:spPr/>
    </dgm:pt>
    <dgm:pt modelId="{4048126D-EBCA-4B0C-B1F0-D052322F2A3E}" type="pres">
      <dgm:prSet presAssocID="{8AB89BC2-BA27-4CF0-A0F6-2D94E8046CA6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59F2FE-2183-42FE-98AB-6F09090109D8}" type="pres">
      <dgm:prSet presAssocID="{8AB89BC2-BA27-4CF0-A0F6-2D94E8046CA6}" presName="Childtext1" presStyleLbl="revTx" presStyleIdx="2" presStyleCnt="3" custScaleX="932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8BCE7D-3F99-4223-AD57-A045BD531B01}" type="pres">
      <dgm:prSet presAssocID="{8AB89BC2-BA27-4CF0-A0F6-2D94E8046CA6}" presName="BalanceSpacing" presStyleCnt="0"/>
      <dgm:spPr/>
    </dgm:pt>
    <dgm:pt modelId="{DBB08139-5D43-4420-8A70-6B99389237C9}" type="pres">
      <dgm:prSet presAssocID="{8AB89BC2-BA27-4CF0-A0F6-2D94E8046CA6}" presName="BalanceSpacing1" presStyleCnt="0"/>
      <dgm:spPr/>
    </dgm:pt>
    <dgm:pt modelId="{187D3FA6-9FC4-4740-86E7-EBF9B4302F48}" type="pres">
      <dgm:prSet presAssocID="{96D825F4-D41B-482E-AB51-E15E6ADE14ED}" presName="Accent1Text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04FAC475-A581-4253-BD41-D0220BAE038F}" srcId="{8AB89BC2-BA27-4CF0-A0F6-2D94E8046CA6}" destId="{2A4CC9F9-044E-47D9-A7C6-A04F8C8DA9A3}" srcOrd="0" destOrd="0" parTransId="{2DE3EF6E-9857-46D5-B062-F9F37704B851}" sibTransId="{290DAA04-18F3-46D1-8FE8-E37C3063788F}"/>
    <dgm:cxn modelId="{2C53A33A-2AC2-46DE-896E-E0BD5E608EFE}" srcId="{3C2B8CA3-EA8E-44A0-9C84-BBE84685E23B}" destId="{8AB89BC2-BA27-4CF0-A0F6-2D94E8046CA6}" srcOrd="2" destOrd="0" parTransId="{92BBF4C8-D977-4FAC-A276-E8EC1B29114C}" sibTransId="{96D825F4-D41B-482E-AB51-E15E6ADE14ED}"/>
    <dgm:cxn modelId="{3990DD7B-905C-49A6-964D-3FB924C9D8FD}" type="presOf" srcId="{4591A59A-D8AF-4A03-B5C1-35FFD76FF86E}" destId="{93078C7E-FE6B-4AEA-A88B-6902AB538B66}" srcOrd="0" destOrd="0" presId="urn:microsoft.com/office/officeart/2008/layout/AlternatingHexagons"/>
    <dgm:cxn modelId="{E7B7D205-6C80-4B53-990F-9FF42705C72D}" type="presOf" srcId="{1A4A1A9A-C321-42F4-AB13-B94A02FEADE4}" destId="{5F9863A0-C809-489E-BEBC-9935B5B64233}" srcOrd="0" destOrd="0" presId="urn:microsoft.com/office/officeart/2008/layout/AlternatingHexagons"/>
    <dgm:cxn modelId="{B9FC6CC2-D89E-4B59-9AFA-A9AE29D634B1}" srcId="{3C2B8CA3-EA8E-44A0-9C84-BBE84685E23B}" destId="{241104F5-75C0-4AEC-9130-F744F9F5F93E}" srcOrd="0" destOrd="0" parTransId="{0038BB10-4B16-4A81-9D7A-16186C5C7BE1}" sibTransId="{6F83F0F5-BFD8-49B2-9A06-E7FB5D38D897}"/>
    <dgm:cxn modelId="{98921230-938A-41C9-8FAE-3F6148CF9689}" type="presOf" srcId="{241104F5-75C0-4AEC-9130-F744F9F5F93E}" destId="{6D11BAAF-7620-476B-A596-75D6BFC1BE50}" srcOrd="0" destOrd="0" presId="urn:microsoft.com/office/officeart/2008/layout/AlternatingHexagons"/>
    <dgm:cxn modelId="{FDFED8B0-68A1-4E86-9274-A09ED892BBBE}" srcId="{3C2B8CA3-EA8E-44A0-9C84-BBE84685E23B}" destId="{1A4A1A9A-C321-42F4-AB13-B94A02FEADE4}" srcOrd="1" destOrd="0" parTransId="{9DAB71AF-10BD-4D94-BF9B-1EA6B4AE533A}" sibTransId="{43052568-180B-4A8E-8559-712C53301438}"/>
    <dgm:cxn modelId="{276C03AC-AF02-4340-A935-08E110ED8E94}" type="presOf" srcId="{8AB89BC2-BA27-4CF0-A0F6-2D94E8046CA6}" destId="{4048126D-EBCA-4B0C-B1F0-D052322F2A3E}" srcOrd="0" destOrd="0" presId="urn:microsoft.com/office/officeart/2008/layout/AlternatingHexagons"/>
    <dgm:cxn modelId="{BA621A11-A4A6-4D36-807F-F97973D3DAC8}" type="presOf" srcId="{2A4CC9F9-044E-47D9-A7C6-A04F8C8DA9A3}" destId="{7159F2FE-2183-42FE-98AB-6F09090109D8}" srcOrd="0" destOrd="0" presId="urn:microsoft.com/office/officeart/2008/layout/AlternatingHexagons"/>
    <dgm:cxn modelId="{2CC1A317-A6AE-47FA-9214-37253F0B803C}" type="presOf" srcId="{96D825F4-D41B-482E-AB51-E15E6ADE14ED}" destId="{187D3FA6-9FC4-4740-86E7-EBF9B4302F48}" srcOrd="0" destOrd="0" presId="urn:microsoft.com/office/officeart/2008/layout/AlternatingHexagons"/>
    <dgm:cxn modelId="{E1147CC2-23A1-4FCE-AAD1-0925AA9904B2}" type="presOf" srcId="{926D7B53-4441-4C31-93AF-FCB15AEA8AF7}" destId="{049AFA87-928B-4F43-A12E-3C8471462AD4}" srcOrd="0" destOrd="0" presId="urn:microsoft.com/office/officeart/2008/layout/AlternatingHexagons"/>
    <dgm:cxn modelId="{1BC387D9-723B-4F1E-A79B-F7F39E77331B}" type="presOf" srcId="{3C2B8CA3-EA8E-44A0-9C84-BBE84685E23B}" destId="{637CBC82-6D65-4304-B04B-20CC14938532}" srcOrd="0" destOrd="0" presId="urn:microsoft.com/office/officeart/2008/layout/AlternatingHexagons"/>
    <dgm:cxn modelId="{E58590FB-B96E-4AF4-82AE-33492A5AB71B}" type="presOf" srcId="{43052568-180B-4A8E-8559-712C53301438}" destId="{C53B5B7F-ED5C-4F7D-89FD-8702558A26BF}" srcOrd="0" destOrd="0" presId="urn:microsoft.com/office/officeart/2008/layout/AlternatingHexagons"/>
    <dgm:cxn modelId="{67488BA5-1A0A-4FD8-9863-A7C10494E155}" type="presOf" srcId="{6F83F0F5-BFD8-49B2-9A06-E7FB5D38D897}" destId="{353CE4C8-1994-4A17-AF75-CFD95619ED74}" srcOrd="0" destOrd="0" presId="urn:microsoft.com/office/officeart/2008/layout/AlternatingHexagons"/>
    <dgm:cxn modelId="{A586048F-C82C-4D8F-988E-B025AF133B94}" srcId="{241104F5-75C0-4AEC-9130-F744F9F5F93E}" destId="{4591A59A-D8AF-4A03-B5C1-35FFD76FF86E}" srcOrd="0" destOrd="0" parTransId="{32388406-3B2A-4A78-BC87-41044D6CD05E}" sibTransId="{6FD811D9-6165-48BE-A686-9D43D9FFBAE4}"/>
    <dgm:cxn modelId="{BA10F9F1-AB88-40EB-8C09-551927B29E0F}" srcId="{1A4A1A9A-C321-42F4-AB13-B94A02FEADE4}" destId="{926D7B53-4441-4C31-93AF-FCB15AEA8AF7}" srcOrd="0" destOrd="0" parTransId="{58A3F7B6-88C2-4508-866A-DF2137F216D4}" sibTransId="{23944ABE-992E-4AD6-A726-8BA6755909D2}"/>
    <dgm:cxn modelId="{8C19FE5D-0758-438B-A9AB-75F35CBD2831}" type="presParOf" srcId="{637CBC82-6D65-4304-B04B-20CC14938532}" destId="{E21440E7-C648-4D7F-871B-79BA18C1A5CC}" srcOrd="0" destOrd="0" presId="urn:microsoft.com/office/officeart/2008/layout/AlternatingHexagons"/>
    <dgm:cxn modelId="{D92A8E90-58AE-4D37-AF4C-B528BBF512A7}" type="presParOf" srcId="{E21440E7-C648-4D7F-871B-79BA18C1A5CC}" destId="{6D11BAAF-7620-476B-A596-75D6BFC1BE50}" srcOrd="0" destOrd="0" presId="urn:microsoft.com/office/officeart/2008/layout/AlternatingHexagons"/>
    <dgm:cxn modelId="{5EE304A1-0D93-45F9-B7A9-AC723F1F3983}" type="presParOf" srcId="{E21440E7-C648-4D7F-871B-79BA18C1A5CC}" destId="{93078C7E-FE6B-4AEA-A88B-6902AB538B66}" srcOrd="1" destOrd="0" presId="urn:microsoft.com/office/officeart/2008/layout/AlternatingHexagons"/>
    <dgm:cxn modelId="{A71E390A-4E8A-478F-8E59-118AC1E61268}" type="presParOf" srcId="{E21440E7-C648-4D7F-871B-79BA18C1A5CC}" destId="{E97DA9DF-2EC8-4B4B-BBFC-B925C17EBB42}" srcOrd="2" destOrd="0" presId="urn:microsoft.com/office/officeart/2008/layout/AlternatingHexagons"/>
    <dgm:cxn modelId="{5B340911-C7D8-4EB8-81B3-2C8A30AFDC88}" type="presParOf" srcId="{E21440E7-C648-4D7F-871B-79BA18C1A5CC}" destId="{CD875F71-BD05-4D64-8A07-E97C6CFA0841}" srcOrd="3" destOrd="0" presId="urn:microsoft.com/office/officeart/2008/layout/AlternatingHexagons"/>
    <dgm:cxn modelId="{106D4282-28DE-471D-B3EC-50D596B93A67}" type="presParOf" srcId="{E21440E7-C648-4D7F-871B-79BA18C1A5CC}" destId="{353CE4C8-1994-4A17-AF75-CFD95619ED74}" srcOrd="4" destOrd="0" presId="urn:microsoft.com/office/officeart/2008/layout/AlternatingHexagons"/>
    <dgm:cxn modelId="{ABAE5727-3A36-4C38-886F-F09B683B1B80}" type="presParOf" srcId="{637CBC82-6D65-4304-B04B-20CC14938532}" destId="{9175F532-1B52-43BA-9FBE-443F5DC37494}" srcOrd="1" destOrd="0" presId="urn:microsoft.com/office/officeart/2008/layout/AlternatingHexagons"/>
    <dgm:cxn modelId="{7D0EDF8D-E22A-429C-9314-901E95B8F0ED}" type="presParOf" srcId="{637CBC82-6D65-4304-B04B-20CC14938532}" destId="{E75CB222-2C04-412B-B4E4-C7B0D5580929}" srcOrd="2" destOrd="0" presId="urn:microsoft.com/office/officeart/2008/layout/AlternatingHexagons"/>
    <dgm:cxn modelId="{71FF7409-29B0-44EA-954A-A4AC72282CC7}" type="presParOf" srcId="{E75CB222-2C04-412B-B4E4-C7B0D5580929}" destId="{5F9863A0-C809-489E-BEBC-9935B5B64233}" srcOrd="0" destOrd="0" presId="urn:microsoft.com/office/officeart/2008/layout/AlternatingHexagons"/>
    <dgm:cxn modelId="{A6E18ABF-E534-4E9C-93FF-B9217054A7C0}" type="presParOf" srcId="{E75CB222-2C04-412B-B4E4-C7B0D5580929}" destId="{049AFA87-928B-4F43-A12E-3C8471462AD4}" srcOrd="1" destOrd="0" presId="urn:microsoft.com/office/officeart/2008/layout/AlternatingHexagons"/>
    <dgm:cxn modelId="{04E78EC9-1D4D-4A50-8D0E-57FEBD5664A8}" type="presParOf" srcId="{E75CB222-2C04-412B-B4E4-C7B0D5580929}" destId="{B80133AB-9D2D-4520-B314-BCA04477EE5A}" srcOrd="2" destOrd="0" presId="urn:microsoft.com/office/officeart/2008/layout/AlternatingHexagons"/>
    <dgm:cxn modelId="{CC4B55E2-AAD3-4DB6-88A8-DACE1EEFCC10}" type="presParOf" srcId="{E75CB222-2C04-412B-B4E4-C7B0D5580929}" destId="{385E338D-863E-4C60-8C84-A71508DC4A91}" srcOrd="3" destOrd="0" presId="urn:microsoft.com/office/officeart/2008/layout/AlternatingHexagons"/>
    <dgm:cxn modelId="{87B41760-4652-4E3F-9FF7-8771CC6BBA24}" type="presParOf" srcId="{E75CB222-2C04-412B-B4E4-C7B0D5580929}" destId="{C53B5B7F-ED5C-4F7D-89FD-8702558A26BF}" srcOrd="4" destOrd="0" presId="urn:microsoft.com/office/officeart/2008/layout/AlternatingHexagons"/>
    <dgm:cxn modelId="{A985844D-240E-4259-B1E0-1EC0701E4CD6}" type="presParOf" srcId="{637CBC82-6D65-4304-B04B-20CC14938532}" destId="{EA782EF4-CDC1-4184-AC6A-B02EF165F3F8}" srcOrd="3" destOrd="0" presId="urn:microsoft.com/office/officeart/2008/layout/AlternatingHexagons"/>
    <dgm:cxn modelId="{66894AF2-5182-4EF5-9D6D-230470369E6E}" type="presParOf" srcId="{637CBC82-6D65-4304-B04B-20CC14938532}" destId="{29DE3BDC-08F5-4DE2-999E-D4A185C26CED}" srcOrd="4" destOrd="0" presId="urn:microsoft.com/office/officeart/2008/layout/AlternatingHexagons"/>
    <dgm:cxn modelId="{764FC263-6BEA-4AD2-85A6-8BE5E3E604B3}" type="presParOf" srcId="{29DE3BDC-08F5-4DE2-999E-D4A185C26CED}" destId="{4048126D-EBCA-4B0C-B1F0-D052322F2A3E}" srcOrd="0" destOrd="0" presId="urn:microsoft.com/office/officeart/2008/layout/AlternatingHexagons"/>
    <dgm:cxn modelId="{689EB46B-1DF5-4580-A0D7-4E31151933F0}" type="presParOf" srcId="{29DE3BDC-08F5-4DE2-999E-D4A185C26CED}" destId="{7159F2FE-2183-42FE-98AB-6F09090109D8}" srcOrd="1" destOrd="0" presId="urn:microsoft.com/office/officeart/2008/layout/AlternatingHexagons"/>
    <dgm:cxn modelId="{5461D0FF-FA23-4DD5-BB08-8DD2C7D2C032}" type="presParOf" srcId="{29DE3BDC-08F5-4DE2-999E-D4A185C26CED}" destId="{748BCE7D-3F99-4223-AD57-A045BD531B01}" srcOrd="2" destOrd="0" presId="urn:microsoft.com/office/officeart/2008/layout/AlternatingHexagons"/>
    <dgm:cxn modelId="{9BAC3A5A-4C78-42E7-B65F-9348381D9786}" type="presParOf" srcId="{29DE3BDC-08F5-4DE2-999E-D4A185C26CED}" destId="{DBB08139-5D43-4420-8A70-6B99389237C9}" srcOrd="3" destOrd="0" presId="urn:microsoft.com/office/officeart/2008/layout/AlternatingHexagons"/>
    <dgm:cxn modelId="{7BABAE43-4176-413B-80DB-BF14E0F1E330}" type="presParOf" srcId="{29DE3BDC-08F5-4DE2-999E-D4A185C26CED}" destId="{187D3FA6-9FC4-4740-86E7-EBF9B4302F48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11BAAF-7620-476B-A596-75D6BFC1BE50}">
      <dsp:nvSpPr>
        <dsp:cNvPr id="0" name=""/>
        <dsp:cNvSpPr/>
      </dsp:nvSpPr>
      <dsp:spPr>
        <a:xfrm rot="5400000">
          <a:off x="2869904" y="114669"/>
          <a:ext cx="1740792" cy="1514489"/>
        </a:xfrm>
        <a:prstGeom prst="hexagon">
          <a:avLst>
            <a:gd name="adj" fmla="val 25000"/>
            <a:gd name="vf" fmla="val 115470"/>
          </a:avLst>
        </a:prstGeom>
        <a:solidFill>
          <a:srgbClr val="F8733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20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User </a:t>
          </a:r>
          <a:r>
            <a:rPr lang="fr-CH" sz="2000" b="1" kern="12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Require-ments</a:t>
          </a:r>
          <a:endParaRPr lang="en-US" sz="2000" b="1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 rot="-5400000">
        <a:off x="3219063" y="272791"/>
        <a:ext cx="1042473" cy="1198246"/>
      </dsp:txXfrm>
    </dsp:sp>
    <dsp:sp modelId="{93078C7E-FE6B-4AEA-A88B-6902AB538B66}">
      <dsp:nvSpPr>
        <dsp:cNvPr id="0" name=""/>
        <dsp:cNvSpPr/>
      </dsp:nvSpPr>
      <dsp:spPr>
        <a:xfrm>
          <a:off x="4572002" y="349677"/>
          <a:ext cx="1885725" cy="104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2000" kern="1200" dirty="0" err="1" smtClean="0"/>
            <a:t>Strategic</a:t>
          </a:r>
          <a:r>
            <a:rPr lang="fr-CH" sz="2000" kern="1200" dirty="0" smtClean="0"/>
            <a:t> guidance</a:t>
          </a:r>
          <a:endParaRPr lang="en-US" sz="2000" kern="1200" dirty="0"/>
        </a:p>
      </dsp:txBody>
      <dsp:txXfrm>
        <a:off x="4572002" y="349677"/>
        <a:ext cx="1885725" cy="1044475"/>
      </dsp:txXfrm>
    </dsp:sp>
    <dsp:sp modelId="{353CE4C8-1994-4A17-AF75-CFD95619ED74}">
      <dsp:nvSpPr>
        <dsp:cNvPr id="0" name=""/>
        <dsp:cNvSpPr/>
      </dsp:nvSpPr>
      <dsp:spPr>
        <a:xfrm rot="5400000">
          <a:off x="1234254" y="114669"/>
          <a:ext cx="1740792" cy="151448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2800" kern="1200" dirty="0" smtClean="0"/>
            <a:t>GSICS Vision</a:t>
          </a:r>
          <a:endParaRPr lang="en-US" sz="2800" kern="1200" dirty="0"/>
        </a:p>
      </dsp:txBody>
      <dsp:txXfrm rot="-5400000">
        <a:off x="1583413" y="272791"/>
        <a:ext cx="1042473" cy="1198246"/>
      </dsp:txXfrm>
    </dsp:sp>
    <dsp:sp modelId="{5F9863A0-C809-489E-BEBC-9935B5B64233}">
      <dsp:nvSpPr>
        <dsp:cNvPr id="0" name=""/>
        <dsp:cNvSpPr/>
      </dsp:nvSpPr>
      <dsp:spPr>
        <a:xfrm rot="5400000">
          <a:off x="2048946" y="1526405"/>
          <a:ext cx="1740792" cy="1646189"/>
        </a:xfrm>
        <a:prstGeom prst="hexagon">
          <a:avLst>
            <a:gd name="adj" fmla="val 25000"/>
            <a:gd name="vf" fmla="val 115470"/>
          </a:avLst>
        </a:prstGeom>
        <a:solidFill>
          <a:srgbClr val="2DDBC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80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Standards</a:t>
          </a:r>
          <a:br>
            <a:rPr lang="fr-CH" sz="1800" kern="1200" dirty="0" smtClean="0">
              <a:solidFill>
                <a:schemeClr val="tx1"/>
              </a:solidFill>
              <a:latin typeface="Arial Narrow" panose="020B0606020202030204" pitchFamily="34" charset="0"/>
            </a:rPr>
          </a:br>
          <a:r>
            <a:rPr lang="fr-CH" sz="1800" kern="12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Procedures</a:t>
          </a:r>
          <a:r>
            <a:rPr lang="fr-CH" sz="180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/>
          </a:r>
          <a:br>
            <a:rPr lang="fr-CH" sz="1800" kern="1200" dirty="0" smtClean="0">
              <a:solidFill>
                <a:schemeClr val="tx1"/>
              </a:solidFill>
              <a:latin typeface="Arial Narrow" panose="020B0606020202030204" pitchFamily="34" charset="0"/>
            </a:rPr>
          </a:br>
          <a:r>
            <a:rPr lang="fr-CH" sz="180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Guidelines</a:t>
          </a:r>
          <a:br>
            <a:rPr lang="fr-CH" sz="1800" kern="1200" dirty="0" smtClean="0">
              <a:solidFill>
                <a:schemeClr val="tx1"/>
              </a:solidFill>
              <a:latin typeface="Arial Narrow" panose="020B0606020202030204" pitchFamily="34" charset="0"/>
            </a:rPr>
          </a:br>
          <a:r>
            <a:rPr lang="fr-CH" sz="180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Tools</a:t>
          </a:r>
          <a:endParaRPr lang="en-US" sz="180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 rot="-5400000">
        <a:off x="2363157" y="1761352"/>
        <a:ext cx="1112369" cy="1176296"/>
      </dsp:txXfrm>
    </dsp:sp>
    <dsp:sp modelId="{049AFA87-928B-4F43-A12E-3C8471462AD4}">
      <dsp:nvSpPr>
        <dsp:cNvPr id="0" name=""/>
        <dsp:cNvSpPr/>
      </dsp:nvSpPr>
      <dsp:spPr>
        <a:xfrm>
          <a:off x="219372" y="1827262"/>
          <a:ext cx="1880056" cy="104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800" kern="1200" dirty="0" err="1" smtClean="0"/>
            <a:t>Technical</a:t>
          </a:r>
          <a:r>
            <a:rPr lang="fr-CH" sz="1800" kern="1200" dirty="0" smtClean="0"/>
            <a:t> guidance &amp; </a:t>
          </a:r>
          <a:r>
            <a:rPr lang="fr-CH" sz="1800" kern="1200" dirty="0" err="1" smtClean="0"/>
            <a:t>governance</a:t>
          </a:r>
          <a:endParaRPr lang="en-US" sz="1800" kern="1200" dirty="0"/>
        </a:p>
      </dsp:txBody>
      <dsp:txXfrm>
        <a:off x="219372" y="1827262"/>
        <a:ext cx="1880056" cy="1044475"/>
      </dsp:txXfrm>
    </dsp:sp>
    <dsp:sp modelId="{C53B5B7F-ED5C-4F7D-89FD-8702558A26BF}">
      <dsp:nvSpPr>
        <dsp:cNvPr id="0" name=""/>
        <dsp:cNvSpPr/>
      </dsp:nvSpPr>
      <dsp:spPr>
        <a:xfrm rot="5400000">
          <a:off x="3684595" y="1592255"/>
          <a:ext cx="1740792" cy="1514489"/>
        </a:xfrm>
        <a:prstGeom prst="hexagon">
          <a:avLst>
            <a:gd name="adj" fmla="val 25000"/>
            <a:gd name="vf" fmla="val 115470"/>
          </a:avLst>
        </a:prstGeom>
        <a:solidFill>
          <a:srgbClr val="CCABD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2000" b="1" kern="12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Functions</a:t>
          </a:r>
          <a:r>
            <a:rPr lang="fr-CH" sz="20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  </a:t>
          </a:r>
          <a:r>
            <a:rPr lang="fr-CH" sz="2000" b="1" kern="12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Organiza-tion</a:t>
          </a:r>
          <a:endParaRPr lang="en-US" sz="2000" b="1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 rot="-5400000">
        <a:off x="4033754" y="1750377"/>
        <a:ext cx="1042473" cy="1198246"/>
      </dsp:txXfrm>
    </dsp:sp>
    <dsp:sp modelId="{4048126D-EBCA-4B0C-B1F0-D052322F2A3E}">
      <dsp:nvSpPr>
        <dsp:cNvPr id="0" name=""/>
        <dsp:cNvSpPr/>
      </dsp:nvSpPr>
      <dsp:spPr>
        <a:xfrm rot="5400000">
          <a:off x="2869904" y="3069840"/>
          <a:ext cx="1740792" cy="1514489"/>
        </a:xfrm>
        <a:prstGeom prst="hexagon">
          <a:avLst>
            <a:gd name="adj" fmla="val 25000"/>
            <a:gd name="vf" fmla="val 115470"/>
          </a:avLst>
        </a:prstGeom>
        <a:solidFill>
          <a:srgbClr val="FE8C2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20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GSICS User Guide</a:t>
          </a:r>
          <a:endParaRPr lang="en-US" sz="2000" b="1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 rot="-5400000">
        <a:off x="3219063" y="3227962"/>
        <a:ext cx="1042473" cy="1198246"/>
      </dsp:txXfrm>
    </dsp:sp>
    <dsp:sp modelId="{7159F2FE-2183-42FE-98AB-6F09090109D8}">
      <dsp:nvSpPr>
        <dsp:cNvPr id="0" name=""/>
        <dsp:cNvSpPr/>
      </dsp:nvSpPr>
      <dsp:spPr>
        <a:xfrm>
          <a:off x="4609351" y="3304847"/>
          <a:ext cx="1811027" cy="104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800" kern="1200" dirty="0" smtClean="0"/>
            <a:t>User documentation </a:t>
          </a:r>
          <a:br>
            <a:rPr lang="fr-CH" sz="1800" kern="1200" dirty="0" smtClean="0"/>
          </a:br>
          <a:r>
            <a:rPr lang="fr-CH" sz="1800" kern="1200" dirty="0" smtClean="0"/>
            <a:t>&amp; information</a:t>
          </a:r>
          <a:endParaRPr lang="en-US" sz="1800" kern="1200" dirty="0"/>
        </a:p>
      </dsp:txBody>
      <dsp:txXfrm>
        <a:off x="4609351" y="3304847"/>
        <a:ext cx="1811027" cy="1044475"/>
      </dsp:txXfrm>
    </dsp:sp>
    <dsp:sp modelId="{187D3FA6-9FC4-4740-86E7-EBF9B4302F48}">
      <dsp:nvSpPr>
        <dsp:cNvPr id="0" name=""/>
        <dsp:cNvSpPr/>
      </dsp:nvSpPr>
      <dsp:spPr>
        <a:xfrm rot="5400000">
          <a:off x="1234254" y="3069840"/>
          <a:ext cx="1740792" cy="151448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2000" kern="1200" dirty="0" smtClean="0"/>
            <a:t>GSICS Product Catalogue</a:t>
          </a:r>
          <a:endParaRPr lang="en-US" sz="2000" kern="1200" dirty="0"/>
        </a:p>
      </dsp:txBody>
      <dsp:txXfrm rot="-5400000">
        <a:off x="1583413" y="3227962"/>
        <a:ext cx="1042473" cy="11982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BAFA95-70F6-40C4-BB3F-47E7D87EA212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DA6F54-7005-4AD3-BF13-D4E2AF473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6685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F94F6F-2BC9-4879-8497-8D58B67C435C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3AA88-98BF-4FC1-BE7D-F98D799AA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120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/>
            <a:fld id="{52E05E54-7D95-4B82-A1CC-72A6C64AFB91}" type="slidenum">
              <a:rPr lang="en-US" altLang="en-US" sz="1200">
                <a:solidFill>
                  <a:prstClr val="black"/>
                </a:solidFill>
                <a:latin typeface="Arial" pitchFamily="34" charset="0"/>
              </a:rPr>
              <a:pPr eaLnBrk="1" hangingPunct="1"/>
              <a:t>1</a:t>
            </a:fld>
            <a:endParaRPr lang="en-US" altLang="en-US" sz="12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979613" y="630238"/>
            <a:ext cx="67691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FFFFFF"/>
                </a:solidFill>
              </a:rPr>
              <a:t>World Meteorological Organization</a:t>
            </a:r>
            <a:r>
              <a:rPr lang="en-US" altLang="en-US" sz="2400">
                <a:solidFill>
                  <a:srgbClr val="FFFFFF"/>
                </a:solidFill>
              </a:rPr>
              <a:t/>
            </a:r>
            <a:br>
              <a:rPr lang="en-US" altLang="en-US" sz="2400">
                <a:solidFill>
                  <a:srgbClr val="FFFFFF"/>
                </a:solidFill>
              </a:rPr>
            </a:br>
            <a:r>
              <a:rPr lang="en-US" altLang="en-US" sz="1800">
                <a:solidFill>
                  <a:srgbClr val="FFFFFF"/>
                </a:solidFill>
              </a:rPr>
              <a:t>Working together in weather, climate and water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50825" y="1341438"/>
            <a:ext cx="1512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FFFFFF"/>
                </a:solidFill>
                <a:latin typeface="Arial Black" pitchFamily="34" charset="0"/>
              </a:rPr>
              <a:t>WMO OMM</a:t>
            </a:r>
            <a:endParaRPr lang="en-US" altLang="en-US" sz="160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07950" y="6381750"/>
            <a:ext cx="23764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</a:rPr>
              <a:t>WMO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300788" y="6376988"/>
            <a:ext cx="27416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</a:rPr>
              <a:t>www.wmo.int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6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3860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000066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64645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GSICS web meeting - 23 April 2015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70196-F613-46A9-B4DD-0BAFE3755C2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691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115888"/>
            <a:ext cx="2068513" cy="5980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15888"/>
            <a:ext cx="6057900" cy="5980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GSICS web meeting - 23 April 2015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9305D-B669-4E67-B7E8-D948A875DD9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709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350" y="115888"/>
            <a:ext cx="756126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628775"/>
            <a:ext cx="7772400" cy="44672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GSICS web meeting - 23 April 2015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303CB-0C35-403D-B8E8-71736208FF1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3982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GSICS web meeting - 23 April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0423A-1E65-4ED1-892E-25A3666B10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590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381642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GSICS web meeting - 23 April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08304" y="6309320"/>
            <a:ext cx="115212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F0F1A-A739-41F2-89E3-5D554E053D2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085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GSICS web meeting - 23 April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16EDA-6161-4807-A6C2-4D460BBF263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5026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GSICS web meeting - 23 April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37ABD-DC96-40D5-B3D9-B317533F715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9924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GSICS web meeting - 23 April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1DE12-67E3-40FE-8FBC-40DBC324F4B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537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83768" y="6356350"/>
            <a:ext cx="381642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GSICS web meeting - 23 April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09320"/>
            <a:ext cx="190723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DB0CB-84DE-4B1B-865B-371031D777D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094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GSICS web meeting - 23 April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ECAD2-F0CB-40BB-B56D-8772B6B0B92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557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GSICS web meeting - 23 April 2015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2A9D5-BB68-4CBF-AC39-42D45F52C8D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0839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GSICS web meeting - 23 April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A8554-102B-4154-9C53-491F9398C6D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2898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GSICS web meeting - 23 April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AA8BD-FAA7-4760-A75B-B63E94EE630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7564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GSICS web meeting - 23 April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47ACB-A925-4EC5-ABCC-83269AB095A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6368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GSICS web meeting - 23 April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6E03D-A91E-4D17-9162-9119AD4C3D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078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GSICS web meeting - 23 April 2015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E4783-BD83-4BEF-8FB0-79BD46365AF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919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28775"/>
            <a:ext cx="3810000" cy="4467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3810000" cy="4467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GSICS web meeting - 23 April 2015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02B71D-E2F9-4584-A370-DE6217F5491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151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GSICS web meeting - 23 April 2015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A7ED1-5977-4ABD-A821-DB0A35CB325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120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GSICS web meeting - 23 April 2015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F67B0-CE83-4784-8955-7A0362C282B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16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GSICS web meeting - 23 April 2015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D01CA-FB6E-4E82-BD7D-9CEBC0A01D0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936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GSICS web meeting - 23 April 2015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E5B05-0151-462C-B5A2-851639A20A0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425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GSICS web meeting - 23 April 2015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53C61-3313-4904-B39E-EEE146B3C88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203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403350" y="115888"/>
            <a:ext cx="756126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28775"/>
            <a:ext cx="777240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81750"/>
            <a:ext cx="933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smtClean="0">
                <a:latin typeface="Times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63713" y="6381750"/>
            <a:ext cx="561657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smtClean="0">
                <a:latin typeface="Times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mtClean="0">
                <a:solidFill>
                  <a:srgbClr val="000000"/>
                </a:solidFill>
              </a:rPr>
              <a:t>GSICS web meeting - 23 April 2015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188" y="6381750"/>
            <a:ext cx="862012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>
                <a:latin typeface="Times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DEC690-8E2B-4D18-8137-45DE636712C4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0" y="946150"/>
            <a:ext cx="15128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altLang="en-US" sz="1200">
                <a:solidFill>
                  <a:srgbClr val="FFFFFF"/>
                </a:solidFill>
                <a:latin typeface="Arial Black" pitchFamily="34" charset="0"/>
              </a:rPr>
              <a:t>WMO OMM</a:t>
            </a:r>
            <a:endParaRPr lang="en-US" altLang="en-US" sz="1200">
              <a:solidFill>
                <a:srgbClr val="0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845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3" descr="wmo_ppt_2012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122238" y="-92075"/>
            <a:ext cx="9266238" cy="695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30213" y="195263"/>
            <a:ext cx="8335962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5732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t>GSICS web meeting - 23 April 2015</a:t>
            </a:r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fld id="{01EA1266-9F24-43B2-A432-335FF95577C9}" type="slidenum">
              <a:rPr lang="en-US">
                <a:solidFill>
                  <a:prstClr val="black">
                    <a:tint val="75000"/>
                  </a:prstClr>
                </a:solidFill>
                <a:cs typeface="Arial" charset="0"/>
              </a:rPr>
              <a:pPr defTabSz="4572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82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8600" y="2348880"/>
            <a:ext cx="8686800" cy="2016224"/>
          </a:xfrm>
        </p:spPr>
        <p:txBody>
          <a:bodyPr/>
          <a:lstStyle/>
          <a:p>
            <a:r>
              <a:rPr lang="en-GB" sz="4000" b="1" dirty="0" smtClean="0"/>
              <a:t>Documenting GSICS as an element of the WMO Integrated Global Observing System </a:t>
            </a:r>
            <a:endParaRPr lang="en-US" alt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572000"/>
            <a:ext cx="8610600" cy="1295400"/>
          </a:xfrm>
        </p:spPr>
        <p:txBody>
          <a:bodyPr/>
          <a:lstStyle/>
          <a:p>
            <a:r>
              <a:rPr lang="fr-CH" altLang="en-US" sz="2000" i="1" dirty="0">
                <a:latin typeface="Arial" pitchFamily="34" charset="0"/>
              </a:rPr>
              <a:t>Jérôme </a:t>
            </a:r>
            <a:r>
              <a:rPr lang="fr-CH" altLang="en-US" sz="2000" i="1" dirty="0" err="1">
                <a:latin typeface="Arial" pitchFamily="34" charset="0"/>
              </a:rPr>
              <a:t>Lafeuille</a:t>
            </a:r>
            <a:r>
              <a:rPr lang="fr-CH" altLang="en-US" sz="2000" i="1" dirty="0">
                <a:latin typeface="Arial" pitchFamily="34" charset="0"/>
              </a:rPr>
              <a:t>  </a:t>
            </a:r>
            <a:endParaRPr lang="fr-CH" altLang="en-US" sz="2000" i="1" dirty="0" smtClean="0">
              <a:latin typeface="Arial" pitchFamily="34" charset="0"/>
            </a:endParaRPr>
          </a:p>
          <a:p>
            <a:r>
              <a:rPr lang="fr-CH" altLang="en-US" sz="2000" i="1" dirty="0" smtClean="0">
                <a:latin typeface="Arial" pitchFamily="34" charset="0"/>
              </a:rPr>
              <a:t>(WMO </a:t>
            </a:r>
            <a:r>
              <a:rPr lang="fr-CH" altLang="en-US" sz="2000" i="1" dirty="0" err="1" smtClean="0">
                <a:latin typeface="Arial" pitchFamily="34" charset="0"/>
              </a:rPr>
              <a:t>Space</a:t>
            </a:r>
            <a:r>
              <a:rPr lang="fr-CH" altLang="en-US" sz="2000" i="1" dirty="0" smtClean="0">
                <a:latin typeface="Arial" pitchFamily="34" charset="0"/>
              </a:rPr>
              <a:t> Programme)</a:t>
            </a:r>
            <a:endParaRPr lang="fr-CH" altLang="en-US" sz="2000" i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6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Some</a:t>
            </a:r>
            <a:r>
              <a:rPr lang="fr-CH" dirty="0" smtClean="0"/>
              <a:t> </a:t>
            </a:r>
            <a:r>
              <a:rPr lang="fr-CH" dirty="0" err="1" smtClean="0"/>
              <a:t>edits</a:t>
            </a:r>
            <a:r>
              <a:rPr lang="fr-CH" dirty="0" smtClean="0"/>
              <a:t> to the Vision for GSICS in 2020s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4840288"/>
          </a:xfrm>
        </p:spPr>
        <p:txBody>
          <a:bodyPr/>
          <a:lstStyle/>
          <a:p>
            <a:r>
              <a:rPr lang="en-GB" sz="1800" dirty="0"/>
              <a:t>The aim of the Global Space-based Inter-calibration System (GSICS) is to </a:t>
            </a:r>
            <a:r>
              <a:rPr lang="en-GB" sz="1800" strike="sngStrike" dirty="0"/>
              <a:t>organize</a:t>
            </a:r>
            <a:r>
              <a:rPr lang="en-GB" sz="1800" dirty="0"/>
              <a:t> </a:t>
            </a:r>
            <a:r>
              <a:rPr lang="en-GB" sz="1800" dirty="0" smtClean="0">
                <a:solidFill>
                  <a:srgbClr val="FF0000"/>
                </a:solidFill>
              </a:rPr>
              <a:t>coordinate </a:t>
            </a:r>
            <a:r>
              <a:rPr lang="en-GB" sz="1800" dirty="0" smtClean="0"/>
              <a:t>the </a:t>
            </a:r>
            <a:r>
              <a:rPr lang="en-GB" sz="1800" dirty="0"/>
              <a:t>production of satellite inter-calibration information </a:t>
            </a:r>
            <a:r>
              <a:rPr lang="en-GB" sz="1800" strike="sngStrike" dirty="0"/>
              <a:t>to enable</a:t>
            </a:r>
            <a:r>
              <a:rPr lang="en-GB" sz="1800" dirty="0"/>
              <a:t> </a:t>
            </a:r>
            <a:r>
              <a:rPr lang="en-GB" sz="1800" dirty="0" smtClean="0">
                <a:solidFill>
                  <a:srgbClr val="FF0000"/>
                </a:solidFill>
              </a:rPr>
              <a:t>with</a:t>
            </a:r>
            <a:r>
              <a:rPr lang="en-GB" sz="1800" dirty="0" smtClean="0"/>
              <a:t> improved </a:t>
            </a:r>
            <a:r>
              <a:rPr lang="en-GB" sz="1800" dirty="0"/>
              <a:t>and consistent accuracy among space-based observations worldwide </a:t>
            </a:r>
            <a:r>
              <a:rPr lang="en-GB" sz="1800" dirty="0" smtClean="0"/>
              <a:t>(…)</a:t>
            </a:r>
          </a:p>
          <a:p>
            <a:endParaRPr lang="en-US" sz="1800" dirty="0" smtClean="0"/>
          </a:p>
          <a:p>
            <a:r>
              <a:rPr lang="fr-CH" sz="1800" dirty="0" smtClean="0"/>
              <a:t>This </a:t>
            </a:r>
            <a:r>
              <a:rPr lang="fr-CH" sz="1800" dirty="0" smtClean="0">
                <a:solidFill>
                  <a:srgbClr val="FF0000"/>
                </a:solidFill>
              </a:rPr>
              <a:t>production</a:t>
            </a:r>
            <a:r>
              <a:rPr lang="fr-CH" sz="1800" dirty="0" smtClean="0"/>
              <a:t> </a:t>
            </a:r>
            <a:r>
              <a:rPr lang="fr-CH" sz="1800" dirty="0" err="1" smtClean="0"/>
              <a:t>is</a:t>
            </a:r>
            <a:r>
              <a:rPr lang="fr-CH" sz="1800" dirty="0" smtClean="0"/>
              <a:t> </a:t>
            </a:r>
            <a:r>
              <a:rPr lang="fr-CH" sz="1800" dirty="0" err="1" smtClean="0"/>
              <a:t>however</a:t>
            </a:r>
            <a:r>
              <a:rPr lang="fr-CH" sz="1800" dirty="0" smtClean="0"/>
              <a:t> part of a </a:t>
            </a:r>
            <a:r>
              <a:rPr lang="fr-CH" sz="1800" dirty="0" err="1" smtClean="0"/>
              <a:t>comprehensive</a:t>
            </a:r>
            <a:r>
              <a:rPr lang="fr-CH" sz="1800" dirty="0" smtClean="0"/>
              <a:t> </a:t>
            </a:r>
            <a:r>
              <a:rPr lang="fr-CH" sz="1800" dirty="0" err="1" smtClean="0"/>
              <a:t>strategy</a:t>
            </a:r>
            <a:r>
              <a:rPr lang="fr-CH" sz="1800" dirty="0" smtClean="0"/>
              <a:t>, </a:t>
            </a:r>
            <a:r>
              <a:rPr lang="fr-CH" sz="1800" dirty="0" err="1" smtClean="0">
                <a:solidFill>
                  <a:srgbClr val="FF0000"/>
                </a:solidFill>
              </a:rPr>
              <a:t>which</a:t>
            </a:r>
            <a:r>
              <a:rPr lang="fr-CH" sz="1800" dirty="0" smtClean="0">
                <a:solidFill>
                  <a:srgbClr val="FF0000"/>
                </a:solidFill>
              </a:rPr>
              <a:t> </a:t>
            </a:r>
            <a:r>
              <a:rPr lang="fr-CH" sz="1800" dirty="0" err="1" smtClean="0">
                <a:solidFill>
                  <a:srgbClr val="FF0000"/>
                </a:solidFill>
              </a:rPr>
              <a:t>involves</a:t>
            </a:r>
            <a:r>
              <a:rPr lang="fr-CH" sz="1800" dirty="0" smtClean="0">
                <a:solidFill>
                  <a:srgbClr val="FF0000"/>
                </a:solidFill>
              </a:rPr>
              <a:t> a </a:t>
            </a:r>
            <a:r>
              <a:rPr lang="fr-CH" sz="1800" dirty="0" err="1" smtClean="0">
                <a:solidFill>
                  <a:srgbClr val="FF0000"/>
                </a:solidFill>
              </a:rPr>
              <a:t>broad</a:t>
            </a:r>
            <a:r>
              <a:rPr lang="fr-CH" sz="1800" dirty="0" smtClean="0">
                <a:solidFill>
                  <a:srgbClr val="FF0000"/>
                </a:solidFill>
              </a:rPr>
              <a:t> range of </a:t>
            </a:r>
            <a:r>
              <a:rPr lang="fr-CH" sz="1800" dirty="0" err="1" smtClean="0">
                <a:solidFill>
                  <a:srgbClr val="FF0000"/>
                </a:solidFill>
              </a:rPr>
              <a:t>activities</a:t>
            </a:r>
            <a:r>
              <a:rPr lang="fr-CH" sz="1800" dirty="0" smtClean="0"/>
              <a:t> </a:t>
            </a:r>
            <a:r>
              <a:rPr lang="fr-CH" sz="1800" dirty="0" err="1" smtClean="0"/>
              <a:t>including</a:t>
            </a:r>
            <a:r>
              <a:rPr lang="fr-CH" sz="1800" dirty="0" smtClean="0"/>
              <a:t>:</a:t>
            </a:r>
          </a:p>
          <a:p>
            <a:pPr lvl="1"/>
            <a:r>
              <a:rPr lang="fr-CH" sz="1600" strike="sngStrike" dirty="0" smtClean="0"/>
              <a:t>instrument</a:t>
            </a:r>
            <a:r>
              <a:rPr lang="fr-CH" sz="1600" strike="sngStrike" dirty="0" smtClean="0">
                <a:solidFill>
                  <a:srgbClr val="FF0000"/>
                </a:solidFill>
              </a:rPr>
              <a:t> </a:t>
            </a:r>
            <a:r>
              <a:rPr lang="fr-CH" sz="1600" strike="sngStrike" dirty="0" err="1" smtClean="0"/>
              <a:t>bias</a:t>
            </a:r>
            <a:r>
              <a:rPr lang="fr-CH" sz="1600" strike="sngStrike" dirty="0" smtClean="0"/>
              <a:t> monitoring</a:t>
            </a:r>
          </a:p>
          <a:p>
            <a:pPr lvl="1"/>
            <a:r>
              <a:rPr lang="en-US" sz="1600" strike="sngStrike" dirty="0"/>
              <a:t>Level 1 data quality control and </a:t>
            </a:r>
            <a:r>
              <a:rPr lang="en-US" sz="1600" strike="sngStrike" dirty="0" smtClean="0"/>
              <a:t>validation </a:t>
            </a:r>
          </a:p>
          <a:p>
            <a:pPr lvl="1"/>
            <a:r>
              <a:rPr lang="fr-CH" sz="1600" dirty="0" smtClean="0">
                <a:solidFill>
                  <a:srgbClr val="FF0000"/>
                </a:solidFill>
              </a:rPr>
              <a:t>In-</a:t>
            </a:r>
            <a:r>
              <a:rPr lang="fr-CH" sz="1600" dirty="0" err="1" smtClean="0">
                <a:solidFill>
                  <a:srgbClr val="FF0000"/>
                </a:solidFill>
              </a:rPr>
              <a:t>orbit</a:t>
            </a:r>
            <a:r>
              <a:rPr lang="fr-CH" sz="1600" dirty="0" smtClean="0">
                <a:solidFill>
                  <a:srgbClr val="FF0000"/>
                </a:solidFill>
              </a:rPr>
              <a:t> </a:t>
            </a:r>
            <a:r>
              <a:rPr lang="fr-CH" sz="1600" dirty="0">
                <a:solidFill>
                  <a:srgbClr val="FF0000"/>
                </a:solidFill>
              </a:rPr>
              <a:t>instrument </a:t>
            </a:r>
            <a:r>
              <a:rPr lang="fr-CH" sz="1600" dirty="0" err="1" smtClean="0">
                <a:solidFill>
                  <a:srgbClr val="FF0000"/>
                </a:solidFill>
              </a:rPr>
              <a:t>Level</a:t>
            </a:r>
            <a:r>
              <a:rPr lang="fr-CH" sz="1600" dirty="0" smtClean="0">
                <a:solidFill>
                  <a:srgbClr val="FF0000"/>
                </a:solidFill>
              </a:rPr>
              <a:t> </a:t>
            </a:r>
            <a:r>
              <a:rPr lang="fr-CH" sz="1600" dirty="0">
                <a:solidFill>
                  <a:srgbClr val="FF0000"/>
                </a:solidFill>
              </a:rPr>
              <a:t>1 data monitoring</a:t>
            </a:r>
          </a:p>
          <a:p>
            <a:pPr lvl="1"/>
            <a:r>
              <a:rPr lang="en-US" sz="1600" strike="sngStrike" dirty="0"/>
              <a:t>On-orbit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In-orbit </a:t>
            </a:r>
            <a:r>
              <a:rPr lang="en-US" sz="1600" dirty="0" smtClean="0"/>
              <a:t>instrument</a:t>
            </a:r>
            <a:r>
              <a:rPr lang="en-US" sz="1600" strike="sngStrike" dirty="0" smtClean="0"/>
              <a:t> </a:t>
            </a:r>
            <a:r>
              <a:rPr lang="en-US" sz="1600" strike="sngStrike" dirty="0" err="1" smtClean="0"/>
              <a:t>inter</a:t>
            </a:r>
            <a:r>
              <a:rPr lang="en-US" sz="1600" dirty="0" err="1" smtClean="0"/>
              <a:t>comparison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with references</a:t>
            </a:r>
            <a:r>
              <a:rPr lang="en-US" sz="1600" strike="sngStrike" dirty="0" smtClean="0">
                <a:solidFill>
                  <a:srgbClr val="FF0000"/>
                </a:solidFill>
              </a:rPr>
              <a:t> </a:t>
            </a:r>
            <a:r>
              <a:rPr lang="en-US" sz="1600" strike="sngStrike" dirty="0"/>
              <a:t>and calibration, </a:t>
            </a:r>
          </a:p>
          <a:p>
            <a:pPr lvl="1"/>
            <a:r>
              <a:rPr lang="fr-CH" sz="1600" dirty="0" smtClean="0">
                <a:solidFill>
                  <a:srgbClr val="FF0000"/>
                </a:solidFill>
              </a:rPr>
              <a:t>Routine </a:t>
            </a:r>
            <a:r>
              <a:rPr lang="fr-CH" sz="1600" dirty="0" err="1" smtClean="0">
                <a:solidFill>
                  <a:srgbClr val="FF0000"/>
                </a:solidFill>
              </a:rPr>
              <a:t>generation</a:t>
            </a:r>
            <a:r>
              <a:rPr lang="fr-CH" sz="1600" dirty="0" smtClean="0">
                <a:solidFill>
                  <a:srgbClr val="FF0000"/>
                </a:solidFill>
              </a:rPr>
              <a:t> of </a:t>
            </a:r>
            <a:r>
              <a:rPr lang="fr-CH" sz="1600" dirty="0" err="1" smtClean="0">
                <a:solidFill>
                  <a:srgbClr val="FF0000"/>
                </a:solidFill>
              </a:rPr>
              <a:t>intercalibration</a:t>
            </a:r>
            <a:r>
              <a:rPr lang="fr-CH" sz="1600" dirty="0" smtClean="0">
                <a:solidFill>
                  <a:srgbClr val="FF0000"/>
                </a:solidFill>
              </a:rPr>
              <a:t> corrections for </a:t>
            </a:r>
            <a:r>
              <a:rPr lang="fr-CH" sz="1600" dirty="0" err="1" smtClean="0">
                <a:solidFill>
                  <a:srgbClr val="FF0000"/>
                </a:solidFill>
              </a:rPr>
              <a:t>near</a:t>
            </a:r>
            <a:r>
              <a:rPr lang="fr-CH" sz="1600" dirty="0" smtClean="0">
                <a:solidFill>
                  <a:srgbClr val="FF0000"/>
                </a:solidFill>
              </a:rPr>
              <a:t> real-time applications</a:t>
            </a:r>
          </a:p>
          <a:p>
            <a:pPr lvl="1"/>
            <a:r>
              <a:rPr lang="en-US" sz="1600" dirty="0" smtClean="0"/>
              <a:t>Traceability </a:t>
            </a:r>
            <a:r>
              <a:rPr lang="en-US" sz="1600" dirty="0"/>
              <a:t>to absolute calibration standards, </a:t>
            </a:r>
          </a:p>
          <a:p>
            <a:pPr lvl="1"/>
            <a:r>
              <a:rPr lang="it-IT" sz="1600" strike="sngStrike" dirty="0"/>
              <a:t>Metadata provision (provenance, lineage), </a:t>
            </a:r>
            <a:endParaRPr lang="en-US" sz="1600" strike="sngStrike" dirty="0"/>
          </a:p>
          <a:p>
            <a:pPr lvl="1"/>
            <a:r>
              <a:rPr lang="en-US" sz="1600" dirty="0" smtClean="0">
                <a:solidFill>
                  <a:srgbClr val="FF0000"/>
                </a:solidFill>
              </a:rPr>
              <a:t>Provision of algorithms </a:t>
            </a:r>
            <a:r>
              <a:rPr lang="en-US" sz="1600" dirty="0" smtClean="0"/>
              <a:t>Enabling </a:t>
            </a:r>
            <a:r>
              <a:rPr lang="en-US" sz="1600" dirty="0"/>
              <a:t>recalibration of archived data</a:t>
            </a:r>
            <a:r>
              <a:rPr lang="en-US" sz="1600" dirty="0" smtClean="0"/>
              <a:t>,</a:t>
            </a:r>
          </a:p>
          <a:p>
            <a:pPr lvl="1"/>
            <a:r>
              <a:rPr lang="fr-CH" sz="1600" dirty="0" err="1"/>
              <a:t>Pre-launch</a:t>
            </a:r>
            <a:r>
              <a:rPr lang="fr-CH" sz="1600" dirty="0"/>
              <a:t> instrument </a:t>
            </a:r>
            <a:r>
              <a:rPr lang="fr-CH" sz="1600" dirty="0" err="1"/>
              <a:t>characterization</a:t>
            </a:r>
            <a:endParaRPr lang="fr-CH" sz="1600" dirty="0"/>
          </a:p>
          <a:p>
            <a:pPr lvl="1"/>
            <a:r>
              <a:rPr lang="en-US" sz="1600" dirty="0"/>
              <a:t>Documenting state-of-the-art calibration techniques</a:t>
            </a:r>
            <a:r>
              <a:rPr lang="en-GB" sz="1600" dirty="0"/>
              <a:t>.</a:t>
            </a:r>
            <a:endParaRPr lang="en-US" sz="1600" dirty="0"/>
          </a:p>
          <a:p>
            <a:endParaRPr lang="en-US" sz="1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GSICS web meeting - 23 April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37ABD-DC96-40D5-B3D9-B317533F71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40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Reference Document: </a:t>
            </a:r>
            <a:r>
              <a:rPr lang="fr-CH" dirty="0" err="1" smtClean="0"/>
              <a:t>Functions</a:t>
            </a:r>
            <a:r>
              <a:rPr lang="fr-CH" dirty="0" smtClean="0"/>
              <a:t> &amp; </a:t>
            </a:r>
            <a:r>
              <a:rPr lang="fr-CH" dirty="0" err="1" smtClean="0"/>
              <a:t>Organization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91382"/>
            <a:ext cx="4103940" cy="5433218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GSICS web meeting - 23 April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37ABD-DC96-40D5-B3D9-B317533F71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r>
              <a:rPr lang="fr-CH" dirty="0" smtClean="0"/>
              <a:t>This document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proposed</a:t>
            </a:r>
            <a:r>
              <a:rPr lang="fr-CH" dirty="0" smtClean="0"/>
              <a:t> to replace the initial «GSICS </a:t>
            </a:r>
            <a:r>
              <a:rPr lang="fr-CH" dirty="0" err="1" smtClean="0"/>
              <a:t>Implementation</a:t>
            </a:r>
            <a:r>
              <a:rPr lang="fr-CH" dirty="0" smtClean="0"/>
              <a:t> Plan» </a:t>
            </a:r>
          </a:p>
          <a:p>
            <a:r>
              <a:rPr lang="fr-CH" dirty="0" err="1" smtClean="0"/>
              <a:t>Would</a:t>
            </a:r>
            <a:r>
              <a:rPr lang="fr-CH" dirty="0" smtClean="0"/>
              <a:t> </a:t>
            </a:r>
            <a:r>
              <a:rPr lang="fr-CH" dirty="0" err="1" smtClean="0"/>
              <a:t>be</a:t>
            </a:r>
            <a:r>
              <a:rPr lang="fr-CH" dirty="0" smtClean="0"/>
              <a:t> </a:t>
            </a:r>
            <a:r>
              <a:rPr lang="fr-CH" dirty="0" err="1" smtClean="0"/>
              <a:t>used</a:t>
            </a:r>
            <a:r>
              <a:rPr lang="fr-CH" dirty="0" smtClean="0"/>
              <a:t> as a </a:t>
            </a:r>
            <a:r>
              <a:rPr lang="fr-CH" dirty="0" err="1" smtClean="0"/>
              <a:t>reference</a:t>
            </a:r>
            <a:r>
              <a:rPr lang="fr-CH" dirty="0" smtClean="0"/>
              <a:t> to </a:t>
            </a:r>
            <a:r>
              <a:rPr lang="fr-CH" dirty="0" err="1" smtClean="0"/>
              <a:t>define</a:t>
            </a:r>
            <a:r>
              <a:rPr lang="fr-CH" dirty="0" smtClean="0"/>
              <a:t> GSICS in the WIGOS Architecture.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5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fr-CH" dirty="0" smtClean="0"/>
              <a:t>GSICS </a:t>
            </a:r>
            <a:r>
              <a:rPr lang="fr-CH" dirty="0" err="1" smtClean="0"/>
              <a:t>functions</a:t>
            </a:r>
            <a:r>
              <a:rPr lang="fr-CH" dirty="0" smtClean="0"/>
              <a:t> and </a:t>
            </a:r>
            <a:r>
              <a:rPr lang="fr-CH" dirty="0" err="1" smtClean="0"/>
              <a:t>organization</a:t>
            </a:r>
            <a:r>
              <a:rPr lang="fr-CH" dirty="0" smtClean="0"/>
              <a:t> (1/4 )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687888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dirty="0"/>
              <a:t>Scope of </a:t>
            </a:r>
            <a:r>
              <a:rPr lang="en-US" dirty="0" smtClean="0"/>
              <a:t>the document</a:t>
            </a:r>
          </a:p>
          <a:p>
            <a:pPr marL="857250" lvl="1" indent="-457200"/>
            <a:r>
              <a:rPr lang="fr-CH" dirty="0" smtClean="0"/>
              <a:t>GSICS and WIGOS background</a:t>
            </a:r>
            <a:endParaRPr lang="en-US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Purpose of GSICS</a:t>
            </a:r>
          </a:p>
          <a:p>
            <a:pPr marL="857250" lvl="1" indent="-457200"/>
            <a:r>
              <a:rPr lang="fr-CH" dirty="0" smtClean="0"/>
              <a:t>In-</a:t>
            </a:r>
            <a:r>
              <a:rPr lang="fr-CH" dirty="0" err="1" smtClean="0"/>
              <a:t>orbit</a:t>
            </a:r>
            <a:r>
              <a:rPr lang="fr-CH" dirty="0" smtClean="0"/>
              <a:t> calibration information</a:t>
            </a:r>
          </a:p>
          <a:p>
            <a:pPr marL="857250" lvl="1" indent="-457200"/>
            <a:r>
              <a:rPr lang="fr-CH" dirty="0" smtClean="0"/>
              <a:t>Calibration </a:t>
            </a:r>
            <a:r>
              <a:rPr lang="fr-CH" dirty="0" err="1" smtClean="0"/>
              <a:t>strategy</a:t>
            </a:r>
            <a:endParaRPr lang="fr-CH" dirty="0" smtClean="0"/>
          </a:p>
          <a:p>
            <a:pPr marL="857250" lvl="1" indent="-457200"/>
            <a:r>
              <a:rPr lang="fr-CH" dirty="0" smtClean="0"/>
              <a:t>Importance and challenges of in-</a:t>
            </a:r>
            <a:r>
              <a:rPr lang="fr-CH" dirty="0" err="1" smtClean="0"/>
              <a:t>orbit</a:t>
            </a:r>
            <a:r>
              <a:rPr lang="fr-CH" dirty="0" smtClean="0"/>
              <a:t> calibration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fr-CH" dirty="0" smtClean="0"/>
              <a:t>GSICS </a:t>
            </a:r>
            <a:r>
              <a:rPr lang="fr-CH" dirty="0" err="1" smtClean="0"/>
              <a:t>functions</a:t>
            </a:r>
            <a:r>
              <a:rPr lang="fr-CH" dirty="0" smtClean="0"/>
              <a:t>/</a:t>
            </a:r>
            <a:r>
              <a:rPr lang="fr-CH" dirty="0" err="1" smtClean="0"/>
              <a:t>deliverables</a:t>
            </a:r>
            <a:endParaRPr lang="fr-CH" dirty="0" smtClean="0"/>
          </a:p>
          <a:p>
            <a:pPr marL="857250" lvl="1" indent="-457200"/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</a:rPr>
              <a:t>Intercomparison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of space-based instruments with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GSICS references,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and operational calibration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adjustments or algorithms</a:t>
            </a:r>
          </a:p>
          <a:p>
            <a:pPr marL="857250" lvl="1" indent="-457200"/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Documentation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and information </a:t>
            </a:r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857250" lvl="1" indent="-457200"/>
            <a:r>
              <a:rPr lang="en-US" dirty="0" smtClean="0">
                <a:solidFill>
                  <a:srgbClr val="002060"/>
                </a:solidFill>
              </a:rPr>
              <a:t>Measurement references, software tools, </a:t>
            </a:r>
            <a:r>
              <a:rPr lang="en-US" dirty="0">
                <a:solidFill>
                  <a:srgbClr val="002060"/>
                </a:solidFill>
              </a:rPr>
              <a:t>data sets, </a:t>
            </a:r>
            <a:r>
              <a:rPr lang="en-US" dirty="0" smtClean="0">
                <a:solidFill>
                  <a:srgbClr val="002060"/>
                </a:solidFill>
              </a:rPr>
              <a:t>infrastructure</a:t>
            </a:r>
          </a:p>
          <a:p>
            <a:pPr marL="857250" lvl="1" indent="-457200"/>
            <a:r>
              <a:rPr lang="en-US" dirty="0" smtClean="0">
                <a:solidFill>
                  <a:srgbClr val="002060"/>
                </a:solidFill>
              </a:rPr>
              <a:t>Standard </a:t>
            </a:r>
            <a:r>
              <a:rPr lang="en-US" dirty="0">
                <a:solidFill>
                  <a:srgbClr val="002060"/>
                </a:solidFill>
              </a:rPr>
              <a:t>procedures and best practices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GSICS web meeting - 23 April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F0F1A-A739-41F2-89E3-5D554E053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28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65237"/>
            <a:ext cx="8305800" cy="4525963"/>
          </a:xfrm>
        </p:spPr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en-US" dirty="0" smtClean="0"/>
              <a:t>GSICS users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dirty="0" smtClean="0"/>
              <a:t>Satellite </a:t>
            </a:r>
            <a:r>
              <a:rPr lang="en-US" dirty="0"/>
              <a:t>data user community, </a:t>
            </a:r>
            <a:r>
              <a:rPr lang="en-US" dirty="0" smtClean="0"/>
              <a:t>NRT or climate </a:t>
            </a:r>
            <a:r>
              <a:rPr lang="en-US" dirty="0"/>
              <a:t>applications </a:t>
            </a:r>
            <a:endParaRPr lang="en-US" dirty="0" smtClean="0"/>
          </a:p>
          <a:p>
            <a:pPr marL="971550" lvl="1" indent="-514350">
              <a:buFont typeface="+mj-lt"/>
              <a:buAutoNum type="romanLcPeriod"/>
            </a:pPr>
            <a:r>
              <a:rPr lang="en-US" dirty="0" smtClean="0"/>
              <a:t>GSICS </a:t>
            </a:r>
            <a:r>
              <a:rPr lang="en-US" dirty="0"/>
              <a:t>Member </a:t>
            </a:r>
            <a:r>
              <a:rPr lang="en-US" dirty="0" smtClean="0"/>
              <a:t>agencies: capacity building, sharing development resources </a:t>
            </a:r>
            <a:r>
              <a:rPr lang="en-US" dirty="0"/>
              <a:t>and </a:t>
            </a:r>
            <a:r>
              <a:rPr lang="en-US" dirty="0" smtClean="0"/>
              <a:t>tools, improvement </a:t>
            </a:r>
            <a:r>
              <a:rPr lang="en-US" dirty="0"/>
              <a:t>of calibration </a:t>
            </a:r>
            <a:r>
              <a:rPr lang="en-US" dirty="0" smtClean="0"/>
              <a:t>approaches</a:t>
            </a:r>
            <a:endParaRPr lang="en-US" dirty="0"/>
          </a:p>
          <a:p>
            <a:pPr marL="571500" indent="-514350">
              <a:buFont typeface="+mj-lt"/>
              <a:buAutoNum type="arabicPeriod" startAt="4"/>
            </a:pPr>
            <a:r>
              <a:rPr lang="en-US" dirty="0" smtClean="0"/>
              <a:t>GSICS in the Architecture for Climate Monitoring from Space</a:t>
            </a:r>
          </a:p>
          <a:p>
            <a:pPr marL="571500" indent="-514350">
              <a:buFont typeface="+mj-lt"/>
              <a:buAutoNum type="arabicPeriod" startAt="4"/>
            </a:pPr>
            <a:r>
              <a:rPr lang="fr-CH" dirty="0" smtClean="0"/>
              <a:t>GSICS structure</a:t>
            </a:r>
          </a:p>
          <a:p>
            <a:pPr lvl="1" indent="-342900"/>
            <a:r>
              <a:rPr lang="fr-CH" dirty="0" smtClean="0"/>
              <a:t>CGMS </a:t>
            </a:r>
            <a:r>
              <a:rPr lang="fr-CH" dirty="0" err="1" smtClean="0"/>
              <a:t>Members</a:t>
            </a:r>
            <a:r>
              <a:rPr lang="fr-CH" dirty="0" smtClean="0"/>
              <a:t>: GPRC, CSS</a:t>
            </a:r>
          </a:p>
          <a:p>
            <a:pPr lvl="1" indent="-342900"/>
            <a:r>
              <a:rPr lang="fr-CH" dirty="0" smtClean="0"/>
              <a:t>GCC, EP, GRWG, GDWG</a:t>
            </a:r>
          </a:p>
          <a:p>
            <a:pPr lvl="1" indent="-342900"/>
            <a:r>
              <a:rPr lang="fr-CH" dirty="0" err="1" smtClean="0"/>
              <a:t>Partners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GSICS web meeting - 23 April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F0F1A-A739-41F2-89E3-5D554E053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5" y="4811682"/>
            <a:ext cx="3051175" cy="1884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fr-CH" dirty="0"/>
              <a:t>GSICS </a:t>
            </a:r>
            <a:r>
              <a:rPr lang="fr-CH" dirty="0" err="1"/>
              <a:t>functions</a:t>
            </a:r>
            <a:r>
              <a:rPr lang="fr-CH" dirty="0"/>
              <a:t> and </a:t>
            </a:r>
            <a:r>
              <a:rPr lang="fr-CH" dirty="0" err="1" smtClean="0"/>
              <a:t>organization</a:t>
            </a:r>
            <a:r>
              <a:rPr lang="fr-CH" dirty="0" smtClean="0"/>
              <a:t> (2/4 )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776739" y="3352800"/>
            <a:ext cx="5337175" cy="2005964"/>
            <a:chOff x="-76200" y="3295650"/>
            <a:chExt cx="5867400" cy="2114550"/>
          </a:xfrm>
        </p:grpSpPr>
        <p:sp>
          <p:nvSpPr>
            <p:cNvPr id="9" name="Rectangle 8"/>
            <p:cNvSpPr/>
            <p:nvPr/>
          </p:nvSpPr>
          <p:spPr>
            <a:xfrm>
              <a:off x="-19813" y="3303271"/>
              <a:ext cx="5811013" cy="2065019"/>
            </a:xfrm>
            <a:prstGeom prst="rect">
              <a:avLst/>
            </a:prstGeom>
            <a:solidFill>
              <a:srgbClr val="FCD3CC"/>
            </a:solidFill>
            <a:ln>
              <a:noFill/>
            </a:ln>
          </p:spPr>
        </p:sp>
        <p:grpSp>
          <p:nvGrpSpPr>
            <p:cNvPr id="10" name="Canvas 3"/>
            <p:cNvGrpSpPr/>
            <p:nvPr/>
          </p:nvGrpSpPr>
          <p:grpSpPr>
            <a:xfrm>
              <a:off x="-76200" y="3295650"/>
              <a:ext cx="5867400" cy="2114550"/>
              <a:chOff x="0" y="0"/>
              <a:chExt cx="5867400" cy="211455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0"/>
                <a:ext cx="5867400" cy="2114550"/>
              </a:xfrm>
              <a:prstGeom prst="rect">
                <a:avLst/>
              </a:prstGeom>
              <a:noFill/>
            </p:spPr>
          </p:sp>
          <p:sp>
            <p:nvSpPr>
              <p:cNvPr id="12" name="Text Box 5"/>
              <p:cNvSpPr txBox="1">
                <a:spLocks noChangeArrowheads="1"/>
              </p:cNvSpPr>
              <p:nvPr/>
            </p:nvSpPr>
            <p:spPr bwMode="auto">
              <a:xfrm>
                <a:off x="3572315" y="857251"/>
                <a:ext cx="1216660" cy="438149"/>
              </a:xfrm>
              <a:prstGeom prst="rect">
                <a:avLst/>
              </a:prstGeom>
              <a:solidFill>
                <a:srgbClr val="CCE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73152" tIns="36576" rIns="73152" bIns="36576" anchor="t" anchorCtr="0" upright="1"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050" b="1" i="1">
                    <a:solidFill>
                      <a:srgbClr val="000000"/>
                    </a:solidFill>
                    <a:effectLst/>
                    <a:latin typeface="Arial"/>
                    <a:ea typeface="Calibri"/>
                    <a:cs typeface="Arial"/>
                  </a:rPr>
                  <a:t>Corrected calibration</a:t>
                </a:r>
                <a:endParaRPr lang="en-US" sz="1050">
                  <a:effectLst/>
                  <a:latin typeface="Arial"/>
                  <a:ea typeface="Calibri"/>
                  <a:cs typeface="Times New Roman"/>
                </a:endParaRPr>
              </a:p>
            </p:txBody>
          </p:sp>
          <p:sp>
            <p:nvSpPr>
              <p:cNvPr id="13" name="Text Box 6"/>
              <p:cNvSpPr txBox="1">
                <a:spLocks noChangeArrowheads="1"/>
              </p:cNvSpPr>
              <p:nvPr/>
            </p:nvSpPr>
            <p:spPr bwMode="auto">
              <a:xfrm>
                <a:off x="1036760" y="1241425"/>
                <a:ext cx="942340" cy="631825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rot="0" vert="horz" wrap="square" lIns="73152" tIns="36576" rIns="73152" bIns="36576" anchor="t" anchorCtr="0" upright="1"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fr-CH" sz="1050">
                    <a:solidFill>
                      <a:srgbClr val="000000"/>
                    </a:solidFill>
                    <a:effectLst/>
                    <a:latin typeface="Arial"/>
                    <a:ea typeface="Calibri"/>
                    <a:cs typeface="Arial"/>
                  </a:rPr>
                  <a:t>Data acquisition</a:t>
                </a:r>
                <a:br>
                  <a:rPr lang="fr-CH" sz="1050">
                    <a:solidFill>
                      <a:srgbClr val="000000"/>
                    </a:solidFill>
                    <a:effectLst/>
                    <a:latin typeface="Arial"/>
                    <a:ea typeface="Calibri"/>
                    <a:cs typeface="Arial"/>
                  </a:rPr>
                </a:br>
                <a:r>
                  <a:rPr lang="fr-CH" sz="1050">
                    <a:solidFill>
                      <a:srgbClr val="000000"/>
                    </a:solidFill>
                    <a:effectLst/>
                    <a:latin typeface="Arial"/>
                    <a:ea typeface="Calibri"/>
                    <a:cs typeface="Arial"/>
                  </a:rPr>
                  <a:t>(Level 0)</a:t>
                </a:r>
                <a:endParaRPr lang="en-US" sz="1050">
                  <a:effectLst/>
                  <a:latin typeface="Arial"/>
                  <a:ea typeface="Calibri"/>
                  <a:cs typeface="Times New Roman"/>
                </a:endParaRPr>
              </a:p>
            </p:txBody>
          </p:sp>
          <p:sp>
            <p:nvSpPr>
              <p:cNvPr id="14" name="Text Box 7"/>
              <p:cNvSpPr txBox="1">
                <a:spLocks noChangeArrowheads="1"/>
              </p:cNvSpPr>
              <p:nvPr/>
            </p:nvSpPr>
            <p:spPr bwMode="auto">
              <a:xfrm>
                <a:off x="940874" y="318135"/>
                <a:ext cx="1010285" cy="586740"/>
              </a:xfrm>
              <a:prstGeom prst="rect">
                <a:avLst/>
              </a:prstGeom>
              <a:solidFill>
                <a:srgbClr val="CCE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73152" tIns="36576" rIns="73152" bIns="36576" anchor="t" anchorCtr="0" upright="1"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fr-CH" sz="1000" b="1">
                    <a:solidFill>
                      <a:srgbClr val="000000"/>
                    </a:solidFill>
                    <a:effectLst/>
                    <a:latin typeface="Arial"/>
                    <a:ea typeface="Calibri"/>
                    <a:cs typeface="Arial"/>
                  </a:rPr>
                  <a:t>Calibration references and tools</a:t>
                </a:r>
                <a:endParaRPr lang="en-US" sz="1000">
                  <a:effectLst/>
                  <a:latin typeface="Arial"/>
                  <a:ea typeface="Calibri"/>
                  <a:cs typeface="Times New Roman"/>
                </a:endParaRPr>
              </a:p>
            </p:txBody>
          </p:sp>
          <p:sp>
            <p:nvSpPr>
              <p:cNvPr id="15" name="Text Box 8"/>
              <p:cNvSpPr txBox="1">
                <a:spLocks noChangeArrowheads="1"/>
              </p:cNvSpPr>
              <p:nvPr/>
            </p:nvSpPr>
            <p:spPr bwMode="auto">
              <a:xfrm>
                <a:off x="2212779" y="337187"/>
                <a:ext cx="1188085" cy="495300"/>
              </a:xfrm>
              <a:prstGeom prst="rect">
                <a:avLst/>
              </a:prstGeom>
              <a:solidFill>
                <a:srgbClr val="CCE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73152" tIns="36576" rIns="73152" bIns="36576" anchor="t" anchorCtr="0" upright="1"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fr-CH" sz="1000" b="1">
                    <a:solidFill>
                      <a:srgbClr val="000000"/>
                    </a:solidFill>
                    <a:effectLst/>
                    <a:latin typeface="Arial"/>
                    <a:ea typeface="Calibri"/>
                    <a:cs typeface="Arial"/>
                  </a:rPr>
                  <a:t>Intercalibration procedures </a:t>
                </a:r>
                <a:endParaRPr lang="en-US" sz="1000">
                  <a:effectLst/>
                  <a:latin typeface="Arial"/>
                  <a:ea typeface="Calibri"/>
                  <a:cs typeface="Times New Roman"/>
                </a:endParaRPr>
              </a:p>
            </p:txBody>
          </p:sp>
          <p:cxnSp>
            <p:nvCxnSpPr>
              <p:cNvPr id="16" name="Line 9"/>
              <p:cNvCxnSpPr/>
              <p:nvPr/>
            </p:nvCxnSpPr>
            <p:spPr bwMode="auto">
              <a:xfrm>
                <a:off x="4152704" y="676275"/>
                <a:ext cx="635" cy="1809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" name="Line 10"/>
              <p:cNvCxnSpPr/>
              <p:nvPr/>
            </p:nvCxnSpPr>
            <p:spPr bwMode="auto">
              <a:xfrm flipV="1">
                <a:off x="1998784" y="1534795"/>
                <a:ext cx="247650" cy="63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" name="Line 11"/>
              <p:cNvCxnSpPr/>
              <p:nvPr/>
            </p:nvCxnSpPr>
            <p:spPr bwMode="auto">
              <a:xfrm flipV="1">
                <a:off x="1950524" y="623570"/>
                <a:ext cx="257175" cy="6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" name="Line 12"/>
              <p:cNvCxnSpPr/>
              <p:nvPr/>
            </p:nvCxnSpPr>
            <p:spPr bwMode="auto">
              <a:xfrm>
                <a:off x="3217349" y="1644650"/>
                <a:ext cx="223837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0" name="Text Box 13"/>
              <p:cNvSpPr txBox="1">
                <a:spLocks noChangeArrowheads="1"/>
              </p:cNvSpPr>
              <p:nvPr/>
            </p:nvSpPr>
            <p:spPr bwMode="auto">
              <a:xfrm>
                <a:off x="4550850" y="1362074"/>
                <a:ext cx="1104899" cy="3432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73152" tIns="36576" rIns="73152" bIns="36576" anchor="t" anchorCtr="0" upright="1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fr-CH" sz="1100" i="1">
                    <a:solidFill>
                      <a:srgbClr val="000000"/>
                    </a:solidFill>
                    <a:effectLst/>
                    <a:latin typeface="Arial"/>
                    <a:ea typeface="Calibri"/>
                    <a:cs typeface="Arial"/>
                  </a:rPr>
                  <a:t>Observations</a:t>
                </a:r>
                <a:endParaRPr lang="en-US" sz="1050">
                  <a:effectLst/>
                  <a:latin typeface="Arial"/>
                  <a:ea typeface="Calibri"/>
                  <a:cs typeface="Times New Roman"/>
                </a:endParaRPr>
              </a:p>
            </p:txBody>
          </p:sp>
          <p:cxnSp>
            <p:nvCxnSpPr>
              <p:cNvPr id="21" name="Line 14"/>
              <p:cNvCxnSpPr/>
              <p:nvPr/>
            </p:nvCxnSpPr>
            <p:spPr bwMode="auto">
              <a:xfrm>
                <a:off x="312224" y="1534795"/>
                <a:ext cx="667385" cy="63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2" name="Text Box 15"/>
              <p:cNvSpPr txBox="1">
                <a:spLocks noChangeArrowheads="1"/>
              </p:cNvSpPr>
              <p:nvPr/>
            </p:nvSpPr>
            <p:spPr bwMode="auto">
              <a:xfrm>
                <a:off x="47429" y="1219200"/>
                <a:ext cx="1109345" cy="2914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73152" tIns="36576" rIns="73152" bIns="36576" anchor="t" anchorCtr="0" upright="1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fr-CH" sz="1100" i="1">
                    <a:solidFill>
                      <a:srgbClr val="000000"/>
                    </a:solidFill>
                    <a:effectLst/>
                    <a:latin typeface="Arial"/>
                    <a:ea typeface="Calibri"/>
                    <a:cs typeface="Arial"/>
                  </a:rPr>
                  <a:t>Environment</a:t>
                </a:r>
                <a:endParaRPr lang="en-US" sz="1050">
                  <a:effectLst/>
                  <a:latin typeface="Arial"/>
                  <a:ea typeface="Calibri"/>
                  <a:cs typeface="Times New Roman"/>
                </a:endParaRPr>
              </a:p>
            </p:txBody>
          </p:sp>
          <p:sp>
            <p:nvSpPr>
              <p:cNvPr id="23" name="Rectangle 22"/>
              <p:cNvSpPr>
                <a:spLocks noChangeArrowheads="1"/>
              </p:cNvSpPr>
              <p:nvPr/>
            </p:nvSpPr>
            <p:spPr bwMode="auto">
              <a:xfrm>
                <a:off x="35999" y="0"/>
                <a:ext cx="5829300" cy="204787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endParaRPr lang="en-US" sz="1600"/>
              </a:p>
            </p:txBody>
          </p:sp>
          <p:sp>
            <p:nvSpPr>
              <p:cNvPr id="24" name="Text Box 6"/>
              <p:cNvSpPr txBox="1">
                <a:spLocks noChangeArrowheads="1"/>
              </p:cNvSpPr>
              <p:nvPr/>
            </p:nvSpPr>
            <p:spPr bwMode="auto">
              <a:xfrm>
                <a:off x="2275645" y="1241425"/>
                <a:ext cx="941704" cy="631825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rot="0" vert="horz" wrap="square" lIns="73152" tIns="36576" rIns="73152" bIns="36576" anchor="t" anchorCtr="0" upright="1"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fr-CH" sz="1050">
                    <a:solidFill>
                      <a:srgbClr val="000000"/>
                    </a:solidFill>
                    <a:effectLst/>
                    <a:latin typeface="Arial"/>
                    <a:ea typeface="PMingLiU"/>
                    <a:cs typeface="Times New Roman"/>
                  </a:rPr>
                  <a:t>Operational calibration</a:t>
                </a:r>
                <a:br>
                  <a:rPr lang="fr-CH" sz="1050">
                    <a:solidFill>
                      <a:srgbClr val="000000"/>
                    </a:solidFill>
                    <a:effectLst/>
                    <a:latin typeface="Arial"/>
                    <a:ea typeface="PMingLiU"/>
                    <a:cs typeface="Times New Roman"/>
                  </a:rPr>
                </a:br>
                <a:r>
                  <a:rPr lang="fr-CH" sz="1050">
                    <a:solidFill>
                      <a:srgbClr val="000000"/>
                    </a:solidFill>
                    <a:effectLst/>
                    <a:latin typeface="Arial"/>
                    <a:ea typeface="PMingLiU"/>
                    <a:cs typeface="Times New Roman"/>
                  </a:rPr>
                  <a:t>(Level 1)</a:t>
                </a:r>
                <a:endParaRPr lang="en-US" sz="11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25" name="Line 10"/>
              <p:cNvCxnSpPr/>
              <p:nvPr/>
            </p:nvCxnSpPr>
            <p:spPr bwMode="auto">
              <a:xfrm flipV="1">
                <a:off x="4153339" y="1295400"/>
                <a:ext cx="0" cy="21526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6" name="Line 10"/>
              <p:cNvCxnSpPr/>
              <p:nvPr/>
            </p:nvCxnSpPr>
            <p:spPr bwMode="auto">
              <a:xfrm flipV="1">
                <a:off x="3391339" y="556895"/>
                <a:ext cx="2016760" cy="63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7" name="Text Box 13"/>
              <p:cNvSpPr txBox="1">
                <a:spLocks noChangeArrowheads="1"/>
              </p:cNvSpPr>
              <p:nvPr/>
            </p:nvSpPr>
            <p:spPr bwMode="auto">
              <a:xfrm>
                <a:off x="4236524" y="108586"/>
                <a:ext cx="1209675" cy="495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73152" tIns="36576" rIns="73152" bIns="36576" anchor="t" anchorCtr="0" upright="1">
                <a:noAutofit/>
              </a:bodyPr>
              <a:lstStyle/>
              <a:p>
                <a:pPr marL="0" marR="0" algn="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fr-CH" sz="1100" i="1">
                    <a:solidFill>
                      <a:srgbClr val="000000"/>
                    </a:solidFill>
                    <a:effectLst/>
                    <a:latin typeface="Arial"/>
                    <a:ea typeface="Calibri"/>
                  </a:rPr>
                  <a:t>Intercalibration information</a:t>
                </a:r>
                <a:endParaRPr lang="en-US" sz="11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28" name="Line 10"/>
              <p:cNvCxnSpPr/>
              <p:nvPr/>
            </p:nvCxnSpPr>
            <p:spPr bwMode="auto">
              <a:xfrm flipV="1">
                <a:off x="2730599" y="857250"/>
                <a:ext cx="0" cy="36161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3400864" y="676275"/>
                <a:ext cx="75247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H="1">
                <a:off x="3217349" y="1534795"/>
                <a:ext cx="93535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 flipV="1">
                <a:off x="4788975" y="1076325"/>
                <a:ext cx="619124" cy="1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57562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678363"/>
          </a:xfrm>
        </p:spPr>
        <p:txBody>
          <a:bodyPr/>
          <a:lstStyle/>
          <a:p>
            <a:pPr marL="457200" indent="-457200">
              <a:buFont typeface="+mj-lt"/>
              <a:buAutoNum type="arabicPeriod" startAt="7"/>
            </a:pPr>
            <a:r>
              <a:rPr lang="fr-CH" dirty="0" smtClean="0"/>
              <a:t>Calibration </a:t>
            </a:r>
            <a:r>
              <a:rPr lang="fr-CH" dirty="0" err="1" smtClean="0"/>
              <a:t>references</a:t>
            </a:r>
            <a:r>
              <a:rPr lang="fr-CH" dirty="0" smtClean="0"/>
              <a:t>  </a:t>
            </a:r>
            <a:r>
              <a:rPr lang="fr-CH" sz="2000" dirty="0" smtClean="0">
                <a:solidFill>
                  <a:srgbClr val="0070C0"/>
                </a:solidFill>
              </a:rPr>
              <a:t>(</a:t>
            </a:r>
            <a:r>
              <a:rPr lang="fr-CH" sz="2000" dirty="0" err="1" smtClean="0">
                <a:solidFill>
                  <a:srgbClr val="0070C0"/>
                </a:solidFill>
              </a:rPr>
              <a:t>Needs</a:t>
            </a:r>
            <a:r>
              <a:rPr lang="fr-CH" sz="2000" dirty="0" smtClean="0">
                <a:solidFill>
                  <a:srgbClr val="0070C0"/>
                </a:solidFill>
              </a:rPr>
              <a:t> to </a:t>
            </a:r>
            <a:r>
              <a:rPr lang="fr-CH" sz="2000" dirty="0" err="1" smtClean="0">
                <a:solidFill>
                  <a:srgbClr val="0070C0"/>
                </a:solidFill>
              </a:rPr>
              <a:t>be</a:t>
            </a:r>
            <a:r>
              <a:rPr lang="fr-CH" sz="2000" dirty="0" smtClean="0">
                <a:solidFill>
                  <a:srgbClr val="0070C0"/>
                </a:solidFill>
              </a:rPr>
              <a:t> </a:t>
            </a:r>
            <a:r>
              <a:rPr lang="fr-CH" sz="2000" dirty="0" err="1" smtClean="0">
                <a:solidFill>
                  <a:srgbClr val="0070C0"/>
                </a:solidFill>
              </a:rPr>
              <a:t>reviewed</a:t>
            </a:r>
            <a:r>
              <a:rPr lang="fr-CH" sz="2000" dirty="0" smtClean="0">
                <a:solidFill>
                  <a:srgbClr val="0070C0"/>
                </a:solidFill>
              </a:rPr>
              <a:t>/</a:t>
            </a:r>
            <a:r>
              <a:rPr lang="fr-CH" sz="2000" dirty="0" err="1" smtClean="0">
                <a:solidFill>
                  <a:srgbClr val="0070C0"/>
                </a:solidFill>
              </a:rPr>
              <a:t>expanded</a:t>
            </a:r>
            <a:r>
              <a:rPr lang="fr-CH" sz="2000" dirty="0" smtClean="0">
                <a:solidFill>
                  <a:srgbClr val="0070C0"/>
                </a:solidFill>
              </a:rPr>
              <a:t>)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fr-CH" dirty="0" smtClean="0"/>
              <a:t>GSICS production  </a:t>
            </a:r>
            <a:r>
              <a:rPr lang="fr-CH" sz="2000" dirty="0" smtClean="0">
                <a:solidFill>
                  <a:srgbClr val="0070C0"/>
                </a:solidFill>
              </a:rPr>
              <a:t>(</a:t>
            </a:r>
            <a:r>
              <a:rPr lang="fr-CH" sz="2000" dirty="0" err="1" smtClean="0">
                <a:solidFill>
                  <a:srgbClr val="0070C0"/>
                </a:solidFill>
              </a:rPr>
              <a:t>Needs</a:t>
            </a:r>
            <a:r>
              <a:rPr lang="fr-CH" sz="2000" dirty="0" smtClean="0">
                <a:solidFill>
                  <a:srgbClr val="0070C0"/>
                </a:solidFill>
              </a:rPr>
              <a:t> to </a:t>
            </a:r>
            <a:r>
              <a:rPr lang="fr-CH" sz="2000" dirty="0" err="1" smtClean="0">
                <a:solidFill>
                  <a:srgbClr val="0070C0"/>
                </a:solidFill>
              </a:rPr>
              <a:t>be</a:t>
            </a:r>
            <a:r>
              <a:rPr lang="fr-CH" sz="2000" dirty="0" smtClean="0">
                <a:solidFill>
                  <a:srgbClr val="0070C0"/>
                </a:solidFill>
              </a:rPr>
              <a:t> </a:t>
            </a:r>
            <a:r>
              <a:rPr lang="fr-CH" sz="2000" dirty="0" err="1" smtClean="0">
                <a:solidFill>
                  <a:srgbClr val="0070C0"/>
                </a:solidFill>
              </a:rPr>
              <a:t>reviewed</a:t>
            </a:r>
            <a:r>
              <a:rPr lang="fr-CH" sz="2000" dirty="0" smtClean="0">
                <a:solidFill>
                  <a:srgbClr val="0070C0"/>
                </a:solidFill>
              </a:rPr>
              <a:t>)</a:t>
            </a:r>
          </a:p>
          <a:p>
            <a:pPr marL="857250" lvl="1" indent="-457200"/>
            <a:r>
              <a:rPr lang="fr-CH" dirty="0" smtClean="0"/>
              <a:t>GSICS </a:t>
            </a:r>
            <a:r>
              <a:rPr lang="fr-CH" dirty="0" err="1" smtClean="0"/>
              <a:t>principles</a:t>
            </a:r>
            <a:r>
              <a:rPr lang="fr-CH" dirty="0" smtClean="0"/>
              <a:t> </a:t>
            </a:r>
            <a:r>
              <a:rPr lang="fr-CH" dirty="0" smtClean="0">
                <a:latin typeface="Arial Narrow" panose="020B0606020202030204" pitchFamily="34" charset="0"/>
              </a:rPr>
              <a:t>(</a:t>
            </a:r>
            <a:r>
              <a:rPr lang="fr-CH" sz="1800" dirty="0" err="1" smtClean="0">
                <a:latin typeface="Arial Narrow" panose="020B0606020202030204" pitchFamily="34" charset="0"/>
              </a:rPr>
              <a:t>community</a:t>
            </a:r>
            <a:r>
              <a:rPr lang="fr-CH" sz="1800" dirty="0" smtClean="0">
                <a:latin typeface="Arial Narrow" panose="020B0606020202030204" pitchFamily="34" charset="0"/>
              </a:rPr>
              <a:t> </a:t>
            </a:r>
            <a:r>
              <a:rPr lang="fr-CH" sz="1800" dirty="0" err="1" smtClean="0">
                <a:latin typeface="Arial Narrow" panose="020B0606020202030204" pitchFamily="34" charset="0"/>
              </a:rPr>
              <a:t>references</a:t>
            </a:r>
            <a:r>
              <a:rPr lang="fr-CH" sz="1800" dirty="0" smtClean="0">
                <a:latin typeface="Arial Narrow" panose="020B0606020202030204" pitchFamily="34" charset="0"/>
              </a:rPr>
              <a:t>, </a:t>
            </a:r>
            <a:r>
              <a:rPr lang="fr-CH" sz="1800" dirty="0" err="1" smtClean="0">
                <a:latin typeface="Arial Narrow" panose="020B0606020202030204" pitchFamily="34" charset="0"/>
              </a:rPr>
              <a:t>common</a:t>
            </a:r>
            <a:r>
              <a:rPr lang="fr-CH" sz="1800" dirty="0" smtClean="0">
                <a:latin typeface="Arial Narrow" panose="020B0606020202030204" pitchFamily="34" charset="0"/>
              </a:rPr>
              <a:t> </a:t>
            </a:r>
            <a:r>
              <a:rPr lang="fr-CH" sz="1800" dirty="0" err="1" smtClean="0">
                <a:latin typeface="Arial Narrow" panose="020B0606020202030204" pitchFamily="34" charset="0"/>
              </a:rPr>
              <a:t>methodologies</a:t>
            </a:r>
            <a:r>
              <a:rPr lang="fr-CH" sz="1800" dirty="0" smtClean="0">
                <a:latin typeface="Arial Narrow" panose="020B0606020202030204" pitchFamily="34" charset="0"/>
              </a:rPr>
              <a:t>, international standards, best practices, </a:t>
            </a:r>
            <a:r>
              <a:rPr lang="fr-CH" sz="1800" dirty="0" err="1" smtClean="0">
                <a:latin typeface="Arial Narrow" panose="020B0606020202030204" pitchFamily="34" charset="0"/>
              </a:rPr>
              <a:t>traceability</a:t>
            </a:r>
            <a:r>
              <a:rPr lang="fr-CH" sz="1800" dirty="0" smtClean="0">
                <a:latin typeface="Arial Narrow" panose="020B0606020202030204" pitchFamily="34" charset="0"/>
              </a:rPr>
              <a:t>, NRT/</a:t>
            </a:r>
            <a:r>
              <a:rPr lang="fr-CH" sz="1800" dirty="0" err="1" smtClean="0">
                <a:latin typeface="Arial Narrow" panose="020B0606020202030204" pitchFamily="34" charset="0"/>
              </a:rPr>
              <a:t>retrospective</a:t>
            </a:r>
            <a:r>
              <a:rPr lang="fr-CH" sz="1800" dirty="0" smtClean="0">
                <a:latin typeface="Arial Narrow" panose="020B0606020202030204" pitchFamily="34" charset="0"/>
              </a:rPr>
              <a:t>, free and open </a:t>
            </a:r>
            <a:r>
              <a:rPr lang="fr-CH" sz="1800" dirty="0" err="1" smtClean="0">
                <a:latin typeface="Arial Narrow" panose="020B0606020202030204" pitchFamily="34" charset="0"/>
              </a:rPr>
              <a:t>access</a:t>
            </a:r>
            <a:r>
              <a:rPr lang="fr-CH" sz="1800" dirty="0" smtClean="0">
                <a:latin typeface="Arial Narrow" panose="020B0606020202030204" pitchFamily="34" charset="0"/>
              </a:rPr>
              <a:t>)</a:t>
            </a:r>
            <a:endParaRPr lang="fr-CH" dirty="0" smtClean="0">
              <a:latin typeface="Arial Narrow" panose="020B0606020202030204" pitchFamily="34" charset="0"/>
            </a:endParaRPr>
          </a:p>
          <a:p>
            <a:pPr marL="857250" lvl="1" indent="-457200"/>
            <a:r>
              <a:rPr lang="fr-CH" dirty="0" smtClean="0"/>
              <a:t>Product </a:t>
            </a:r>
            <a:r>
              <a:rPr lang="fr-CH" dirty="0" err="1" smtClean="0"/>
              <a:t>Acceptance</a:t>
            </a:r>
            <a:r>
              <a:rPr lang="fr-CH" dirty="0" smtClean="0"/>
              <a:t> </a:t>
            </a:r>
            <a:r>
              <a:rPr lang="fr-CH" dirty="0" err="1" smtClean="0"/>
              <a:t>Procedure</a:t>
            </a:r>
            <a:endParaRPr lang="fr-CH" dirty="0" smtClean="0"/>
          </a:p>
          <a:p>
            <a:pPr marL="857250" lvl="1" indent="-457200"/>
            <a:r>
              <a:rPr lang="fr-CH" dirty="0" smtClean="0"/>
              <a:t>SNO/SCO </a:t>
            </a:r>
            <a:r>
              <a:rPr lang="fr-CH" dirty="0" err="1" smtClean="0"/>
              <a:t>approach</a:t>
            </a:r>
            <a:endParaRPr lang="fr-CH" dirty="0" smtClean="0"/>
          </a:p>
          <a:p>
            <a:pPr marL="857250" lvl="1" indent="-457200"/>
            <a:r>
              <a:rPr lang="fr-CH" dirty="0" smtClean="0"/>
              <a:t>GSICS Product </a:t>
            </a:r>
            <a:r>
              <a:rPr lang="fr-CH" dirty="0" err="1"/>
              <a:t>C</a:t>
            </a:r>
            <a:r>
              <a:rPr lang="fr-CH" dirty="0" err="1" smtClean="0"/>
              <a:t>ategories</a:t>
            </a:r>
            <a:r>
              <a:rPr lang="fr-CH" dirty="0" smtClean="0"/>
              <a:t>, Catalogue (</a:t>
            </a:r>
            <a:r>
              <a:rPr lang="fr-CH" dirty="0" err="1" smtClean="0"/>
              <a:t>Refer</a:t>
            </a:r>
            <a:r>
              <a:rPr lang="fr-CH" dirty="0" smtClean="0"/>
              <a:t> to Guide for </a:t>
            </a:r>
            <a:r>
              <a:rPr lang="fr-CH" dirty="0" err="1" smtClean="0"/>
              <a:t>details</a:t>
            </a:r>
            <a:r>
              <a:rPr lang="fr-CH" dirty="0" smtClean="0"/>
              <a:t>)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fr-CH" dirty="0" smtClean="0"/>
              <a:t>GSICS Data Management Services and Tools</a:t>
            </a:r>
          </a:p>
          <a:p>
            <a:pPr marL="857250" lvl="1" indent="-457200"/>
            <a:r>
              <a:rPr lang="fr-CH" dirty="0" smtClean="0"/>
              <a:t>Data servers, </a:t>
            </a:r>
            <a:r>
              <a:rPr lang="fr-CH" dirty="0" err="1" smtClean="0"/>
              <a:t>plotting</a:t>
            </a:r>
            <a:r>
              <a:rPr lang="fr-CH" dirty="0" smtClean="0"/>
              <a:t> </a:t>
            </a:r>
            <a:r>
              <a:rPr lang="fr-CH" dirty="0" err="1" smtClean="0"/>
              <a:t>tool</a:t>
            </a:r>
            <a:r>
              <a:rPr lang="fr-CH" dirty="0" smtClean="0"/>
              <a:t>, </a:t>
            </a:r>
            <a:r>
              <a:rPr lang="fr-CH" dirty="0" err="1" smtClean="0"/>
              <a:t>download</a:t>
            </a:r>
            <a:r>
              <a:rPr lang="fr-CH" dirty="0" smtClean="0"/>
              <a:t> service</a:t>
            </a:r>
          </a:p>
          <a:p>
            <a:pPr marL="857250" lvl="1" indent="-457200"/>
            <a:r>
              <a:rPr lang="fr-CH" dirty="0" smtClean="0"/>
              <a:t>GIRO/GLOD, </a:t>
            </a:r>
            <a:r>
              <a:rPr lang="fr-CH" dirty="0" err="1" smtClean="0"/>
              <a:t>development</a:t>
            </a:r>
            <a:r>
              <a:rPr lang="fr-CH" dirty="0" smtClean="0"/>
              <a:t> </a:t>
            </a:r>
            <a:r>
              <a:rPr lang="fr-CH" dirty="0" err="1" smtClean="0"/>
              <a:t>framework</a:t>
            </a:r>
            <a:endParaRPr lang="fr-CH" dirty="0" smtClean="0"/>
          </a:p>
          <a:p>
            <a:pPr marL="457200" indent="-457200">
              <a:buFont typeface="+mj-lt"/>
              <a:buAutoNum type="arabicPeriod" startAt="7"/>
            </a:pPr>
            <a:r>
              <a:rPr lang="fr-CH" dirty="0" smtClean="0"/>
              <a:t>GSICS User Services</a:t>
            </a:r>
          </a:p>
          <a:p>
            <a:pPr lvl="1"/>
            <a:r>
              <a:rPr lang="en-US" dirty="0" smtClean="0"/>
              <a:t>WMO </a:t>
            </a:r>
            <a:r>
              <a:rPr lang="en-US" dirty="0"/>
              <a:t>GSICS </a:t>
            </a:r>
            <a:r>
              <a:rPr lang="en-US" dirty="0" smtClean="0"/>
              <a:t>portal, GCC website, GPRC websites</a:t>
            </a:r>
            <a:endParaRPr lang="en-US" dirty="0"/>
          </a:p>
          <a:p>
            <a:pPr lvl="1"/>
            <a:r>
              <a:rPr lang="en-US" dirty="0" smtClean="0"/>
              <a:t>GSICS </a:t>
            </a:r>
            <a:r>
              <a:rPr lang="en-US" dirty="0"/>
              <a:t>User Messaging </a:t>
            </a:r>
            <a:r>
              <a:rPr lang="en-US" dirty="0" smtClean="0"/>
              <a:t>Service, GSICS Quarterly, GSICS </a:t>
            </a:r>
            <a:r>
              <a:rPr lang="en-US" dirty="0"/>
              <a:t>User Workshop 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GSICS web meeting - 23 April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F0F1A-A739-41F2-89E3-5D554E053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fr-CH" dirty="0"/>
              <a:t>GSICS </a:t>
            </a:r>
            <a:r>
              <a:rPr lang="fr-CH" dirty="0" err="1"/>
              <a:t>functions</a:t>
            </a:r>
            <a:r>
              <a:rPr lang="fr-CH" dirty="0"/>
              <a:t> and </a:t>
            </a:r>
            <a:r>
              <a:rPr lang="fr-CH" dirty="0" err="1" smtClean="0"/>
              <a:t>organization</a:t>
            </a:r>
            <a:r>
              <a:rPr lang="fr-CH" dirty="0" smtClean="0"/>
              <a:t> (3/4 )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19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53000"/>
          </a:xfrm>
        </p:spPr>
        <p:txBody>
          <a:bodyPr/>
          <a:lstStyle/>
          <a:p>
            <a:pPr marL="457200" indent="-457200">
              <a:buFont typeface="+mj-lt"/>
              <a:buAutoNum type="arabicPeriod" startAt="11"/>
            </a:pPr>
            <a:r>
              <a:rPr lang="fr-CH" dirty="0" smtClean="0"/>
              <a:t>GSICS Reference Documents </a:t>
            </a:r>
          </a:p>
          <a:p>
            <a:pPr marL="857250" lvl="1" indent="-457200"/>
            <a:r>
              <a:rPr lang="fr-CH" dirty="0" smtClean="0">
                <a:latin typeface="Arial Narrow" panose="020B0606020202030204" pitchFamily="34" charset="0"/>
              </a:rPr>
              <a:t>GSICS Documentation Plan</a:t>
            </a:r>
          </a:p>
          <a:p>
            <a:pPr marL="857250" lvl="1" indent="-457200"/>
            <a:r>
              <a:rPr lang="fr-CH" dirty="0" smtClean="0">
                <a:latin typeface="Arial Narrow" panose="020B0606020202030204" pitchFamily="34" charset="0"/>
              </a:rPr>
              <a:t>GSICS </a:t>
            </a:r>
            <a:r>
              <a:rPr lang="fr-CH" dirty="0" err="1" smtClean="0">
                <a:latin typeface="Arial Narrow" panose="020B0606020202030204" pitchFamily="34" charset="0"/>
              </a:rPr>
              <a:t>Functions</a:t>
            </a:r>
            <a:r>
              <a:rPr lang="fr-CH" dirty="0" smtClean="0">
                <a:latin typeface="Arial Narrow" panose="020B0606020202030204" pitchFamily="34" charset="0"/>
              </a:rPr>
              <a:t> and </a:t>
            </a:r>
            <a:r>
              <a:rPr lang="fr-CH" dirty="0" err="1" smtClean="0">
                <a:latin typeface="Arial Narrow" panose="020B0606020202030204" pitchFamily="34" charset="0"/>
              </a:rPr>
              <a:t>Organization</a:t>
            </a:r>
            <a:endParaRPr lang="fr-CH" dirty="0" smtClean="0">
              <a:latin typeface="Arial Narrow" panose="020B0606020202030204" pitchFamily="34" charset="0"/>
            </a:endParaRPr>
          </a:p>
          <a:p>
            <a:pPr marL="857250" lvl="1" indent="-457200"/>
            <a:r>
              <a:rPr lang="fr-CH" dirty="0" smtClean="0">
                <a:latin typeface="Arial Narrow" panose="020B0606020202030204" pitchFamily="34" charset="0"/>
              </a:rPr>
              <a:t>Vision for GSICS in 2020s</a:t>
            </a:r>
          </a:p>
          <a:p>
            <a:pPr marL="857250" lvl="1" indent="-457200"/>
            <a:r>
              <a:rPr lang="fr-CH" dirty="0">
                <a:latin typeface="Arial Narrow" panose="020B0606020202030204" pitchFamily="34" charset="0"/>
              </a:rPr>
              <a:t>GSICS </a:t>
            </a:r>
            <a:r>
              <a:rPr lang="fr-CH" dirty="0" smtClean="0">
                <a:latin typeface="Arial Narrow" panose="020B0606020202030204" pitchFamily="34" charset="0"/>
              </a:rPr>
              <a:t>User </a:t>
            </a:r>
            <a:r>
              <a:rPr lang="fr-CH" dirty="0" err="1" smtClean="0">
                <a:latin typeface="Arial Narrow" panose="020B0606020202030204" pitchFamily="34" charset="0"/>
              </a:rPr>
              <a:t>Requirements</a:t>
            </a:r>
            <a:endParaRPr lang="fr-CH" dirty="0" smtClean="0">
              <a:latin typeface="Arial Narrow" panose="020B0606020202030204" pitchFamily="34" charset="0"/>
            </a:endParaRPr>
          </a:p>
          <a:p>
            <a:pPr marL="857250" lvl="1" indent="-457200"/>
            <a:r>
              <a:rPr lang="fr-CH" dirty="0" smtClean="0">
                <a:latin typeface="Arial Narrow" panose="020B0606020202030204" pitchFamily="34" charset="0"/>
              </a:rPr>
              <a:t>Guide to GSICS </a:t>
            </a:r>
            <a:r>
              <a:rPr lang="fr-CH" dirty="0" err="1" smtClean="0">
                <a:latin typeface="Arial Narrow" panose="020B0606020202030204" pitchFamily="34" charset="0"/>
              </a:rPr>
              <a:t>Products</a:t>
            </a:r>
            <a:endParaRPr lang="fr-CH" dirty="0" smtClean="0">
              <a:latin typeface="Arial Narrow" panose="020B0606020202030204" pitchFamily="34" charset="0"/>
            </a:endParaRPr>
          </a:p>
          <a:p>
            <a:pPr marL="857250" lvl="1" indent="-457200"/>
            <a:r>
              <a:rPr lang="fr-CH" dirty="0" smtClean="0">
                <a:latin typeface="Arial Narrow" panose="020B0606020202030204" pitchFamily="34" charset="0"/>
              </a:rPr>
              <a:t>Catalogue, </a:t>
            </a:r>
            <a:r>
              <a:rPr lang="fr-CH" dirty="0" err="1" smtClean="0">
                <a:latin typeface="Arial Narrow" panose="020B0606020202030204" pitchFamily="34" charset="0"/>
              </a:rPr>
              <a:t>Procedures</a:t>
            </a:r>
            <a:r>
              <a:rPr lang="fr-CH" dirty="0" smtClean="0">
                <a:latin typeface="Arial Narrow" panose="020B0606020202030204" pitchFamily="34" charset="0"/>
              </a:rPr>
              <a:t>, Standards, Guidelines, Operations Plan</a:t>
            </a:r>
          </a:p>
          <a:p>
            <a:pPr marL="0" indent="0">
              <a:buNone/>
            </a:pPr>
            <a:r>
              <a:rPr lang="fr-CH" dirty="0" smtClean="0">
                <a:latin typeface="Arial Narrow" panose="020B0606020202030204" pitchFamily="34" charset="0"/>
              </a:rPr>
              <a:t>Annexes</a:t>
            </a:r>
          </a:p>
          <a:p>
            <a:pPr lvl="1"/>
            <a:r>
              <a:rPr lang="fr-CH" sz="2000" dirty="0" smtClean="0">
                <a:latin typeface="Arial Narrow" panose="020B0606020202030204" pitchFamily="34" charset="0"/>
              </a:rPr>
              <a:t>Accession, </a:t>
            </a:r>
            <a:r>
              <a:rPr lang="fr-CH" sz="2000" dirty="0" err="1" smtClean="0">
                <a:latin typeface="Arial Narrow" panose="020B0606020202030204" pitchFamily="34" charset="0"/>
              </a:rPr>
              <a:t>members</a:t>
            </a:r>
            <a:r>
              <a:rPr lang="fr-CH" sz="2000" dirty="0" smtClean="0">
                <a:latin typeface="Arial Narrow" panose="020B0606020202030204" pitchFamily="34" charset="0"/>
              </a:rPr>
              <a:t>, </a:t>
            </a:r>
            <a:r>
              <a:rPr lang="fr-CH" sz="2000" dirty="0" err="1" smtClean="0">
                <a:latin typeface="Arial Narrow" panose="020B0606020202030204" pitchFamily="34" charset="0"/>
              </a:rPr>
              <a:t>observers</a:t>
            </a:r>
            <a:endParaRPr lang="fr-CH" sz="2000" dirty="0" smtClean="0">
              <a:latin typeface="Arial Narrow" panose="020B0606020202030204" pitchFamily="34" charset="0"/>
            </a:endParaRPr>
          </a:p>
          <a:p>
            <a:pPr lvl="1"/>
            <a:r>
              <a:rPr lang="fr-CH" dirty="0" smtClean="0">
                <a:latin typeface="Arial Narrow" panose="020B0606020202030204" pitchFamily="34" charset="0"/>
              </a:rPr>
              <a:t>GCC </a:t>
            </a:r>
            <a:r>
              <a:rPr lang="fr-CH" dirty="0" err="1" smtClean="0">
                <a:latin typeface="Arial Narrow" panose="020B0606020202030204" pitchFamily="34" charset="0"/>
              </a:rPr>
              <a:t>role</a:t>
            </a:r>
            <a:r>
              <a:rPr lang="fr-CH" dirty="0" smtClean="0">
                <a:latin typeface="Arial Narrow" panose="020B0606020202030204" pitchFamily="34" charset="0"/>
              </a:rPr>
              <a:t>, </a:t>
            </a:r>
            <a:r>
              <a:rPr lang="fr-CH" dirty="0" err="1" smtClean="0">
                <a:latin typeface="Arial Narrow" panose="020B0606020202030204" pitchFamily="34" charset="0"/>
              </a:rPr>
              <a:t>implementation</a:t>
            </a:r>
            <a:endParaRPr lang="fr-CH" dirty="0" smtClean="0">
              <a:latin typeface="Arial Narrow" panose="020B0606020202030204" pitchFamily="34" charset="0"/>
            </a:endParaRPr>
          </a:p>
          <a:p>
            <a:pPr lvl="1"/>
            <a:r>
              <a:rPr lang="fr-CH" sz="2000" dirty="0" err="1" smtClean="0">
                <a:latin typeface="Arial Narrow" panose="020B0606020202030204" pitchFamily="34" charset="0"/>
              </a:rPr>
              <a:t>Exec</a:t>
            </a:r>
            <a:r>
              <a:rPr lang="fr-CH" sz="2000" dirty="0" smtClean="0">
                <a:latin typeface="Arial Narrow" panose="020B0606020202030204" pitchFamily="34" charset="0"/>
              </a:rPr>
              <a:t> Panel composition, TOR, Chair</a:t>
            </a:r>
          </a:p>
          <a:p>
            <a:pPr lvl="1"/>
            <a:r>
              <a:rPr lang="fr-CH" dirty="0" smtClean="0">
                <a:latin typeface="Arial Narrow" panose="020B0606020202030204" pitchFamily="34" charset="0"/>
              </a:rPr>
              <a:t>GDWG composition</a:t>
            </a:r>
            <a:r>
              <a:rPr lang="fr-CH" dirty="0">
                <a:latin typeface="Arial Narrow" panose="020B0606020202030204" pitchFamily="34" charset="0"/>
              </a:rPr>
              <a:t>, TOR, Chair</a:t>
            </a:r>
          </a:p>
          <a:p>
            <a:pPr lvl="1"/>
            <a:r>
              <a:rPr lang="fr-CH" dirty="0" smtClean="0">
                <a:latin typeface="Arial Narrow" panose="020B0606020202030204" pitchFamily="34" charset="0"/>
              </a:rPr>
              <a:t>GRWG </a:t>
            </a:r>
            <a:r>
              <a:rPr lang="fr-CH" dirty="0">
                <a:latin typeface="Arial Narrow" panose="020B0606020202030204" pitchFamily="34" charset="0"/>
              </a:rPr>
              <a:t>composition, TOR, Chair</a:t>
            </a:r>
          </a:p>
          <a:p>
            <a:pPr marL="457200" lvl="1" indent="0">
              <a:buNone/>
            </a:pPr>
            <a:endParaRPr lang="fr-CH" sz="2000" dirty="0">
              <a:latin typeface="Arial Narrow" panose="020B0606020202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GSICS web meeting - 23 April 2015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F0F1A-A739-41F2-89E3-5D554E053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fr-CH" dirty="0"/>
              <a:t>GSICS </a:t>
            </a:r>
            <a:r>
              <a:rPr lang="fr-CH" dirty="0" err="1"/>
              <a:t>functions</a:t>
            </a:r>
            <a:r>
              <a:rPr lang="fr-CH" dirty="0"/>
              <a:t> and </a:t>
            </a:r>
            <a:r>
              <a:rPr lang="fr-CH" dirty="0" err="1" smtClean="0"/>
              <a:t>organization</a:t>
            </a:r>
            <a:r>
              <a:rPr lang="fr-CH" dirty="0" smtClean="0"/>
              <a:t> (4/4 )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27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GSICS Product </a:t>
            </a:r>
            <a:r>
              <a:rPr lang="fr-CH" dirty="0" err="1" smtClean="0"/>
              <a:t>Categories</a:t>
            </a:r>
            <a:r>
              <a:rPr lang="fr-CH" dirty="0" smtClean="0"/>
              <a:t>  </a:t>
            </a:r>
            <a:r>
              <a:rPr lang="fr-CH" sz="2400" dirty="0" smtClean="0"/>
              <a:t>(Table 1 in Section 7)</a:t>
            </a:r>
            <a:endParaRPr lang="en-US" sz="24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0715264"/>
              </p:ext>
            </p:extLst>
          </p:nvPr>
        </p:nvGraphicFramePr>
        <p:xfrm>
          <a:off x="457200" y="990599"/>
          <a:ext cx="5486400" cy="51544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2080"/>
                <a:gridCol w="841664"/>
                <a:gridCol w="1001856"/>
                <a:gridCol w="821749"/>
                <a:gridCol w="854651"/>
                <a:gridCol w="914400"/>
              </a:tblGrid>
              <a:tr h="685801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fr-CH" dirty="0" smtClean="0"/>
                        <a:t>NRT Correction</a:t>
                      </a:r>
                      <a:endParaRPr lang="en-US" dirty="0"/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fr-CH" dirty="0" err="1" smtClean="0"/>
                        <a:t>Retrospective</a:t>
                      </a:r>
                      <a:r>
                        <a:rPr lang="fr-CH" dirty="0" smtClean="0"/>
                        <a:t> correction</a:t>
                      </a:r>
                      <a:endParaRPr lang="en-US" dirty="0"/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fr-CH" dirty="0" err="1" smtClean="0"/>
                        <a:t>Recalibration</a:t>
                      </a:r>
                      <a:r>
                        <a:rPr lang="fr-CH" dirty="0" smtClean="0"/>
                        <a:t> </a:t>
                      </a:r>
                      <a:r>
                        <a:rPr lang="fr-CH" dirty="0" err="1" smtClean="0"/>
                        <a:t>algorithm</a:t>
                      </a:r>
                      <a:endParaRPr lang="en-US" dirty="0"/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fr-CH" sz="1400" dirty="0" err="1" smtClean="0"/>
                        <a:t>Monitored</a:t>
                      </a:r>
                      <a:r>
                        <a:rPr lang="fr-CH" sz="1400" dirty="0" smtClean="0"/>
                        <a:t> instrument</a:t>
                      </a:r>
                      <a:endParaRPr lang="en-US" sz="1400" dirty="0"/>
                    </a:p>
                  </a:txBody>
                  <a:tcPr vert="vert27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400" dirty="0" smtClean="0"/>
                        <a:t>Reference instrument</a:t>
                      </a:r>
                      <a:endParaRPr lang="en-US" sz="1400" dirty="0"/>
                    </a:p>
                  </a:txBody>
                  <a:tcPr vert="vert27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H" sz="1600" dirty="0" smtClean="0"/>
                        <a:t>Domain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311">
                <a:tc gridSpan="2">
                  <a:txBody>
                    <a:bodyPr/>
                    <a:lstStyle/>
                    <a:p>
                      <a:pPr algn="ctr"/>
                      <a:r>
                        <a:rPr lang="fr-CH" dirty="0" smtClean="0">
                          <a:solidFill>
                            <a:srgbClr val="0000CC"/>
                          </a:solidFill>
                        </a:rPr>
                        <a:t>GEO - LEO</a:t>
                      </a:r>
                      <a:endParaRPr lang="en-US" dirty="0">
                        <a:solidFill>
                          <a:srgbClr val="0000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IR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●</a:t>
                      </a:r>
                    </a:p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●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●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311">
                <a:tc gridSpan="2">
                  <a:txBody>
                    <a:bodyPr/>
                    <a:lstStyle/>
                    <a:p>
                      <a:pPr algn="ctr"/>
                      <a:r>
                        <a:rPr lang="fr-CH" dirty="0" smtClean="0">
                          <a:solidFill>
                            <a:srgbClr val="0000CC"/>
                          </a:solidFill>
                        </a:rPr>
                        <a:t>GEO - LEO</a:t>
                      </a:r>
                      <a:endParaRPr lang="en-US" dirty="0">
                        <a:solidFill>
                          <a:srgbClr val="0000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VIS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●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●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311">
                <a:tc gridSpan="2">
                  <a:txBody>
                    <a:bodyPr/>
                    <a:lstStyle/>
                    <a:p>
                      <a:pPr algn="ctr"/>
                      <a:r>
                        <a:rPr lang="fr-CH" dirty="0" smtClean="0">
                          <a:solidFill>
                            <a:srgbClr val="0000CC"/>
                          </a:solidFill>
                        </a:rPr>
                        <a:t>GEO - LEO</a:t>
                      </a:r>
                      <a:endParaRPr lang="en-US" dirty="0">
                        <a:solidFill>
                          <a:srgbClr val="0000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UV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●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●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311">
                <a:tc gridSpan="2">
                  <a:txBody>
                    <a:bodyPr/>
                    <a:lstStyle/>
                    <a:p>
                      <a:pPr algn="ctr"/>
                      <a:r>
                        <a:rPr lang="fr-CH" dirty="0" smtClean="0">
                          <a:solidFill>
                            <a:srgbClr val="FF0000"/>
                          </a:solidFill>
                        </a:rPr>
                        <a:t>GEO - GEO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IR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●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●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●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311">
                <a:tc gridSpan="2">
                  <a:txBody>
                    <a:bodyPr/>
                    <a:lstStyle/>
                    <a:p>
                      <a:pPr algn="ctr"/>
                      <a:r>
                        <a:rPr lang="fr-CH" dirty="0" smtClean="0"/>
                        <a:t>LEO - LEO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IR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●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●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●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311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dirty="0" smtClean="0"/>
                        <a:t>LEO - LEO</a:t>
                      </a:r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VIS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●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●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311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dirty="0" smtClean="0"/>
                        <a:t>LEO - LEO</a:t>
                      </a:r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UV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●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●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311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dirty="0" smtClean="0"/>
                        <a:t>LEO - LEO</a:t>
                      </a:r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MW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●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GSICS web meeting - 23 April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F0F1A-A739-41F2-89E3-5D554E053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2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Reference Document: GSICS User Guide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GSICS web meeting - 23 April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37ABD-DC96-40D5-B3D9-B317533F71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800600" y="990600"/>
            <a:ext cx="3657600" cy="5334000"/>
          </a:xfrm>
        </p:spPr>
        <p:txBody>
          <a:bodyPr/>
          <a:lstStyle/>
          <a:p>
            <a:r>
              <a:rPr lang="fr-CH" sz="2400" dirty="0" smtClean="0"/>
              <a:t>A Guide </a:t>
            </a:r>
            <a:r>
              <a:rPr lang="fr-CH" sz="2400" dirty="0" err="1" smtClean="0"/>
              <a:t>is</a:t>
            </a:r>
            <a:r>
              <a:rPr lang="fr-CH" sz="2400" dirty="0" smtClean="0"/>
              <a:t> </a:t>
            </a:r>
            <a:r>
              <a:rPr lang="fr-CH" sz="2400" dirty="0" err="1" smtClean="0"/>
              <a:t>needed</a:t>
            </a:r>
            <a:r>
              <a:rPr lang="fr-CH" sz="2400" dirty="0" smtClean="0"/>
              <a:t> to </a:t>
            </a:r>
            <a:r>
              <a:rPr lang="fr-CH" sz="2400" dirty="0" err="1" smtClean="0"/>
              <a:t>describe</a:t>
            </a:r>
            <a:r>
              <a:rPr lang="fr-CH" sz="2400" dirty="0" smtClean="0"/>
              <a:t> </a:t>
            </a:r>
            <a:r>
              <a:rPr lang="fr-CH" sz="2400" dirty="0" err="1" smtClean="0"/>
              <a:t>our</a:t>
            </a:r>
            <a:r>
              <a:rPr lang="fr-CH" sz="2400" dirty="0" smtClean="0"/>
              <a:t> </a:t>
            </a:r>
            <a:r>
              <a:rPr lang="fr-CH" sz="2400" dirty="0" err="1" smtClean="0"/>
              <a:t>products</a:t>
            </a:r>
            <a:r>
              <a:rPr lang="fr-CH" sz="2400" dirty="0" smtClean="0"/>
              <a:t> for the </a:t>
            </a:r>
            <a:r>
              <a:rPr lang="fr-CH" sz="2400" dirty="0" err="1" smtClean="0"/>
              <a:t>users</a:t>
            </a:r>
            <a:r>
              <a:rPr lang="fr-CH" sz="2400" dirty="0" smtClean="0"/>
              <a:t> </a:t>
            </a:r>
            <a:r>
              <a:rPr lang="fr-CH" sz="2400" dirty="0" err="1" smtClean="0"/>
              <a:t>who</a:t>
            </a:r>
            <a:r>
              <a:rPr lang="fr-CH" sz="2400" dirty="0" smtClean="0"/>
              <a:t> are not </a:t>
            </a:r>
            <a:r>
              <a:rPr lang="fr-CH" sz="2400" dirty="0" err="1" smtClean="0"/>
              <a:t>familiar</a:t>
            </a:r>
            <a:r>
              <a:rPr lang="fr-CH" sz="2400" dirty="0" smtClean="0"/>
              <a:t> </a:t>
            </a:r>
            <a:r>
              <a:rPr lang="fr-CH" sz="2400" dirty="0" err="1" smtClean="0"/>
              <a:t>with</a:t>
            </a:r>
            <a:r>
              <a:rPr lang="fr-CH" sz="2400" dirty="0" smtClean="0"/>
              <a:t> GSICS</a:t>
            </a:r>
          </a:p>
          <a:p>
            <a:r>
              <a:rPr lang="fr-CH" sz="2400" dirty="0" smtClean="0"/>
              <a:t>and to </a:t>
            </a:r>
            <a:r>
              <a:rPr lang="fr-CH" sz="2400" dirty="0" err="1" smtClean="0"/>
              <a:t>illustrate</a:t>
            </a:r>
            <a:r>
              <a:rPr lang="fr-CH" sz="2400" dirty="0" smtClean="0"/>
              <a:t> the </a:t>
            </a:r>
            <a:r>
              <a:rPr lang="fr-CH" sz="2400" dirty="0" err="1" smtClean="0"/>
              <a:t>practical</a:t>
            </a:r>
            <a:r>
              <a:rPr lang="fr-CH" sz="2400" dirty="0" smtClean="0"/>
              <a:t> </a:t>
            </a:r>
            <a:r>
              <a:rPr lang="fr-CH" sz="2400" dirty="0" err="1" smtClean="0"/>
              <a:t>outcome</a:t>
            </a:r>
            <a:r>
              <a:rPr lang="fr-CH" sz="2400" dirty="0" smtClean="0"/>
              <a:t> of GSICS </a:t>
            </a:r>
            <a:r>
              <a:rPr lang="fr-CH" sz="2400" dirty="0" err="1" smtClean="0"/>
              <a:t>activities</a:t>
            </a:r>
            <a:r>
              <a:rPr lang="fr-CH" sz="2400" dirty="0" smtClean="0"/>
              <a:t>, for </a:t>
            </a:r>
            <a:r>
              <a:rPr lang="fr-CH" sz="2400" dirty="0" err="1" smtClean="0"/>
              <a:t>our</a:t>
            </a:r>
            <a:r>
              <a:rPr lang="fr-CH" sz="2400" dirty="0" smtClean="0"/>
              <a:t> masters and </a:t>
            </a:r>
            <a:r>
              <a:rPr lang="fr-CH" sz="2400" dirty="0" err="1" smtClean="0"/>
              <a:t>partners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96" y="914400"/>
            <a:ext cx="4221704" cy="5463382"/>
          </a:xfrm>
        </p:spPr>
      </p:pic>
    </p:spTree>
    <p:extLst>
      <p:ext uri="{BB962C8B-B14F-4D97-AF65-F5344CB8AC3E}">
        <p14:creationId xmlns:p14="http://schemas.microsoft.com/office/powerpoint/2010/main" val="180727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r-CH" dirty="0" err="1" smtClean="0"/>
              <a:t>Purpose</a:t>
            </a:r>
            <a:r>
              <a:rPr lang="fr-CH" dirty="0" smtClean="0"/>
              <a:t> of the document</a:t>
            </a:r>
          </a:p>
          <a:p>
            <a:pPr marL="457200" indent="-457200">
              <a:buFont typeface="+mj-lt"/>
              <a:buAutoNum type="arabicPeriod"/>
            </a:pPr>
            <a:r>
              <a:rPr lang="fr-CH" dirty="0" smtClean="0"/>
              <a:t>Scope of GSICS</a:t>
            </a:r>
          </a:p>
          <a:p>
            <a:pPr marL="857250" lvl="1" indent="-457200"/>
            <a:r>
              <a:rPr lang="fr-CH" dirty="0" smtClean="0"/>
              <a:t>High-</a:t>
            </a:r>
            <a:r>
              <a:rPr lang="fr-CH" dirty="0" err="1" smtClean="0"/>
              <a:t>level</a:t>
            </a:r>
            <a:r>
              <a:rPr lang="fr-CH" dirty="0" smtClean="0"/>
              <a:t> goals and </a:t>
            </a:r>
            <a:r>
              <a:rPr lang="fr-CH" dirty="0" err="1" smtClean="0"/>
              <a:t>strategy</a:t>
            </a:r>
            <a:r>
              <a:rPr lang="fr-CH" dirty="0" smtClean="0"/>
              <a:t>  </a:t>
            </a:r>
            <a:r>
              <a:rPr lang="fr-CH" sz="18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(</a:t>
            </a:r>
            <a:r>
              <a:rPr lang="fr-CH" sz="1800" dirty="0" err="1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like</a:t>
            </a:r>
            <a:r>
              <a:rPr lang="fr-CH" sz="18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fr-CH" sz="18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in </a:t>
            </a:r>
            <a:r>
              <a:rPr lang="fr-CH" sz="18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the </a:t>
            </a:r>
            <a:r>
              <a:rPr lang="fr-CH" sz="1800" dirty="0" err="1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Functions</a:t>
            </a:r>
            <a:r>
              <a:rPr lang="fr-CH" sz="18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fr-CH" sz="18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and </a:t>
            </a:r>
            <a:r>
              <a:rPr lang="fr-CH" sz="1800" dirty="0" err="1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Organization</a:t>
            </a:r>
            <a:r>
              <a:rPr lang="fr-CH" sz="18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doc)</a:t>
            </a:r>
            <a:endParaRPr lang="fr-CH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fr-CH" dirty="0" smtClean="0"/>
              <a:t>Challenges of satellite calibration</a:t>
            </a:r>
            <a:br>
              <a:rPr lang="fr-CH" dirty="0" smtClean="0"/>
            </a:br>
            <a:r>
              <a:rPr lang="fr-CH" sz="2000" dirty="0" smtClean="0">
                <a:solidFill>
                  <a:srgbClr val="0070C0"/>
                </a:solidFill>
              </a:rPr>
              <a:t>(input </a:t>
            </a:r>
            <a:r>
              <a:rPr lang="fr-CH" sz="2000" dirty="0" err="1" smtClean="0">
                <a:solidFill>
                  <a:srgbClr val="0070C0"/>
                </a:solidFill>
              </a:rPr>
              <a:t>from</a:t>
            </a:r>
            <a:r>
              <a:rPr lang="fr-CH" sz="2000" dirty="0" smtClean="0">
                <a:solidFill>
                  <a:srgbClr val="0070C0"/>
                </a:solidFill>
              </a:rPr>
              <a:t> the initial GSICS IP)</a:t>
            </a:r>
          </a:p>
          <a:p>
            <a:pPr marL="57150" indent="-457200">
              <a:buFont typeface="+mj-lt"/>
              <a:buAutoNum type="arabicPeriod"/>
            </a:pPr>
            <a:r>
              <a:rPr lang="fr-CH" dirty="0"/>
              <a:t>GSICS </a:t>
            </a:r>
            <a:r>
              <a:rPr lang="fr-CH" dirty="0" err="1"/>
              <a:t>users</a:t>
            </a:r>
            <a:endParaRPr lang="fr-CH" dirty="0"/>
          </a:p>
          <a:p>
            <a:pPr marL="457200" indent="-457200">
              <a:buFont typeface="+mj-lt"/>
              <a:buAutoNum type="arabicPeriod"/>
            </a:pPr>
            <a:r>
              <a:rPr lang="fr-CH" dirty="0" err="1" smtClean="0"/>
              <a:t>Deliverables</a:t>
            </a:r>
            <a:endParaRPr lang="fr-CH" dirty="0"/>
          </a:p>
          <a:p>
            <a:pPr marL="457200" indent="-457200">
              <a:buFont typeface="+mj-lt"/>
              <a:buAutoNum type="arabicPeriod"/>
            </a:pPr>
            <a:r>
              <a:rPr lang="fr-CH" dirty="0" smtClean="0"/>
              <a:t>Calibration </a:t>
            </a:r>
            <a:r>
              <a:rPr lang="fr-CH" dirty="0" err="1" smtClean="0"/>
              <a:t>references</a:t>
            </a:r>
            <a:r>
              <a:rPr lang="fr-CH" dirty="0" smtClean="0"/>
              <a:t> </a:t>
            </a:r>
            <a:r>
              <a:rPr lang="fr-CH" sz="1800" dirty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</a:rPr>
              <a:t>(</a:t>
            </a:r>
            <a:r>
              <a:rPr lang="fr-CH" sz="1800" dirty="0" err="1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</a:rPr>
              <a:t>like</a:t>
            </a:r>
            <a:r>
              <a:rPr lang="fr-CH" sz="1800" dirty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</a:rPr>
              <a:t> in the </a:t>
            </a:r>
            <a:r>
              <a:rPr lang="fr-CH" sz="1800" dirty="0" err="1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</a:rPr>
              <a:t>Functions</a:t>
            </a:r>
            <a:r>
              <a:rPr lang="fr-CH" sz="1800" dirty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</a:rPr>
              <a:t> and </a:t>
            </a:r>
            <a:r>
              <a:rPr lang="fr-CH" sz="1800" dirty="0" err="1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</a:rPr>
              <a:t>Organization</a:t>
            </a:r>
            <a:r>
              <a:rPr lang="fr-CH" sz="1800" dirty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</a:rPr>
              <a:t> doc)</a:t>
            </a:r>
            <a:r>
              <a:rPr lang="fr-CH" dirty="0" smtClean="0"/>
              <a:t>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GSICS web meeting - 23 April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F0F1A-A739-41F2-89E3-5D554E053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30213" y="195263"/>
            <a:ext cx="8104187" cy="661987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fr-CH" dirty="0" err="1" smtClean="0"/>
              <a:t>Proposed</a:t>
            </a:r>
            <a:r>
              <a:rPr lang="fr-CH" dirty="0" smtClean="0"/>
              <a:t> </a:t>
            </a:r>
            <a:r>
              <a:rPr lang="fr-CH" dirty="0" err="1" smtClean="0"/>
              <a:t>outline</a:t>
            </a:r>
            <a:r>
              <a:rPr lang="fr-CH" dirty="0" smtClean="0"/>
              <a:t> of a Guide to GSICS  (1/2)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46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800600"/>
          </a:xfrm>
        </p:spPr>
        <p:txBody>
          <a:bodyPr/>
          <a:lstStyle/>
          <a:p>
            <a:pPr marL="457200" indent="-457200">
              <a:buFont typeface="+mj-lt"/>
              <a:buAutoNum type="arabicPeriod" startAt="7"/>
            </a:pPr>
            <a:r>
              <a:rPr lang="fr-CH" sz="2000" dirty="0" smtClean="0"/>
              <a:t>GSICS </a:t>
            </a:r>
            <a:r>
              <a:rPr lang="fr-CH" sz="2000" dirty="0" err="1" smtClean="0"/>
              <a:t>intercalibration</a:t>
            </a:r>
            <a:r>
              <a:rPr lang="fr-CH" sz="2000" dirty="0" smtClean="0"/>
              <a:t> </a:t>
            </a:r>
            <a:r>
              <a:rPr lang="fr-CH" sz="2000" dirty="0" err="1" smtClean="0"/>
              <a:t>methodology</a:t>
            </a:r>
            <a:r>
              <a:rPr lang="fr-CH" sz="2000" dirty="0" smtClean="0"/>
              <a:t> </a:t>
            </a:r>
            <a:endParaRPr lang="fr-CH" sz="2000" dirty="0">
              <a:latin typeface="Arial Narrow" panose="020B0606020202030204" pitchFamily="34" charset="0"/>
            </a:endParaRPr>
          </a:p>
          <a:p>
            <a:pPr marL="857250" lvl="1" indent="-457200"/>
            <a:r>
              <a:rPr lang="fr-CH" sz="1800" dirty="0"/>
              <a:t>GSICS </a:t>
            </a:r>
            <a:r>
              <a:rPr lang="fr-CH" sz="1800" dirty="0" err="1"/>
              <a:t>principles</a:t>
            </a:r>
            <a:r>
              <a:rPr lang="fr-CH" sz="1800" dirty="0"/>
              <a:t>, GPPA</a:t>
            </a:r>
          </a:p>
          <a:p>
            <a:pPr marL="857250" lvl="1" indent="-457200"/>
            <a:r>
              <a:rPr lang="fr-CH" sz="1600" dirty="0" smtClean="0">
                <a:latin typeface="Arial Narrow" panose="020B0606020202030204" pitchFamily="34" charset="0"/>
              </a:rPr>
              <a:t>SNO/SCO  </a:t>
            </a:r>
            <a:r>
              <a:rPr lang="fr-CH" sz="1600" dirty="0" err="1" smtClean="0">
                <a:latin typeface="Arial Narrow" panose="020B0606020202030204" pitchFamily="34" charset="0"/>
              </a:rPr>
              <a:t>summary</a:t>
            </a:r>
            <a:r>
              <a:rPr lang="fr-CH" sz="1600" dirty="0" smtClean="0">
                <a:latin typeface="Arial Narrow" panose="020B0606020202030204" pitchFamily="34" charset="0"/>
              </a:rPr>
              <a:t> ATBD and illustrations</a:t>
            </a:r>
          </a:p>
          <a:p>
            <a:pPr marL="857250" lvl="1" indent="-457200"/>
            <a:r>
              <a:rPr lang="fr-CH" sz="1600" dirty="0" err="1" smtClean="0">
                <a:latin typeface="Arial Narrow" panose="020B0606020202030204" pitchFamily="34" charset="0"/>
              </a:rPr>
              <a:t>Methodology</a:t>
            </a:r>
            <a:r>
              <a:rPr lang="fr-CH" sz="1600" dirty="0" smtClean="0">
                <a:latin typeface="Arial Narrow" panose="020B0606020202030204" pitchFamily="34" charset="0"/>
              </a:rPr>
              <a:t> for </a:t>
            </a:r>
            <a:r>
              <a:rPr lang="fr-CH" sz="1600" dirty="0" err="1" smtClean="0">
                <a:latin typeface="Arial Narrow" panose="020B0606020202030204" pitchFamily="34" charset="0"/>
              </a:rPr>
              <a:t>solar</a:t>
            </a:r>
            <a:r>
              <a:rPr lang="fr-CH" sz="1600" dirty="0" smtClean="0">
                <a:latin typeface="Arial Narrow" panose="020B0606020202030204" pitchFamily="34" charset="0"/>
              </a:rPr>
              <a:t> </a:t>
            </a:r>
            <a:r>
              <a:rPr lang="fr-CH" sz="1600" dirty="0" err="1" smtClean="0">
                <a:latin typeface="Arial Narrow" panose="020B0606020202030204" pitchFamily="34" charset="0"/>
              </a:rPr>
              <a:t>channels</a:t>
            </a:r>
            <a:r>
              <a:rPr lang="fr-CH" sz="1600" dirty="0" smtClean="0">
                <a:latin typeface="Arial Narrow" panose="020B0606020202030204" pitchFamily="34" charset="0"/>
              </a:rPr>
              <a:t>, MW</a:t>
            </a:r>
            <a:endParaRPr lang="fr-CH" sz="1600" dirty="0"/>
          </a:p>
          <a:p>
            <a:pPr marL="457200" indent="-457200">
              <a:buFont typeface="+mj-lt"/>
              <a:buAutoNum type="arabicPeriod" startAt="7"/>
            </a:pPr>
            <a:r>
              <a:rPr lang="fr-CH" sz="2000" dirty="0" smtClean="0">
                <a:latin typeface="Arial Narrow" panose="020B0606020202030204" pitchFamily="34" charset="0"/>
              </a:rPr>
              <a:t>GSICS Product </a:t>
            </a:r>
            <a:r>
              <a:rPr lang="fr-CH" sz="2000" dirty="0" err="1" smtClean="0">
                <a:latin typeface="Arial Narrow" panose="020B0606020202030204" pitchFamily="34" charset="0"/>
              </a:rPr>
              <a:t>Overview</a:t>
            </a:r>
            <a:endParaRPr lang="fr-CH" sz="2000" dirty="0" smtClean="0">
              <a:latin typeface="Arial Narrow" panose="020B0606020202030204" pitchFamily="34" charset="0"/>
            </a:endParaRPr>
          </a:p>
          <a:p>
            <a:pPr marL="857250" lvl="1" indent="-457200"/>
            <a:r>
              <a:rPr lang="fr-CH" sz="1800" dirty="0" smtClean="0">
                <a:latin typeface="Arial Narrow" panose="020B0606020202030204" pitchFamily="34" charset="0"/>
              </a:rPr>
              <a:t>Product </a:t>
            </a:r>
            <a:r>
              <a:rPr lang="fr-CH" sz="1800" dirty="0" err="1">
                <a:latin typeface="Arial Narrow" panose="020B0606020202030204" pitchFamily="34" charset="0"/>
              </a:rPr>
              <a:t>categories</a:t>
            </a:r>
            <a:r>
              <a:rPr lang="fr-CH" sz="1800" dirty="0">
                <a:latin typeface="Arial Narrow" panose="020B0606020202030204" pitchFamily="34" charset="0"/>
              </a:rPr>
              <a:t> </a:t>
            </a:r>
            <a:endParaRPr lang="fr-CH" dirty="0"/>
          </a:p>
          <a:p>
            <a:pPr marL="857250" lvl="1" indent="-457200"/>
            <a:r>
              <a:rPr lang="en-US" sz="1800" dirty="0" smtClean="0">
                <a:latin typeface="Arial Narrow" panose="020B0606020202030204" pitchFamily="34" charset="0"/>
              </a:rPr>
              <a:t>NRT </a:t>
            </a:r>
            <a:r>
              <a:rPr lang="en-US" sz="1800" dirty="0">
                <a:latin typeface="Arial Narrow" panose="020B0606020202030204" pitchFamily="34" charset="0"/>
              </a:rPr>
              <a:t>and retrospective </a:t>
            </a:r>
            <a:r>
              <a:rPr lang="en-US" sz="1800" dirty="0" smtClean="0">
                <a:latin typeface="Arial Narrow" panose="020B0606020202030204" pitchFamily="34" charset="0"/>
              </a:rPr>
              <a:t>corrections</a:t>
            </a:r>
            <a:endParaRPr lang="en-US" sz="1800" dirty="0">
              <a:latin typeface="Arial Narrow" panose="020B0606020202030204" pitchFamily="34" charset="0"/>
            </a:endParaRPr>
          </a:p>
          <a:p>
            <a:pPr marL="857250" lvl="1" indent="-457200"/>
            <a:r>
              <a:rPr lang="en-US" sz="1800" dirty="0">
                <a:latin typeface="Arial Narrow" panose="020B0606020202030204" pitchFamily="34" charset="0"/>
              </a:rPr>
              <a:t>Algorithms for archive recalibration</a:t>
            </a:r>
          </a:p>
          <a:p>
            <a:pPr marL="857250" lvl="1" indent="-457200"/>
            <a:r>
              <a:rPr lang="fr-CH" sz="1800" dirty="0" err="1">
                <a:latin typeface="Arial Narrow" panose="020B0606020202030204" pitchFamily="34" charset="0"/>
              </a:rPr>
              <a:t>Summary</a:t>
            </a:r>
            <a:r>
              <a:rPr lang="fr-CH" sz="1800" dirty="0">
                <a:latin typeface="Arial Narrow" panose="020B0606020202030204" pitchFamily="34" charset="0"/>
              </a:rPr>
              <a:t> </a:t>
            </a:r>
            <a:r>
              <a:rPr lang="fr-CH" sz="1800" dirty="0" err="1">
                <a:latin typeface="Arial Narrow" panose="020B0606020202030204" pitchFamily="34" charset="0"/>
              </a:rPr>
              <a:t>characteristics</a:t>
            </a:r>
            <a:r>
              <a:rPr lang="fr-CH" sz="1800" dirty="0">
                <a:latin typeface="Arial Narrow" panose="020B0606020202030204" pitchFamily="34" charset="0"/>
              </a:rPr>
              <a:t> of GSICS </a:t>
            </a:r>
            <a:r>
              <a:rPr lang="fr-CH" sz="1800" dirty="0" err="1">
                <a:latin typeface="Arial Narrow" panose="020B0606020202030204" pitchFamily="34" charset="0"/>
              </a:rPr>
              <a:t>products</a:t>
            </a:r>
            <a:endParaRPr lang="fr-CH" sz="1800" dirty="0">
              <a:latin typeface="Arial Narrow" panose="020B0606020202030204" pitchFamily="34" charset="0"/>
            </a:endParaRPr>
          </a:p>
          <a:p>
            <a:pPr marL="457200" indent="-457200">
              <a:buFont typeface="+mj-lt"/>
              <a:buAutoNum type="arabicPeriod" startAt="7"/>
            </a:pPr>
            <a:r>
              <a:rPr lang="fr-CH" sz="2000" dirty="0" err="1" smtClean="0"/>
              <a:t>Using</a:t>
            </a:r>
            <a:r>
              <a:rPr lang="fr-CH" sz="2000" dirty="0" smtClean="0"/>
              <a:t> GSICS </a:t>
            </a:r>
            <a:r>
              <a:rPr lang="fr-CH" sz="2000" dirty="0" err="1" smtClean="0"/>
              <a:t>products</a:t>
            </a:r>
            <a:r>
              <a:rPr lang="fr-CH" sz="2000" dirty="0" smtClean="0"/>
              <a:t> </a:t>
            </a:r>
          </a:p>
          <a:p>
            <a:pPr lvl="1" indent="-342900"/>
            <a:r>
              <a:rPr lang="fr-CH" sz="1800" dirty="0" smtClean="0"/>
              <a:t>Access and </a:t>
            </a:r>
            <a:r>
              <a:rPr lang="fr-CH" sz="1800" dirty="0" err="1" smtClean="0"/>
              <a:t>tools</a:t>
            </a:r>
            <a:r>
              <a:rPr lang="fr-CH" sz="1800" dirty="0" smtClean="0"/>
              <a:t>, application </a:t>
            </a:r>
            <a:r>
              <a:rPr lang="fr-CH" sz="1800" dirty="0" err="1" smtClean="0"/>
              <a:t>examples</a:t>
            </a:r>
            <a:endParaRPr lang="fr-CH" sz="1800" dirty="0" smtClean="0"/>
          </a:p>
          <a:p>
            <a:pPr marL="457200" indent="-457200">
              <a:buFont typeface="+mj-lt"/>
              <a:buAutoNum type="arabicPeriod" startAt="7"/>
            </a:pPr>
            <a:r>
              <a:rPr lang="fr-CH" sz="2000" dirty="0" smtClean="0"/>
              <a:t>User information services</a:t>
            </a:r>
          </a:p>
          <a:p>
            <a:pPr marL="0" indent="0">
              <a:buNone/>
            </a:pPr>
            <a:r>
              <a:rPr lang="fr-CH" sz="2000" dirty="0" smtClean="0"/>
              <a:t>Annexes: Structure, GCC, contacts, </a:t>
            </a:r>
            <a:r>
              <a:rPr lang="fr-CH" sz="2000" dirty="0" err="1" smtClean="0"/>
              <a:t>glossary</a:t>
            </a:r>
            <a:r>
              <a:rPr lang="fr-CH" sz="2000" dirty="0" smtClean="0"/>
              <a:t>, </a:t>
            </a:r>
            <a:r>
              <a:rPr lang="fr-CH" sz="2000" dirty="0" err="1" smtClean="0"/>
              <a:t>references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GSICS web meeting - 23 April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F0F1A-A739-41F2-89E3-5D554E053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30213" y="195263"/>
            <a:ext cx="8104187" cy="661987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fr-CH" dirty="0" err="1" smtClean="0"/>
              <a:t>Proposed</a:t>
            </a:r>
            <a:r>
              <a:rPr lang="fr-CH" dirty="0" smtClean="0"/>
              <a:t> </a:t>
            </a:r>
            <a:r>
              <a:rPr lang="fr-CH" dirty="0" err="1" smtClean="0"/>
              <a:t>outline</a:t>
            </a:r>
            <a:r>
              <a:rPr lang="fr-CH" dirty="0" smtClean="0"/>
              <a:t> of a Guide to GSICS  (2/2)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54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5263"/>
            <a:ext cx="8610600" cy="661987"/>
          </a:xfrm>
          <a:noFill/>
        </p:spPr>
        <p:txBody>
          <a:bodyPr/>
          <a:lstStyle/>
          <a:p>
            <a:r>
              <a:rPr lang="fr-CH" b="1" dirty="0" smtClean="0">
                <a:solidFill>
                  <a:srgbClr val="002060"/>
                </a:solidFill>
              </a:rPr>
              <a:t>GSICS </a:t>
            </a:r>
            <a:r>
              <a:rPr lang="fr-CH" b="1" dirty="0" err="1" smtClean="0">
                <a:solidFill>
                  <a:srgbClr val="002060"/>
                </a:solidFill>
              </a:rPr>
              <a:t>is</a:t>
            </a:r>
            <a:r>
              <a:rPr lang="fr-CH" b="1" dirty="0" smtClean="0">
                <a:solidFill>
                  <a:srgbClr val="002060"/>
                </a:solidFill>
              </a:rPr>
              <a:t> an </a:t>
            </a:r>
            <a:r>
              <a:rPr lang="fr-CH" b="1" dirty="0" err="1" smtClean="0">
                <a:solidFill>
                  <a:srgbClr val="002060"/>
                </a:solidFill>
              </a:rPr>
              <a:t>element</a:t>
            </a:r>
            <a:r>
              <a:rPr lang="fr-CH" b="1" dirty="0" smtClean="0">
                <a:solidFill>
                  <a:srgbClr val="002060"/>
                </a:solidFill>
              </a:rPr>
              <a:t> of WIGOS</a:t>
            </a:r>
            <a:endParaRPr lang="fr-CH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4800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fr-CH" sz="2000" dirty="0" smtClean="0"/>
              <a:t>The new </a:t>
            </a:r>
            <a:r>
              <a:rPr lang="fr-CH" sz="2000" b="1" dirty="0" err="1" smtClean="0"/>
              <a:t>Manual</a:t>
            </a:r>
            <a:r>
              <a:rPr lang="fr-CH" sz="2000" b="1" dirty="0" smtClean="0"/>
              <a:t> on WIGOS </a:t>
            </a:r>
            <a:r>
              <a:rPr lang="fr-CH" sz="2000" dirty="0" err="1" smtClean="0"/>
              <a:t>requires</a:t>
            </a:r>
            <a:r>
              <a:rPr lang="fr-CH" sz="2000" dirty="0" smtClean="0"/>
              <a:t> calibration </a:t>
            </a:r>
            <a:r>
              <a:rPr lang="fr-CH" sz="2000" dirty="0" err="1" smtClean="0"/>
              <a:t>along</a:t>
            </a:r>
            <a:r>
              <a:rPr lang="fr-CH" sz="2000" dirty="0" smtClean="0"/>
              <a:t> GSICS standards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CH" sz="2000" b="1" dirty="0" smtClean="0"/>
              <a:t>WIGOS/OSCAR </a:t>
            </a:r>
            <a:r>
              <a:rPr lang="fr-CH" sz="2000" dirty="0" err="1" smtClean="0"/>
              <a:t>will</a:t>
            </a:r>
            <a:r>
              <a:rPr lang="fr-CH" sz="2000" dirty="0" smtClean="0"/>
              <a:t> </a:t>
            </a:r>
            <a:r>
              <a:rPr lang="fr-CH" sz="2000" dirty="0" err="1" smtClean="0"/>
              <a:t>contain</a:t>
            </a:r>
            <a:r>
              <a:rPr lang="fr-CH" sz="2000" dirty="0" smtClean="0"/>
              <a:t> links to GSICS calibration information</a:t>
            </a:r>
          </a:p>
          <a:p>
            <a:pPr>
              <a:buFont typeface="Wingdings" panose="05000000000000000000" pitchFamily="2" charset="2"/>
              <a:buChar char="ü"/>
            </a:pPr>
            <a:endParaRPr lang="fr-CH" sz="2000" dirty="0" smtClean="0"/>
          </a:p>
          <a:p>
            <a:r>
              <a:rPr lang="fr-CH" sz="2000" b="1" dirty="0" smtClean="0"/>
              <a:t>GSICS scope, </a:t>
            </a:r>
            <a:r>
              <a:rPr lang="fr-CH" sz="2000" b="1" dirty="0" err="1" smtClean="0"/>
              <a:t>activity</a:t>
            </a:r>
            <a:r>
              <a:rPr lang="fr-CH" sz="2000" b="1" dirty="0" smtClean="0"/>
              <a:t> and structure </a:t>
            </a:r>
            <a:r>
              <a:rPr lang="fr-CH" sz="2000" dirty="0" err="1" smtClean="0"/>
              <a:t>need</a:t>
            </a:r>
            <a:r>
              <a:rPr lang="fr-CH" sz="2000" dirty="0" smtClean="0"/>
              <a:t> to </a:t>
            </a:r>
            <a:r>
              <a:rPr lang="fr-CH" sz="2000" dirty="0" err="1" smtClean="0"/>
              <a:t>be</a:t>
            </a:r>
            <a:r>
              <a:rPr lang="fr-CH" sz="2000" dirty="0" smtClean="0"/>
              <a:t> </a:t>
            </a:r>
            <a:r>
              <a:rPr lang="fr-CH" sz="2000" dirty="0" err="1" smtClean="0"/>
              <a:t>formally</a:t>
            </a:r>
            <a:r>
              <a:rPr lang="fr-CH" sz="2000" dirty="0" smtClean="0"/>
              <a:t> </a:t>
            </a:r>
            <a:r>
              <a:rPr lang="fr-CH" sz="2000" dirty="0" err="1" smtClean="0"/>
              <a:t>documented</a:t>
            </a:r>
            <a:r>
              <a:rPr lang="fr-CH" sz="2000" dirty="0" smtClean="0"/>
              <a:t> </a:t>
            </a:r>
            <a:br>
              <a:rPr lang="fr-CH" sz="2000" dirty="0" smtClean="0"/>
            </a:br>
            <a:r>
              <a:rPr lang="fr-CH" sz="2000" dirty="0" err="1" smtClean="0"/>
              <a:t>could</a:t>
            </a:r>
            <a:r>
              <a:rPr lang="fr-CH" sz="2000" dirty="0" smtClean="0"/>
              <a:t> </a:t>
            </a:r>
            <a:r>
              <a:rPr lang="fr-CH" sz="2000" dirty="0" err="1" smtClean="0"/>
              <a:t>ultimately</a:t>
            </a:r>
            <a:r>
              <a:rPr lang="fr-CH" sz="2000" dirty="0" smtClean="0"/>
              <a:t> </a:t>
            </a:r>
            <a:r>
              <a:rPr lang="fr-CH" sz="2000" dirty="0" err="1" smtClean="0"/>
              <a:t>be</a:t>
            </a:r>
            <a:r>
              <a:rPr lang="fr-CH" sz="2000" dirty="0" smtClean="0"/>
              <a:t> </a:t>
            </a:r>
            <a:r>
              <a:rPr lang="fr-CH" sz="2000" dirty="0" err="1" smtClean="0"/>
              <a:t>referred</a:t>
            </a:r>
            <a:r>
              <a:rPr lang="fr-CH" sz="2000" dirty="0" smtClean="0"/>
              <a:t> to in a WIGOS Architecture Document</a:t>
            </a:r>
          </a:p>
          <a:p>
            <a:r>
              <a:rPr lang="fr-CH" sz="2000" dirty="0" smtClean="0"/>
              <a:t>A </a:t>
            </a:r>
            <a:r>
              <a:rPr lang="fr-CH" sz="2000" b="1" dirty="0"/>
              <a:t>Guide to GSICS </a:t>
            </a:r>
            <a:r>
              <a:rPr lang="fr-CH" sz="2000" b="1" dirty="0" err="1"/>
              <a:t>Products</a:t>
            </a:r>
            <a:r>
              <a:rPr lang="fr-CH" sz="2000" b="1" dirty="0"/>
              <a:t> </a:t>
            </a:r>
            <a:r>
              <a:rPr lang="fr-CH" sz="2000" dirty="0" err="1"/>
              <a:t>is</a:t>
            </a:r>
            <a:r>
              <a:rPr lang="fr-CH" sz="2000" dirty="0"/>
              <a:t> </a:t>
            </a:r>
            <a:r>
              <a:rPr lang="fr-CH" sz="2000" dirty="0" err="1"/>
              <a:t>needed</a:t>
            </a:r>
            <a:r>
              <a:rPr lang="fr-CH" sz="2000" dirty="0"/>
              <a:t> and </a:t>
            </a:r>
            <a:r>
              <a:rPr lang="fr-CH" sz="2000" dirty="0" err="1" smtClean="0"/>
              <a:t>would</a:t>
            </a:r>
            <a:r>
              <a:rPr lang="fr-CH" sz="2000" dirty="0" smtClean="0"/>
              <a:t> </a:t>
            </a:r>
            <a:r>
              <a:rPr lang="fr-CH" sz="2000" dirty="0" err="1" smtClean="0"/>
              <a:t>be</a:t>
            </a:r>
            <a:r>
              <a:rPr lang="fr-CH" sz="2000" dirty="0" smtClean="0"/>
              <a:t> </a:t>
            </a:r>
            <a:r>
              <a:rPr lang="fr-CH" sz="2000" dirty="0" err="1" smtClean="0"/>
              <a:t>referred</a:t>
            </a:r>
            <a:r>
              <a:rPr lang="fr-CH" sz="2000" dirty="0" smtClean="0"/>
              <a:t> </a:t>
            </a:r>
            <a:r>
              <a:rPr lang="fr-CH" sz="2000" dirty="0"/>
              <a:t>to </a:t>
            </a:r>
            <a:r>
              <a:rPr lang="fr-CH" sz="2000" dirty="0" smtClean="0"/>
              <a:t>the </a:t>
            </a:r>
            <a:r>
              <a:rPr lang="fr-CH" sz="2000" dirty="0"/>
              <a:t>future Guide to WIGOS  </a:t>
            </a:r>
          </a:p>
          <a:p>
            <a:r>
              <a:rPr lang="fr-CH" sz="2000" dirty="0" smtClean="0"/>
              <a:t>GSICS </a:t>
            </a:r>
            <a:r>
              <a:rPr lang="fr-CH" sz="2000" dirty="0" err="1" smtClean="0"/>
              <a:t>should</a:t>
            </a:r>
            <a:r>
              <a:rPr lang="fr-CH" sz="2000" dirty="0" smtClean="0"/>
              <a:t> </a:t>
            </a:r>
            <a:r>
              <a:rPr lang="fr-CH" sz="2000" dirty="0" err="1" smtClean="0"/>
              <a:t>be</a:t>
            </a:r>
            <a:r>
              <a:rPr lang="fr-CH" sz="2000" dirty="0" smtClean="0"/>
              <a:t> </a:t>
            </a:r>
            <a:r>
              <a:rPr lang="fr-CH" sz="2000" dirty="0" err="1" smtClean="0"/>
              <a:t>articulated</a:t>
            </a:r>
            <a:r>
              <a:rPr lang="fr-CH" sz="2000" dirty="0" smtClean="0"/>
              <a:t> </a:t>
            </a:r>
            <a:r>
              <a:rPr lang="fr-CH" sz="2000" dirty="0" err="1" smtClean="0"/>
              <a:t>with</a:t>
            </a:r>
            <a:r>
              <a:rPr lang="fr-CH" sz="2000" dirty="0" smtClean="0"/>
              <a:t> </a:t>
            </a:r>
            <a:r>
              <a:rPr lang="fr-CH" sz="2000" b="1" dirty="0" smtClean="0"/>
              <a:t>User </a:t>
            </a:r>
            <a:r>
              <a:rPr lang="fr-CH" sz="2000" b="1" dirty="0" err="1" smtClean="0"/>
              <a:t>Requirements</a:t>
            </a:r>
            <a:endParaRPr lang="fr-CH" sz="2000" b="1" dirty="0" smtClean="0"/>
          </a:p>
          <a:p>
            <a:endParaRPr lang="fr-CH" sz="2000" dirty="0"/>
          </a:p>
          <a:p>
            <a:r>
              <a:rPr lang="fr-CH" sz="2000" dirty="0"/>
              <a:t>Reference </a:t>
            </a:r>
            <a:r>
              <a:rPr lang="fr-CH" sz="2000" dirty="0" err="1"/>
              <a:t>measurement</a:t>
            </a:r>
            <a:r>
              <a:rPr lang="fr-CH" sz="2000" dirty="0"/>
              <a:t> standards (in </a:t>
            </a:r>
            <a:r>
              <a:rPr lang="fr-CH" sz="2000" dirty="0" err="1"/>
              <a:t>orbit</a:t>
            </a:r>
            <a:r>
              <a:rPr lang="fr-CH" sz="2000" dirty="0"/>
              <a:t> and on </a:t>
            </a:r>
            <a:r>
              <a:rPr lang="fr-CH" sz="2000" dirty="0" err="1"/>
              <a:t>ground</a:t>
            </a:r>
            <a:r>
              <a:rPr lang="fr-CH" sz="2000" dirty="0"/>
              <a:t>) </a:t>
            </a:r>
            <a:r>
              <a:rPr lang="fr-CH" sz="2000" dirty="0" err="1"/>
              <a:t>should</a:t>
            </a:r>
            <a:r>
              <a:rPr lang="fr-CH" sz="2000" dirty="0"/>
              <a:t> </a:t>
            </a:r>
            <a:r>
              <a:rPr lang="fr-CH" sz="2000" dirty="0" err="1"/>
              <a:t>be</a:t>
            </a:r>
            <a:r>
              <a:rPr lang="fr-CH" sz="2000" dirty="0"/>
              <a:t> in the </a:t>
            </a:r>
            <a:r>
              <a:rPr lang="fr-CH" sz="2000" b="1" dirty="0" smtClean="0"/>
              <a:t>Vision </a:t>
            </a:r>
            <a:r>
              <a:rPr lang="fr-CH" sz="2000" b="1" dirty="0"/>
              <a:t>of WIGOS </a:t>
            </a:r>
            <a:r>
              <a:rPr lang="fr-CH" sz="2000" b="1" dirty="0" err="1"/>
              <a:t>Space-based</a:t>
            </a:r>
            <a:r>
              <a:rPr lang="fr-CH" sz="2000" b="1" dirty="0"/>
              <a:t> </a:t>
            </a:r>
            <a:r>
              <a:rPr lang="fr-CH" sz="2000" b="1" dirty="0" smtClean="0"/>
              <a:t>Component in 2040</a:t>
            </a:r>
          </a:p>
          <a:p>
            <a:pPr marL="342900" lvl="1" indent="-342900">
              <a:buFont typeface="Arial" charset="0"/>
              <a:buChar char="•"/>
            </a:pPr>
            <a:r>
              <a:rPr lang="fr-CH" dirty="0"/>
              <a:t>GSICS </a:t>
            </a:r>
            <a:r>
              <a:rPr lang="fr-CH" dirty="0" err="1"/>
              <a:t>should</a:t>
            </a:r>
            <a:r>
              <a:rPr lang="fr-CH" dirty="0"/>
              <a:t> </a:t>
            </a:r>
            <a:r>
              <a:rPr lang="fr-CH" dirty="0" err="1"/>
              <a:t>contribute</a:t>
            </a:r>
            <a:r>
              <a:rPr lang="fr-CH" dirty="0"/>
              <a:t> as a building block of the</a:t>
            </a:r>
            <a:r>
              <a:rPr lang="fr-CH" i="1" dirty="0"/>
              <a:t> Architecture for </a:t>
            </a:r>
            <a:r>
              <a:rPr lang="fr-CH" i="1" dirty="0" err="1"/>
              <a:t>Climate</a:t>
            </a:r>
            <a:r>
              <a:rPr lang="fr-CH" i="1" dirty="0"/>
              <a:t> Monitoring </a:t>
            </a:r>
            <a:r>
              <a:rPr lang="fr-CH" i="1" dirty="0" err="1"/>
              <a:t>from</a:t>
            </a:r>
            <a:r>
              <a:rPr lang="fr-CH" i="1" dirty="0"/>
              <a:t> </a:t>
            </a:r>
            <a:r>
              <a:rPr lang="fr-CH" i="1" dirty="0" err="1"/>
              <a:t>Space</a:t>
            </a:r>
            <a:r>
              <a:rPr lang="fr-CH" i="1" dirty="0"/>
              <a:t>  </a:t>
            </a:r>
            <a:r>
              <a:rPr lang="fr-CH" dirty="0" err="1"/>
              <a:t>promoted</a:t>
            </a:r>
            <a:r>
              <a:rPr lang="fr-CH" dirty="0"/>
              <a:t> by WMO, CEOS and CGMS</a:t>
            </a:r>
          </a:p>
          <a:p>
            <a:endParaRPr lang="fr-CH" sz="2000" b="1" dirty="0"/>
          </a:p>
          <a:p>
            <a:endParaRPr lang="fr-CH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GSICS web meeting - 23 April 2015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F0F1A-A739-41F2-89E3-5D554E053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83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Reference Document: URD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GSICS web meeting - 23 April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37ABD-DC96-40D5-B3D9-B317533F71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191000" cy="5486400"/>
          </a:xfrm>
        </p:spPr>
        <p:txBody>
          <a:bodyPr/>
          <a:lstStyle/>
          <a:p>
            <a:r>
              <a:rPr lang="fr-CH" sz="2000" dirty="0" smtClean="0"/>
              <a:t>A User </a:t>
            </a:r>
            <a:r>
              <a:rPr lang="fr-CH" sz="2000" dirty="0" err="1" smtClean="0"/>
              <a:t>Requirements</a:t>
            </a:r>
            <a:r>
              <a:rPr lang="fr-CH" sz="2000" dirty="0" smtClean="0"/>
              <a:t> Document </a:t>
            </a:r>
            <a:r>
              <a:rPr lang="fr-CH" sz="2000" dirty="0" err="1" smtClean="0"/>
              <a:t>is</a:t>
            </a:r>
            <a:r>
              <a:rPr lang="fr-CH" sz="2000" dirty="0" smtClean="0"/>
              <a:t> </a:t>
            </a:r>
            <a:r>
              <a:rPr lang="fr-CH" sz="2000" dirty="0" err="1" smtClean="0"/>
              <a:t>needed</a:t>
            </a:r>
            <a:r>
              <a:rPr lang="fr-CH" sz="2000" dirty="0" smtClean="0"/>
              <a:t> to </a:t>
            </a:r>
            <a:r>
              <a:rPr lang="fr-CH" sz="2000" dirty="0" err="1" smtClean="0"/>
              <a:t>clarify</a:t>
            </a:r>
            <a:r>
              <a:rPr lang="fr-CH" sz="2000" dirty="0" smtClean="0"/>
              <a:t> </a:t>
            </a:r>
            <a:r>
              <a:rPr lang="fr-CH" sz="2000" dirty="0" err="1" smtClean="0"/>
              <a:t>which</a:t>
            </a:r>
            <a:r>
              <a:rPr lang="fr-CH" sz="2000" dirty="0" smtClean="0"/>
              <a:t> user </a:t>
            </a:r>
            <a:r>
              <a:rPr lang="fr-CH" sz="2000" dirty="0" err="1" smtClean="0"/>
              <a:t>needs</a:t>
            </a:r>
            <a:r>
              <a:rPr lang="fr-CH" sz="2000" dirty="0" smtClean="0"/>
              <a:t> </a:t>
            </a:r>
            <a:r>
              <a:rPr lang="fr-CH" sz="2000" dirty="0" err="1" smtClean="0"/>
              <a:t>we</a:t>
            </a:r>
            <a:r>
              <a:rPr lang="fr-CH" sz="2000" dirty="0" smtClean="0"/>
              <a:t> are </a:t>
            </a:r>
            <a:r>
              <a:rPr lang="fr-CH" sz="2000" dirty="0" err="1" smtClean="0"/>
              <a:t>aiming</a:t>
            </a:r>
            <a:r>
              <a:rPr lang="fr-CH" sz="2000" dirty="0" smtClean="0"/>
              <a:t> to serve</a:t>
            </a:r>
          </a:p>
          <a:p>
            <a:r>
              <a:rPr lang="fr-CH" sz="2000" dirty="0" smtClean="0"/>
              <a:t>Essential to </a:t>
            </a:r>
            <a:r>
              <a:rPr lang="fr-CH" sz="2000" dirty="0" err="1" smtClean="0"/>
              <a:t>justify</a:t>
            </a:r>
            <a:r>
              <a:rPr lang="fr-CH" sz="2000" dirty="0" smtClean="0"/>
              <a:t> the </a:t>
            </a:r>
            <a:r>
              <a:rPr lang="fr-CH" sz="2000" dirty="0" err="1" smtClean="0"/>
              <a:t>resources</a:t>
            </a:r>
            <a:r>
              <a:rPr lang="fr-CH" sz="2000" dirty="0" smtClean="0"/>
              <a:t> put in GSICS and the </a:t>
            </a:r>
            <a:r>
              <a:rPr lang="fr-CH" sz="2000" dirty="0" err="1" smtClean="0"/>
              <a:t>priorities</a:t>
            </a:r>
            <a:endParaRPr lang="fr-CH" sz="2000" dirty="0" smtClean="0"/>
          </a:p>
          <a:p>
            <a:r>
              <a:rPr lang="fr-CH" sz="2000" dirty="0" smtClean="0"/>
              <a:t>To </a:t>
            </a:r>
            <a:r>
              <a:rPr lang="fr-CH" sz="2000" dirty="0" err="1" smtClean="0"/>
              <a:t>be</a:t>
            </a:r>
            <a:r>
              <a:rPr lang="fr-CH" sz="2000" dirty="0" smtClean="0"/>
              <a:t> </a:t>
            </a:r>
            <a:r>
              <a:rPr lang="fr-CH" sz="2000" dirty="0" err="1" smtClean="0"/>
              <a:t>approved</a:t>
            </a:r>
            <a:r>
              <a:rPr lang="fr-CH" sz="2000" dirty="0" smtClean="0"/>
              <a:t> by the EP as a key </a:t>
            </a:r>
            <a:r>
              <a:rPr lang="fr-CH" sz="2000" dirty="0" err="1" smtClean="0"/>
              <a:t>strategic</a:t>
            </a:r>
            <a:r>
              <a:rPr lang="fr-CH" sz="2000" dirty="0" smtClean="0"/>
              <a:t> management </a:t>
            </a:r>
            <a:r>
              <a:rPr lang="fr-CH" sz="2000" dirty="0" err="1" smtClean="0"/>
              <a:t>element</a:t>
            </a:r>
            <a:endParaRPr lang="fr-CH" sz="2000" dirty="0" smtClean="0"/>
          </a:p>
          <a:p>
            <a:r>
              <a:rPr lang="fr-CH" sz="2000" dirty="0" err="1" smtClean="0"/>
              <a:t>Requirements</a:t>
            </a:r>
            <a:r>
              <a:rPr lang="fr-CH" sz="2000" dirty="0" smtClean="0"/>
              <a:t> sources?</a:t>
            </a:r>
          </a:p>
          <a:p>
            <a:pPr lvl="1"/>
            <a:r>
              <a:rPr lang="fr-CH" sz="2000" dirty="0" smtClean="0"/>
              <a:t>User Workshops, </a:t>
            </a:r>
            <a:r>
              <a:rPr lang="fr-CH" sz="2000" dirty="0" err="1" smtClean="0"/>
              <a:t>s</a:t>
            </a:r>
            <a:r>
              <a:rPr lang="fr-CH" sz="2000" dirty="0" err="1" smtClean="0"/>
              <a:t>urveys</a:t>
            </a:r>
            <a:endParaRPr lang="fr-CH" sz="2000" dirty="0" smtClean="0"/>
          </a:p>
          <a:p>
            <a:pPr lvl="1"/>
            <a:r>
              <a:rPr lang="fr-CH" sz="2000" dirty="0" smtClean="0"/>
              <a:t>«Beta </a:t>
            </a:r>
            <a:r>
              <a:rPr lang="fr-CH" sz="2000" dirty="0" err="1" smtClean="0"/>
              <a:t>users</a:t>
            </a:r>
            <a:r>
              <a:rPr lang="fr-CH" sz="2000" dirty="0" smtClean="0"/>
              <a:t>» reports</a:t>
            </a:r>
          </a:p>
          <a:p>
            <a:pPr lvl="1"/>
            <a:r>
              <a:rPr lang="fr-CH" sz="2000" dirty="0" err="1" smtClean="0"/>
              <a:t>Formal</a:t>
            </a:r>
            <a:r>
              <a:rPr lang="fr-CH" sz="2000" dirty="0" smtClean="0"/>
              <a:t> </a:t>
            </a:r>
            <a:r>
              <a:rPr lang="fr-CH" sz="2000" dirty="0" err="1" smtClean="0"/>
              <a:t>statement</a:t>
            </a:r>
            <a:r>
              <a:rPr lang="fr-CH" sz="2000" dirty="0" smtClean="0"/>
              <a:t> of </a:t>
            </a:r>
            <a:r>
              <a:rPr lang="fr-CH" sz="2000" dirty="0" err="1" smtClean="0"/>
              <a:t>needs</a:t>
            </a:r>
            <a:endParaRPr lang="fr-CH" sz="2000" dirty="0" smtClean="0"/>
          </a:p>
          <a:p>
            <a:r>
              <a:rPr lang="fr-CH" sz="2000" dirty="0" err="1" smtClean="0"/>
              <a:t>Include</a:t>
            </a:r>
            <a:r>
              <a:rPr lang="fr-CH" sz="2000" dirty="0" smtClean="0"/>
              <a:t> </a:t>
            </a:r>
            <a:r>
              <a:rPr lang="fr-CH" sz="2000" dirty="0" err="1" smtClean="0"/>
              <a:t>examples</a:t>
            </a:r>
            <a:r>
              <a:rPr lang="fr-CH" sz="2000" dirty="0" smtClean="0"/>
              <a:t> of impact?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86" y="990600"/>
            <a:ext cx="4062846" cy="5257800"/>
          </a:xfrm>
        </p:spPr>
      </p:pic>
    </p:spTree>
    <p:extLst>
      <p:ext uri="{BB962C8B-B14F-4D97-AF65-F5344CB8AC3E}">
        <p14:creationId xmlns:p14="http://schemas.microsoft.com/office/powerpoint/2010/main" val="180727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Summary</a:t>
            </a:r>
            <a:r>
              <a:rPr lang="fr-CH" dirty="0" smtClean="0"/>
              <a:t> of points for discussion  (1/2)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76800"/>
          </a:xfrm>
        </p:spPr>
        <p:txBody>
          <a:bodyPr/>
          <a:lstStyle/>
          <a:p>
            <a:r>
              <a:rPr lang="fr-CH" dirty="0" smtClean="0"/>
              <a:t>Document </a:t>
            </a:r>
            <a:r>
              <a:rPr lang="fr-CH" dirty="0" err="1" smtClean="0"/>
              <a:t>template</a:t>
            </a:r>
            <a:endParaRPr lang="fr-CH" dirty="0" smtClean="0"/>
          </a:p>
          <a:p>
            <a:r>
              <a:rPr lang="fr-CH" dirty="0" smtClean="0"/>
              <a:t>Document plan (scope, maintenance, </a:t>
            </a:r>
            <a:r>
              <a:rPr lang="fr-CH" dirty="0" err="1" smtClean="0"/>
              <a:t>approval</a:t>
            </a:r>
            <a:r>
              <a:rPr lang="fr-CH" dirty="0" smtClean="0"/>
              <a:t>)</a:t>
            </a:r>
          </a:p>
          <a:p>
            <a:r>
              <a:rPr lang="fr-CH" dirty="0" err="1" smtClean="0"/>
              <a:t>Minor</a:t>
            </a:r>
            <a:r>
              <a:rPr lang="fr-CH" dirty="0" smtClean="0"/>
              <a:t> updates to the Vision</a:t>
            </a:r>
          </a:p>
          <a:p>
            <a:r>
              <a:rPr lang="fr-CH" dirty="0" smtClean="0"/>
              <a:t>GSICS </a:t>
            </a:r>
            <a:r>
              <a:rPr lang="fr-CH" dirty="0" err="1" smtClean="0"/>
              <a:t>Functions</a:t>
            </a:r>
            <a:r>
              <a:rPr lang="fr-CH" dirty="0" smtClean="0"/>
              <a:t> and </a:t>
            </a:r>
            <a:r>
              <a:rPr lang="fr-CH" dirty="0" err="1" smtClean="0"/>
              <a:t>Organization</a:t>
            </a:r>
            <a:endParaRPr lang="fr-CH" dirty="0" smtClean="0"/>
          </a:p>
          <a:p>
            <a:pPr lvl="1"/>
            <a:r>
              <a:rPr lang="fr-CH" dirty="0" err="1" smtClean="0"/>
              <a:t>Overall</a:t>
            </a:r>
            <a:r>
              <a:rPr lang="fr-CH" dirty="0" smtClean="0"/>
              <a:t> </a:t>
            </a:r>
            <a:r>
              <a:rPr lang="fr-CH" dirty="0" err="1" smtClean="0"/>
              <a:t>outline</a:t>
            </a:r>
            <a:endParaRPr lang="fr-CH" dirty="0" smtClean="0"/>
          </a:p>
          <a:p>
            <a:pPr lvl="1"/>
            <a:r>
              <a:rPr lang="fr-CH" dirty="0" smtClean="0"/>
              <a:t>Sect. 3: four types of </a:t>
            </a:r>
            <a:r>
              <a:rPr lang="fr-CH" dirty="0" err="1" smtClean="0"/>
              <a:t>deliverables</a:t>
            </a:r>
            <a:endParaRPr lang="fr-CH" dirty="0" smtClean="0"/>
          </a:p>
          <a:p>
            <a:pPr lvl="1"/>
            <a:r>
              <a:rPr lang="fr-CH" dirty="0" smtClean="0"/>
              <a:t>Sect. 5: Calibration </a:t>
            </a:r>
            <a:r>
              <a:rPr lang="fr-CH" dirty="0" err="1" smtClean="0"/>
              <a:t>function</a:t>
            </a:r>
            <a:r>
              <a:rPr lang="fr-CH" dirty="0" smtClean="0"/>
              <a:t> in the architecture for </a:t>
            </a:r>
            <a:r>
              <a:rPr lang="fr-CH" dirty="0" err="1" smtClean="0"/>
              <a:t>climate</a:t>
            </a:r>
            <a:r>
              <a:rPr lang="fr-CH" dirty="0" smtClean="0"/>
              <a:t> monitoring</a:t>
            </a:r>
          </a:p>
          <a:p>
            <a:pPr lvl="1"/>
            <a:r>
              <a:rPr lang="fr-CH" dirty="0" smtClean="0"/>
              <a:t>Sect. 7: Calibration </a:t>
            </a:r>
            <a:r>
              <a:rPr lang="fr-CH" dirty="0" err="1" smtClean="0"/>
              <a:t>references</a:t>
            </a:r>
            <a:endParaRPr lang="fr-CH" dirty="0" smtClean="0"/>
          </a:p>
          <a:p>
            <a:pPr lvl="1"/>
            <a:r>
              <a:rPr lang="fr-CH" dirty="0" smtClean="0"/>
              <a:t>Sect.8: Is the SNO description </a:t>
            </a:r>
            <a:r>
              <a:rPr lang="fr-CH" dirty="0" err="1" smtClean="0"/>
              <a:t>too</a:t>
            </a:r>
            <a:r>
              <a:rPr lang="fr-CH" dirty="0" smtClean="0"/>
              <a:t> </a:t>
            </a:r>
            <a:r>
              <a:rPr lang="fr-CH" dirty="0" err="1" smtClean="0"/>
              <a:t>specific</a:t>
            </a:r>
            <a:r>
              <a:rPr lang="fr-CH" dirty="0" smtClean="0"/>
              <a:t>?</a:t>
            </a:r>
          </a:p>
          <a:p>
            <a:pPr lvl="1"/>
            <a:r>
              <a:rPr lang="fr-CH" dirty="0" smtClean="0"/>
              <a:t>Sect.8: Product </a:t>
            </a:r>
            <a:r>
              <a:rPr lang="fr-CH" dirty="0" err="1" smtClean="0"/>
              <a:t>categories</a:t>
            </a:r>
            <a:endParaRPr lang="fr-CH" dirty="0" smtClean="0"/>
          </a:p>
          <a:p>
            <a:pPr lvl="1"/>
            <a:r>
              <a:rPr lang="fr-CH" dirty="0" err="1" smtClean="0"/>
              <a:t>Annex</a:t>
            </a:r>
            <a:r>
              <a:rPr lang="fr-CH" dirty="0" smtClean="0"/>
              <a:t> 2: </a:t>
            </a:r>
            <a:r>
              <a:rPr lang="fr-CH" dirty="0" err="1" smtClean="0"/>
              <a:t>Role</a:t>
            </a:r>
            <a:r>
              <a:rPr lang="fr-CH" dirty="0" smtClean="0"/>
              <a:t> of the GCC</a:t>
            </a:r>
          </a:p>
          <a:p>
            <a:pPr lvl="1"/>
            <a:r>
              <a:rPr lang="fr-CH" dirty="0" err="1" smtClean="0"/>
              <a:t>Annex</a:t>
            </a:r>
            <a:r>
              <a:rPr lang="fr-CH" dirty="0" smtClean="0"/>
              <a:t> 3: </a:t>
            </a:r>
            <a:r>
              <a:rPr lang="fr-CH" dirty="0" err="1" smtClean="0"/>
              <a:t>ToR</a:t>
            </a:r>
            <a:r>
              <a:rPr lang="fr-CH" dirty="0" smtClean="0"/>
              <a:t> of GDWG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GSICS web meeting - 23 April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F0F1A-A739-41F2-89E3-5D554E053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65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Summary</a:t>
            </a:r>
            <a:r>
              <a:rPr lang="fr-CH" dirty="0" smtClean="0"/>
              <a:t> of points for discussion  (2/2)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76800"/>
          </a:xfrm>
        </p:spPr>
        <p:txBody>
          <a:bodyPr/>
          <a:lstStyle/>
          <a:p>
            <a:r>
              <a:rPr lang="fr-CH" dirty="0" smtClean="0"/>
              <a:t>GSICS User Guide</a:t>
            </a:r>
          </a:p>
          <a:p>
            <a:pPr lvl="1"/>
            <a:r>
              <a:rPr lang="fr-CH" dirty="0" err="1" smtClean="0"/>
              <a:t>Title</a:t>
            </a:r>
            <a:endParaRPr lang="fr-CH" dirty="0" smtClean="0"/>
          </a:p>
          <a:p>
            <a:pPr lvl="1"/>
            <a:r>
              <a:rPr lang="fr-CH" dirty="0" err="1" smtClean="0"/>
              <a:t>Overall</a:t>
            </a:r>
            <a:r>
              <a:rPr lang="fr-CH" dirty="0" smtClean="0"/>
              <a:t> </a:t>
            </a:r>
            <a:r>
              <a:rPr lang="fr-CH" dirty="0" err="1" smtClean="0"/>
              <a:t>outline</a:t>
            </a:r>
            <a:endParaRPr lang="fr-CH" dirty="0" smtClean="0"/>
          </a:p>
          <a:p>
            <a:pPr lvl="1"/>
            <a:r>
              <a:rPr lang="fr-CH" dirty="0" err="1" smtClean="0"/>
              <a:t>Appropriate</a:t>
            </a:r>
            <a:r>
              <a:rPr lang="fr-CH" dirty="0" smtClean="0"/>
              <a:t> </a:t>
            </a:r>
            <a:r>
              <a:rPr lang="fr-CH" dirty="0" err="1" smtClean="0"/>
              <a:t>level</a:t>
            </a:r>
            <a:r>
              <a:rPr lang="fr-CH" dirty="0" smtClean="0"/>
              <a:t> of </a:t>
            </a:r>
            <a:r>
              <a:rPr lang="fr-CH" dirty="0" err="1" smtClean="0"/>
              <a:t>detail</a:t>
            </a:r>
            <a:r>
              <a:rPr lang="fr-CH" dirty="0" smtClean="0"/>
              <a:t> for </a:t>
            </a:r>
            <a:r>
              <a:rPr lang="fr-CH" dirty="0" err="1" smtClean="0"/>
              <a:t>product</a:t>
            </a:r>
            <a:r>
              <a:rPr lang="fr-CH" dirty="0" smtClean="0"/>
              <a:t> description ?</a:t>
            </a:r>
          </a:p>
          <a:p>
            <a:pPr lvl="1"/>
            <a:r>
              <a:rPr lang="fr-CH" dirty="0" err="1" smtClean="0"/>
              <a:t>Make</a:t>
            </a:r>
            <a:r>
              <a:rPr lang="fr-CH" dirty="0" smtClean="0"/>
              <a:t> sure all (</a:t>
            </a:r>
            <a:r>
              <a:rPr lang="fr-CH" dirty="0" err="1" smtClean="0"/>
              <a:t>potential</a:t>
            </a:r>
            <a:r>
              <a:rPr lang="fr-CH" dirty="0" smtClean="0"/>
              <a:t>) </a:t>
            </a:r>
            <a:r>
              <a:rPr lang="fr-CH" dirty="0" err="1" smtClean="0"/>
              <a:t>product</a:t>
            </a:r>
            <a:r>
              <a:rPr lang="fr-CH" dirty="0" smtClean="0"/>
              <a:t> types are </a:t>
            </a:r>
            <a:r>
              <a:rPr lang="fr-CH" dirty="0" err="1" smtClean="0"/>
              <a:t>covered</a:t>
            </a:r>
            <a:endParaRPr lang="fr-CH" dirty="0" smtClean="0"/>
          </a:p>
          <a:p>
            <a:pPr lvl="1"/>
            <a:r>
              <a:rPr lang="fr-CH" dirty="0" err="1" smtClean="0"/>
              <a:t>Make</a:t>
            </a:r>
            <a:r>
              <a:rPr lang="fr-CH" dirty="0" smtClean="0"/>
              <a:t> sure </a:t>
            </a:r>
            <a:r>
              <a:rPr lang="fr-CH" dirty="0" err="1" smtClean="0"/>
              <a:t>that</a:t>
            </a:r>
            <a:r>
              <a:rPr lang="fr-CH" dirty="0" smtClean="0"/>
              <a:t> </a:t>
            </a:r>
            <a:r>
              <a:rPr lang="fr-CH" dirty="0" err="1" smtClean="0"/>
              <a:t>product</a:t>
            </a:r>
            <a:r>
              <a:rPr lang="fr-CH" dirty="0" smtClean="0"/>
              <a:t> </a:t>
            </a:r>
            <a:r>
              <a:rPr lang="fr-CH" dirty="0" err="1" smtClean="0"/>
              <a:t>access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fully</a:t>
            </a:r>
            <a:r>
              <a:rPr lang="fr-CH" dirty="0" smtClean="0"/>
              <a:t> </a:t>
            </a:r>
            <a:r>
              <a:rPr lang="fr-CH" dirty="0" err="1" smtClean="0"/>
              <a:t>covered</a:t>
            </a:r>
            <a:r>
              <a:rPr lang="fr-CH" dirty="0" smtClean="0"/>
              <a:t> (for all </a:t>
            </a:r>
            <a:r>
              <a:rPr lang="fr-CH" dirty="0" err="1" smtClean="0"/>
              <a:t>forms</a:t>
            </a:r>
            <a:r>
              <a:rPr lang="fr-CH" dirty="0" smtClean="0"/>
              <a:t> of </a:t>
            </a:r>
            <a:r>
              <a:rPr lang="fr-CH" dirty="0" err="1" smtClean="0"/>
              <a:t>products</a:t>
            </a:r>
            <a:r>
              <a:rPr lang="fr-CH" dirty="0" smtClean="0"/>
              <a:t> </a:t>
            </a:r>
            <a:r>
              <a:rPr lang="fr-CH" dirty="0" err="1" smtClean="0"/>
              <a:t>including</a:t>
            </a:r>
            <a:r>
              <a:rPr lang="fr-CH" dirty="0" smtClean="0"/>
              <a:t> «</a:t>
            </a:r>
            <a:r>
              <a:rPr lang="fr-CH" dirty="0" err="1" smtClean="0"/>
              <a:t>corrected</a:t>
            </a:r>
            <a:r>
              <a:rPr lang="fr-CH" dirty="0" smtClean="0"/>
              <a:t> calibration coefficients» if relevant) </a:t>
            </a:r>
          </a:p>
          <a:p>
            <a:pPr lvl="1"/>
            <a:r>
              <a:rPr lang="fr-CH" dirty="0" err="1" smtClean="0"/>
              <a:t>Roadmap</a:t>
            </a:r>
            <a:r>
              <a:rPr lang="fr-CH" dirty="0" smtClean="0"/>
              <a:t> to </a:t>
            </a:r>
            <a:r>
              <a:rPr lang="fr-CH" dirty="0" err="1" smtClean="0"/>
              <a:t>finalize</a:t>
            </a:r>
            <a:r>
              <a:rPr lang="fr-CH" dirty="0" smtClean="0"/>
              <a:t> the document</a:t>
            </a:r>
          </a:p>
          <a:p>
            <a:r>
              <a:rPr lang="fr-CH" dirty="0" smtClean="0"/>
              <a:t>GSICS User </a:t>
            </a:r>
            <a:r>
              <a:rPr lang="fr-CH" dirty="0" err="1" smtClean="0"/>
              <a:t>Requirements</a:t>
            </a:r>
            <a:endParaRPr lang="fr-CH" dirty="0" smtClean="0"/>
          </a:p>
          <a:p>
            <a:pPr lvl="1"/>
            <a:r>
              <a:rPr lang="fr-CH" dirty="0" err="1" smtClean="0"/>
              <a:t>Outline</a:t>
            </a:r>
            <a:r>
              <a:rPr lang="fr-CH" dirty="0" smtClean="0"/>
              <a:t>  (</a:t>
            </a:r>
            <a:r>
              <a:rPr lang="fr-CH" dirty="0" err="1" smtClean="0"/>
              <a:t>which</a:t>
            </a:r>
            <a:r>
              <a:rPr lang="fr-CH" dirty="0" smtClean="0"/>
              <a:t> </a:t>
            </a:r>
            <a:r>
              <a:rPr lang="fr-CH" dirty="0" err="1" smtClean="0"/>
              <a:t>should</a:t>
            </a:r>
            <a:r>
              <a:rPr lang="fr-CH" dirty="0" smtClean="0"/>
              <a:t> </a:t>
            </a:r>
            <a:r>
              <a:rPr lang="fr-CH" dirty="0" err="1" smtClean="0"/>
              <a:t>include</a:t>
            </a:r>
            <a:r>
              <a:rPr lang="fr-CH" dirty="0" smtClean="0"/>
              <a:t> </a:t>
            </a:r>
            <a:r>
              <a:rPr lang="fr-CH" dirty="0" err="1" smtClean="0"/>
              <a:t>requirements</a:t>
            </a:r>
            <a:r>
              <a:rPr lang="fr-CH" dirty="0" smtClean="0"/>
              <a:t> and feedback on impact)</a:t>
            </a:r>
          </a:p>
          <a:p>
            <a:pPr lvl="1"/>
            <a:r>
              <a:rPr lang="fr-CH" dirty="0" err="1" smtClean="0"/>
              <a:t>Roadmap</a:t>
            </a:r>
            <a:r>
              <a:rPr lang="fr-CH" dirty="0" smtClean="0"/>
              <a:t> to </a:t>
            </a:r>
            <a:r>
              <a:rPr lang="fr-CH" dirty="0" err="1" smtClean="0"/>
              <a:t>populate</a:t>
            </a:r>
            <a:r>
              <a:rPr lang="fr-CH" dirty="0" smtClean="0"/>
              <a:t> </a:t>
            </a:r>
            <a:r>
              <a:rPr lang="fr-CH" dirty="0" err="1" smtClean="0"/>
              <a:t>this</a:t>
            </a:r>
            <a:r>
              <a:rPr lang="fr-CH" dirty="0" smtClean="0"/>
              <a:t> document</a:t>
            </a:r>
          </a:p>
          <a:p>
            <a:pPr lvl="1"/>
            <a:endParaRPr lang="fr-CH" dirty="0" smtClean="0"/>
          </a:p>
          <a:p>
            <a:pPr lvl="1"/>
            <a:endParaRPr lang="fr-CH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GSICS web meeting - 23 April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F0F1A-A739-41F2-89E3-5D554E053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37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09600" y="1600200"/>
            <a:ext cx="7772400" cy="1470025"/>
          </a:xfrm>
        </p:spPr>
        <p:txBody>
          <a:bodyPr/>
          <a:lstStyle/>
          <a:p>
            <a:pPr algn="ctr"/>
            <a:r>
              <a:rPr lang="fr-CH" dirty="0" err="1" smtClean="0"/>
              <a:t>Comments</a:t>
            </a:r>
            <a:r>
              <a:rPr lang="fr-CH" dirty="0" smtClean="0"/>
              <a:t> </a:t>
            </a:r>
            <a:r>
              <a:rPr lang="fr-CH" dirty="0" err="1" smtClean="0"/>
              <a:t>welcome</a:t>
            </a:r>
            <a:r>
              <a:rPr lang="fr-CH" dirty="0" smtClean="0"/>
              <a:t> !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GSICS web meeting - 23 April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F0F1A-A739-41F2-89E3-5D554E053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47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2000" dirty="0" smtClean="0"/>
              <a:t>Strategy towards an Architecture for Climate Monitoring from Space</a:t>
            </a:r>
            <a:br>
              <a:rPr lang="en-US" sz="2000" dirty="0" smtClean="0"/>
            </a:br>
            <a:r>
              <a:rPr lang="en-US" sz="1800" i="1" dirty="0" smtClean="0"/>
              <a:t>Decomposition </a:t>
            </a:r>
            <a:r>
              <a:rPr lang="en-US" sz="1800" i="1" dirty="0"/>
              <a:t>of "Create and Maintain Long-term Climate Data Records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GSIGS Working Groups, 16-20 March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F0F1A-A739-41F2-89E3-5D554E053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8639" y="1371600"/>
            <a:ext cx="7282961" cy="4611689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</p:spPr>
      </p:pic>
      <p:grpSp>
        <p:nvGrpSpPr>
          <p:cNvPr id="7" name="Group 6"/>
          <p:cNvGrpSpPr/>
          <p:nvPr/>
        </p:nvGrpSpPr>
        <p:grpSpPr>
          <a:xfrm>
            <a:off x="-152400" y="2286000"/>
            <a:ext cx="5867400" cy="2114550"/>
            <a:chOff x="-76200" y="3295650"/>
            <a:chExt cx="5867400" cy="2114550"/>
          </a:xfrm>
        </p:grpSpPr>
        <p:sp>
          <p:nvSpPr>
            <p:cNvPr id="8" name="Rectangle 7"/>
            <p:cNvSpPr/>
            <p:nvPr/>
          </p:nvSpPr>
          <p:spPr>
            <a:xfrm>
              <a:off x="-19813" y="3303271"/>
              <a:ext cx="5811013" cy="2065019"/>
            </a:xfrm>
            <a:prstGeom prst="rect">
              <a:avLst/>
            </a:prstGeom>
            <a:solidFill>
              <a:srgbClr val="FCD3CC"/>
            </a:solidFill>
            <a:ln>
              <a:noFill/>
            </a:ln>
          </p:spPr>
        </p:sp>
        <p:grpSp>
          <p:nvGrpSpPr>
            <p:cNvPr id="9" name="Canvas 3"/>
            <p:cNvGrpSpPr/>
            <p:nvPr/>
          </p:nvGrpSpPr>
          <p:grpSpPr>
            <a:xfrm>
              <a:off x="-76200" y="3295650"/>
              <a:ext cx="5867400" cy="2114550"/>
              <a:chOff x="0" y="0"/>
              <a:chExt cx="5867400" cy="211455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0" y="0"/>
                <a:ext cx="5867400" cy="2114550"/>
              </a:xfrm>
              <a:prstGeom prst="rect">
                <a:avLst/>
              </a:prstGeom>
              <a:noFill/>
            </p:spPr>
          </p:sp>
          <p:sp>
            <p:nvSpPr>
              <p:cNvPr id="11" name="Text Box 5"/>
              <p:cNvSpPr txBox="1">
                <a:spLocks noChangeArrowheads="1"/>
              </p:cNvSpPr>
              <p:nvPr/>
            </p:nvSpPr>
            <p:spPr bwMode="auto">
              <a:xfrm>
                <a:off x="3572315" y="857251"/>
                <a:ext cx="1216660" cy="438149"/>
              </a:xfrm>
              <a:prstGeom prst="rect">
                <a:avLst/>
              </a:prstGeom>
              <a:solidFill>
                <a:srgbClr val="CCE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73152" tIns="36576" rIns="73152" bIns="36576" anchor="t" anchorCtr="0" upright="1"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 b="1" i="1">
                    <a:solidFill>
                      <a:srgbClr val="000000"/>
                    </a:solidFill>
                    <a:effectLst/>
                    <a:latin typeface="Arial"/>
                    <a:ea typeface="Calibri"/>
                    <a:cs typeface="Arial"/>
                  </a:rPr>
                  <a:t>Corrected calibration</a:t>
                </a:r>
                <a:endParaRPr lang="en-US" sz="1100">
                  <a:effectLst/>
                  <a:latin typeface="Arial"/>
                  <a:ea typeface="Calibri"/>
                  <a:cs typeface="Times New Roman"/>
                </a:endParaRPr>
              </a:p>
            </p:txBody>
          </p:sp>
          <p:sp>
            <p:nvSpPr>
              <p:cNvPr id="12" name="Text Box 6"/>
              <p:cNvSpPr txBox="1">
                <a:spLocks noChangeArrowheads="1"/>
              </p:cNvSpPr>
              <p:nvPr/>
            </p:nvSpPr>
            <p:spPr bwMode="auto">
              <a:xfrm>
                <a:off x="1036760" y="1241425"/>
                <a:ext cx="942340" cy="631825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rot="0" vert="horz" wrap="square" lIns="73152" tIns="36576" rIns="73152" bIns="36576" anchor="t" anchorCtr="0" upright="1"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fr-CH" sz="1100">
                    <a:solidFill>
                      <a:srgbClr val="000000"/>
                    </a:solidFill>
                    <a:effectLst/>
                    <a:latin typeface="Arial"/>
                    <a:ea typeface="Calibri"/>
                    <a:cs typeface="Arial"/>
                  </a:rPr>
                  <a:t>Data acquisition</a:t>
                </a:r>
                <a:br>
                  <a:rPr lang="fr-CH" sz="1100">
                    <a:solidFill>
                      <a:srgbClr val="000000"/>
                    </a:solidFill>
                    <a:effectLst/>
                    <a:latin typeface="Arial"/>
                    <a:ea typeface="Calibri"/>
                    <a:cs typeface="Arial"/>
                  </a:rPr>
                </a:br>
                <a:r>
                  <a:rPr lang="fr-CH" sz="1100">
                    <a:solidFill>
                      <a:srgbClr val="000000"/>
                    </a:solidFill>
                    <a:effectLst/>
                    <a:latin typeface="Arial"/>
                    <a:ea typeface="Calibri"/>
                    <a:cs typeface="Arial"/>
                  </a:rPr>
                  <a:t>(Level 0)</a:t>
                </a:r>
                <a:endParaRPr lang="en-US" sz="1100">
                  <a:effectLst/>
                  <a:latin typeface="Arial"/>
                  <a:ea typeface="Calibri"/>
                  <a:cs typeface="Times New Roman"/>
                </a:endParaRPr>
              </a:p>
            </p:txBody>
          </p:sp>
          <p:sp>
            <p:nvSpPr>
              <p:cNvPr id="13" name="Text Box 7"/>
              <p:cNvSpPr txBox="1">
                <a:spLocks noChangeArrowheads="1"/>
              </p:cNvSpPr>
              <p:nvPr/>
            </p:nvSpPr>
            <p:spPr bwMode="auto">
              <a:xfrm>
                <a:off x="940874" y="318135"/>
                <a:ext cx="1010285" cy="586740"/>
              </a:xfrm>
              <a:prstGeom prst="rect">
                <a:avLst/>
              </a:prstGeom>
              <a:solidFill>
                <a:srgbClr val="CCE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73152" tIns="36576" rIns="73152" bIns="36576" anchor="t" anchorCtr="0" upright="1"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fr-CH" sz="1100" b="1">
                    <a:solidFill>
                      <a:srgbClr val="000000"/>
                    </a:solidFill>
                    <a:effectLst/>
                    <a:latin typeface="Arial"/>
                    <a:ea typeface="Calibri"/>
                    <a:cs typeface="Arial"/>
                  </a:rPr>
                  <a:t>Calibration references and tools</a:t>
                </a:r>
                <a:endParaRPr lang="en-US" sz="1100">
                  <a:effectLst/>
                  <a:latin typeface="Arial"/>
                  <a:ea typeface="Calibri"/>
                  <a:cs typeface="Times New Roman"/>
                </a:endParaRPr>
              </a:p>
            </p:txBody>
          </p:sp>
          <p:sp>
            <p:nvSpPr>
              <p:cNvPr id="14" name="Text Box 8"/>
              <p:cNvSpPr txBox="1">
                <a:spLocks noChangeArrowheads="1"/>
              </p:cNvSpPr>
              <p:nvPr/>
            </p:nvSpPr>
            <p:spPr bwMode="auto">
              <a:xfrm>
                <a:off x="2212779" y="337187"/>
                <a:ext cx="1188085" cy="495300"/>
              </a:xfrm>
              <a:prstGeom prst="rect">
                <a:avLst/>
              </a:prstGeom>
              <a:solidFill>
                <a:srgbClr val="CCE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73152" tIns="36576" rIns="73152" bIns="36576" anchor="t" anchorCtr="0" upright="1"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fr-CH" sz="1100" b="1">
                    <a:solidFill>
                      <a:srgbClr val="000000"/>
                    </a:solidFill>
                    <a:effectLst/>
                    <a:latin typeface="Arial"/>
                    <a:ea typeface="Calibri"/>
                    <a:cs typeface="Arial"/>
                  </a:rPr>
                  <a:t>Intercalibration procedures </a:t>
                </a:r>
                <a:endParaRPr lang="en-US" sz="1100">
                  <a:effectLst/>
                  <a:latin typeface="Arial"/>
                  <a:ea typeface="Calibri"/>
                  <a:cs typeface="Times New Roman"/>
                </a:endParaRPr>
              </a:p>
            </p:txBody>
          </p:sp>
          <p:cxnSp>
            <p:nvCxnSpPr>
              <p:cNvPr id="15" name="Line 9"/>
              <p:cNvCxnSpPr/>
              <p:nvPr/>
            </p:nvCxnSpPr>
            <p:spPr bwMode="auto">
              <a:xfrm>
                <a:off x="4152704" y="676275"/>
                <a:ext cx="635" cy="1809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" name="Line 10"/>
              <p:cNvCxnSpPr/>
              <p:nvPr/>
            </p:nvCxnSpPr>
            <p:spPr bwMode="auto">
              <a:xfrm flipV="1">
                <a:off x="1998784" y="1534795"/>
                <a:ext cx="247650" cy="63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" name="Line 11"/>
              <p:cNvCxnSpPr/>
              <p:nvPr/>
            </p:nvCxnSpPr>
            <p:spPr bwMode="auto">
              <a:xfrm flipV="1">
                <a:off x="1950524" y="623570"/>
                <a:ext cx="257175" cy="6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" name="Line 12"/>
              <p:cNvCxnSpPr/>
              <p:nvPr/>
            </p:nvCxnSpPr>
            <p:spPr bwMode="auto">
              <a:xfrm>
                <a:off x="3217349" y="1644650"/>
                <a:ext cx="223837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9" name="Text Box 13"/>
              <p:cNvSpPr txBox="1">
                <a:spLocks noChangeArrowheads="1"/>
              </p:cNvSpPr>
              <p:nvPr/>
            </p:nvSpPr>
            <p:spPr bwMode="auto">
              <a:xfrm>
                <a:off x="4550850" y="1362074"/>
                <a:ext cx="1104899" cy="3432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73152" tIns="36576" rIns="73152" bIns="36576" anchor="t" anchorCtr="0" upright="1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fr-CH" sz="1200" i="1">
                    <a:solidFill>
                      <a:srgbClr val="000000"/>
                    </a:solidFill>
                    <a:effectLst/>
                    <a:latin typeface="Arial"/>
                    <a:ea typeface="Calibri"/>
                    <a:cs typeface="Arial"/>
                  </a:rPr>
                  <a:t>Observations</a:t>
                </a:r>
                <a:endParaRPr lang="en-US" sz="1100">
                  <a:effectLst/>
                  <a:latin typeface="Arial"/>
                  <a:ea typeface="Calibri"/>
                  <a:cs typeface="Times New Roman"/>
                </a:endParaRPr>
              </a:p>
            </p:txBody>
          </p:sp>
          <p:cxnSp>
            <p:nvCxnSpPr>
              <p:cNvPr id="20" name="Line 14"/>
              <p:cNvCxnSpPr/>
              <p:nvPr/>
            </p:nvCxnSpPr>
            <p:spPr bwMode="auto">
              <a:xfrm>
                <a:off x="312224" y="1534795"/>
                <a:ext cx="667385" cy="63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1" name="Text Box 15"/>
              <p:cNvSpPr txBox="1">
                <a:spLocks noChangeArrowheads="1"/>
              </p:cNvSpPr>
              <p:nvPr/>
            </p:nvSpPr>
            <p:spPr bwMode="auto">
              <a:xfrm>
                <a:off x="47429" y="1219200"/>
                <a:ext cx="1109345" cy="2914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73152" tIns="36576" rIns="73152" bIns="36576" anchor="t" anchorCtr="0" upright="1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fr-CH" sz="1200" i="1">
                    <a:solidFill>
                      <a:srgbClr val="000000"/>
                    </a:solidFill>
                    <a:effectLst/>
                    <a:latin typeface="Arial"/>
                    <a:ea typeface="Calibri"/>
                    <a:cs typeface="Arial"/>
                  </a:rPr>
                  <a:t>Environment</a:t>
                </a:r>
                <a:endParaRPr lang="en-US" sz="1100">
                  <a:effectLst/>
                  <a:latin typeface="Arial"/>
                  <a:ea typeface="Calibri"/>
                  <a:cs typeface="Times New Roman"/>
                </a:endParaRPr>
              </a:p>
            </p:txBody>
          </p:sp>
          <p:sp>
            <p:nvSpPr>
              <p:cNvPr id="22" name="Rectangle 21"/>
              <p:cNvSpPr>
                <a:spLocks noChangeArrowheads="1"/>
              </p:cNvSpPr>
              <p:nvPr/>
            </p:nvSpPr>
            <p:spPr bwMode="auto">
              <a:xfrm>
                <a:off x="35999" y="0"/>
                <a:ext cx="5829300" cy="204787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3" name="Text Box 6"/>
              <p:cNvSpPr txBox="1">
                <a:spLocks noChangeArrowheads="1"/>
              </p:cNvSpPr>
              <p:nvPr/>
            </p:nvSpPr>
            <p:spPr bwMode="auto">
              <a:xfrm>
                <a:off x="2275645" y="1241425"/>
                <a:ext cx="941704" cy="631825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rot="0" vert="horz" wrap="square" lIns="73152" tIns="36576" rIns="73152" bIns="36576" anchor="t" anchorCtr="0" upright="1"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fr-CH" sz="1100">
                    <a:solidFill>
                      <a:srgbClr val="000000"/>
                    </a:solidFill>
                    <a:effectLst/>
                    <a:latin typeface="Arial"/>
                    <a:ea typeface="PMingLiU"/>
                    <a:cs typeface="Times New Roman"/>
                  </a:rPr>
                  <a:t>Operational calibration</a:t>
                </a:r>
                <a:br>
                  <a:rPr lang="fr-CH" sz="1100">
                    <a:solidFill>
                      <a:srgbClr val="000000"/>
                    </a:solidFill>
                    <a:effectLst/>
                    <a:latin typeface="Arial"/>
                    <a:ea typeface="PMingLiU"/>
                    <a:cs typeface="Times New Roman"/>
                  </a:rPr>
                </a:br>
                <a:r>
                  <a:rPr lang="fr-CH" sz="1100">
                    <a:solidFill>
                      <a:srgbClr val="000000"/>
                    </a:solidFill>
                    <a:effectLst/>
                    <a:latin typeface="Arial"/>
                    <a:ea typeface="PMingLiU"/>
                    <a:cs typeface="Times New Roman"/>
                  </a:rPr>
                  <a:t>(Level 1)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24" name="Line 10"/>
              <p:cNvCxnSpPr/>
              <p:nvPr/>
            </p:nvCxnSpPr>
            <p:spPr bwMode="auto">
              <a:xfrm flipV="1">
                <a:off x="4153339" y="1295400"/>
                <a:ext cx="0" cy="21526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" name="Line 10"/>
              <p:cNvCxnSpPr/>
              <p:nvPr/>
            </p:nvCxnSpPr>
            <p:spPr bwMode="auto">
              <a:xfrm flipV="1">
                <a:off x="3391339" y="556895"/>
                <a:ext cx="2016760" cy="63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6" name="Text Box 13"/>
              <p:cNvSpPr txBox="1">
                <a:spLocks noChangeArrowheads="1"/>
              </p:cNvSpPr>
              <p:nvPr/>
            </p:nvSpPr>
            <p:spPr bwMode="auto">
              <a:xfrm>
                <a:off x="4236524" y="108586"/>
                <a:ext cx="1209675" cy="495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73152" tIns="36576" rIns="73152" bIns="36576" anchor="t" anchorCtr="0" upright="1">
                <a:noAutofit/>
              </a:bodyPr>
              <a:lstStyle/>
              <a:p>
                <a:pPr marL="0" marR="0" algn="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fr-CH" sz="1200" i="1">
                    <a:solidFill>
                      <a:srgbClr val="000000"/>
                    </a:solidFill>
                    <a:effectLst/>
                    <a:latin typeface="Arial"/>
                    <a:ea typeface="Calibri"/>
                  </a:rPr>
                  <a:t>Intercalibration information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27" name="Line 10"/>
              <p:cNvCxnSpPr/>
              <p:nvPr/>
            </p:nvCxnSpPr>
            <p:spPr bwMode="auto">
              <a:xfrm flipV="1">
                <a:off x="2730599" y="857250"/>
                <a:ext cx="0" cy="36161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3400864" y="676275"/>
                <a:ext cx="75247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>
                <a:off x="3217349" y="1534795"/>
                <a:ext cx="93535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 flipV="1">
                <a:off x="4788975" y="1076325"/>
                <a:ext cx="619124" cy="1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256519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457200" y="304800"/>
            <a:ext cx="7010400" cy="3320612"/>
            <a:chOff x="304800" y="762000"/>
            <a:chExt cx="6172200" cy="3320612"/>
          </a:xfrm>
        </p:grpSpPr>
        <p:sp>
          <p:nvSpPr>
            <p:cNvPr id="6" name="Rectangle 5"/>
            <p:cNvSpPr/>
            <p:nvPr/>
          </p:nvSpPr>
          <p:spPr>
            <a:xfrm>
              <a:off x="304800" y="762000"/>
              <a:ext cx="6172200" cy="332061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4000" dirty="0" smtClean="0">
                  <a:solidFill>
                    <a:schemeClr val="tx1"/>
                  </a:solidFill>
                </a:rPr>
                <a:t>WIGOS</a:t>
              </a:r>
            </a:p>
            <a:p>
              <a:pPr algn="ctr"/>
              <a:endParaRPr lang="fr-CH" sz="3600" dirty="0" smtClean="0">
                <a:solidFill>
                  <a:schemeClr val="tx1"/>
                </a:solidFill>
              </a:endParaRPr>
            </a:p>
            <a:p>
              <a:pPr algn="ctr"/>
              <a:endParaRPr lang="fr-CH" sz="3600" dirty="0"/>
            </a:p>
            <a:p>
              <a:pPr algn="ctr"/>
              <a:endParaRPr lang="fr-CH" sz="3600" dirty="0" smtClean="0"/>
            </a:p>
            <a:p>
              <a:pPr algn="ctr"/>
              <a:endParaRPr lang="fr-CH" sz="3600" dirty="0"/>
            </a:p>
            <a:p>
              <a:pPr algn="ctr"/>
              <a:endParaRPr lang="en-US" sz="3600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762000" y="1764424"/>
              <a:ext cx="2246811" cy="6858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2400" b="1" dirty="0" err="1" smtClean="0">
                  <a:solidFill>
                    <a:schemeClr val="tx1"/>
                  </a:solidFill>
                </a:rPr>
                <a:t>Space-based</a:t>
              </a:r>
              <a:r>
                <a:rPr lang="fr-CH" sz="2400" b="1" dirty="0" smtClean="0">
                  <a:solidFill>
                    <a:schemeClr val="tx1"/>
                  </a:solidFill>
                </a:rPr>
                <a:t> component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391989" y="1764424"/>
              <a:ext cx="2170611" cy="6858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2400" dirty="0" smtClean="0">
                  <a:solidFill>
                    <a:schemeClr val="tx1"/>
                  </a:solidFill>
                </a:rPr>
                <a:t>Surface-</a:t>
              </a:r>
              <a:r>
                <a:rPr lang="fr-CH" sz="2400" dirty="0" err="1" smtClean="0">
                  <a:solidFill>
                    <a:schemeClr val="tx1"/>
                  </a:solidFill>
                </a:rPr>
                <a:t>based</a:t>
              </a:r>
              <a:r>
                <a:rPr lang="fr-CH" sz="2400" dirty="0" smtClean="0">
                  <a:solidFill>
                    <a:schemeClr val="tx1"/>
                  </a:solidFill>
                </a:rPr>
                <a:t> component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0" name="Snip Diagonal Corner Rectangle 9"/>
            <p:cNvSpPr/>
            <p:nvPr/>
          </p:nvSpPr>
          <p:spPr>
            <a:xfrm>
              <a:off x="457200" y="3046686"/>
              <a:ext cx="1219200" cy="609600"/>
            </a:xfrm>
            <a:prstGeom prst="snip2Diag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b="1" dirty="0" err="1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Manual</a:t>
              </a:r>
              <a:r>
                <a:rPr lang="fr-CH" b="1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 on WIGOS</a:t>
              </a:r>
              <a:endParaRPr lang="en-US" b="1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1" name="Snip Diagonal Corner Rectangle 10"/>
            <p:cNvSpPr/>
            <p:nvPr/>
          </p:nvSpPr>
          <p:spPr>
            <a:xfrm>
              <a:off x="3352800" y="3059824"/>
              <a:ext cx="1143000" cy="609600"/>
            </a:xfrm>
            <a:prstGeom prst="snip2Diag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 smtClean="0">
                  <a:solidFill>
                    <a:schemeClr val="tx1"/>
                  </a:solidFill>
                </a:rPr>
                <a:t>Guide to WIGOS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Snip Diagonal Corner Rectangle 11"/>
            <p:cNvSpPr/>
            <p:nvPr/>
          </p:nvSpPr>
          <p:spPr>
            <a:xfrm>
              <a:off x="1828800" y="3059824"/>
              <a:ext cx="1295400" cy="609600"/>
            </a:xfrm>
            <a:prstGeom prst="snip2Diag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 err="1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Functional</a:t>
              </a:r>
              <a:r>
                <a:rPr lang="fr-CH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 architecture</a:t>
              </a:r>
              <a:endParaRPr lang="en-US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1885405" y="2450224"/>
              <a:ext cx="2591890" cy="228600"/>
              <a:chOff x="3714205" y="3048000"/>
              <a:chExt cx="2591890" cy="304800"/>
            </a:xfrm>
          </p:grpSpPr>
          <p:cxnSp>
            <p:nvCxnSpPr>
              <p:cNvPr id="14" name="Straight Connector 13"/>
              <p:cNvCxnSpPr>
                <a:stCxn id="7" idx="2"/>
              </p:cNvCxnSpPr>
              <p:nvPr/>
            </p:nvCxnSpPr>
            <p:spPr>
              <a:xfrm flipH="1">
                <a:off x="3714205" y="3048000"/>
                <a:ext cx="1" cy="30480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3714206" y="3352800"/>
                <a:ext cx="2591888" cy="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>
                <a:endCxn id="8" idx="2"/>
              </p:cNvCxnSpPr>
              <p:nvPr/>
            </p:nvCxnSpPr>
            <p:spPr>
              <a:xfrm flipV="1">
                <a:off x="6306094" y="3048000"/>
                <a:ext cx="1" cy="30480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/>
          </p:nvGrpSpPr>
          <p:grpSpPr>
            <a:xfrm>
              <a:off x="1903910" y="1535824"/>
              <a:ext cx="2591890" cy="228600"/>
              <a:chOff x="3657600" y="2133600"/>
              <a:chExt cx="2591890" cy="228600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>
                <a:off x="3657600" y="2133600"/>
                <a:ext cx="2591888" cy="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3657600" y="2133600"/>
                <a:ext cx="1" cy="22860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V="1">
                <a:off x="6249489" y="2133600"/>
                <a:ext cx="1" cy="22860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Snip Diagonal Corner Rectangle 25"/>
            <p:cNvSpPr/>
            <p:nvPr/>
          </p:nvSpPr>
          <p:spPr>
            <a:xfrm>
              <a:off x="4724400" y="2983624"/>
              <a:ext cx="1524000" cy="794188"/>
            </a:xfrm>
            <a:prstGeom prst="snip2Diag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WIGOS Info. Resource (OSCAR)</a:t>
              </a:r>
              <a:endParaRPr lang="en-US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</p:grpSp>
      <p:cxnSp>
        <p:nvCxnSpPr>
          <p:cNvPr id="68" name="Curved Connector 67"/>
          <p:cNvCxnSpPr/>
          <p:nvPr/>
        </p:nvCxnSpPr>
        <p:spPr>
          <a:xfrm rot="16200000" flipV="1">
            <a:off x="781552" y="3829553"/>
            <a:ext cx="2578978" cy="1649119"/>
          </a:xfrm>
          <a:prstGeom prst="curvedConnector3">
            <a:avLst>
              <a:gd name="adj1" fmla="val 12914"/>
            </a:avLst>
          </a:prstGeom>
          <a:ln w="38100"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GSICS web meeting - 23 April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F0F1A-A739-41F2-89E3-5D554E053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30" name="Straight Arrow Connector 29"/>
          <p:cNvCxnSpPr>
            <a:stCxn id="71" idx="1"/>
            <a:endCxn id="28" idx="0"/>
          </p:cNvCxnSpPr>
          <p:nvPr/>
        </p:nvCxnSpPr>
        <p:spPr>
          <a:xfrm flipH="1">
            <a:off x="3761788" y="4895289"/>
            <a:ext cx="587" cy="438711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ound Diagonal Corner Rectangle 37"/>
          <p:cNvSpPr/>
          <p:nvPr/>
        </p:nvSpPr>
        <p:spPr>
          <a:xfrm>
            <a:off x="1600200" y="3581400"/>
            <a:ext cx="1428750" cy="685800"/>
          </a:xfrm>
          <a:prstGeom prst="round2DiagRect">
            <a:avLst/>
          </a:prstGeom>
          <a:solidFill>
            <a:srgbClr val="EBB3E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Functions</a:t>
            </a:r>
            <a:r>
              <a:rPr lang="fr-CH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/ </a:t>
            </a:r>
            <a:r>
              <a:rPr lang="fr-CH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Organization</a:t>
            </a:r>
            <a:endParaRPr lang="en-US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1" name="Round Diagonal Corner Rectangle 40"/>
          <p:cNvSpPr/>
          <p:nvPr/>
        </p:nvSpPr>
        <p:spPr>
          <a:xfrm>
            <a:off x="4568237" y="3581400"/>
            <a:ext cx="1222964" cy="685800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Product </a:t>
            </a:r>
            <a:r>
              <a:rPr lang="fr-CH" dirty="0">
                <a:solidFill>
                  <a:schemeClr val="tx1"/>
                </a:solidFill>
                <a:latin typeface="Arial Narrow" panose="020B0606020202030204" pitchFamily="34" charset="0"/>
              </a:rPr>
              <a:t>User Guide</a:t>
            </a:r>
            <a:endParaRPr lang="en-US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45" name="Straight Arrow Connector 44"/>
          <p:cNvCxnSpPr>
            <a:endCxn id="38" idx="1"/>
          </p:cNvCxnSpPr>
          <p:nvPr/>
        </p:nvCxnSpPr>
        <p:spPr>
          <a:xfrm flipH="1" flipV="1">
            <a:off x="2314575" y="4267200"/>
            <a:ext cx="504825" cy="12192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41" idx="1"/>
          </p:cNvCxnSpPr>
          <p:nvPr/>
        </p:nvCxnSpPr>
        <p:spPr>
          <a:xfrm flipV="1">
            <a:off x="4800600" y="4267200"/>
            <a:ext cx="379119" cy="12192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34"/>
          <p:cNvCxnSpPr/>
          <p:nvPr/>
        </p:nvCxnSpPr>
        <p:spPr>
          <a:xfrm rot="5400000" flipH="1" flipV="1">
            <a:off x="4277363" y="3591560"/>
            <a:ext cx="2318190" cy="2081094"/>
          </a:xfrm>
          <a:prstGeom prst="curvedConnector3">
            <a:avLst>
              <a:gd name="adj1" fmla="val 2848"/>
            </a:avLst>
          </a:prstGeom>
          <a:ln w="38100"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38" idx="3"/>
          </p:cNvCxnSpPr>
          <p:nvPr/>
        </p:nvCxnSpPr>
        <p:spPr>
          <a:xfrm flipV="1">
            <a:off x="2314575" y="3212224"/>
            <a:ext cx="176212" cy="369176"/>
          </a:xfrm>
          <a:prstGeom prst="straightConnector1">
            <a:avLst/>
          </a:prstGeom>
          <a:ln w="38100">
            <a:solidFill>
              <a:srgbClr val="C00000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41" idx="3"/>
          </p:cNvCxnSpPr>
          <p:nvPr/>
        </p:nvCxnSpPr>
        <p:spPr>
          <a:xfrm flipH="1" flipV="1">
            <a:off x="4875323" y="3288424"/>
            <a:ext cx="304396" cy="292976"/>
          </a:xfrm>
          <a:prstGeom prst="straightConnector1">
            <a:avLst/>
          </a:prstGeom>
          <a:ln w="38100">
            <a:solidFill>
              <a:srgbClr val="C00000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2071041" y="5334000"/>
            <a:ext cx="3381493" cy="914400"/>
          </a:xfrm>
          <a:prstGeom prst="ellipse">
            <a:avLst/>
          </a:prstGeom>
          <a:solidFill>
            <a:srgbClr val="88B6E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b="1" dirty="0" smtClean="0">
                <a:solidFill>
                  <a:schemeClr val="tx1"/>
                </a:solidFill>
              </a:rPr>
              <a:t>GSICS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71" name="Round Diagonal Corner Rectangle 70"/>
          <p:cNvSpPr/>
          <p:nvPr/>
        </p:nvSpPr>
        <p:spPr>
          <a:xfrm>
            <a:off x="3048000" y="4209489"/>
            <a:ext cx="1428750" cy="685800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User </a:t>
            </a:r>
            <a:r>
              <a:rPr lang="fr-CH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Requirements</a:t>
            </a:r>
            <a:endParaRPr lang="en-US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65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1" grpId="0" animBg="1"/>
      <p:bldP spid="7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GSICS Reference Documents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GSICS web meeting - 23 April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F0F1A-A739-41F2-89E3-5D554E053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567329696"/>
              </p:ext>
            </p:extLst>
          </p:nvPr>
        </p:nvGraphicFramePr>
        <p:xfrm>
          <a:off x="1981200" y="1168400"/>
          <a:ext cx="6705600" cy="469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8600" y="1143000"/>
            <a:ext cx="2895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err="1" smtClean="0"/>
              <a:t>Need</a:t>
            </a:r>
            <a:r>
              <a:rPr lang="fr-CH" b="1" dirty="0" smtClean="0"/>
              <a:t> document  </a:t>
            </a:r>
            <a:r>
              <a:rPr lang="fr-CH" b="1" dirty="0" err="1" smtClean="0"/>
              <a:t>template</a:t>
            </a:r>
            <a:endParaRPr lang="fr-CH" b="1" dirty="0" smtClean="0"/>
          </a:p>
          <a:p>
            <a:r>
              <a:rPr lang="fr-CH" b="1" dirty="0" smtClean="0"/>
              <a:t>Documentation </a:t>
            </a:r>
            <a:r>
              <a:rPr lang="fr-CH" b="1" dirty="0" err="1" smtClean="0"/>
              <a:t>procedure</a:t>
            </a:r>
            <a:endParaRPr lang="fr-CH" b="1" dirty="0" smtClean="0"/>
          </a:p>
          <a:p>
            <a:r>
              <a:rPr lang="fr-CH" b="1" dirty="0" smtClean="0"/>
              <a:t>Documentation plan</a:t>
            </a:r>
          </a:p>
          <a:p>
            <a:endParaRPr lang="fr-CH" dirty="0"/>
          </a:p>
          <a:p>
            <a:r>
              <a:rPr lang="fr-CH" dirty="0" err="1" smtClean="0"/>
              <a:t>Proposed</a:t>
            </a:r>
            <a:r>
              <a:rPr lang="fr-CH" dirty="0" smtClean="0"/>
              <a:t> </a:t>
            </a:r>
            <a:r>
              <a:rPr lang="fr-CH" dirty="0" err="1" smtClean="0"/>
              <a:t>at</a:t>
            </a:r>
            <a:r>
              <a:rPr lang="fr-CH" dirty="0" smtClean="0"/>
              <a:t> </a:t>
            </a:r>
            <a:r>
              <a:rPr lang="fr-CH" dirty="0" err="1" smtClean="0"/>
              <a:t>next</a:t>
            </a:r>
            <a:r>
              <a:rPr lang="fr-CH" dirty="0" smtClean="0"/>
              <a:t> </a:t>
            </a:r>
            <a:r>
              <a:rPr lang="fr-CH" dirty="0" err="1" smtClean="0"/>
              <a:t>Exec</a:t>
            </a:r>
            <a:r>
              <a:rPr lang="fr-CH" dirty="0" smtClean="0"/>
              <a:t> Panel</a:t>
            </a:r>
            <a:endParaRPr lang="en-US" dirty="0"/>
          </a:p>
        </p:txBody>
      </p:sp>
      <p:sp>
        <p:nvSpPr>
          <p:cNvPr id="6" name="Hexagon 5"/>
          <p:cNvSpPr/>
          <p:nvPr/>
        </p:nvSpPr>
        <p:spPr>
          <a:xfrm rot="1695283">
            <a:off x="4861728" y="1099922"/>
            <a:ext cx="1880189" cy="1785004"/>
          </a:xfrm>
          <a:prstGeom prst="hexagon">
            <a:avLst>
              <a:gd name="adj" fmla="val 27098"/>
              <a:gd name="vf" fmla="val 115470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xagon 7"/>
          <p:cNvSpPr/>
          <p:nvPr/>
        </p:nvSpPr>
        <p:spPr>
          <a:xfrm rot="1695283">
            <a:off x="5644492" y="2624694"/>
            <a:ext cx="1880189" cy="1785004"/>
          </a:xfrm>
          <a:prstGeom prst="hexagon">
            <a:avLst>
              <a:gd name="adj" fmla="val 27098"/>
              <a:gd name="vf" fmla="val 115470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exagon 8"/>
          <p:cNvSpPr/>
          <p:nvPr/>
        </p:nvSpPr>
        <p:spPr>
          <a:xfrm rot="1695283">
            <a:off x="4861727" y="4072494"/>
            <a:ext cx="1880189" cy="1785004"/>
          </a:xfrm>
          <a:prstGeom prst="hexagon">
            <a:avLst>
              <a:gd name="adj" fmla="val 27098"/>
              <a:gd name="vf" fmla="val 115470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0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8" grpId="1" animBg="1"/>
      <p:bldP spid="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Proposed</a:t>
            </a:r>
            <a:r>
              <a:rPr lang="fr-CH" dirty="0" smtClean="0"/>
              <a:t> document </a:t>
            </a:r>
            <a:r>
              <a:rPr lang="fr-CH" dirty="0" err="1" smtClean="0"/>
              <a:t>template</a:t>
            </a:r>
            <a:r>
              <a:rPr lang="fr-CH" dirty="0" smtClean="0"/>
              <a:t>  (1/2)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60437"/>
            <a:ext cx="4190999" cy="5423646"/>
          </a:xfrm>
          <a:ln>
            <a:solidFill>
              <a:srgbClr val="002060"/>
            </a:solidFill>
          </a:ln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960436"/>
            <a:ext cx="4221703" cy="5463381"/>
          </a:xfrm>
          <a:ln>
            <a:solidFill>
              <a:srgbClr val="002060"/>
            </a:solidFill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GSICS web meeting - 23 April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F0F1A-A739-41F2-89E3-5D554E053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04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35962" cy="661987"/>
          </a:xfrm>
        </p:spPr>
        <p:txBody>
          <a:bodyPr/>
          <a:lstStyle/>
          <a:p>
            <a:r>
              <a:rPr lang="fr-CH" dirty="0" err="1" smtClean="0"/>
              <a:t>Proposed</a:t>
            </a:r>
            <a:r>
              <a:rPr lang="fr-CH" dirty="0" smtClean="0"/>
              <a:t> document </a:t>
            </a:r>
            <a:r>
              <a:rPr lang="fr-CH" dirty="0" err="1" smtClean="0"/>
              <a:t>template</a:t>
            </a:r>
            <a:r>
              <a:rPr lang="fr-CH" dirty="0" smtClean="0"/>
              <a:t>  (2/2)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GSICS web meeting - 23 April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F0F1A-A739-41F2-89E3-5D554E053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13" y="954136"/>
            <a:ext cx="4208787" cy="5446664"/>
          </a:xfrm>
          <a:ln>
            <a:solidFill>
              <a:srgbClr val="002060"/>
            </a:solidFill>
          </a:ln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977153"/>
            <a:ext cx="4191000" cy="5423647"/>
          </a:xfr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14913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Documentation Plan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71" y="838200"/>
            <a:ext cx="4084829" cy="5410200"/>
          </a:xfrm>
          <a:ln w="28575">
            <a:solidFill>
              <a:schemeClr val="tx2"/>
            </a:solidFill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GSICS web meeting - 23 April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37ABD-DC96-40D5-B3D9-B317533F71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648200" y="304800"/>
            <a:ext cx="4191000" cy="6019800"/>
          </a:xfrm>
        </p:spPr>
        <p:txBody>
          <a:bodyPr/>
          <a:lstStyle/>
          <a:p>
            <a:r>
              <a:rPr lang="fr-CH" sz="2000" dirty="0" err="1" smtClean="0"/>
              <a:t>Strategic</a:t>
            </a:r>
            <a:r>
              <a:rPr lang="fr-CH" sz="2000" dirty="0" smtClean="0"/>
              <a:t> </a:t>
            </a:r>
            <a:r>
              <a:rPr lang="fr-CH" sz="2000" dirty="0" err="1" smtClean="0"/>
              <a:t>reference</a:t>
            </a:r>
            <a:r>
              <a:rPr lang="fr-CH" sz="2000" dirty="0" smtClean="0"/>
              <a:t> docs</a:t>
            </a:r>
          </a:p>
          <a:p>
            <a:pPr lvl="1"/>
            <a:r>
              <a:rPr lang="fr-CH" sz="1800" dirty="0" err="1" smtClean="0"/>
              <a:t>Functions</a:t>
            </a:r>
            <a:r>
              <a:rPr lang="fr-CH" sz="1800" dirty="0" smtClean="0"/>
              <a:t> &amp; </a:t>
            </a:r>
            <a:r>
              <a:rPr lang="fr-CH" sz="1800" dirty="0" err="1" smtClean="0"/>
              <a:t>organization</a:t>
            </a:r>
            <a:endParaRPr lang="fr-CH" sz="1800" dirty="0" smtClean="0"/>
          </a:p>
          <a:p>
            <a:pPr lvl="1"/>
            <a:r>
              <a:rPr lang="fr-CH" sz="1800" dirty="0" smtClean="0"/>
              <a:t>Vision for GSICS</a:t>
            </a:r>
          </a:p>
          <a:p>
            <a:pPr lvl="1"/>
            <a:r>
              <a:rPr lang="fr-CH" sz="1800" dirty="0" smtClean="0"/>
              <a:t>GSICS User </a:t>
            </a:r>
            <a:r>
              <a:rPr lang="fr-CH" sz="1800" dirty="0" err="1" smtClean="0"/>
              <a:t>Requirements</a:t>
            </a:r>
            <a:endParaRPr lang="fr-CH" sz="1800" dirty="0" smtClean="0"/>
          </a:p>
          <a:p>
            <a:pPr lvl="1"/>
            <a:r>
              <a:rPr lang="fr-CH" sz="1800" dirty="0" smtClean="0"/>
              <a:t>GSICS Product User Guide</a:t>
            </a:r>
          </a:p>
          <a:p>
            <a:pPr lvl="1"/>
            <a:r>
              <a:rPr lang="fr-CH" sz="1800" i="1" dirty="0" smtClean="0"/>
              <a:t>Science Plan (TBC) </a:t>
            </a:r>
          </a:p>
          <a:p>
            <a:r>
              <a:rPr lang="fr-CH" sz="2000" dirty="0" err="1" smtClean="0"/>
              <a:t>Other</a:t>
            </a:r>
            <a:r>
              <a:rPr lang="fr-CH" sz="2000" dirty="0" smtClean="0"/>
              <a:t> </a:t>
            </a:r>
            <a:r>
              <a:rPr lang="fr-CH" sz="2000" dirty="0" err="1" smtClean="0"/>
              <a:t>reference</a:t>
            </a:r>
            <a:r>
              <a:rPr lang="fr-CH" sz="2000" dirty="0" smtClean="0"/>
              <a:t> docs</a:t>
            </a:r>
          </a:p>
          <a:p>
            <a:pPr lvl="1"/>
            <a:r>
              <a:rPr lang="fr-CH" sz="1800" dirty="0" smtClean="0"/>
              <a:t>Product catalogue</a:t>
            </a:r>
          </a:p>
          <a:p>
            <a:pPr lvl="1"/>
            <a:r>
              <a:rPr lang="fr-CH" sz="1800" dirty="0" err="1" smtClean="0"/>
              <a:t>Procedures</a:t>
            </a:r>
            <a:r>
              <a:rPr lang="fr-CH" sz="1800" dirty="0" smtClean="0"/>
              <a:t> (</a:t>
            </a:r>
            <a:r>
              <a:rPr lang="fr-CH" sz="1800" dirty="0" err="1" smtClean="0"/>
              <a:t>e.g</a:t>
            </a:r>
            <a:r>
              <a:rPr lang="fr-CH" sz="1800" dirty="0" smtClean="0"/>
              <a:t>. GPPA)</a:t>
            </a:r>
          </a:p>
          <a:p>
            <a:pPr lvl="1"/>
            <a:r>
              <a:rPr lang="fr-CH" sz="1800" dirty="0" smtClean="0"/>
              <a:t>Standards (</a:t>
            </a:r>
            <a:r>
              <a:rPr lang="fr-CH" sz="1800" dirty="0" err="1" smtClean="0"/>
              <a:t>e.g</a:t>
            </a:r>
            <a:r>
              <a:rPr lang="fr-CH" sz="1800" dirty="0" smtClean="0"/>
              <a:t>. </a:t>
            </a:r>
            <a:r>
              <a:rPr lang="fr-CH" sz="1800" dirty="0" err="1" smtClean="0"/>
              <a:t>NetCDF</a:t>
            </a:r>
            <a:r>
              <a:rPr lang="fr-CH" sz="1800" dirty="0" smtClean="0"/>
              <a:t> </a:t>
            </a:r>
            <a:r>
              <a:rPr lang="fr-CH" sz="1800" dirty="0" err="1" smtClean="0"/>
              <a:t>impl</a:t>
            </a:r>
            <a:r>
              <a:rPr lang="fr-CH" sz="1800" dirty="0" smtClean="0"/>
              <a:t>)</a:t>
            </a:r>
          </a:p>
          <a:p>
            <a:pPr lvl="1"/>
            <a:r>
              <a:rPr lang="fr-CH" sz="1800" dirty="0" smtClean="0"/>
              <a:t>Guidelines</a:t>
            </a:r>
          </a:p>
          <a:p>
            <a:pPr lvl="1"/>
            <a:r>
              <a:rPr lang="fr-CH" sz="1800" dirty="0" err="1" smtClean="0"/>
              <a:t>Outreach</a:t>
            </a:r>
            <a:r>
              <a:rPr lang="fr-CH" sz="1800" dirty="0" smtClean="0"/>
              <a:t> </a:t>
            </a:r>
            <a:r>
              <a:rPr lang="fr-CH" sz="1800" dirty="0" err="1" smtClean="0"/>
              <a:t>material</a:t>
            </a:r>
            <a:endParaRPr lang="fr-CH" sz="1800" dirty="0" smtClean="0"/>
          </a:p>
          <a:p>
            <a:pPr lvl="1"/>
            <a:r>
              <a:rPr lang="fr-CH" sz="1800" dirty="0" smtClean="0"/>
              <a:t>Operations plan</a:t>
            </a:r>
          </a:p>
          <a:p>
            <a:r>
              <a:rPr lang="fr-CH" sz="2000" dirty="0" err="1" smtClean="0"/>
              <a:t>Other</a:t>
            </a:r>
            <a:r>
              <a:rPr lang="fr-CH" sz="2000" dirty="0" smtClean="0"/>
              <a:t>  (not </a:t>
            </a:r>
            <a:r>
              <a:rPr lang="fr-CH" sz="2000" dirty="0" err="1" smtClean="0"/>
              <a:t>maintained</a:t>
            </a:r>
            <a:r>
              <a:rPr lang="fr-CH" sz="2000" dirty="0" smtClean="0"/>
              <a:t>)</a:t>
            </a:r>
          </a:p>
          <a:p>
            <a:pPr lvl="1"/>
            <a:r>
              <a:rPr lang="fr-CH" sz="1600" dirty="0" err="1" smtClean="0"/>
              <a:t>Technical</a:t>
            </a:r>
            <a:r>
              <a:rPr lang="fr-CH" sz="1600" dirty="0" smtClean="0"/>
              <a:t> reports</a:t>
            </a:r>
          </a:p>
          <a:p>
            <a:pPr lvl="1"/>
            <a:r>
              <a:rPr lang="fr-CH" sz="1600" dirty="0" smtClean="0"/>
              <a:t>Publications</a:t>
            </a:r>
          </a:p>
          <a:p>
            <a:pPr lvl="1"/>
            <a:r>
              <a:rPr lang="fr-CH" sz="1600" dirty="0" smtClean="0"/>
              <a:t>GSICS </a:t>
            </a:r>
            <a:r>
              <a:rPr lang="fr-CH" sz="1600" dirty="0" err="1" smtClean="0"/>
              <a:t>Quarterly</a:t>
            </a:r>
            <a:endParaRPr lang="fr-CH" sz="1600" dirty="0" smtClean="0"/>
          </a:p>
          <a:p>
            <a:pPr lvl="1"/>
            <a:r>
              <a:rPr lang="fr-CH" sz="1600" dirty="0" smtClean="0"/>
              <a:t>Meeting reports, </a:t>
            </a:r>
            <a:r>
              <a:rPr lang="fr-CH" sz="1600" dirty="0" err="1" smtClean="0"/>
              <a:t>progress</a:t>
            </a:r>
            <a:r>
              <a:rPr lang="fr-CH" sz="1600" dirty="0" smtClean="0"/>
              <a:t> reports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2782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8967" y="-381000"/>
            <a:ext cx="9763746" cy="75438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GSICS web meeting - 23 April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37ABD-DC96-40D5-B3D9-B317533F71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97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Documenting</a:t>
            </a:r>
            <a:r>
              <a:rPr lang="fr-CH" dirty="0" smtClean="0"/>
              <a:t> GSICS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GSICS web meeting - 23 April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37ABD-DC96-40D5-B3D9-B317533F71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3" y="914400"/>
            <a:ext cx="4121727" cy="5334000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525963"/>
          </a:xfrm>
        </p:spPr>
        <p:txBody>
          <a:bodyPr/>
          <a:lstStyle/>
          <a:p>
            <a:r>
              <a:rPr lang="fr-CH" dirty="0" smtClean="0"/>
              <a:t>The Vision </a:t>
            </a:r>
            <a:r>
              <a:rPr lang="fr-CH" dirty="0" err="1" smtClean="0"/>
              <a:t>is</a:t>
            </a:r>
            <a:r>
              <a:rPr lang="fr-CH" dirty="0" smtClean="0"/>
              <a:t> an </a:t>
            </a:r>
            <a:r>
              <a:rPr lang="fr-CH" dirty="0" err="1" smtClean="0"/>
              <a:t>existing</a:t>
            </a:r>
            <a:r>
              <a:rPr lang="fr-CH" dirty="0" smtClean="0"/>
              <a:t> document </a:t>
            </a:r>
            <a:r>
              <a:rPr lang="fr-CH" dirty="0" err="1" smtClean="0"/>
              <a:t>approved</a:t>
            </a:r>
            <a:r>
              <a:rPr lang="fr-CH" dirty="0" smtClean="0"/>
              <a:t> by EP in </a:t>
            </a:r>
            <a:r>
              <a:rPr lang="fr-CH" dirty="0" err="1" smtClean="0"/>
              <a:t>Nov</a:t>
            </a:r>
            <a:r>
              <a:rPr lang="fr-CH" dirty="0" smtClean="0"/>
              <a:t> 2013</a:t>
            </a:r>
          </a:p>
          <a:p>
            <a:r>
              <a:rPr lang="fr-CH" dirty="0" smtClean="0"/>
              <a:t>This version 1.1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presented</a:t>
            </a:r>
            <a:r>
              <a:rPr lang="fr-CH" dirty="0" smtClean="0"/>
              <a:t> in the new </a:t>
            </a:r>
            <a:r>
              <a:rPr lang="fr-CH" dirty="0" err="1" smtClean="0"/>
              <a:t>template</a:t>
            </a:r>
            <a:r>
              <a:rPr lang="fr-CH" dirty="0" smtClean="0"/>
              <a:t> </a:t>
            </a:r>
          </a:p>
          <a:p>
            <a:r>
              <a:rPr lang="fr-CH" dirty="0" err="1" smtClean="0"/>
              <a:t>Minor</a:t>
            </a:r>
            <a:r>
              <a:rPr lang="fr-CH" dirty="0" smtClean="0"/>
              <a:t> </a:t>
            </a:r>
            <a:r>
              <a:rPr lang="fr-CH" dirty="0" err="1" smtClean="0"/>
              <a:t>edits</a:t>
            </a:r>
            <a:r>
              <a:rPr lang="fr-CH" dirty="0" smtClean="0"/>
              <a:t> are </a:t>
            </a:r>
            <a:r>
              <a:rPr lang="fr-CH" dirty="0" err="1" smtClean="0"/>
              <a:t>proposed</a:t>
            </a:r>
            <a:r>
              <a:rPr lang="fr-CH" dirty="0" smtClean="0"/>
              <a:t> in sections 1 and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3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WMO_PPT_standard">
  <a:themeElements>
    <a:clrScheme name="1_WMO_PPT_standar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WMO_PPT_standard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WMO_PPT_standar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MO_PPT_standar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MO_PPT_standar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MO_PPT_standar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MO_PPT_standar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MO_PPT_standar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MO_PPT_standar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MO_PPT_standar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MO_PPT_standar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MO_PPT_standar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MO_PPT_standar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MO_PPT_standar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MO_Powerpoint_template_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2746</TotalTime>
  <Words>1344</Words>
  <Application>Microsoft Office PowerPoint</Application>
  <PresentationFormat>On-screen Show (4:3)</PresentationFormat>
  <Paragraphs>296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1_WMO_PPT_standard</vt:lpstr>
      <vt:lpstr>WMO_Powerpoint_template_2013</vt:lpstr>
      <vt:lpstr>Documenting GSICS as an element of the WMO Integrated Global Observing System </vt:lpstr>
      <vt:lpstr>GSICS is an element of WIGOS</vt:lpstr>
      <vt:lpstr>PowerPoint Presentation</vt:lpstr>
      <vt:lpstr>GSICS Reference Documents</vt:lpstr>
      <vt:lpstr>Proposed document template  (1/2)</vt:lpstr>
      <vt:lpstr>Proposed document template  (2/2)</vt:lpstr>
      <vt:lpstr>Documentation Plan</vt:lpstr>
      <vt:lpstr>PowerPoint Presentation</vt:lpstr>
      <vt:lpstr>Documenting GSICS</vt:lpstr>
      <vt:lpstr>Some edits to the Vision for GSICS in 2020s</vt:lpstr>
      <vt:lpstr>Reference Document: Functions &amp; Organization</vt:lpstr>
      <vt:lpstr>GSICS functions and organization (1/4 )</vt:lpstr>
      <vt:lpstr>GSICS functions and organization (2/4 )</vt:lpstr>
      <vt:lpstr>GSICS functions and organization (3/4 )</vt:lpstr>
      <vt:lpstr>GSICS functions and organization (4/4 )</vt:lpstr>
      <vt:lpstr>GSICS Product Categories  (Table 1 in Section 7)</vt:lpstr>
      <vt:lpstr>Reference Document: GSICS User Guide</vt:lpstr>
      <vt:lpstr>Proposed outline of a Guide to GSICS  (1/2)</vt:lpstr>
      <vt:lpstr>Proposed outline of a Guide to GSICS  (2/2)</vt:lpstr>
      <vt:lpstr>Reference Document: URD</vt:lpstr>
      <vt:lpstr>Summary of points for discussion  (1/2)</vt:lpstr>
      <vt:lpstr>Summary of points for discussion  (2/2)</vt:lpstr>
      <vt:lpstr>Comments welcome !</vt:lpstr>
      <vt:lpstr>Strategy towards an Architecture for Climate Monitoring from Space Decomposition of "Create and Maintain Long-term Climate Data Records</vt:lpstr>
    </vt:vector>
  </TitlesOfParts>
  <Company>WMO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JLafeuille</dc:creator>
  <cp:lastModifiedBy>JLafeuille</cp:lastModifiedBy>
  <cp:revision>72</cp:revision>
  <cp:lastPrinted>2015-04-13T09:11:56Z</cp:lastPrinted>
  <dcterms:created xsi:type="dcterms:W3CDTF">2014-11-15T13:54:40Z</dcterms:created>
  <dcterms:modified xsi:type="dcterms:W3CDTF">2015-04-13T09:12:11Z</dcterms:modified>
</cp:coreProperties>
</file>