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9" r:id="rId2"/>
    <p:sldMasterId id="2147483794" r:id="rId3"/>
  </p:sldMasterIdLst>
  <p:notesMasterIdLst>
    <p:notesMasterId r:id="rId17"/>
  </p:notesMasterIdLst>
  <p:handoutMasterIdLst>
    <p:handoutMasterId r:id="rId18"/>
  </p:handoutMasterIdLst>
  <p:sldIdLst>
    <p:sldId id="256" r:id="rId4"/>
    <p:sldId id="444" r:id="rId5"/>
    <p:sldId id="448" r:id="rId6"/>
    <p:sldId id="447" r:id="rId7"/>
    <p:sldId id="449" r:id="rId8"/>
    <p:sldId id="451" r:id="rId9"/>
    <p:sldId id="452" r:id="rId10"/>
    <p:sldId id="453" r:id="rId11"/>
    <p:sldId id="454" r:id="rId12"/>
    <p:sldId id="455" r:id="rId13"/>
    <p:sldId id="456" r:id="rId14"/>
    <p:sldId id="443" r:id="rId15"/>
    <p:sldId id="44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  <a:srgbClr val="00CCFF"/>
    <a:srgbClr val="F9FC74"/>
    <a:srgbClr val="FF6600"/>
    <a:srgbClr val="3366CC"/>
    <a:srgbClr val="0E8062"/>
    <a:srgbClr val="008E40"/>
    <a:srgbClr val="0E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230" autoAdjust="0"/>
  </p:normalViewPr>
  <p:slideViewPr>
    <p:cSldViewPr>
      <p:cViewPr varScale="1">
        <p:scale>
          <a:sx n="59" d="100"/>
          <a:sy n="59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E4351-8E04-4D9C-8E61-FE26CE2934D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1E9F-5158-423E-9811-3C5060E66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F003AA-D515-4E0A-8A8F-941C6DA2DFC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BAE289-4E3E-4D8E-810C-3691EBF2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E289-4E3E-4D8E-810C-3691EBF28C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3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3848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3848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48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3848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48100"/>
            <a:ext cx="784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8486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84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48100"/>
            <a:ext cx="784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7D16-B440-4286-9F2E-59C35D96C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6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8738"/>
            <a:ext cx="213360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3DB1-721F-406C-8D8A-F119A7CE6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3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DA7B-12E0-46B5-AA1F-3D441F6C5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9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75" y="1119188"/>
            <a:ext cx="4338638" cy="522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19188"/>
            <a:ext cx="4340225" cy="522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6FFA-A721-4A24-AE81-B6A42CE0C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55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C4BB-3F1A-4CD7-B0A0-D539DB13BF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5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C50EF-3E76-4357-9E36-09780EE59E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A89A4-DC8F-43BF-8011-9D4B9A67D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82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E535-0A28-463B-8D38-44DEE04623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68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2536-38DB-405D-8E5E-8D6B09130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97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123825"/>
            <a:ext cx="6572798" cy="7490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E7A1-7F5D-4811-A7CB-CDF730192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1222049"/>
            <a:ext cx="2206625" cy="51247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75" y="123825"/>
            <a:ext cx="6472238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E4FA5-E7A6-4F11-B7EE-4A57C1C2E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83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8275" y="1204957"/>
            <a:ext cx="8831263" cy="51418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0E60-B6B6-4CFC-B5FE-2F6959471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93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990600"/>
            <a:ext cx="9144000" cy="793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8" descr="GPM_MagazineTransBkgrds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41288"/>
            <a:ext cx="812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823200" y="806450"/>
            <a:ext cx="1250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FC0128"/>
                </a:solidFill>
              </a:rPr>
              <a:t>Status as of: May </a:t>
            </a:r>
            <a:r>
              <a:rPr lang="en-US" sz="900" b="1" dirty="0" smtClean="0">
                <a:solidFill>
                  <a:srgbClr val="FC0128"/>
                </a:solidFill>
              </a:rPr>
              <a:t>2011</a:t>
            </a:r>
            <a:endParaRPr lang="en-US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3825"/>
            <a:ext cx="6861175" cy="754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8275" y="1119188"/>
            <a:ext cx="4338638" cy="522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19188"/>
            <a:ext cx="4340225" cy="522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9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3825"/>
            <a:ext cx="6861175" cy="754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8275" y="1119188"/>
            <a:ext cx="8831263" cy="52276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6F32-711A-4DD7-A22D-F9CE4FCA4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47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7D16-B440-4286-9F2E-59C35D96C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86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8738"/>
            <a:ext cx="213360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3DB1-721F-406C-8D8A-F119A7CE6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DA7B-12E0-46B5-AA1F-3D441F6C5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36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75" y="1119188"/>
            <a:ext cx="4338638" cy="522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19188"/>
            <a:ext cx="4340225" cy="522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6FFA-A721-4A24-AE81-B6A42CE0C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95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C4BB-3F1A-4CD7-B0A0-D539DB13BF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85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C50EF-3E76-4357-9E36-09780EE59E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81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A89A4-DC8F-43BF-8011-9D4B9A67D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21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E535-0A28-463B-8D38-44DEE04623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30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2536-38DB-405D-8E5E-8D6B09130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6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123825"/>
            <a:ext cx="6572798" cy="7490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E7A1-7F5D-4811-A7CB-CDF730192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63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1222049"/>
            <a:ext cx="2206625" cy="51247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75" y="123825"/>
            <a:ext cx="6472238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E4FA5-E7A6-4F11-B7EE-4A57C1C2E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12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8275" y="1204957"/>
            <a:ext cx="8831263" cy="51418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0E60-B6B6-4CFC-B5FE-2F6959471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68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990600"/>
            <a:ext cx="9144000" cy="793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8" descr="GPM_MagazineTransBkgrds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41288"/>
            <a:ext cx="812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823200" y="806450"/>
            <a:ext cx="1250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FC0128"/>
                </a:solidFill>
              </a:rPr>
              <a:t>Status as of: May </a:t>
            </a:r>
            <a:r>
              <a:rPr lang="en-US" sz="900" b="1" dirty="0" smtClean="0">
                <a:solidFill>
                  <a:srgbClr val="FC0128"/>
                </a:solidFill>
              </a:rPr>
              <a:t>2011</a:t>
            </a:r>
            <a:endParaRPr lang="en-US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3825"/>
            <a:ext cx="6861175" cy="754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8275" y="1119188"/>
            <a:ext cx="4338638" cy="522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19188"/>
            <a:ext cx="4340225" cy="522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60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3825"/>
            <a:ext cx="6861175" cy="754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8275" y="1119188"/>
            <a:ext cx="8831263" cy="52276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6F32-711A-4DD7-A22D-F9CE4FCA4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1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C619174-F2B3-4149-958D-43FDA6E26176}" type="slidenum">
              <a:rPr lang="en-US" smtClean="0"/>
              <a:t>‹#›</a:t>
            </a:fld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685800" y="1295400"/>
            <a:ext cx="7848600" cy="0"/>
          </a:xfrm>
          <a:prstGeom prst="line">
            <a:avLst/>
          </a:prstGeom>
          <a:noFill/>
          <a:ln w="31750">
            <a:solidFill>
              <a:srgbClr val="042F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NASAlogo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057400" y="6248400"/>
            <a:ext cx="533400" cy="475888"/>
          </a:xfrm>
          <a:prstGeom prst="rect">
            <a:avLst/>
          </a:prstGeom>
        </p:spPr>
      </p:pic>
      <p:pic>
        <p:nvPicPr>
          <p:cNvPr id="11" name="Picture 10" descr="ESSIClogo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85800" y="6248400"/>
            <a:ext cx="1219200" cy="487318"/>
          </a:xfrm>
          <a:prstGeom prst="rect">
            <a:avLst/>
          </a:prstGeom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85800" y="1323472"/>
            <a:ext cx="7848600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85800" y="6184232"/>
            <a:ext cx="7848600" cy="0"/>
          </a:xfrm>
          <a:prstGeom prst="line">
            <a:avLst/>
          </a:prstGeom>
          <a:noFill/>
          <a:ln w="31750">
            <a:solidFill>
              <a:srgbClr val="042F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85800" y="6154152"/>
            <a:ext cx="7848600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ppsLogoHiResNoText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67000" y="6301321"/>
            <a:ext cx="731920" cy="404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123825"/>
            <a:ext cx="6861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8275" y="1119188"/>
            <a:ext cx="8831263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3725" y="6538913"/>
            <a:ext cx="2133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0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E9F1FC6-04D7-4CDC-8382-E0CCB29CD11A}" type="slidenum">
              <a:rPr 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0" y="990600"/>
            <a:ext cx="9144000" cy="793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GPM_Poster Constellation White May 10 - 2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7640" y="99060"/>
            <a:ext cx="842333" cy="798769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6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123825"/>
            <a:ext cx="6861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8275" y="1119188"/>
            <a:ext cx="8831263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3725" y="6538913"/>
            <a:ext cx="2133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0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E9F1FC6-04D7-4CDC-8382-E0CCB29CD11A}" type="slidenum">
              <a:rPr 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0" y="990600"/>
            <a:ext cx="9144000" cy="793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GPM_Poster Constellation White May 10 - 2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7640" y="99060"/>
            <a:ext cx="842333" cy="798769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8753" y="6489326"/>
            <a:ext cx="4885765" cy="368674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r>
              <a:rPr lang="en-US" dirty="0" smtClean="0">
                <a:solidFill>
                  <a:srgbClr val="000000"/>
                </a:solidFill>
              </a:rPr>
              <a:t>Export or re-export of information contained herein may be subject to restrictions and requirements of U.S. export laws and regulations, and may require advance authorization from the U.S. Government.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694" y="1806575"/>
            <a:ext cx="7696200" cy="1470025"/>
          </a:xfrm>
        </p:spPr>
        <p:txBody>
          <a:bodyPr/>
          <a:lstStyle/>
          <a:p>
            <a:r>
              <a:rPr lang="en-US" sz="3400" dirty="0" smtClean="0"/>
              <a:t>GMI Calibration </a:t>
            </a:r>
            <a:r>
              <a:rPr lang="en-US" sz="3400" dirty="0" smtClean="0"/>
              <a:t>Update</a:t>
            </a:r>
            <a:endParaRPr lang="en-US" sz="3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dirty="0" smtClean="0"/>
              <a:t>Rachael </a:t>
            </a:r>
            <a:r>
              <a:rPr lang="en-US" dirty="0" err="1" smtClean="0"/>
              <a:t>Kroodsma</a:t>
            </a:r>
            <a:endParaRPr lang="en-US" dirty="0" smtClean="0"/>
          </a:p>
          <a:p>
            <a:r>
              <a:rPr lang="en-US" dirty="0" smtClean="0"/>
              <a:t>UMD ESSIC / NASA GSFC</a:t>
            </a:r>
          </a:p>
          <a:p>
            <a:r>
              <a:rPr lang="en-US" dirty="0"/>
              <a:t>r</a:t>
            </a:r>
            <a:r>
              <a:rPr lang="en-US" dirty="0" smtClean="0"/>
              <a:t>achael.a.kroodsma@nasa.gov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Kroodsma        GSICS meeting          2015/05/13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174-F2B3-4149-958D-43FDA6E261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Antenna Spillover from the inertial hold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spacecraft is “upside down”, the antenna temperature can be approximated as,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Solving for the spillover coefficient, we get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A–</a:t>
            </a:r>
            <a:r>
              <a:rPr lang="en-US" b="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upsidedown</a:t>
            </a:r>
            <a:r>
              <a:rPr lang="en-US" b="0" dirty="0"/>
              <a:t> </a:t>
            </a:r>
            <a:r>
              <a:rPr lang="en-US" dirty="0"/>
              <a:t>is the measured TA from the inertial hold data</a:t>
            </a:r>
          </a:p>
          <a:p>
            <a:r>
              <a:rPr lang="en-US" dirty="0"/>
              <a:t>The 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b–earth  </a:t>
            </a:r>
            <a:r>
              <a:rPr lang="en-US" dirty="0"/>
              <a:t>is the brightness temperature of the earth at the earth incidence angle of the backlobe </a:t>
            </a:r>
          </a:p>
          <a:p>
            <a:r>
              <a:rPr lang="en-US" dirty="0" smtClean="0"/>
              <a:t>We have verified that the error due to the Rayleigh-Jeans law approximation is negligible.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3DB1-721F-406C-8D8A-F119A7CE6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93694"/>
              </p:ext>
            </p:extLst>
          </p:nvPr>
        </p:nvGraphicFramePr>
        <p:xfrm>
          <a:off x="2619375" y="2020888"/>
          <a:ext cx="38369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3" imgW="1714320" imgH="203040" progId="Equation.3">
                  <p:embed/>
                </p:oleObj>
              </mc:Choice>
              <mc:Fallback>
                <p:oleObj name="Equation" r:id="rId3" imgW="1714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2020888"/>
                        <a:ext cx="38369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11124"/>
              </p:ext>
            </p:extLst>
          </p:nvPr>
        </p:nvGraphicFramePr>
        <p:xfrm>
          <a:off x="2090738" y="3246438"/>
          <a:ext cx="45767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5" imgW="2044440" imgH="203040" progId="Equation.3">
                  <p:embed/>
                </p:oleObj>
              </mc:Choice>
              <mc:Fallback>
                <p:oleObj name="Equation" r:id="rId5" imgW="2044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246438"/>
                        <a:ext cx="4576762" cy="460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GMI APC Spillover Coefficients (</a:t>
            </a:r>
            <a:r>
              <a:rPr lang="el-GR" dirty="0" smtClean="0"/>
              <a:t>η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174-F2B3-4149-958D-43FDA6E2617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85870"/>
              </p:ext>
            </p:extLst>
          </p:nvPr>
        </p:nvGraphicFramePr>
        <p:xfrm>
          <a:off x="2133600" y="1524000"/>
          <a:ext cx="497205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/>
                <a:gridCol w="1657350"/>
                <a:gridCol w="165735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Channel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Pre-Launch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Ball April 2015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10.65V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0.94435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0.95404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10.65H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0.94369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0.95404</a:t>
                      </a: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18.7V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0.93968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0.95603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18.7H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0.94082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0.95603</a:t>
                      </a: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23.8V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0.96601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0.97075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36.64V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0.99535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36.64H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0.99535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89.0V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0.99810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0.99734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89.0H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0.99810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0.99734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166V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0.98814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166H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0.98814</a:t>
                      </a:r>
                      <a:endParaRPr lang="en-US" sz="16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183.31V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0.99212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56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GMI </a:t>
            </a:r>
            <a:r>
              <a:rPr lang="en-US" dirty="0" smtClean="0"/>
              <a:t>Inter-Cal:</a:t>
            </a:r>
            <a:br>
              <a:rPr lang="en-US" dirty="0" smtClean="0"/>
            </a:br>
            <a:r>
              <a:rPr lang="en-US" dirty="0" smtClean="0"/>
              <a:t>New Calibration vs. Current Version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174-F2B3-4149-958D-43FDA6E2617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22908"/>
              </p:ext>
            </p:extLst>
          </p:nvPr>
        </p:nvGraphicFramePr>
        <p:xfrm>
          <a:off x="1196585" y="1937084"/>
          <a:ext cx="682589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506"/>
                <a:gridCol w="778055"/>
                <a:gridCol w="778055"/>
                <a:gridCol w="778055"/>
                <a:gridCol w="778055"/>
                <a:gridCol w="778055"/>
                <a:gridCol w="778055"/>
                <a:gridCol w="778055"/>
              </a:tblGrid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36h</a:t>
                      </a:r>
                      <a:endParaRPr lang="en-US" dirty="0"/>
                    </a:p>
                  </a:txBody>
                  <a:tcPr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</a:t>
                      </a:r>
                      <a:r>
                        <a:rPr lang="en-US" dirty="0" smtClean="0"/>
                        <a:t>DD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-1.56</a:t>
                      </a:r>
                      <a:endParaRPr lang="en-US" dirty="0"/>
                    </a:p>
                  </a:txBody>
                  <a:tcPr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Cal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DD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1.14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-1.92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-1.06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-1.40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-1.48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Diff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1.70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0.97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3.28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1.95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-1.06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-0.12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-0.08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7131" y="5715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*Numbers courtesy of Tom </a:t>
            </a:r>
            <a:r>
              <a:rPr lang="en-US" dirty="0" err="1" smtClean="0"/>
              <a:t>Wilheit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89109" y="1443335"/>
            <a:ext cx="2149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GMI – </a:t>
            </a:r>
            <a:r>
              <a:rPr lang="en-US" sz="2400" dirty="0" err="1" smtClean="0"/>
              <a:t>WindSat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68551"/>
              </p:ext>
            </p:extLst>
          </p:nvPr>
        </p:nvGraphicFramePr>
        <p:xfrm>
          <a:off x="1196585" y="4114800"/>
          <a:ext cx="64259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506"/>
                <a:gridCol w="778055"/>
                <a:gridCol w="778055"/>
                <a:gridCol w="778055"/>
                <a:gridCol w="778055"/>
                <a:gridCol w="967105"/>
                <a:gridCol w="967105"/>
              </a:tblGrid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183+/-3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183+/-7</a:t>
                      </a:r>
                      <a:endParaRPr lang="en-US" dirty="0"/>
                    </a:p>
                  </a:txBody>
                  <a:tcPr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</a:t>
                      </a:r>
                      <a:r>
                        <a:rPr lang="en-US" dirty="0" smtClean="0"/>
                        <a:t>DD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-2.51</a:t>
                      </a:r>
                      <a:endParaRPr lang="en-US" dirty="0"/>
                    </a:p>
                  </a:txBody>
                  <a:tcPr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Cal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DD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-0.10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-0.34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Diff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0.29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0.03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-3.11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-3.14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-2.48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-2.17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0" y="358140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GMI – </a:t>
            </a:r>
            <a:r>
              <a:rPr lang="en-US" sz="2400" dirty="0" err="1" smtClean="0"/>
              <a:t>MetOp</a:t>
            </a:r>
            <a:r>
              <a:rPr lang="en-US" sz="2400" dirty="0" smtClean="0"/>
              <a:t>-B MHS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2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X-Cal meeting in </a:t>
            </a:r>
            <a:r>
              <a:rPr lang="en-US" dirty="0" smtClean="0"/>
              <a:t>Fort Collins, CO, June 3-4</a:t>
            </a:r>
            <a:endParaRPr lang="en-US" dirty="0" smtClean="0"/>
          </a:p>
          <a:p>
            <a:pPr lvl="1"/>
            <a:r>
              <a:rPr lang="en-US" dirty="0" smtClean="0"/>
              <a:t>Lots to discuss!</a:t>
            </a:r>
            <a:endParaRPr lang="en-US" dirty="0" smtClean="0"/>
          </a:p>
          <a:p>
            <a:pPr lvl="1"/>
            <a:r>
              <a:rPr lang="en-US" dirty="0" smtClean="0"/>
              <a:t>Preparing for September reprocessing</a:t>
            </a:r>
          </a:p>
          <a:p>
            <a:pPr lvl="2"/>
            <a:r>
              <a:rPr lang="en-US" dirty="0" smtClean="0"/>
              <a:t>New GMI calibration</a:t>
            </a:r>
          </a:p>
          <a:p>
            <a:pPr lvl="2"/>
            <a:r>
              <a:rPr lang="en-US" dirty="0" smtClean="0"/>
              <a:t>All constellation radiometers adjusted to GMI</a:t>
            </a:r>
            <a:endParaRPr lang="en-US" dirty="0" smtClean="0"/>
          </a:p>
          <a:p>
            <a:r>
              <a:rPr lang="en-US" dirty="0" smtClean="0"/>
              <a:t>IGARSS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Will be good X-Cal representation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174-F2B3-4149-958D-43FDA6E261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GMI Calibration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48200"/>
          </a:xfrm>
        </p:spPr>
        <p:txBody>
          <a:bodyPr/>
          <a:lstStyle/>
          <a:p>
            <a:r>
              <a:rPr lang="en-US" dirty="0" smtClean="0"/>
              <a:t>GPM Core underwent several calibration attitude maneuvers in May and Dec. 2014</a:t>
            </a:r>
          </a:p>
          <a:p>
            <a:r>
              <a:rPr lang="en-US" dirty="0" smtClean="0"/>
              <a:t>Fixed pitch upwards to view cold space</a:t>
            </a:r>
          </a:p>
          <a:p>
            <a:pPr lvl="1"/>
            <a:r>
              <a:rPr lang="en-US" dirty="0" smtClean="0"/>
              <a:t>No evidence of an emissive reflector</a:t>
            </a:r>
          </a:p>
          <a:p>
            <a:r>
              <a:rPr lang="en-US" dirty="0" smtClean="0"/>
              <a:t>Fixed pitch downwards to view nadir</a:t>
            </a:r>
          </a:p>
          <a:p>
            <a:pPr lvl="1"/>
            <a:r>
              <a:rPr lang="en-US" dirty="0" smtClean="0"/>
              <a:t>Should be no polarization difference</a:t>
            </a:r>
          </a:p>
          <a:p>
            <a:pPr lvl="2"/>
            <a:r>
              <a:rPr lang="en-US" dirty="0" smtClean="0"/>
              <a:t>GMI is good to approximately 0.3 K</a:t>
            </a:r>
          </a:p>
          <a:p>
            <a:r>
              <a:rPr lang="en-US" dirty="0" smtClean="0"/>
              <a:t>Inertial hold</a:t>
            </a:r>
          </a:p>
          <a:p>
            <a:pPr lvl="1"/>
            <a:r>
              <a:rPr lang="en-US" dirty="0" smtClean="0"/>
              <a:t>Allows a view </a:t>
            </a:r>
            <a:r>
              <a:rPr lang="en-US" dirty="0" smtClean="0"/>
              <a:t>of the Earth through the antenna </a:t>
            </a:r>
            <a:r>
              <a:rPr lang="en-US" dirty="0" err="1" smtClean="0"/>
              <a:t>backlobe</a:t>
            </a:r>
            <a:endParaRPr lang="en-US" dirty="0" smtClean="0"/>
          </a:p>
          <a:p>
            <a:pPr lvl="1"/>
            <a:r>
              <a:rPr lang="en-US" dirty="0" smtClean="0"/>
              <a:t>Evaluation of the APC spillover coefficients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174-F2B3-4149-958D-43FDA6E261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81200" y="2514600"/>
            <a:ext cx="5181600" cy="1470025"/>
          </a:xfrm>
        </p:spPr>
        <p:txBody>
          <a:bodyPr/>
          <a:lstStyle/>
          <a:p>
            <a:r>
              <a:rPr lang="en-US" dirty="0" smtClean="0"/>
              <a:t>The following slides are courtesy of David Draper of Ball Aerospace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Kroodsma        GSICS meeting          2015/05/13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174-F2B3-4149-958D-43FDA6E261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905000"/>
            <a:ext cx="4895850" cy="36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“Inertial Hold” Affords Evaluation of the Antenna Pattern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6" y="1119188"/>
            <a:ext cx="4632324" cy="5227637"/>
          </a:xfrm>
        </p:spPr>
        <p:txBody>
          <a:bodyPr/>
          <a:lstStyle/>
          <a:p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 inertial hold, the spacecraft does not attempt to maintain geodetic pointing, but rather maintains the same inertial position throughout the orbit</a:t>
            </a:r>
          </a:p>
          <a:p>
            <a:pPr lvl="1"/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that the spacecraft appears to pitch from 0 to 360 degrees around the orbit</a:t>
            </a:r>
          </a:p>
          <a:p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inertial holds were performed with the GPM spacecraft</a:t>
            </a:r>
          </a:p>
          <a:p>
            <a:pPr lvl="1"/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20, 2014 </a:t>
            </a:r>
            <a:endParaRPr lang="en-US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 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9, 2014 </a:t>
            </a:r>
            <a:endParaRPr lang="en-US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inertial hold affords a view of the earth through the antenna backlobe</a:t>
            </a:r>
          </a:p>
          <a:p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antenna “spillover” correction may be evaluated based on the inertial hold data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3DB1-721F-406C-8D8A-F119A7CE62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Pattern Correction for </a:t>
            </a:r>
            <a:r>
              <a:rPr lang="en-US" dirty="0" smtClean="0"/>
              <a:t>dual-polarization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Antenna Pattern Correction for dual-polarization channels consists of 3 steps:</a:t>
            </a:r>
          </a:p>
          <a:p>
            <a:pPr lvl="1"/>
            <a:r>
              <a:rPr lang="en-US" sz="1800" dirty="0" smtClean="0"/>
              <a:t>Spillover (</a:t>
            </a:r>
            <a:r>
              <a:rPr lang="el-GR" sz="1800" dirty="0" smtClean="0"/>
              <a:t>η</a:t>
            </a:r>
            <a:r>
              <a:rPr lang="en-US" sz="1800" baseline="-25000" dirty="0" smtClean="0"/>
              <a:t>v</a:t>
            </a:r>
            <a:r>
              <a:rPr lang="en-US" sz="1800" dirty="0" smtClean="0"/>
              <a:t>, </a:t>
            </a:r>
            <a:r>
              <a:rPr lang="el-GR" sz="1800" dirty="0" smtClean="0"/>
              <a:t>η</a:t>
            </a:r>
            <a:r>
              <a:rPr lang="en-US" sz="1800" baseline="-25000" dirty="0" smtClean="0"/>
              <a:t>h</a:t>
            </a:r>
            <a:r>
              <a:rPr lang="en-US" sz="1800" dirty="0" smtClean="0"/>
              <a:t>):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Antenna Reflectivity (R):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Cross-polarization (</a:t>
            </a:r>
            <a:r>
              <a:rPr lang="en-US" sz="1800" dirty="0" err="1" smtClean="0"/>
              <a:t>a</a:t>
            </a:r>
            <a:r>
              <a:rPr lang="en-US" sz="1800" baseline="-25000" dirty="0" err="1" smtClean="0"/>
              <a:t>vh</a:t>
            </a:r>
            <a:r>
              <a:rPr lang="en-US" sz="1800" dirty="0" smtClean="0"/>
              <a:t>, </a:t>
            </a:r>
            <a:r>
              <a:rPr lang="en-US" sz="1800" dirty="0" err="1" smtClean="0"/>
              <a:t>a</a:t>
            </a:r>
            <a:r>
              <a:rPr lang="en-US" sz="1800" baseline="-25000" dirty="0" err="1" smtClean="0"/>
              <a:t>hv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3DB1-721F-406C-8D8A-F119A7CE62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53634"/>
              </p:ext>
            </p:extLst>
          </p:nvPr>
        </p:nvGraphicFramePr>
        <p:xfrm>
          <a:off x="4103689" y="1620839"/>
          <a:ext cx="4411662" cy="59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2869920" imgH="380880" progId="Equation.3">
                  <p:embed/>
                </p:oleObj>
              </mc:Choice>
              <mc:Fallback>
                <p:oleObj name="Equation" r:id="rId3" imgW="28699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9" y="1620839"/>
                        <a:ext cx="4411662" cy="594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27403"/>
              </p:ext>
            </p:extLst>
          </p:nvPr>
        </p:nvGraphicFramePr>
        <p:xfrm>
          <a:off x="4065588" y="2327275"/>
          <a:ext cx="4525962" cy="55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5" imgW="2831760" imgH="342720" progId="Equation.3">
                  <p:embed/>
                </p:oleObj>
              </mc:Choice>
              <mc:Fallback>
                <p:oleObj name="Equation" r:id="rId5" imgW="2831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327275"/>
                        <a:ext cx="4525962" cy="552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288054"/>
              </p:ext>
            </p:extLst>
          </p:nvPr>
        </p:nvGraphicFramePr>
        <p:xfrm>
          <a:off x="4191000" y="2971800"/>
          <a:ext cx="4093234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7" imgW="2781300" imgH="508000" progId="Equation.3">
                  <p:embed/>
                </p:oleObj>
              </mc:Choice>
              <mc:Fallback>
                <p:oleObj name="Equation" r:id="rId7" imgW="2781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71800"/>
                        <a:ext cx="4093234" cy="74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827463"/>
            <a:ext cx="609123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6981824" y="4600574"/>
            <a:ext cx="828675" cy="657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14750" y="1485900"/>
            <a:ext cx="5114925" cy="838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34951" y="3622276"/>
            <a:ext cx="3202730" cy="29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rgbClr val="000000"/>
                </a:solidFill>
              </a:rPr>
              <a:t>The spillover values for 166 GHz are currently set to “1”, meaning no correction is performed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endCxn id="13" idx="2"/>
          </p:cNvCxnSpPr>
          <p:nvPr/>
        </p:nvCxnSpPr>
        <p:spPr>
          <a:xfrm>
            <a:off x="3152775" y="4848225"/>
            <a:ext cx="3829049" cy="809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81150" y="5686425"/>
            <a:ext cx="157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2344649 GMI Calibration </a:t>
            </a:r>
            <a:r>
              <a:rPr lang="en-US" dirty="0" err="1" smtClean="0">
                <a:solidFill>
                  <a:srgbClr val="000000"/>
                </a:solidFill>
              </a:rPr>
              <a:t>Databook</a:t>
            </a:r>
            <a:r>
              <a:rPr lang="en-US" dirty="0" smtClean="0">
                <a:solidFill>
                  <a:srgbClr val="000000"/>
                </a:solidFill>
              </a:rPr>
              <a:t> Rev F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Inertial Hold #1 Orbit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3DB1-721F-406C-8D8A-F119A7CE62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 descr="C:\WORK\GMI\149_DeepSpaceCal2\inertial_hold1_orb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585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WORK\GMI\149_DeepSpaceCal2\inertial_hol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6299" y="152503"/>
            <a:ext cx="5559093" cy="72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Inertial Hold #1 Raw Data shows earth intrusion into the Cold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3DB1-721F-406C-8D8A-F119A7CE62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" y="1173718"/>
            <a:ext cx="1957387" cy="369332"/>
          </a:xfrm>
          <a:prstGeom prst="rect">
            <a:avLst/>
          </a:prstGeom>
          <a:solidFill>
            <a:srgbClr val="FFBFB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Main Beam View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" y="1695392"/>
            <a:ext cx="1666875" cy="369332"/>
          </a:xfrm>
          <a:prstGeom prst="rect">
            <a:avLst/>
          </a:prstGeom>
          <a:solidFill>
            <a:srgbClr val="BFBF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Cold View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2637" y="1358384"/>
            <a:ext cx="481013" cy="41984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1762125" y="1880058"/>
            <a:ext cx="1543050" cy="7107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5248" y="3527135"/>
            <a:ext cx="1666875" cy="701731"/>
          </a:xfrm>
          <a:prstGeom prst="rect">
            <a:avLst/>
          </a:prstGeom>
          <a:solidFill>
            <a:srgbClr val="FFBFB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Main Beam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Average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247" y="4506009"/>
            <a:ext cx="1666875" cy="646331"/>
          </a:xfrm>
          <a:prstGeom prst="rect">
            <a:avLst/>
          </a:prstGeom>
          <a:solidFill>
            <a:srgbClr val="BFBF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Cold View Average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1762123" y="3271332"/>
            <a:ext cx="1147130" cy="60666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1762122" y="4829175"/>
            <a:ext cx="990606" cy="90261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467020" y="2814132"/>
            <a:ext cx="3714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152865" y="2851998"/>
            <a:ext cx="3714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19740" y="2832948"/>
            <a:ext cx="3714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477090" y="2833182"/>
            <a:ext cx="3714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24065" y="4623882"/>
            <a:ext cx="51443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009910" y="4623882"/>
            <a:ext cx="51443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676785" y="4623882"/>
            <a:ext cx="51443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353105" y="4623882"/>
            <a:ext cx="51443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209805" y="975807"/>
            <a:ext cx="3714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533780" y="991911"/>
            <a:ext cx="3714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867280" y="1070999"/>
            <a:ext cx="3714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91215" y="1070999"/>
            <a:ext cx="3714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524555" y="1153836"/>
            <a:ext cx="3714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250" y="2481562"/>
            <a:ext cx="1304925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Cold View Intrusion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Straight Arrow Connector 49"/>
          <p:cNvCxnSpPr>
            <a:stCxn id="49" idx="3"/>
            <a:endCxn id="27" idx="1"/>
          </p:cNvCxnSpPr>
          <p:nvPr/>
        </p:nvCxnSpPr>
        <p:spPr>
          <a:xfrm>
            <a:off x="1400175" y="2804728"/>
            <a:ext cx="2121246" cy="1433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150" y="5507771"/>
            <a:ext cx="2024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(Color Scale Set to just show cold space data)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3685" y="1173718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10V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95285" y="1173717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10H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90657" y="1173717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18V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05505" y="1189077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18H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24637" y="1177319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23V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23366" y="2939668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36V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28261" y="2955160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36H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75966" y="2972753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89V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52286" y="2972753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89H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69713" y="4775717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166V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9358" y="4760359"/>
            <a:ext cx="551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166H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39812" y="4759675"/>
            <a:ext cx="6882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183VA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93623" y="4753841"/>
            <a:ext cx="7053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b="1" dirty="0" smtClean="0">
                <a:solidFill>
                  <a:srgbClr val="FFFFFF"/>
                </a:solidFill>
              </a:rPr>
              <a:t>183VB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Inertial Hold #1 After Repairing Cold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3DB1-721F-406C-8D8A-F119A7CE62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" y="1100138"/>
            <a:ext cx="2038351" cy="5227637"/>
          </a:xfrm>
        </p:spPr>
        <p:txBody>
          <a:bodyPr/>
          <a:lstStyle/>
          <a:p>
            <a:r>
              <a:rPr lang="en-US" sz="1800" dirty="0" smtClean="0"/>
              <a:t>Cold View has been Repaired by filling in or adjusting values in the corrupted 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3685" y="1173718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10V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5285" y="1173717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10H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0657" y="1173717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18V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5505" y="1189077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18H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4637" y="1177319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23V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366" y="2939668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36V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8261" y="2955160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36H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5966" y="2972753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89V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2286" y="2972753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89H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9713" y="4775717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166V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9358" y="4760359"/>
            <a:ext cx="551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166H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9812" y="4759675"/>
            <a:ext cx="6882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183VA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3623" y="4753841"/>
            <a:ext cx="7053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183VB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483" name="Picture 3" descr="C:\WORK\GMI\149_DeepSpaceCal2\inertial_hold1_fix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0562" y="157327"/>
            <a:ext cx="5559093" cy="72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WORK\GMI\149_DeepSpaceCal2\inertial_hold1_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6299" y="142147"/>
            <a:ext cx="5559093" cy="72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calibrating to get TA, the earth intrusion coming through the GMI backlobe is evident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3DB1-721F-406C-8D8A-F119A7CE62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" y="1100138"/>
            <a:ext cx="2038351" cy="5227637"/>
          </a:xfrm>
        </p:spPr>
        <p:txBody>
          <a:bodyPr/>
          <a:lstStyle/>
          <a:p>
            <a:r>
              <a:rPr lang="en-US" sz="1800" dirty="0" smtClean="0"/>
              <a:t>The difference between the cold and main beam views is caused from the earth coming through the GMI backlobe/sidelobes.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33650" y="5245745"/>
            <a:ext cx="26193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22750" y="5258445"/>
            <a:ext cx="26193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05500" y="524574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0950" y="523939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55850" y="345408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17788" y="345312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44950" y="345504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306888" y="345408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32462" y="346139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981700" y="346043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427912" y="345408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670800" y="3453125"/>
            <a:ext cx="1778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52688" y="1664345"/>
            <a:ext cx="4492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20319" y="1664345"/>
            <a:ext cx="4492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47469" y="1664345"/>
            <a:ext cx="4492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19069" y="1664345"/>
            <a:ext cx="4492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848600" y="1664345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23685" y="1173718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10V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5285" y="1173717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10H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90657" y="1173717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18V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05505" y="1189077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18H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24637" y="1177319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23V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23366" y="2939668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36V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28261" y="2955160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36H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75966" y="2972753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89V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52286" y="2972753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89H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69713" y="4775717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166V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9358" y="4760359"/>
            <a:ext cx="551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166H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39812" y="4759675"/>
            <a:ext cx="6882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183VA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93623" y="4753841"/>
            <a:ext cx="7053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183VB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IC_NAS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ESSIC_NASA_template</Template>
  <TotalTime>10702</TotalTime>
  <Words>692</Words>
  <Application>Microsoft Office PowerPoint</Application>
  <PresentationFormat>On-screen Show (4:3)</PresentationFormat>
  <Paragraphs>224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ESSIC_NASA_template</vt:lpstr>
      <vt:lpstr>Custom Design</vt:lpstr>
      <vt:lpstr>1_Custom Design</vt:lpstr>
      <vt:lpstr>Equation</vt:lpstr>
      <vt:lpstr>GMI Calibration Update</vt:lpstr>
      <vt:lpstr>GMI Calibration Updates</vt:lpstr>
      <vt:lpstr>The following slides are courtesy of David Draper of Ball Aerospace</vt:lpstr>
      <vt:lpstr>“Inertial Hold” Affords Evaluation of the Antenna Pattern Correction</vt:lpstr>
      <vt:lpstr>Antenna Pattern Correction for dual-polarization channels</vt:lpstr>
      <vt:lpstr>Inertial Hold #1 Orbit</vt:lpstr>
      <vt:lpstr>Inertial Hold #1 Raw Data shows earth intrusion into the Cold View</vt:lpstr>
      <vt:lpstr>Inertial Hold #1 After Repairing Cold View</vt:lpstr>
      <vt:lpstr>After calibrating to get TA, the earth intrusion coming through the GMI backlobe is evident</vt:lpstr>
      <vt:lpstr>Estimating the Antenna Spillover from the inertial hold data</vt:lpstr>
      <vt:lpstr>New GMI APC Spillover Coefficients (η)</vt:lpstr>
      <vt:lpstr>GMI Inter-Cal: New Calibration vs. Current Version</vt:lpstr>
      <vt:lpstr>Future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Radiometer Inter-Calibration: Algorithm Development and Impact on Rainfall Estimates</dc:title>
  <dc:creator>Kroodsma, Rachael</dc:creator>
  <cp:lastModifiedBy>Rachael</cp:lastModifiedBy>
  <cp:revision>693</cp:revision>
  <cp:lastPrinted>2013-03-29T11:49:57Z</cp:lastPrinted>
  <dcterms:created xsi:type="dcterms:W3CDTF">2013-03-25T15:00:04Z</dcterms:created>
  <dcterms:modified xsi:type="dcterms:W3CDTF">2015-05-12T15:59:59Z</dcterms:modified>
</cp:coreProperties>
</file>