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bookmarkIdSeed="3">
  <p:sldMasterIdLst>
    <p:sldMasterId id="2147484491" r:id="rId1"/>
  </p:sldMasterIdLst>
  <p:notesMasterIdLst>
    <p:notesMasterId r:id="rId29"/>
  </p:notesMasterIdLst>
  <p:handoutMasterIdLst>
    <p:handoutMasterId r:id="rId30"/>
  </p:handoutMasterIdLst>
  <p:sldIdLst>
    <p:sldId id="405" r:id="rId2"/>
    <p:sldId id="545" r:id="rId3"/>
    <p:sldId id="547" r:id="rId4"/>
    <p:sldId id="548" r:id="rId5"/>
    <p:sldId id="526" r:id="rId6"/>
    <p:sldId id="525" r:id="rId7"/>
    <p:sldId id="536" r:id="rId8"/>
    <p:sldId id="549" r:id="rId9"/>
    <p:sldId id="550" r:id="rId10"/>
    <p:sldId id="551" r:id="rId11"/>
    <p:sldId id="552" r:id="rId12"/>
    <p:sldId id="553" r:id="rId13"/>
    <p:sldId id="554" r:id="rId14"/>
    <p:sldId id="542" r:id="rId15"/>
    <p:sldId id="543" r:id="rId16"/>
    <p:sldId id="539" r:id="rId17"/>
    <p:sldId id="544" r:id="rId18"/>
    <p:sldId id="531" r:id="rId19"/>
    <p:sldId id="530" r:id="rId20"/>
    <p:sldId id="532" r:id="rId21"/>
    <p:sldId id="533" r:id="rId22"/>
    <p:sldId id="534" r:id="rId23"/>
    <p:sldId id="537" r:id="rId24"/>
    <p:sldId id="538" r:id="rId25"/>
    <p:sldId id="535" r:id="rId26"/>
    <p:sldId id="540" r:id="rId27"/>
    <p:sldId id="556" r:id="rId28"/>
  </p:sldIdLst>
  <p:sldSz cx="9906000" cy="6858000" type="A4"/>
  <p:notesSz cx="6797675" cy="9926638"/>
  <p:defaultTextStyle>
    <a:defPPr>
      <a:defRPr lang="en-GB"/>
    </a:defPPr>
    <a:lvl1pPr algn="l" rtl="0" fontAlgn="base">
      <a:spcBef>
        <a:spcPct val="0"/>
      </a:spcBef>
      <a:spcAft>
        <a:spcPct val="0"/>
      </a:spcAft>
      <a:defRPr sz="900" b="1" kern="1200">
        <a:solidFill>
          <a:schemeClr val="bg1"/>
        </a:solidFill>
        <a:latin typeface="Tahoma" pitchFamily="34" charset="0"/>
        <a:ea typeface="+mn-ea"/>
        <a:cs typeface="+mn-cs"/>
      </a:defRPr>
    </a:lvl1pPr>
    <a:lvl2pPr marL="457200" algn="l" rtl="0" fontAlgn="base">
      <a:spcBef>
        <a:spcPct val="0"/>
      </a:spcBef>
      <a:spcAft>
        <a:spcPct val="0"/>
      </a:spcAft>
      <a:defRPr sz="900" b="1" kern="1200">
        <a:solidFill>
          <a:schemeClr val="bg1"/>
        </a:solidFill>
        <a:latin typeface="Tahoma" pitchFamily="34" charset="0"/>
        <a:ea typeface="+mn-ea"/>
        <a:cs typeface="+mn-cs"/>
      </a:defRPr>
    </a:lvl2pPr>
    <a:lvl3pPr marL="914400" algn="l" rtl="0" fontAlgn="base">
      <a:spcBef>
        <a:spcPct val="0"/>
      </a:spcBef>
      <a:spcAft>
        <a:spcPct val="0"/>
      </a:spcAft>
      <a:defRPr sz="900" b="1" kern="1200">
        <a:solidFill>
          <a:schemeClr val="bg1"/>
        </a:solidFill>
        <a:latin typeface="Tahoma" pitchFamily="34" charset="0"/>
        <a:ea typeface="+mn-ea"/>
        <a:cs typeface="+mn-cs"/>
      </a:defRPr>
    </a:lvl3pPr>
    <a:lvl4pPr marL="1371600" algn="l" rtl="0" fontAlgn="base">
      <a:spcBef>
        <a:spcPct val="0"/>
      </a:spcBef>
      <a:spcAft>
        <a:spcPct val="0"/>
      </a:spcAft>
      <a:defRPr sz="900" b="1" kern="1200">
        <a:solidFill>
          <a:schemeClr val="bg1"/>
        </a:solidFill>
        <a:latin typeface="Tahoma" pitchFamily="34" charset="0"/>
        <a:ea typeface="+mn-ea"/>
        <a:cs typeface="+mn-cs"/>
      </a:defRPr>
    </a:lvl4pPr>
    <a:lvl5pPr marL="1828800" algn="l" rtl="0" fontAlgn="base">
      <a:spcBef>
        <a:spcPct val="0"/>
      </a:spcBef>
      <a:spcAft>
        <a:spcPct val="0"/>
      </a:spcAft>
      <a:defRPr sz="900" b="1" kern="1200">
        <a:solidFill>
          <a:schemeClr val="bg1"/>
        </a:solidFill>
        <a:latin typeface="Tahoma" pitchFamily="34" charset="0"/>
        <a:ea typeface="+mn-ea"/>
        <a:cs typeface="+mn-cs"/>
      </a:defRPr>
    </a:lvl5pPr>
    <a:lvl6pPr marL="2286000" algn="l" defTabSz="914400" rtl="0" eaLnBrk="1" latinLnBrk="0" hangingPunct="1">
      <a:defRPr sz="900" b="1" kern="1200">
        <a:solidFill>
          <a:schemeClr val="bg1"/>
        </a:solidFill>
        <a:latin typeface="Tahoma" pitchFamily="34" charset="0"/>
        <a:ea typeface="+mn-ea"/>
        <a:cs typeface="+mn-cs"/>
      </a:defRPr>
    </a:lvl6pPr>
    <a:lvl7pPr marL="2743200" algn="l" defTabSz="914400" rtl="0" eaLnBrk="1" latinLnBrk="0" hangingPunct="1">
      <a:defRPr sz="900" b="1" kern="1200">
        <a:solidFill>
          <a:schemeClr val="bg1"/>
        </a:solidFill>
        <a:latin typeface="Tahoma" pitchFamily="34" charset="0"/>
        <a:ea typeface="+mn-ea"/>
        <a:cs typeface="+mn-cs"/>
      </a:defRPr>
    </a:lvl7pPr>
    <a:lvl8pPr marL="3200400" algn="l" defTabSz="914400" rtl="0" eaLnBrk="1" latinLnBrk="0" hangingPunct="1">
      <a:defRPr sz="900" b="1" kern="1200">
        <a:solidFill>
          <a:schemeClr val="bg1"/>
        </a:solidFill>
        <a:latin typeface="Tahoma" pitchFamily="34" charset="0"/>
        <a:ea typeface="+mn-ea"/>
        <a:cs typeface="+mn-cs"/>
      </a:defRPr>
    </a:lvl8pPr>
    <a:lvl9pPr marL="3657600" algn="l" defTabSz="914400" rtl="0" eaLnBrk="1" latinLnBrk="0" hangingPunct="1">
      <a:defRPr sz="900" b="1" kern="1200">
        <a:solidFill>
          <a:schemeClr val="bg1"/>
        </a:solidFill>
        <a:latin typeface="Tahoma"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ebastien Wagner" initials="RSP/SeW" lastIdx="1" clrIdx="0"/>
  <p:cmAuthor id="1" name="HewisonT" initials="RSP/TJH"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0045C0"/>
    <a:srgbClr val="0051E2"/>
    <a:srgbClr val="C98407"/>
    <a:srgbClr val="EEB500"/>
    <a:srgbClr val="D5FDFF"/>
    <a:srgbClr val="B0FAFE"/>
    <a:srgbClr val="FFF0A4"/>
    <a:srgbClr val="00B5EF"/>
    <a:srgbClr val="4E0B55"/>
    <a:srgbClr val="C7A775"/>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63" autoAdjust="0"/>
    <p:restoredTop sz="94919" autoAdjust="0"/>
  </p:normalViewPr>
  <p:slideViewPr>
    <p:cSldViewPr snapToGrid="0">
      <p:cViewPr>
        <p:scale>
          <a:sx n="70" d="100"/>
          <a:sy n="70" d="100"/>
        </p:scale>
        <p:origin x="-1620" y="-924"/>
      </p:cViewPr>
      <p:guideLst>
        <p:guide orient="horz" pos="1164"/>
        <p:guide orient="horz" pos="1410"/>
        <p:guide orient="horz" pos="2715"/>
        <p:guide orient="horz" pos="2389"/>
        <p:guide orient="horz" pos="2064"/>
        <p:guide orient="horz" pos="1735"/>
        <p:guide orient="horz" pos="3369"/>
        <p:guide orient="horz" pos="3698"/>
        <p:guide pos="4214"/>
        <p:guide pos="358"/>
        <p:guide pos="912"/>
        <p:guide pos="4879"/>
        <p:guide pos="5556"/>
        <p:guide pos="1423"/>
        <p:guide pos="402"/>
        <p:guide pos="179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9" d="100"/>
          <a:sy n="79" d="100"/>
        </p:scale>
        <p:origin x="-2508" y="-108"/>
      </p:cViewPr>
      <p:guideLst>
        <p:guide orient="horz" pos="3127"/>
        <p:guide pos="2140"/>
      </p:guideLst>
    </p:cSldViewPr>
  </p:notesViewPr>
  <p:gridSpacing cx="46085125" cy="4608512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E2980F-552B-4A1A-B9B6-FA6C23A3AF4C}" type="doc">
      <dgm:prSet loTypeId="urn:microsoft.com/office/officeart/2005/8/layout/hierarchy6" loCatId="hierarchy" qsTypeId="urn:microsoft.com/office/officeart/2005/8/quickstyle/simple3" qsCatId="simple" csTypeId="urn:microsoft.com/office/officeart/2005/8/colors/accent1_2" csCatId="accent1" phldr="1"/>
      <dgm:spPr/>
      <dgm:t>
        <a:bodyPr/>
        <a:lstStyle/>
        <a:p>
          <a:endParaRPr lang="en-GB"/>
        </a:p>
      </dgm:t>
    </dgm:pt>
    <dgm:pt modelId="{27782684-790B-4760-9B0A-9D107594E2AC}">
      <dgm:prSet phldrT="[Text]"/>
      <dgm:spPr>
        <a:solidFill>
          <a:srgbClr val="92D050"/>
        </a:solidFill>
      </dgm:spPr>
      <dgm:t>
        <a:bodyPr/>
        <a:lstStyle/>
        <a:p>
          <a:r>
            <a:rPr lang="en-GB" b="1" dirty="0" smtClean="0"/>
            <a:t>GSICS Exec Panel</a:t>
          </a:r>
          <a:endParaRPr lang="en-GB" b="1" dirty="0"/>
        </a:p>
      </dgm:t>
    </dgm:pt>
    <dgm:pt modelId="{FEC727C1-9ACB-4E82-A3DB-82A69E0A01EF}" type="parTrans" cxnId="{3EB07BB7-1FBB-4E30-997A-47ED4DEFBC7C}">
      <dgm:prSet/>
      <dgm:spPr/>
      <dgm:t>
        <a:bodyPr/>
        <a:lstStyle/>
        <a:p>
          <a:endParaRPr lang="en-GB"/>
        </a:p>
      </dgm:t>
    </dgm:pt>
    <dgm:pt modelId="{413E1536-1C2E-436D-9C02-5C85F1016F37}" type="sibTrans" cxnId="{3EB07BB7-1FBB-4E30-997A-47ED4DEFBC7C}">
      <dgm:prSet/>
      <dgm:spPr/>
      <dgm:t>
        <a:bodyPr/>
        <a:lstStyle/>
        <a:p>
          <a:endParaRPr lang="en-GB"/>
        </a:p>
      </dgm:t>
    </dgm:pt>
    <dgm:pt modelId="{F62CF2BB-A131-4A46-A38D-4EE427A3C154}">
      <dgm:prSet phldrT="[Text]"/>
      <dgm:spPr>
        <a:solidFill>
          <a:srgbClr val="92D050"/>
        </a:solidFill>
      </dgm:spPr>
      <dgm:t>
        <a:bodyPr/>
        <a:lstStyle/>
        <a:p>
          <a:r>
            <a:rPr lang="en-GB" b="1" dirty="0" smtClean="0"/>
            <a:t>GSICS Coordination </a:t>
          </a:r>
          <a:r>
            <a:rPr lang="en-GB" b="1" dirty="0" err="1" smtClean="0"/>
            <a:t>Center</a:t>
          </a:r>
          <a:endParaRPr lang="en-GB" b="1" dirty="0"/>
        </a:p>
      </dgm:t>
    </dgm:pt>
    <dgm:pt modelId="{9CAFCFD9-41DC-4BCA-A2DB-4FE12B7EB1C1}" type="parTrans" cxnId="{8A9F98C2-E0E1-4ACF-A784-620FED42F280}">
      <dgm:prSet/>
      <dgm:spPr/>
      <dgm:t>
        <a:bodyPr/>
        <a:lstStyle/>
        <a:p>
          <a:endParaRPr lang="en-GB"/>
        </a:p>
      </dgm:t>
    </dgm:pt>
    <dgm:pt modelId="{93E429C4-5275-4A16-BC45-1CE0551C9DFF}" type="sibTrans" cxnId="{8A9F98C2-E0E1-4ACF-A784-620FED42F280}">
      <dgm:prSet/>
      <dgm:spPr/>
      <dgm:t>
        <a:bodyPr/>
        <a:lstStyle/>
        <a:p>
          <a:endParaRPr lang="en-GB"/>
        </a:p>
      </dgm:t>
    </dgm:pt>
    <dgm:pt modelId="{557CE354-969C-498D-86A0-8683AADBA258}">
      <dgm:prSet phldrT="[Text]"/>
      <dgm:spPr>
        <a:solidFill>
          <a:srgbClr val="92D050"/>
        </a:solidFill>
      </dgm:spPr>
      <dgm:t>
        <a:bodyPr/>
        <a:lstStyle/>
        <a:p>
          <a:r>
            <a:rPr lang="en-GB" b="1" dirty="0" smtClean="0"/>
            <a:t>GSICS Research Working Group</a:t>
          </a:r>
          <a:endParaRPr lang="en-GB" b="1" dirty="0"/>
        </a:p>
      </dgm:t>
    </dgm:pt>
    <dgm:pt modelId="{311A8585-A2AB-4AC2-8487-1A4864E3A5CA}" type="parTrans" cxnId="{DEA1E4A9-08E9-420C-A465-02DDD1B26F96}">
      <dgm:prSet/>
      <dgm:spPr/>
      <dgm:t>
        <a:bodyPr/>
        <a:lstStyle/>
        <a:p>
          <a:endParaRPr lang="en-GB"/>
        </a:p>
      </dgm:t>
    </dgm:pt>
    <dgm:pt modelId="{643AD364-E195-49CC-BA95-15EB1B2F665A}" type="sibTrans" cxnId="{DEA1E4A9-08E9-420C-A465-02DDD1B26F96}">
      <dgm:prSet/>
      <dgm:spPr/>
      <dgm:t>
        <a:bodyPr/>
        <a:lstStyle/>
        <a:p>
          <a:endParaRPr lang="en-GB"/>
        </a:p>
      </dgm:t>
    </dgm:pt>
    <dgm:pt modelId="{B6FE41D9-2071-4A18-B0AA-BB6277BDD8DC}">
      <dgm:prSet phldrT="[Text]"/>
      <dgm:spPr>
        <a:solidFill>
          <a:srgbClr val="92D050"/>
        </a:solidFill>
      </dgm:spPr>
      <dgm:t>
        <a:bodyPr/>
        <a:lstStyle/>
        <a:p>
          <a:r>
            <a:rPr lang="en-GB" b="1" dirty="0" smtClean="0"/>
            <a:t>GSICS Data Working Group</a:t>
          </a:r>
          <a:endParaRPr lang="en-GB" b="1" dirty="0"/>
        </a:p>
      </dgm:t>
    </dgm:pt>
    <dgm:pt modelId="{1D931AE9-B218-413B-9CE4-4FEFF5FCD25E}" type="parTrans" cxnId="{9F7022CE-89C1-46AB-A741-6E5B4E23906E}">
      <dgm:prSet/>
      <dgm:spPr/>
      <dgm:t>
        <a:bodyPr/>
        <a:lstStyle/>
        <a:p>
          <a:endParaRPr lang="en-GB"/>
        </a:p>
      </dgm:t>
    </dgm:pt>
    <dgm:pt modelId="{C064E780-1C17-4A71-B86F-1D74C2DFD8FB}" type="sibTrans" cxnId="{9F7022CE-89C1-46AB-A741-6E5B4E23906E}">
      <dgm:prSet/>
      <dgm:spPr/>
      <dgm:t>
        <a:bodyPr/>
        <a:lstStyle/>
        <a:p>
          <a:endParaRPr lang="en-GB"/>
        </a:p>
      </dgm:t>
    </dgm:pt>
    <dgm:pt modelId="{745F9827-BD5B-4BFD-B04A-2B09C1201DCF}">
      <dgm:prSet phldrT="[Text]"/>
      <dgm:spPr>
        <a:solidFill>
          <a:srgbClr val="92D050"/>
        </a:solidFill>
      </dgm:spPr>
      <dgm:t>
        <a:bodyPr/>
        <a:lstStyle/>
        <a:p>
          <a:r>
            <a:rPr lang="en-GB" dirty="0" smtClean="0"/>
            <a:t>UV </a:t>
          </a:r>
          <a:br>
            <a:rPr lang="en-GB" dirty="0" smtClean="0"/>
          </a:br>
          <a:r>
            <a:rPr lang="en-GB" dirty="0" smtClean="0"/>
            <a:t>Sub-Group</a:t>
          </a:r>
          <a:endParaRPr lang="en-GB" dirty="0"/>
        </a:p>
      </dgm:t>
    </dgm:pt>
    <dgm:pt modelId="{12AC806E-ED55-4D77-8EDB-566FC2DFCB98}" type="parTrans" cxnId="{D13FFD3B-E2C5-4B46-ACA4-FD4118BCCCEA}">
      <dgm:prSet/>
      <dgm:spPr/>
      <dgm:t>
        <a:bodyPr/>
        <a:lstStyle/>
        <a:p>
          <a:endParaRPr lang="en-GB"/>
        </a:p>
      </dgm:t>
    </dgm:pt>
    <dgm:pt modelId="{023FE213-271C-47D8-8E16-60B9F075FF7E}" type="sibTrans" cxnId="{D13FFD3B-E2C5-4B46-ACA4-FD4118BCCCEA}">
      <dgm:prSet/>
      <dgm:spPr/>
      <dgm:t>
        <a:bodyPr/>
        <a:lstStyle/>
        <a:p>
          <a:endParaRPr lang="en-GB"/>
        </a:p>
      </dgm:t>
    </dgm:pt>
    <dgm:pt modelId="{BAD0FAE7-F439-48FE-8D56-48A564937B10}">
      <dgm:prSet phldrT="[Text]"/>
      <dgm:spPr>
        <a:solidFill>
          <a:srgbClr val="92D050"/>
        </a:solidFill>
      </dgm:spPr>
      <dgm:t>
        <a:bodyPr/>
        <a:lstStyle/>
        <a:p>
          <a:r>
            <a:rPr lang="en-GB" dirty="0" smtClean="0"/>
            <a:t>IR </a:t>
          </a:r>
          <a:br>
            <a:rPr lang="en-GB" dirty="0" smtClean="0"/>
          </a:br>
          <a:r>
            <a:rPr lang="en-GB" dirty="0" smtClean="0"/>
            <a:t>Sub-Group</a:t>
          </a:r>
          <a:endParaRPr lang="en-GB" dirty="0"/>
        </a:p>
      </dgm:t>
    </dgm:pt>
    <dgm:pt modelId="{13880C4C-DC77-42DB-B27A-8CA0EBECDB36}" type="parTrans" cxnId="{D4FBDA79-D877-4442-960F-C53488554553}">
      <dgm:prSet/>
      <dgm:spPr/>
      <dgm:t>
        <a:bodyPr/>
        <a:lstStyle/>
        <a:p>
          <a:endParaRPr lang="en-GB"/>
        </a:p>
      </dgm:t>
    </dgm:pt>
    <dgm:pt modelId="{BD5758B2-8261-490C-8137-109917B3C8FD}" type="sibTrans" cxnId="{D4FBDA79-D877-4442-960F-C53488554553}">
      <dgm:prSet/>
      <dgm:spPr/>
      <dgm:t>
        <a:bodyPr/>
        <a:lstStyle/>
        <a:p>
          <a:endParaRPr lang="en-GB"/>
        </a:p>
      </dgm:t>
    </dgm:pt>
    <dgm:pt modelId="{4598A3B3-3901-4828-9374-036AFA1FEE7F}">
      <dgm:prSet phldrT="[Text]"/>
      <dgm:spPr>
        <a:gradFill flip="none" rotWithShape="0">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5400000" scaled="1"/>
          <a:tileRect/>
        </a:gradFill>
      </dgm:spPr>
      <dgm:t>
        <a:bodyPr/>
        <a:lstStyle/>
        <a:p>
          <a:r>
            <a:rPr lang="en-GB" dirty="0" smtClean="0"/>
            <a:t>WGCV IVOS</a:t>
          </a:r>
          <a:endParaRPr lang="en-GB" dirty="0"/>
        </a:p>
      </dgm:t>
    </dgm:pt>
    <dgm:pt modelId="{31FCE2A7-13E8-457A-8A11-F26C808B746B}" type="parTrans" cxnId="{CB803872-A070-46F1-950D-5CB480DD35A6}">
      <dgm:prSet/>
      <dgm:spPr>
        <a:ln>
          <a:prstDash val="dash"/>
        </a:ln>
      </dgm:spPr>
      <dgm:t>
        <a:bodyPr/>
        <a:lstStyle/>
        <a:p>
          <a:endParaRPr lang="en-GB"/>
        </a:p>
      </dgm:t>
    </dgm:pt>
    <dgm:pt modelId="{0A640B1D-9034-4A79-9A67-75B3977B0C11}" type="sibTrans" cxnId="{CB803872-A070-46F1-950D-5CB480DD35A6}">
      <dgm:prSet/>
      <dgm:spPr/>
      <dgm:t>
        <a:bodyPr/>
        <a:lstStyle/>
        <a:p>
          <a:endParaRPr lang="en-GB"/>
        </a:p>
      </dgm:t>
    </dgm:pt>
    <dgm:pt modelId="{58B5E815-58A2-434E-981F-5BD8E0B73075}">
      <dgm:prSet phldrT="[Text]"/>
      <dgm:spPr>
        <a:gradFill flip="none" rotWithShape="0">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5400000" scaled="1"/>
          <a:tileRect/>
        </a:gradFill>
      </dgm:spPr>
      <dgm:t>
        <a:bodyPr/>
        <a:lstStyle/>
        <a:p>
          <a:r>
            <a:rPr lang="en-GB" dirty="0" smtClean="0"/>
            <a:t>WGCV MWSG</a:t>
          </a:r>
          <a:endParaRPr lang="en-GB" dirty="0"/>
        </a:p>
      </dgm:t>
    </dgm:pt>
    <dgm:pt modelId="{2E378717-0A05-4F46-B6C9-734786EC54B4}" type="parTrans" cxnId="{53A85788-B69B-488C-8669-CD112C726E46}">
      <dgm:prSet/>
      <dgm:spPr>
        <a:ln>
          <a:prstDash val="dash"/>
        </a:ln>
      </dgm:spPr>
      <dgm:t>
        <a:bodyPr/>
        <a:lstStyle/>
        <a:p>
          <a:endParaRPr lang="en-GB"/>
        </a:p>
      </dgm:t>
    </dgm:pt>
    <dgm:pt modelId="{4AEFE9CA-35D0-48B7-91DC-547103D21C10}" type="sibTrans" cxnId="{53A85788-B69B-488C-8669-CD112C726E46}">
      <dgm:prSet/>
      <dgm:spPr/>
      <dgm:t>
        <a:bodyPr/>
        <a:lstStyle/>
        <a:p>
          <a:endParaRPr lang="en-GB"/>
        </a:p>
      </dgm:t>
    </dgm:pt>
    <dgm:pt modelId="{34BCF48E-3B12-4B53-B38E-7546C8C0223D}">
      <dgm:prSet phldrT="[Text]"/>
      <dgm:spPr>
        <a:gradFill flip="none" rotWithShape="0">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dgm:spPr>
      <dgm:t>
        <a:bodyPr/>
        <a:lstStyle/>
        <a:p>
          <a:r>
            <a:rPr lang="en-GB" dirty="0" smtClean="0"/>
            <a:t>GPM X-CAL</a:t>
          </a:r>
          <a:endParaRPr lang="en-GB" dirty="0"/>
        </a:p>
      </dgm:t>
    </dgm:pt>
    <dgm:pt modelId="{DC2DF1FD-2AC3-44F7-926C-E0DE510EDE67}" type="parTrans" cxnId="{F87EF945-5661-4689-A913-9D82E7E2F591}">
      <dgm:prSet/>
      <dgm:spPr>
        <a:ln>
          <a:prstDash val="dash"/>
        </a:ln>
      </dgm:spPr>
      <dgm:t>
        <a:bodyPr/>
        <a:lstStyle/>
        <a:p>
          <a:endParaRPr lang="en-GB"/>
        </a:p>
      </dgm:t>
    </dgm:pt>
    <dgm:pt modelId="{95DD8AE3-77A3-48FF-B615-842323F07751}" type="sibTrans" cxnId="{F87EF945-5661-4689-A913-9D82E7E2F591}">
      <dgm:prSet/>
      <dgm:spPr/>
      <dgm:t>
        <a:bodyPr/>
        <a:lstStyle/>
        <a:p>
          <a:endParaRPr lang="en-GB"/>
        </a:p>
      </dgm:t>
    </dgm:pt>
    <dgm:pt modelId="{21B48113-FE5D-473B-AF82-228F9253BC02}">
      <dgm:prSet phldrT="[Text]"/>
      <dgm:spPr>
        <a:gradFill flip="none" rotWithShape="0">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5400000" scaled="1"/>
          <a:tileRect/>
        </a:gradFill>
      </dgm:spPr>
      <dgm:t>
        <a:bodyPr/>
        <a:lstStyle/>
        <a:p>
          <a:r>
            <a:rPr lang="en-GB" dirty="0" smtClean="0"/>
            <a:t>CEOS ACC</a:t>
          </a:r>
        </a:p>
      </dgm:t>
    </dgm:pt>
    <dgm:pt modelId="{E8AC8F8B-BB8B-4BE3-B2C8-14813E230A40}" type="parTrans" cxnId="{6A8C56B8-86E6-4589-884C-349B29889C7F}">
      <dgm:prSet/>
      <dgm:spPr>
        <a:ln w="25400">
          <a:solidFill>
            <a:schemeClr val="tx1"/>
          </a:solidFill>
          <a:prstDash val="dash"/>
        </a:ln>
      </dgm:spPr>
      <dgm:t>
        <a:bodyPr/>
        <a:lstStyle/>
        <a:p>
          <a:endParaRPr lang="en-GB"/>
        </a:p>
      </dgm:t>
    </dgm:pt>
    <dgm:pt modelId="{81473FB0-CF59-4D96-8727-B9C4ABEF3FD4}" type="sibTrans" cxnId="{6A8C56B8-86E6-4589-884C-349B29889C7F}">
      <dgm:prSet/>
      <dgm:spPr/>
      <dgm:t>
        <a:bodyPr/>
        <a:lstStyle/>
        <a:p>
          <a:endParaRPr lang="en-GB"/>
        </a:p>
      </dgm:t>
    </dgm:pt>
    <dgm:pt modelId="{61918A8B-928F-481D-A99A-797914E4D440}">
      <dgm:prSet phldrT="[Text]"/>
      <dgm:spPr>
        <a:gradFill flip="none" rotWithShape="0">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5400000" scaled="1"/>
          <a:tileRect/>
        </a:gradFill>
      </dgm:spPr>
      <dgm:t>
        <a:bodyPr/>
        <a:lstStyle/>
        <a:p>
          <a:r>
            <a:rPr lang="en-GB" dirty="0" smtClean="0"/>
            <a:t>WGCV ACSG</a:t>
          </a:r>
          <a:endParaRPr lang="en-GB" dirty="0"/>
        </a:p>
      </dgm:t>
    </dgm:pt>
    <dgm:pt modelId="{6681B1E6-440B-4DE0-B81F-0E5A0E98B8A3}" type="parTrans" cxnId="{8FB68588-C176-426E-BC36-55F46291191E}">
      <dgm:prSet/>
      <dgm:spPr>
        <a:ln>
          <a:solidFill>
            <a:schemeClr val="tx1"/>
          </a:solidFill>
          <a:prstDash val="dash"/>
        </a:ln>
      </dgm:spPr>
      <dgm:t>
        <a:bodyPr/>
        <a:lstStyle/>
        <a:p>
          <a:endParaRPr lang="en-GB"/>
        </a:p>
      </dgm:t>
    </dgm:pt>
    <dgm:pt modelId="{02A7FB55-AF78-413B-BBB6-EEF21A54CCF7}" type="sibTrans" cxnId="{8FB68588-C176-426E-BC36-55F46291191E}">
      <dgm:prSet/>
      <dgm:spPr/>
      <dgm:t>
        <a:bodyPr/>
        <a:lstStyle/>
        <a:p>
          <a:endParaRPr lang="en-GB"/>
        </a:p>
      </dgm:t>
    </dgm:pt>
    <dgm:pt modelId="{7B4A3783-ABA4-4BCE-B63B-53D8E43DF01C}">
      <dgm:prSet phldrT="[Text]"/>
      <dgm:spPr>
        <a:solidFill>
          <a:srgbClr val="92D050"/>
        </a:solidFill>
      </dgm:spPr>
      <dgm:t>
        <a:bodyPr/>
        <a:lstStyle/>
        <a:p>
          <a:r>
            <a:rPr lang="en-GB" dirty="0" smtClean="0"/>
            <a:t>VIS/NIR </a:t>
          </a:r>
          <a:br>
            <a:rPr lang="en-GB" dirty="0" smtClean="0"/>
          </a:br>
          <a:r>
            <a:rPr lang="en-GB" dirty="0" smtClean="0"/>
            <a:t>Sub-Group</a:t>
          </a:r>
          <a:endParaRPr lang="en-GB" dirty="0"/>
        </a:p>
      </dgm:t>
    </dgm:pt>
    <dgm:pt modelId="{CA8A42EA-C7A9-44D0-9E37-CA59CA8789A6}" type="parTrans" cxnId="{EB993BFB-D439-4234-ACD3-3039F81618AE}">
      <dgm:prSet/>
      <dgm:spPr/>
      <dgm:t>
        <a:bodyPr/>
        <a:lstStyle/>
        <a:p>
          <a:endParaRPr lang="en-GB"/>
        </a:p>
      </dgm:t>
    </dgm:pt>
    <dgm:pt modelId="{816A5819-A8C6-4C77-9DBC-55222BB4CD90}" type="sibTrans" cxnId="{EB993BFB-D439-4234-ACD3-3039F81618AE}">
      <dgm:prSet/>
      <dgm:spPr/>
      <dgm:t>
        <a:bodyPr/>
        <a:lstStyle/>
        <a:p>
          <a:endParaRPr lang="en-GB"/>
        </a:p>
      </dgm:t>
    </dgm:pt>
    <dgm:pt modelId="{348DE7FB-1C22-41AA-A12C-80BA3FCB5ABA}">
      <dgm:prSet phldrT="[Text]"/>
      <dgm:spPr>
        <a:solidFill>
          <a:srgbClr val="92D050"/>
        </a:solidFill>
      </dgm:spPr>
      <dgm:t>
        <a:bodyPr/>
        <a:lstStyle/>
        <a:p>
          <a:r>
            <a:rPr lang="en-GB" dirty="0" smtClean="0"/>
            <a:t>Microwave </a:t>
          </a:r>
          <a:br>
            <a:rPr lang="en-GB" dirty="0" smtClean="0"/>
          </a:br>
          <a:r>
            <a:rPr lang="en-GB" dirty="0" smtClean="0"/>
            <a:t>Sub-Group</a:t>
          </a:r>
          <a:endParaRPr lang="en-GB" dirty="0"/>
        </a:p>
      </dgm:t>
    </dgm:pt>
    <dgm:pt modelId="{3CF917B7-4094-4917-A36C-1E60DC2D2B66}" type="parTrans" cxnId="{3529D9B8-928E-4D8C-AC9C-E8C86F1278FC}">
      <dgm:prSet/>
      <dgm:spPr/>
      <dgm:t>
        <a:bodyPr/>
        <a:lstStyle/>
        <a:p>
          <a:endParaRPr lang="en-GB"/>
        </a:p>
      </dgm:t>
    </dgm:pt>
    <dgm:pt modelId="{DC2F7B06-B713-491F-8F69-0410958B0C17}" type="sibTrans" cxnId="{3529D9B8-928E-4D8C-AC9C-E8C86F1278FC}">
      <dgm:prSet/>
      <dgm:spPr/>
      <dgm:t>
        <a:bodyPr/>
        <a:lstStyle/>
        <a:p>
          <a:endParaRPr lang="en-GB"/>
        </a:p>
      </dgm:t>
    </dgm:pt>
    <dgm:pt modelId="{ED1A0A91-3915-412D-AA76-2610BDBCC4A9}" type="pres">
      <dgm:prSet presAssocID="{27E2980F-552B-4A1A-B9B6-FA6C23A3AF4C}" presName="mainComposite" presStyleCnt="0">
        <dgm:presLayoutVars>
          <dgm:chPref val="1"/>
          <dgm:dir/>
          <dgm:animOne val="branch"/>
          <dgm:animLvl val="lvl"/>
          <dgm:resizeHandles val="exact"/>
        </dgm:presLayoutVars>
      </dgm:prSet>
      <dgm:spPr/>
      <dgm:t>
        <a:bodyPr/>
        <a:lstStyle/>
        <a:p>
          <a:endParaRPr lang="en-GB"/>
        </a:p>
      </dgm:t>
    </dgm:pt>
    <dgm:pt modelId="{9919A597-6EB8-443B-9666-B773DA58BD40}" type="pres">
      <dgm:prSet presAssocID="{27E2980F-552B-4A1A-B9B6-FA6C23A3AF4C}" presName="hierFlow" presStyleCnt="0"/>
      <dgm:spPr/>
    </dgm:pt>
    <dgm:pt modelId="{87A97B68-CDA3-49B9-B5D1-BD3B9565FF9C}" type="pres">
      <dgm:prSet presAssocID="{27E2980F-552B-4A1A-B9B6-FA6C23A3AF4C}" presName="hierChild1" presStyleCnt="0">
        <dgm:presLayoutVars>
          <dgm:chPref val="1"/>
          <dgm:animOne val="branch"/>
          <dgm:animLvl val="lvl"/>
        </dgm:presLayoutVars>
      </dgm:prSet>
      <dgm:spPr/>
    </dgm:pt>
    <dgm:pt modelId="{A1F3A9A8-5A97-438B-8E24-D06BE2B80E73}" type="pres">
      <dgm:prSet presAssocID="{27782684-790B-4760-9B0A-9D107594E2AC}" presName="Name14" presStyleCnt="0"/>
      <dgm:spPr/>
    </dgm:pt>
    <dgm:pt modelId="{EB556181-2A91-461C-9FE9-2023DFCFF01D}" type="pres">
      <dgm:prSet presAssocID="{27782684-790B-4760-9B0A-9D107594E2AC}" presName="level1Shape" presStyleLbl="node0" presStyleIdx="0" presStyleCnt="1">
        <dgm:presLayoutVars>
          <dgm:chPref val="3"/>
        </dgm:presLayoutVars>
      </dgm:prSet>
      <dgm:spPr/>
      <dgm:t>
        <a:bodyPr/>
        <a:lstStyle/>
        <a:p>
          <a:endParaRPr lang="en-GB"/>
        </a:p>
      </dgm:t>
    </dgm:pt>
    <dgm:pt modelId="{5758F0C4-D11F-46E3-A44A-E8F8BBF704BF}" type="pres">
      <dgm:prSet presAssocID="{27782684-790B-4760-9B0A-9D107594E2AC}" presName="hierChild2" presStyleCnt="0"/>
      <dgm:spPr/>
    </dgm:pt>
    <dgm:pt modelId="{A1CEFBCF-63D4-4002-BA6C-5041D5A27720}" type="pres">
      <dgm:prSet presAssocID="{9CAFCFD9-41DC-4BCA-A2DB-4FE12B7EB1C1}" presName="Name19" presStyleLbl="parChTrans1D2" presStyleIdx="0" presStyleCnt="3"/>
      <dgm:spPr/>
      <dgm:t>
        <a:bodyPr/>
        <a:lstStyle/>
        <a:p>
          <a:endParaRPr lang="en-GB"/>
        </a:p>
      </dgm:t>
    </dgm:pt>
    <dgm:pt modelId="{45BE5800-E0B3-4162-BBD3-8AD55ABC0ADF}" type="pres">
      <dgm:prSet presAssocID="{F62CF2BB-A131-4A46-A38D-4EE427A3C154}" presName="Name21" presStyleCnt="0"/>
      <dgm:spPr/>
    </dgm:pt>
    <dgm:pt modelId="{1CC7C8D6-8083-4C5B-8849-4524C3E7309C}" type="pres">
      <dgm:prSet presAssocID="{F62CF2BB-A131-4A46-A38D-4EE427A3C154}" presName="level2Shape" presStyleLbl="node2" presStyleIdx="0" presStyleCnt="3"/>
      <dgm:spPr/>
      <dgm:t>
        <a:bodyPr/>
        <a:lstStyle/>
        <a:p>
          <a:endParaRPr lang="en-GB"/>
        </a:p>
      </dgm:t>
    </dgm:pt>
    <dgm:pt modelId="{2CE72C24-2240-46E7-B517-F46BDED6E586}" type="pres">
      <dgm:prSet presAssocID="{F62CF2BB-A131-4A46-A38D-4EE427A3C154}" presName="hierChild3" presStyleCnt="0"/>
      <dgm:spPr/>
    </dgm:pt>
    <dgm:pt modelId="{848E9E0F-C9B3-4EED-8F8C-99C51DB9EA4E}" type="pres">
      <dgm:prSet presAssocID="{311A8585-A2AB-4AC2-8487-1A4864E3A5CA}" presName="Name19" presStyleLbl="parChTrans1D2" presStyleIdx="1" presStyleCnt="3"/>
      <dgm:spPr/>
      <dgm:t>
        <a:bodyPr/>
        <a:lstStyle/>
        <a:p>
          <a:endParaRPr lang="en-GB"/>
        </a:p>
      </dgm:t>
    </dgm:pt>
    <dgm:pt modelId="{E4FF675F-3802-493F-B028-623C11D0EC05}" type="pres">
      <dgm:prSet presAssocID="{557CE354-969C-498D-86A0-8683AADBA258}" presName="Name21" presStyleCnt="0"/>
      <dgm:spPr/>
    </dgm:pt>
    <dgm:pt modelId="{EDA5A753-27DD-421F-BC45-07333D70FAE9}" type="pres">
      <dgm:prSet presAssocID="{557CE354-969C-498D-86A0-8683AADBA258}" presName="level2Shape" presStyleLbl="node2" presStyleIdx="1" presStyleCnt="3"/>
      <dgm:spPr/>
      <dgm:t>
        <a:bodyPr/>
        <a:lstStyle/>
        <a:p>
          <a:endParaRPr lang="en-GB"/>
        </a:p>
      </dgm:t>
    </dgm:pt>
    <dgm:pt modelId="{C0D2D671-91CA-4B17-B99F-6540DB2FDF83}" type="pres">
      <dgm:prSet presAssocID="{557CE354-969C-498D-86A0-8683AADBA258}" presName="hierChild3" presStyleCnt="0"/>
      <dgm:spPr/>
    </dgm:pt>
    <dgm:pt modelId="{380322F4-57BE-4816-807F-E12D5241257A}" type="pres">
      <dgm:prSet presAssocID="{12AC806E-ED55-4D77-8EDB-566FC2DFCB98}" presName="Name19" presStyleLbl="parChTrans1D3" presStyleIdx="0" presStyleCnt="4"/>
      <dgm:spPr/>
      <dgm:t>
        <a:bodyPr/>
        <a:lstStyle/>
        <a:p>
          <a:endParaRPr lang="en-GB"/>
        </a:p>
      </dgm:t>
    </dgm:pt>
    <dgm:pt modelId="{5419D13B-D457-49C3-9097-4B5C614644EF}" type="pres">
      <dgm:prSet presAssocID="{745F9827-BD5B-4BFD-B04A-2B09C1201DCF}" presName="Name21" presStyleCnt="0"/>
      <dgm:spPr/>
    </dgm:pt>
    <dgm:pt modelId="{31BB0742-3710-46C3-9530-D11D16964A7B}" type="pres">
      <dgm:prSet presAssocID="{745F9827-BD5B-4BFD-B04A-2B09C1201DCF}" presName="level2Shape" presStyleLbl="node3" presStyleIdx="0" presStyleCnt="4"/>
      <dgm:spPr/>
      <dgm:t>
        <a:bodyPr/>
        <a:lstStyle/>
        <a:p>
          <a:endParaRPr lang="en-GB"/>
        </a:p>
      </dgm:t>
    </dgm:pt>
    <dgm:pt modelId="{BC892C50-D5AC-408A-8B04-DB81A7716D81}" type="pres">
      <dgm:prSet presAssocID="{745F9827-BD5B-4BFD-B04A-2B09C1201DCF}" presName="hierChild3" presStyleCnt="0"/>
      <dgm:spPr/>
    </dgm:pt>
    <dgm:pt modelId="{387148A4-927B-448B-98C3-E6E65B2B64F2}" type="pres">
      <dgm:prSet presAssocID="{E8AC8F8B-BB8B-4BE3-B2C8-14813E230A40}" presName="Name19" presStyleLbl="parChTrans1D4" presStyleIdx="0" presStyleCnt="5"/>
      <dgm:spPr/>
      <dgm:t>
        <a:bodyPr/>
        <a:lstStyle/>
        <a:p>
          <a:endParaRPr lang="en-GB"/>
        </a:p>
      </dgm:t>
    </dgm:pt>
    <dgm:pt modelId="{38FA6556-112E-4A43-BCA0-FCB1679120DE}" type="pres">
      <dgm:prSet presAssocID="{21B48113-FE5D-473B-AF82-228F9253BC02}" presName="Name21" presStyleCnt="0"/>
      <dgm:spPr/>
    </dgm:pt>
    <dgm:pt modelId="{2373C07A-77FD-4F0B-8412-5CAD97B3BACE}" type="pres">
      <dgm:prSet presAssocID="{21B48113-FE5D-473B-AF82-228F9253BC02}" presName="level2Shape" presStyleLbl="node4" presStyleIdx="0" presStyleCnt="5"/>
      <dgm:spPr/>
      <dgm:t>
        <a:bodyPr/>
        <a:lstStyle/>
        <a:p>
          <a:endParaRPr lang="en-GB"/>
        </a:p>
      </dgm:t>
    </dgm:pt>
    <dgm:pt modelId="{37E28555-BA57-4134-9B8E-7D667A49C1B9}" type="pres">
      <dgm:prSet presAssocID="{21B48113-FE5D-473B-AF82-228F9253BC02}" presName="hierChild3" presStyleCnt="0"/>
      <dgm:spPr/>
    </dgm:pt>
    <dgm:pt modelId="{5A5E28F9-3D69-436E-9A92-AA6BA7D31450}" type="pres">
      <dgm:prSet presAssocID="{6681B1E6-440B-4DE0-B81F-0E5A0E98B8A3}" presName="Name19" presStyleLbl="parChTrans1D4" presStyleIdx="1" presStyleCnt="5"/>
      <dgm:spPr/>
      <dgm:t>
        <a:bodyPr/>
        <a:lstStyle/>
        <a:p>
          <a:endParaRPr lang="en-GB"/>
        </a:p>
      </dgm:t>
    </dgm:pt>
    <dgm:pt modelId="{49190E9D-94EF-4FD2-801B-2E8C0D1566F9}" type="pres">
      <dgm:prSet presAssocID="{61918A8B-928F-481D-A99A-797914E4D440}" presName="Name21" presStyleCnt="0"/>
      <dgm:spPr/>
    </dgm:pt>
    <dgm:pt modelId="{24BCD09D-BB5A-493B-B4D3-FAED6B060446}" type="pres">
      <dgm:prSet presAssocID="{61918A8B-928F-481D-A99A-797914E4D440}" presName="level2Shape" presStyleLbl="node4" presStyleIdx="1" presStyleCnt="5"/>
      <dgm:spPr/>
      <dgm:t>
        <a:bodyPr/>
        <a:lstStyle/>
        <a:p>
          <a:endParaRPr lang="en-GB"/>
        </a:p>
      </dgm:t>
    </dgm:pt>
    <dgm:pt modelId="{022E8673-BB36-4A45-91AC-36D2B4312879}" type="pres">
      <dgm:prSet presAssocID="{61918A8B-928F-481D-A99A-797914E4D440}" presName="hierChild3" presStyleCnt="0"/>
      <dgm:spPr/>
    </dgm:pt>
    <dgm:pt modelId="{96D513FE-8BF4-4854-BAE2-47D418A0EA24}" type="pres">
      <dgm:prSet presAssocID="{CA8A42EA-C7A9-44D0-9E37-CA59CA8789A6}" presName="Name19" presStyleLbl="parChTrans1D3" presStyleIdx="1" presStyleCnt="4"/>
      <dgm:spPr/>
      <dgm:t>
        <a:bodyPr/>
        <a:lstStyle/>
        <a:p>
          <a:endParaRPr lang="en-GB"/>
        </a:p>
      </dgm:t>
    </dgm:pt>
    <dgm:pt modelId="{77DCEE91-BB91-4414-BE19-9AD9DB906ED0}" type="pres">
      <dgm:prSet presAssocID="{7B4A3783-ABA4-4BCE-B63B-53D8E43DF01C}" presName="Name21" presStyleCnt="0"/>
      <dgm:spPr/>
    </dgm:pt>
    <dgm:pt modelId="{5CEA02F6-6E4C-47D7-AE53-9D496D0D1A3D}" type="pres">
      <dgm:prSet presAssocID="{7B4A3783-ABA4-4BCE-B63B-53D8E43DF01C}" presName="level2Shape" presStyleLbl="node3" presStyleIdx="1" presStyleCnt="4"/>
      <dgm:spPr/>
      <dgm:t>
        <a:bodyPr/>
        <a:lstStyle/>
        <a:p>
          <a:endParaRPr lang="en-GB"/>
        </a:p>
      </dgm:t>
    </dgm:pt>
    <dgm:pt modelId="{E06E38BF-7F26-47A8-9745-047EA6B171C7}" type="pres">
      <dgm:prSet presAssocID="{7B4A3783-ABA4-4BCE-B63B-53D8E43DF01C}" presName="hierChild3" presStyleCnt="0"/>
      <dgm:spPr/>
    </dgm:pt>
    <dgm:pt modelId="{A0540E16-FED4-421A-B323-308DA2729327}" type="pres">
      <dgm:prSet presAssocID="{31FCE2A7-13E8-457A-8A11-F26C808B746B}" presName="Name19" presStyleLbl="parChTrans1D4" presStyleIdx="2" presStyleCnt="5"/>
      <dgm:spPr/>
      <dgm:t>
        <a:bodyPr/>
        <a:lstStyle/>
        <a:p>
          <a:endParaRPr lang="en-GB"/>
        </a:p>
      </dgm:t>
    </dgm:pt>
    <dgm:pt modelId="{B5FB8191-9167-4A6F-9285-40ECDB5FB6CA}" type="pres">
      <dgm:prSet presAssocID="{4598A3B3-3901-4828-9374-036AFA1FEE7F}" presName="Name21" presStyleCnt="0"/>
      <dgm:spPr/>
    </dgm:pt>
    <dgm:pt modelId="{22B14F6D-8617-49B8-8BA6-479706863532}" type="pres">
      <dgm:prSet presAssocID="{4598A3B3-3901-4828-9374-036AFA1FEE7F}" presName="level2Shape" presStyleLbl="node4" presStyleIdx="2" presStyleCnt="5" custLinFactNeighborX="-54" custLinFactNeighborY="-6099"/>
      <dgm:spPr/>
      <dgm:t>
        <a:bodyPr/>
        <a:lstStyle/>
        <a:p>
          <a:endParaRPr lang="en-GB"/>
        </a:p>
      </dgm:t>
    </dgm:pt>
    <dgm:pt modelId="{735040D2-52E9-4D4B-8A61-3784299714D7}" type="pres">
      <dgm:prSet presAssocID="{4598A3B3-3901-4828-9374-036AFA1FEE7F}" presName="hierChild3" presStyleCnt="0"/>
      <dgm:spPr/>
    </dgm:pt>
    <dgm:pt modelId="{E043E564-3957-43F0-B8C0-6B1B470DD2B9}" type="pres">
      <dgm:prSet presAssocID="{13880C4C-DC77-42DB-B27A-8CA0EBECDB36}" presName="Name19" presStyleLbl="parChTrans1D3" presStyleIdx="2" presStyleCnt="4"/>
      <dgm:spPr/>
      <dgm:t>
        <a:bodyPr/>
        <a:lstStyle/>
        <a:p>
          <a:endParaRPr lang="en-GB"/>
        </a:p>
      </dgm:t>
    </dgm:pt>
    <dgm:pt modelId="{9FD7B1B6-E391-4086-AC48-E9CECD1AEA1F}" type="pres">
      <dgm:prSet presAssocID="{BAD0FAE7-F439-48FE-8D56-48A564937B10}" presName="Name21" presStyleCnt="0"/>
      <dgm:spPr/>
    </dgm:pt>
    <dgm:pt modelId="{862827D9-C3DD-4DE0-A79A-E8B96C207F19}" type="pres">
      <dgm:prSet presAssocID="{BAD0FAE7-F439-48FE-8D56-48A564937B10}" presName="level2Shape" presStyleLbl="node3" presStyleIdx="2" presStyleCnt="4" custLinFactNeighborX="9320" custLinFactNeighborY="-1"/>
      <dgm:spPr/>
      <dgm:t>
        <a:bodyPr/>
        <a:lstStyle/>
        <a:p>
          <a:endParaRPr lang="en-GB"/>
        </a:p>
      </dgm:t>
    </dgm:pt>
    <dgm:pt modelId="{EF482B81-4862-415B-91AA-9DCF00C924D6}" type="pres">
      <dgm:prSet presAssocID="{BAD0FAE7-F439-48FE-8D56-48A564937B10}" presName="hierChild3" presStyleCnt="0"/>
      <dgm:spPr/>
    </dgm:pt>
    <dgm:pt modelId="{5CE182AC-0210-48C5-9C8E-6FE975553AD4}" type="pres">
      <dgm:prSet presAssocID="{3CF917B7-4094-4917-A36C-1E60DC2D2B66}" presName="Name19" presStyleLbl="parChTrans1D3" presStyleIdx="3" presStyleCnt="4"/>
      <dgm:spPr/>
      <dgm:t>
        <a:bodyPr/>
        <a:lstStyle/>
        <a:p>
          <a:endParaRPr lang="en-GB"/>
        </a:p>
      </dgm:t>
    </dgm:pt>
    <dgm:pt modelId="{7AE6D8EC-A579-4941-BD7D-AC337B010EA4}" type="pres">
      <dgm:prSet presAssocID="{348DE7FB-1C22-41AA-A12C-80BA3FCB5ABA}" presName="Name21" presStyleCnt="0"/>
      <dgm:spPr/>
    </dgm:pt>
    <dgm:pt modelId="{4C1D1463-36DA-4760-8DEB-126908982614}" type="pres">
      <dgm:prSet presAssocID="{348DE7FB-1C22-41AA-A12C-80BA3FCB5ABA}" presName="level2Shape" presStyleLbl="node3" presStyleIdx="3" presStyleCnt="4"/>
      <dgm:spPr/>
      <dgm:t>
        <a:bodyPr/>
        <a:lstStyle/>
        <a:p>
          <a:endParaRPr lang="en-GB"/>
        </a:p>
      </dgm:t>
    </dgm:pt>
    <dgm:pt modelId="{C1923115-B850-4CED-B419-A899406ACF97}" type="pres">
      <dgm:prSet presAssocID="{348DE7FB-1C22-41AA-A12C-80BA3FCB5ABA}" presName="hierChild3" presStyleCnt="0"/>
      <dgm:spPr/>
    </dgm:pt>
    <dgm:pt modelId="{1ECA76A4-3769-45B6-9FC9-2F65D7A33A80}" type="pres">
      <dgm:prSet presAssocID="{2E378717-0A05-4F46-B6C9-734786EC54B4}" presName="Name19" presStyleLbl="parChTrans1D4" presStyleIdx="3" presStyleCnt="5"/>
      <dgm:spPr/>
      <dgm:t>
        <a:bodyPr/>
        <a:lstStyle/>
        <a:p>
          <a:endParaRPr lang="en-GB"/>
        </a:p>
      </dgm:t>
    </dgm:pt>
    <dgm:pt modelId="{50F1EFEC-9C1A-4741-8905-491BEA4C6378}" type="pres">
      <dgm:prSet presAssocID="{58B5E815-58A2-434E-981F-5BD8E0B73075}" presName="Name21" presStyleCnt="0"/>
      <dgm:spPr/>
    </dgm:pt>
    <dgm:pt modelId="{F0490445-FAA9-4DAE-9916-17C19E5B6967}" type="pres">
      <dgm:prSet presAssocID="{58B5E815-58A2-434E-981F-5BD8E0B73075}" presName="level2Shape" presStyleLbl="node4" presStyleIdx="3" presStyleCnt="5" custLinFactNeighborX="21422" custLinFactNeighborY="-1576"/>
      <dgm:spPr/>
      <dgm:t>
        <a:bodyPr/>
        <a:lstStyle/>
        <a:p>
          <a:endParaRPr lang="en-GB"/>
        </a:p>
      </dgm:t>
    </dgm:pt>
    <dgm:pt modelId="{8F6C218C-BEA0-41D4-9018-A814E2FE0C18}" type="pres">
      <dgm:prSet presAssocID="{58B5E815-58A2-434E-981F-5BD8E0B73075}" presName="hierChild3" presStyleCnt="0"/>
      <dgm:spPr/>
    </dgm:pt>
    <dgm:pt modelId="{1C2DEEE1-D32B-4856-AABA-718129D8D787}" type="pres">
      <dgm:prSet presAssocID="{DC2DF1FD-2AC3-44F7-926C-E0DE510EDE67}" presName="Name19" presStyleLbl="parChTrans1D4" presStyleIdx="4" presStyleCnt="5"/>
      <dgm:spPr/>
      <dgm:t>
        <a:bodyPr/>
        <a:lstStyle/>
        <a:p>
          <a:endParaRPr lang="en-GB"/>
        </a:p>
      </dgm:t>
    </dgm:pt>
    <dgm:pt modelId="{39C6A64C-2835-41AF-A62C-09420C3930D3}" type="pres">
      <dgm:prSet presAssocID="{34BCF48E-3B12-4B53-B38E-7546C8C0223D}" presName="Name21" presStyleCnt="0"/>
      <dgm:spPr/>
    </dgm:pt>
    <dgm:pt modelId="{10418786-886F-4630-B966-1315BFC79BBB}" type="pres">
      <dgm:prSet presAssocID="{34BCF48E-3B12-4B53-B38E-7546C8C0223D}" presName="level2Shape" presStyleLbl="node4" presStyleIdx="4" presStyleCnt="5" custLinFactNeighborX="67650"/>
      <dgm:spPr/>
      <dgm:t>
        <a:bodyPr/>
        <a:lstStyle/>
        <a:p>
          <a:endParaRPr lang="en-GB"/>
        </a:p>
      </dgm:t>
    </dgm:pt>
    <dgm:pt modelId="{DC93BBB2-0882-4C29-84DB-F18888F85BC8}" type="pres">
      <dgm:prSet presAssocID="{34BCF48E-3B12-4B53-B38E-7546C8C0223D}" presName="hierChild3" presStyleCnt="0"/>
      <dgm:spPr/>
    </dgm:pt>
    <dgm:pt modelId="{785E11EE-5A08-41F1-BB0F-024A0F91D569}" type="pres">
      <dgm:prSet presAssocID="{1D931AE9-B218-413B-9CE4-4FEFF5FCD25E}" presName="Name19" presStyleLbl="parChTrans1D2" presStyleIdx="2" presStyleCnt="3"/>
      <dgm:spPr/>
      <dgm:t>
        <a:bodyPr/>
        <a:lstStyle/>
        <a:p>
          <a:endParaRPr lang="en-GB"/>
        </a:p>
      </dgm:t>
    </dgm:pt>
    <dgm:pt modelId="{B479CA27-A218-4C40-8912-6464AACF6AE9}" type="pres">
      <dgm:prSet presAssocID="{B6FE41D9-2071-4A18-B0AA-BB6277BDD8DC}" presName="Name21" presStyleCnt="0"/>
      <dgm:spPr/>
    </dgm:pt>
    <dgm:pt modelId="{58ED0F4A-ACB6-4D52-B857-1E2275A94F7D}" type="pres">
      <dgm:prSet presAssocID="{B6FE41D9-2071-4A18-B0AA-BB6277BDD8DC}" presName="level2Shape" presStyleLbl="node2" presStyleIdx="2" presStyleCnt="3"/>
      <dgm:spPr/>
      <dgm:t>
        <a:bodyPr/>
        <a:lstStyle/>
        <a:p>
          <a:endParaRPr lang="en-GB"/>
        </a:p>
      </dgm:t>
    </dgm:pt>
    <dgm:pt modelId="{23541813-CF2D-4E5A-B3CF-3D2CD02AB065}" type="pres">
      <dgm:prSet presAssocID="{B6FE41D9-2071-4A18-B0AA-BB6277BDD8DC}" presName="hierChild3" presStyleCnt="0"/>
      <dgm:spPr/>
    </dgm:pt>
    <dgm:pt modelId="{F65C0906-FE99-40D9-89C5-1F44C517E50C}" type="pres">
      <dgm:prSet presAssocID="{27E2980F-552B-4A1A-B9B6-FA6C23A3AF4C}" presName="bgShapesFlow" presStyleCnt="0"/>
      <dgm:spPr/>
    </dgm:pt>
  </dgm:ptLst>
  <dgm:cxnLst>
    <dgm:cxn modelId="{CFFDA0CA-9C3C-4A46-8B0F-2CF2CBEB9B19}" type="presOf" srcId="{DC2DF1FD-2AC3-44F7-926C-E0DE510EDE67}" destId="{1C2DEEE1-D32B-4856-AABA-718129D8D787}" srcOrd="0" destOrd="0" presId="urn:microsoft.com/office/officeart/2005/8/layout/hierarchy6"/>
    <dgm:cxn modelId="{8FB68588-C176-426E-BC36-55F46291191E}" srcId="{745F9827-BD5B-4BFD-B04A-2B09C1201DCF}" destId="{61918A8B-928F-481D-A99A-797914E4D440}" srcOrd="1" destOrd="0" parTransId="{6681B1E6-440B-4DE0-B81F-0E5A0E98B8A3}" sibTransId="{02A7FB55-AF78-413B-BBB6-EEF21A54CCF7}"/>
    <dgm:cxn modelId="{3EB07BB7-1FBB-4E30-997A-47ED4DEFBC7C}" srcId="{27E2980F-552B-4A1A-B9B6-FA6C23A3AF4C}" destId="{27782684-790B-4760-9B0A-9D107594E2AC}" srcOrd="0" destOrd="0" parTransId="{FEC727C1-9ACB-4E82-A3DB-82A69E0A01EF}" sibTransId="{413E1536-1C2E-436D-9C02-5C85F1016F37}"/>
    <dgm:cxn modelId="{627B8301-35FE-4B22-A31C-E2F3B3C373F0}" type="presOf" srcId="{311A8585-A2AB-4AC2-8487-1A4864E3A5CA}" destId="{848E9E0F-C9B3-4EED-8F8C-99C51DB9EA4E}" srcOrd="0" destOrd="0" presId="urn:microsoft.com/office/officeart/2005/8/layout/hierarchy6"/>
    <dgm:cxn modelId="{9F7022CE-89C1-46AB-A741-6E5B4E23906E}" srcId="{27782684-790B-4760-9B0A-9D107594E2AC}" destId="{B6FE41D9-2071-4A18-B0AA-BB6277BDD8DC}" srcOrd="2" destOrd="0" parTransId="{1D931AE9-B218-413B-9CE4-4FEFF5FCD25E}" sibTransId="{C064E780-1C17-4A71-B86F-1D74C2DFD8FB}"/>
    <dgm:cxn modelId="{05EA0D1A-7ADC-4DE0-9186-55AAF6B7B4A4}" type="presOf" srcId="{B6FE41D9-2071-4A18-B0AA-BB6277BDD8DC}" destId="{58ED0F4A-ACB6-4D52-B857-1E2275A94F7D}" srcOrd="0" destOrd="0" presId="urn:microsoft.com/office/officeart/2005/8/layout/hierarchy6"/>
    <dgm:cxn modelId="{AD1AB4EE-6B87-4AEE-B181-6F9A965B770C}" type="presOf" srcId="{34BCF48E-3B12-4B53-B38E-7546C8C0223D}" destId="{10418786-886F-4630-B966-1315BFC79BBB}" srcOrd="0" destOrd="0" presId="urn:microsoft.com/office/officeart/2005/8/layout/hierarchy6"/>
    <dgm:cxn modelId="{5F71BE67-44BE-4D74-8594-2C6FB6CF9089}" type="presOf" srcId="{F62CF2BB-A131-4A46-A38D-4EE427A3C154}" destId="{1CC7C8D6-8083-4C5B-8849-4524C3E7309C}" srcOrd="0" destOrd="0" presId="urn:microsoft.com/office/officeart/2005/8/layout/hierarchy6"/>
    <dgm:cxn modelId="{590FC825-9A02-46D6-96A6-E93347D9DC7F}" type="presOf" srcId="{3CF917B7-4094-4917-A36C-1E60DC2D2B66}" destId="{5CE182AC-0210-48C5-9C8E-6FE975553AD4}" srcOrd="0" destOrd="0" presId="urn:microsoft.com/office/officeart/2005/8/layout/hierarchy6"/>
    <dgm:cxn modelId="{55D26C93-319D-474D-A302-D07FC6718F6A}" type="presOf" srcId="{745F9827-BD5B-4BFD-B04A-2B09C1201DCF}" destId="{31BB0742-3710-46C3-9530-D11D16964A7B}" srcOrd="0" destOrd="0" presId="urn:microsoft.com/office/officeart/2005/8/layout/hierarchy6"/>
    <dgm:cxn modelId="{D13FFD3B-E2C5-4B46-ACA4-FD4118BCCCEA}" srcId="{557CE354-969C-498D-86A0-8683AADBA258}" destId="{745F9827-BD5B-4BFD-B04A-2B09C1201DCF}" srcOrd="0" destOrd="0" parTransId="{12AC806E-ED55-4D77-8EDB-566FC2DFCB98}" sibTransId="{023FE213-271C-47D8-8E16-60B9F075FF7E}"/>
    <dgm:cxn modelId="{CB803872-A070-46F1-950D-5CB480DD35A6}" srcId="{7B4A3783-ABA4-4BCE-B63B-53D8E43DF01C}" destId="{4598A3B3-3901-4828-9374-036AFA1FEE7F}" srcOrd="0" destOrd="0" parTransId="{31FCE2A7-13E8-457A-8A11-F26C808B746B}" sibTransId="{0A640B1D-9034-4A79-9A67-75B3977B0C11}"/>
    <dgm:cxn modelId="{034543ED-3ABB-46FF-9D05-EE0DC3E1C70A}" type="presOf" srcId="{6681B1E6-440B-4DE0-B81F-0E5A0E98B8A3}" destId="{5A5E28F9-3D69-436E-9A92-AA6BA7D31450}" srcOrd="0" destOrd="0" presId="urn:microsoft.com/office/officeart/2005/8/layout/hierarchy6"/>
    <dgm:cxn modelId="{3D04FF8C-8D21-4773-BF67-1C6BC58B27C6}" type="presOf" srcId="{557CE354-969C-498D-86A0-8683AADBA258}" destId="{EDA5A753-27DD-421F-BC45-07333D70FAE9}" srcOrd="0" destOrd="0" presId="urn:microsoft.com/office/officeart/2005/8/layout/hierarchy6"/>
    <dgm:cxn modelId="{8EEE6538-3858-43DC-BC36-CF9A38EA5481}" type="presOf" srcId="{2E378717-0A05-4F46-B6C9-734786EC54B4}" destId="{1ECA76A4-3769-45B6-9FC9-2F65D7A33A80}" srcOrd="0" destOrd="0" presId="urn:microsoft.com/office/officeart/2005/8/layout/hierarchy6"/>
    <dgm:cxn modelId="{6A8C56B8-86E6-4589-884C-349B29889C7F}" srcId="{745F9827-BD5B-4BFD-B04A-2B09C1201DCF}" destId="{21B48113-FE5D-473B-AF82-228F9253BC02}" srcOrd="0" destOrd="0" parTransId="{E8AC8F8B-BB8B-4BE3-B2C8-14813E230A40}" sibTransId="{81473FB0-CF59-4D96-8727-B9C4ABEF3FD4}"/>
    <dgm:cxn modelId="{53A85788-B69B-488C-8669-CD112C726E46}" srcId="{348DE7FB-1C22-41AA-A12C-80BA3FCB5ABA}" destId="{58B5E815-58A2-434E-981F-5BD8E0B73075}" srcOrd="0" destOrd="0" parTransId="{2E378717-0A05-4F46-B6C9-734786EC54B4}" sibTransId="{4AEFE9CA-35D0-48B7-91DC-547103D21C10}"/>
    <dgm:cxn modelId="{86456A55-7BA4-4755-8413-D525B70CD45C}" type="presOf" srcId="{9CAFCFD9-41DC-4BCA-A2DB-4FE12B7EB1C1}" destId="{A1CEFBCF-63D4-4002-BA6C-5041D5A27720}" srcOrd="0" destOrd="0" presId="urn:microsoft.com/office/officeart/2005/8/layout/hierarchy6"/>
    <dgm:cxn modelId="{10E330C8-5A3F-4158-89CE-63657986DD5F}" type="presOf" srcId="{4598A3B3-3901-4828-9374-036AFA1FEE7F}" destId="{22B14F6D-8617-49B8-8BA6-479706863532}" srcOrd="0" destOrd="0" presId="urn:microsoft.com/office/officeart/2005/8/layout/hierarchy6"/>
    <dgm:cxn modelId="{910A1F5B-9841-4789-A0EB-0791B187C245}" type="presOf" srcId="{27782684-790B-4760-9B0A-9D107594E2AC}" destId="{EB556181-2A91-461C-9FE9-2023DFCFF01D}" srcOrd="0" destOrd="0" presId="urn:microsoft.com/office/officeart/2005/8/layout/hierarchy6"/>
    <dgm:cxn modelId="{58BAD802-0A1F-4991-98CA-A5BBA1280277}" type="presOf" srcId="{12AC806E-ED55-4D77-8EDB-566FC2DFCB98}" destId="{380322F4-57BE-4816-807F-E12D5241257A}" srcOrd="0" destOrd="0" presId="urn:microsoft.com/office/officeart/2005/8/layout/hierarchy6"/>
    <dgm:cxn modelId="{DEA1E4A9-08E9-420C-A465-02DDD1B26F96}" srcId="{27782684-790B-4760-9B0A-9D107594E2AC}" destId="{557CE354-969C-498D-86A0-8683AADBA258}" srcOrd="1" destOrd="0" parTransId="{311A8585-A2AB-4AC2-8487-1A4864E3A5CA}" sibTransId="{643AD364-E195-49CC-BA95-15EB1B2F665A}"/>
    <dgm:cxn modelId="{5542CA1B-C826-4C9C-9317-59C8E419513B}" type="presOf" srcId="{31FCE2A7-13E8-457A-8A11-F26C808B746B}" destId="{A0540E16-FED4-421A-B323-308DA2729327}" srcOrd="0" destOrd="0" presId="urn:microsoft.com/office/officeart/2005/8/layout/hierarchy6"/>
    <dgm:cxn modelId="{8A9F98C2-E0E1-4ACF-A784-620FED42F280}" srcId="{27782684-790B-4760-9B0A-9D107594E2AC}" destId="{F62CF2BB-A131-4A46-A38D-4EE427A3C154}" srcOrd="0" destOrd="0" parTransId="{9CAFCFD9-41DC-4BCA-A2DB-4FE12B7EB1C1}" sibTransId="{93E429C4-5275-4A16-BC45-1CE0551C9DFF}"/>
    <dgm:cxn modelId="{675DE513-B07D-4586-8648-F0E94B733A79}" type="presOf" srcId="{BAD0FAE7-F439-48FE-8D56-48A564937B10}" destId="{862827D9-C3DD-4DE0-A79A-E8B96C207F19}" srcOrd="0" destOrd="0" presId="urn:microsoft.com/office/officeart/2005/8/layout/hierarchy6"/>
    <dgm:cxn modelId="{96133A9B-9711-4B07-BF67-2DE80377C82C}" type="presOf" srcId="{E8AC8F8B-BB8B-4BE3-B2C8-14813E230A40}" destId="{387148A4-927B-448B-98C3-E6E65B2B64F2}" srcOrd="0" destOrd="0" presId="urn:microsoft.com/office/officeart/2005/8/layout/hierarchy6"/>
    <dgm:cxn modelId="{3529D9B8-928E-4D8C-AC9C-E8C86F1278FC}" srcId="{557CE354-969C-498D-86A0-8683AADBA258}" destId="{348DE7FB-1C22-41AA-A12C-80BA3FCB5ABA}" srcOrd="3" destOrd="0" parTransId="{3CF917B7-4094-4917-A36C-1E60DC2D2B66}" sibTransId="{DC2F7B06-B713-491F-8F69-0410958B0C17}"/>
    <dgm:cxn modelId="{F87EF945-5661-4689-A913-9D82E7E2F591}" srcId="{348DE7FB-1C22-41AA-A12C-80BA3FCB5ABA}" destId="{34BCF48E-3B12-4B53-B38E-7546C8C0223D}" srcOrd="1" destOrd="0" parTransId="{DC2DF1FD-2AC3-44F7-926C-E0DE510EDE67}" sibTransId="{95DD8AE3-77A3-48FF-B615-842323F07751}"/>
    <dgm:cxn modelId="{C476E1ED-231F-4A4C-BF9C-C47AF7F5A84B}" type="presOf" srcId="{13880C4C-DC77-42DB-B27A-8CA0EBECDB36}" destId="{E043E564-3957-43F0-B8C0-6B1B470DD2B9}" srcOrd="0" destOrd="0" presId="urn:microsoft.com/office/officeart/2005/8/layout/hierarchy6"/>
    <dgm:cxn modelId="{93A76175-2305-4791-9649-1B3A7BAF40F7}" type="presOf" srcId="{58B5E815-58A2-434E-981F-5BD8E0B73075}" destId="{F0490445-FAA9-4DAE-9916-17C19E5B6967}" srcOrd="0" destOrd="0" presId="urn:microsoft.com/office/officeart/2005/8/layout/hierarchy6"/>
    <dgm:cxn modelId="{E3B92298-2E9F-4C15-A13B-C061E5073E6F}" type="presOf" srcId="{1D931AE9-B218-413B-9CE4-4FEFF5FCD25E}" destId="{785E11EE-5A08-41F1-BB0F-024A0F91D569}" srcOrd="0" destOrd="0" presId="urn:microsoft.com/office/officeart/2005/8/layout/hierarchy6"/>
    <dgm:cxn modelId="{7E57B9A9-6758-4F6D-A4ED-F04CD9703B92}" type="presOf" srcId="{348DE7FB-1C22-41AA-A12C-80BA3FCB5ABA}" destId="{4C1D1463-36DA-4760-8DEB-126908982614}" srcOrd="0" destOrd="0" presId="urn:microsoft.com/office/officeart/2005/8/layout/hierarchy6"/>
    <dgm:cxn modelId="{1FC3611F-9A40-44F1-B45D-C4DD83EDC293}" type="presOf" srcId="{7B4A3783-ABA4-4BCE-B63B-53D8E43DF01C}" destId="{5CEA02F6-6E4C-47D7-AE53-9D496D0D1A3D}" srcOrd="0" destOrd="0" presId="urn:microsoft.com/office/officeart/2005/8/layout/hierarchy6"/>
    <dgm:cxn modelId="{D4FBDA79-D877-4442-960F-C53488554553}" srcId="{557CE354-969C-498D-86A0-8683AADBA258}" destId="{BAD0FAE7-F439-48FE-8D56-48A564937B10}" srcOrd="2" destOrd="0" parTransId="{13880C4C-DC77-42DB-B27A-8CA0EBECDB36}" sibTransId="{BD5758B2-8261-490C-8137-109917B3C8FD}"/>
    <dgm:cxn modelId="{55EDF6AB-381E-4D30-9DAF-F782A5F571D6}" type="presOf" srcId="{21B48113-FE5D-473B-AF82-228F9253BC02}" destId="{2373C07A-77FD-4F0B-8412-5CAD97B3BACE}" srcOrd="0" destOrd="0" presId="urn:microsoft.com/office/officeart/2005/8/layout/hierarchy6"/>
    <dgm:cxn modelId="{55009F88-5595-4A1F-B1F3-F560CE343205}" type="presOf" srcId="{27E2980F-552B-4A1A-B9B6-FA6C23A3AF4C}" destId="{ED1A0A91-3915-412D-AA76-2610BDBCC4A9}" srcOrd="0" destOrd="0" presId="urn:microsoft.com/office/officeart/2005/8/layout/hierarchy6"/>
    <dgm:cxn modelId="{EB993BFB-D439-4234-ACD3-3039F81618AE}" srcId="{557CE354-969C-498D-86A0-8683AADBA258}" destId="{7B4A3783-ABA4-4BCE-B63B-53D8E43DF01C}" srcOrd="1" destOrd="0" parTransId="{CA8A42EA-C7A9-44D0-9E37-CA59CA8789A6}" sibTransId="{816A5819-A8C6-4C77-9DBC-55222BB4CD90}"/>
    <dgm:cxn modelId="{81FBBCCE-5DCD-4C92-883C-1FA024E223E3}" type="presOf" srcId="{CA8A42EA-C7A9-44D0-9E37-CA59CA8789A6}" destId="{96D513FE-8BF4-4854-BAE2-47D418A0EA24}" srcOrd="0" destOrd="0" presId="urn:microsoft.com/office/officeart/2005/8/layout/hierarchy6"/>
    <dgm:cxn modelId="{91A51F76-4591-4F43-9D51-07D6DBC40EBC}" type="presOf" srcId="{61918A8B-928F-481D-A99A-797914E4D440}" destId="{24BCD09D-BB5A-493B-B4D3-FAED6B060446}" srcOrd="0" destOrd="0" presId="urn:microsoft.com/office/officeart/2005/8/layout/hierarchy6"/>
    <dgm:cxn modelId="{42B08B9A-7D94-49D4-9830-9BF9DF2A5990}" type="presParOf" srcId="{ED1A0A91-3915-412D-AA76-2610BDBCC4A9}" destId="{9919A597-6EB8-443B-9666-B773DA58BD40}" srcOrd="0" destOrd="0" presId="urn:microsoft.com/office/officeart/2005/8/layout/hierarchy6"/>
    <dgm:cxn modelId="{68296B03-B3CE-44A5-8A2A-2B20DA901766}" type="presParOf" srcId="{9919A597-6EB8-443B-9666-B773DA58BD40}" destId="{87A97B68-CDA3-49B9-B5D1-BD3B9565FF9C}" srcOrd="0" destOrd="0" presId="urn:microsoft.com/office/officeart/2005/8/layout/hierarchy6"/>
    <dgm:cxn modelId="{07975015-7C59-45BE-8318-4624F6EA7B47}" type="presParOf" srcId="{87A97B68-CDA3-49B9-B5D1-BD3B9565FF9C}" destId="{A1F3A9A8-5A97-438B-8E24-D06BE2B80E73}" srcOrd="0" destOrd="0" presId="urn:microsoft.com/office/officeart/2005/8/layout/hierarchy6"/>
    <dgm:cxn modelId="{18788A5C-B619-4896-8D66-A9723B21BEB0}" type="presParOf" srcId="{A1F3A9A8-5A97-438B-8E24-D06BE2B80E73}" destId="{EB556181-2A91-461C-9FE9-2023DFCFF01D}" srcOrd="0" destOrd="0" presId="urn:microsoft.com/office/officeart/2005/8/layout/hierarchy6"/>
    <dgm:cxn modelId="{645F26EE-B1AB-4016-90DE-216402A271BE}" type="presParOf" srcId="{A1F3A9A8-5A97-438B-8E24-D06BE2B80E73}" destId="{5758F0C4-D11F-46E3-A44A-E8F8BBF704BF}" srcOrd="1" destOrd="0" presId="urn:microsoft.com/office/officeart/2005/8/layout/hierarchy6"/>
    <dgm:cxn modelId="{58CD95B1-AA83-4840-8CFB-2D50DBC99C13}" type="presParOf" srcId="{5758F0C4-D11F-46E3-A44A-E8F8BBF704BF}" destId="{A1CEFBCF-63D4-4002-BA6C-5041D5A27720}" srcOrd="0" destOrd="0" presId="urn:microsoft.com/office/officeart/2005/8/layout/hierarchy6"/>
    <dgm:cxn modelId="{DCF5FE57-E8C5-4611-870C-F16140112873}" type="presParOf" srcId="{5758F0C4-D11F-46E3-A44A-E8F8BBF704BF}" destId="{45BE5800-E0B3-4162-BBD3-8AD55ABC0ADF}" srcOrd="1" destOrd="0" presId="urn:microsoft.com/office/officeart/2005/8/layout/hierarchy6"/>
    <dgm:cxn modelId="{2A6F0DA5-1E7A-4991-AC52-611649368EAA}" type="presParOf" srcId="{45BE5800-E0B3-4162-BBD3-8AD55ABC0ADF}" destId="{1CC7C8D6-8083-4C5B-8849-4524C3E7309C}" srcOrd="0" destOrd="0" presId="urn:microsoft.com/office/officeart/2005/8/layout/hierarchy6"/>
    <dgm:cxn modelId="{99D6E386-C568-441D-9E32-745808D11B1D}" type="presParOf" srcId="{45BE5800-E0B3-4162-BBD3-8AD55ABC0ADF}" destId="{2CE72C24-2240-46E7-B517-F46BDED6E586}" srcOrd="1" destOrd="0" presId="urn:microsoft.com/office/officeart/2005/8/layout/hierarchy6"/>
    <dgm:cxn modelId="{E8D0B841-8DA1-4D96-8C53-471A7C403E07}" type="presParOf" srcId="{5758F0C4-D11F-46E3-A44A-E8F8BBF704BF}" destId="{848E9E0F-C9B3-4EED-8F8C-99C51DB9EA4E}" srcOrd="2" destOrd="0" presId="urn:microsoft.com/office/officeart/2005/8/layout/hierarchy6"/>
    <dgm:cxn modelId="{22C5AE49-FA57-413B-A9DD-AF4E2C33F8FE}" type="presParOf" srcId="{5758F0C4-D11F-46E3-A44A-E8F8BBF704BF}" destId="{E4FF675F-3802-493F-B028-623C11D0EC05}" srcOrd="3" destOrd="0" presId="urn:microsoft.com/office/officeart/2005/8/layout/hierarchy6"/>
    <dgm:cxn modelId="{EDB2B73D-5158-493C-9E36-D59E668472D2}" type="presParOf" srcId="{E4FF675F-3802-493F-B028-623C11D0EC05}" destId="{EDA5A753-27DD-421F-BC45-07333D70FAE9}" srcOrd="0" destOrd="0" presId="urn:microsoft.com/office/officeart/2005/8/layout/hierarchy6"/>
    <dgm:cxn modelId="{D588A7BE-E829-454F-8207-B2B722951993}" type="presParOf" srcId="{E4FF675F-3802-493F-B028-623C11D0EC05}" destId="{C0D2D671-91CA-4B17-B99F-6540DB2FDF83}" srcOrd="1" destOrd="0" presId="urn:microsoft.com/office/officeart/2005/8/layout/hierarchy6"/>
    <dgm:cxn modelId="{1CF05FBA-87F4-4893-8BB9-8C8D79A539D5}" type="presParOf" srcId="{C0D2D671-91CA-4B17-B99F-6540DB2FDF83}" destId="{380322F4-57BE-4816-807F-E12D5241257A}" srcOrd="0" destOrd="0" presId="urn:microsoft.com/office/officeart/2005/8/layout/hierarchy6"/>
    <dgm:cxn modelId="{B6E96105-C7B9-4D5C-9C52-BBB653254646}" type="presParOf" srcId="{C0D2D671-91CA-4B17-B99F-6540DB2FDF83}" destId="{5419D13B-D457-49C3-9097-4B5C614644EF}" srcOrd="1" destOrd="0" presId="urn:microsoft.com/office/officeart/2005/8/layout/hierarchy6"/>
    <dgm:cxn modelId="{32683545-CEE6-47A0-938D-13A3A516B50E}" type="presParOf" srcId="{5419D13B-D457-49C3-9097-4B5C614644EF}" destId="{31BB0742-3710-46C3-9530-D11D16964A7B}" srcOrd="0" destOrd="0" presId="urn:microsoft.com/office/officeart/2005/8/layout/hierarchy6"/>
    <dgm:cxn modelId="{8B36CDBB-1F11-4B83-B016-B817BE86FF2B}" type="presParOf" srcId="{5419D13B-D457-49C3-9097-4B5C614644EF}" destId="{BC892C50-D5AC-408A-8B04-DB81A7716D81}" srcOrd="1" destOrd="0" presId="urn:microsoft.com/office/officeart/2005/8/layout/hierarchy6"/>
    <dgm:cxn modelId="{EED9B25E-EFE1-4FA6-A5A9-90DFEFAF0568}" type="presParOf" srcId="{BC892C50-D5AC-408A-8B04-DB81A7716D81}" destId="{387148A4-927B-448B-98C3-E6E65B2B64F2}" srcOrd="0" destOrd="0" presId="urn:microsoft.com/office/officeart/2005/8/layout/hierarchy6"/>
    <dgm:cxn modelId="{B065A4A4-38C2-40E0-A0D2-6ED026CAEF15}" type="presParOf" srcId="{BC892C50-D5AC-408A-8B04-DB81A7716D81}" destId="{38FA6556-112E-4A43-BCA0-FCB1679120DE}" srcOrd="1" destOrd="0" presId="urn:microsoft.com/office/officeart/2005/8/layout/hierarchy6"/>
    <dgm:cxn modelId="{5F954A75-21F1-4805-93BD-8012A9B0A258}" type="presParOf" srcId="{38FA6556-112E-4A43-BCA0-FCB1679120DE}" destId="{2373C07A-77FD-4F0B-8412-5CAD97B3BACE}" srcOrd="0" destOrd="0" presId="urn:microsoft.com/office/officeart/2005/8/layout/hierarchy6"/>
    <dgm:cxn modelId="{E7937047-8C75-49A2-8664-80F12642128A}" type="presParOf" srcId="{38FA6556-112E-4A43-BCA0-FCB1679120DE}" destId="{37E28555-BA57-4134-9B8E-7D667A49C1B9}" srcOrd="1" destOrd="0" presId="urn:microsoft.com/office/officeart/2005/8/layout/hierarchy6"/>
    <dgm:cxn modelId="{DF5B62D5-26F1-4D1D-B28A-385A6B0597DB}" type="presParOf" srcId="{BC892C50-D5AC-408A-8B04-DB81A7716D81}" destId="{5A5E28F9-3D69-436E-9A92-AA6BA7D31450}" srcOrd="2" destOrd="0" presId="urn:microsoft.com/office/officeart/2005/8/layout/hierarchy6"/>
    <dgm:cxn modelId="{4937A930-894D-41CD-B4AA-4012B08914B4}" type="presParOf" srcId="{BC892C50-D5AC-408A-8B04-DB81A7716D81}" destId="{49190E9D-94EF-4FD2-801B-2E8C0D1566F9}" srcOrd="3" destOrd="0" presId="urn:microsoft.com/office/officeart/2005/8/layout/hierarchy6"/>
    <dgm:cxn modelId="{A6A59F02-324D-4EF3-9C91-904AF20F60F6}" type="presParOf" srcId="{49190E9D-94EF-4FD2-801B-2E8C0D1566F9}" destId="{24BCD09D-BB5A-493B-B4D3-FAED6B060446}" srcOrd="0" destOrd="0" presId="urn:microsoft.com/office/officeart/2005/8/layout/hierarchy6"/>
    <dgm:cxn modelId="{C5AF5BD5-BA28-478D-868B-ABDB3AF93F5D}" type="presParOf" srcId="{49190E9D-94EF-4FD2-801B-2E8C0D1566F9}" destId="{022E8673-BB36-4A45-91AC-36D2B4312879}" srcOrd="1" destOrd="0" presId="urn:microsoft.com/office/officeart/2005/8/layout/hierarchy6"/>
    <dgm:cxn modelId="{61EBCFB0-5D66-4BAB-9BAB-5D1D0F6F5601}" type="presParOf" srcId="{C0D2D671-91CA-4B17-B99F-6540DB2FDF83}" destId="{96D513FE-8BF4-4854-BAE2-47D418A0EA24}" srcOrd="2" destOrd="0" presId="urn:microsoft.com/office/officeart/2005/8/layout/hierarchy6"/>
    <dgm:cxn modelId="{7D17D486-00FF-4E6C-8976-6E1A39103515}" type="presParOf" srcId="{C0D2D671-91CA-4B17-B99F-6540DB2FDF83}" destId="{77DCEE91-BB91-4414-BE19-9AD9DB906ED0}" srcOrd="3" destOrd="0" presId="urn:microsoft.com/office/officeart/2005/8/layout/hierarchy6"/>
    <dgm:cxn modelId="{9CC9E708-E480-46B5-8C57-BBA59EAFE2E5}" type="presParOf" srcId="{77DCEE91-BB91-4414-BE19-9AD9DB906ED0}" destId="{5CEA02F6-6E4C-47D7-AE53-9D496D0D1A3D}" srcOrd="0" destOrd="0" presId="urn:microsoft.com/office/officeart/2005/8/layout/hierarchy6"/>
    <dgm:cxn modelId="{A76044EB-9A24-4CA7-BFC6-D79BB3CF96CC}" type="presParOf" srcId="{77DCEE91-BB91-4414-BE19-9AD9DB906ED0}" destId="{E06E38BF-7F26-47A8-9745-047EA6B171C7}" srcOrd="1" destOrd="0" presId="urn:microsoft.com/office/officeart/2005/8/layout/hierarchy6"/>
    <dgm:cxn modelId="{F725E3A3-EE5C-4FCC-899F-9254761B4D58}" type="presParOf" srcId="{E06E38BF-7F26-47A8-9745-047EA6B171C7}" destId="{A0540E16-FED4-421A-B323-308DA2729327}" srcOrd="0" destOrd="0" presId="urn:microsoft.com/office/officeart/2005/8/layout/hierarchy6"/>
    <dgm:cxn modelId="{67C2D880-6FDF-4CEA-88B0-BC1646D86468}" type="presParOf" srcId="{E06E38BF-7F26-47A8-9745-047EA6B171C7}" destId="{B5FB8191-9167-4A6F-9285-40ECDB5FB6CA}" srcOrd="1" destOrd="0" presId="urn:microsoft.com/office/officeart/2005/8/layout/hierarchy6"/>
    <dgm:cxn modelId="{81C88781-452F-45A7-8C8B-742101902DD5}" type="presParOf" srcId="{B5FB8191-9167-4A6F-9285-40ECDB5FB6CA}" destId="{22B14F6D-8617-49B8-8BA6-479706863532}" srcOrd="0" destOrd="0" presId="urn:microsoft.com/office/officeart/2005/8/layout/hierarchy6"/>
    <dgm:cxn modelId="{1137DB93-0C65-4846-85DC-FECD92A3EA54}" type="presParOf" srcId="{B5FB8191-9167-4A6F-9285-40ECDB5FB6CA}" destId="{735040D2-52E9-4D4B-8A61-3784299714D7}" srcOrd="1" destOrd="0" presId="urn:microsoft.com/office/officeart/2005/8/layout/hierarchy6"/>
    <dgm:cxn modelId="{B43B1490-0681-416D-A7DF-256E9AFF6F59}" type="presParOf" srcId="{C0D2D671-91CA-4B17-B99F-6540DB2FDF83}" destId="{E043E564-3957-43F0-B8C0-6B1B470DD2B9}" srcOrd="4" destOrd="0" presId="urn:microsoft.com/office/officeart/2005/8/layout/hierarchy6"/>
    <dgm:cxn modelId="{FDA1FF7F-9EBC-49FE-83FD-18AAFB53CA88}" type="presParOf" srcId="{C0D2D671-91CA-4B17-B99F-6540DB2FDF83}" destId="{9FD7B1B6-E391-4086-AC48-E9CECD1AEA1F}" srcOrd="5" destOrd="0" presId="urn:microsoft.com/office/officeart/2005/8/layout/hierarchy6"/>
    <dgm:cxn modelId="{B5158F36-9177-4A82-9A1D-617B48FDD7EF}" type="presParOf" srcId="{9FD7B1B6-E391-4086-AC48-E9CECD1AEA1F}" destId="{862827D9-C3DD-4DE0-A79A-E8B96C207F19}" srcOrd="0" destOrd="0" presId="urn:microsoft.com/office/officeart/2005/8/layout/hierarchy6"/>
    <dgm:cxn modelId="{70B98CFA-B086-43EC-BFBF-23372CA9B195}" type="presParOf" srcId="{9FD7B1B6-E391-4086-AC48-E9CECD1AEA1F}" destId="{EF482B81-4862-415B-91AA-9DCF00C924D6}" srcOrd="1" destOrd="0" presId="urn:microsoft.com/office/officeart/2005/8/layout/hierarchy6"/>
    <dgm:cxn modelId="{8A82E2E3-CFCE-4A29-A4B8-462D5743770C}" type="presParOf" srcId="{C0D2D671-91CA-4B17-B99F-6540DB2FDF83}" destId="{5CE182AC-0210-48C5-9C8E-6FE975553AD4}" srcOrd="6" destOrd="0" presId="urn:microsoft.com/office/officeart/2005/8/layout/hierarchy6"/>
    <dgm:cxn modelId="{DE536DD4-ABFD-4948-BDF6-B8A10F319E34}" type="presParOf" srcId="{C0D2D671-91CA-4B17-B99F-6540DB2FDF83}" destId="{7AE6D8EC-A579-4941-BD7D-AC337B010EA4}" srcOrd="7" destOrd="0" presId="urn:microsoft.com/office/officeart/2005/8/layout/hierarchy6"/>
    <dgm:cxn modelId="{29CAC66E-3AE1-4431-8D93-A6AE0BC3F619}" type="presParOf" srcId="{7AE6D8EC-A579-4941-BD7D-AC337B010EA4}" destId="{4C1D1463-36DA-4760-8DEB-126908982614}" srcOrd="0" destOrd="0" presId="urn:microsoft.com/office/officeart/2005/8/layout/hierarchy6"/>
    <dgm:cxn modelId="{A635272E-DC0C-4AA9-94AB-D9974E54F71F}" type="presParOf" srcId="{7AE6D8EC-A579-4941-BD7D-AC337B010EA4}" destId="{C1923115-B850-4CED-B419-A899406ACF97}" srcOrd="1" destOrd="0" presId="urn:microsoft.com/office/officeart/2005/8/layout/hierarchy6"/>
    <dgm:cxn modelId="{77D68C35-504A-489F-8632-F375185B8B93}" type="presParOf" srcId="{C1923115-B850-4CED-B419-A899406ACF97}" destId="{1ECA76A4-3769-45B6-9FC9-2F65D7A33A80}" srcOrd="0" destOrd="0" presId="urn:microsoft.com/office/officeart/2005/8/layout/hierarchy6"/>
    <dgm:cxn modelId="{8DF5997A-45AF-4F5C-8905-F5A0C926A48F}" type="presParOf" srcId="{C1923115-B850-4CED-B419-A899406ACF97}" destId="{50F1EFEC-9C1A-4741-8905-491BEA4C6378}" srcOrd="1" destOrd="0" presId="urn:microsoft.com/office/officeart/2005/8/layout/hierarchy6"/>
    <dgm:cxn modelId="{A19A14FB-E6D2-4445-B136-48E516DF935F}" type="presParOf" srcId="{50F1EFEC-9C1A-4741-8905-491BEA4C6378}" destId="{F0490445-FAA9-4DAE-9916-17C19E5B6967}" srcOrd="0" destOrd="0" presId="urn:microsoft.com/office/officeart/2005/8/layout/hierarchy6"/>
    <dgm:cxn modelId="{59960FD4-3015-4093-BF20-1A9F5B844022}" type="presParOf" srcId="{50F1EFEC-9C1A-4741-8905-491BEA4C6378}" destId="{8F6C218C-BEA0-41D4-9018-A814E2FE0C18}" srcOrd="1" destOrd="0" presId="urn:microsoft.com/office/officeart/2005/8/layout/hierarchy6"/>
    <dgm:cxn modelId="{893BDAE3-317B-4612-8AE0-AC9C5C5B87E2}" type="presParOf" srcId="{C1923115-B850-4CED-B419-A899406ACF97}" destId="{1C2DEEE1-D32B-4856-AABA-718129D8D787}" srcOrd="2" destOrd="0" presId="urn:microsoft.com/office/officeart/2005/8/layout/hierarchy6"/>
    <dgm:cxn modelId="{B688F469-8316-4210-8DEE-9A81F2B448D3}" type="presParOf" srcId="{C1923115-B850-4CED-B419-A899406ACF97}" destId="{39C6A64C-2835-41AF-A62C-09420C3930D3}" srcOrd="3" destOrd="0" presId="urn:microsoft.com/office/officeart/2005/8/layout/hierarchy6"/>
    <dgm:cxn modelId="{D4A60AE5-C257-4F33-9506-3B32AB221492}" type="presParOf" srcId="{39C6A64C-2835-41AF-A62C-09420C3930D3}" destId="{10418786-886F-4630-B966-1315BFC79BBB}" srcOrd="0" destOrd="0" presId="urn:microsoft.com/office/officeart/2005/8/layout/hierarchy6"/>
    <dgm:cxn modelId="{A1E40855-8356-4DA2-AA75-C4F3EA3A1B0B}" type="presParOf" srcId="{39C6A64C-2835-41AF-A62C-09420C3930D3}" destId="{DC93BBB2-0882-4C29-84DB-F18888F85BC8}" srcOrd="1" destOrd="0" presId="urn:microsoft.com/office/officeart/2005/8/layout/hierarchy6"/>
    <dgm:cxn modelId="{6CCCEC8B-C105-4DC8-9620-65A4C230DC9B}" type="presParOf" srcId="{5758F0C4-D11F-46E3-A44A-E8F8BBF704BF}" destId="{785E11EE-5A08-41F1-BB0F-024A0F91D569}" srcOrd="4" destOrd="0" presId="urn:microsoft.com/office/officeart/2005/8/layout/hierarchy6"/>
    <dgm:cxn modelId="{A082CF34-3F34-48CE-82BC-B84369FDC0D2}" type="presParOf" srcId="{5758F0C4-D11F-46E3-A44A-E8F8BBF704BF}" destId="{B479CA27-A218-4C40-8912-6464AACF6AE9}" srcOrd="5" destOrd="0" presId="urn:microsoft.com/office/officeart/2005/8/layout/hierarchy6"/>
    <dgm:cxn modelId="{6AEB4204-5D69-4FFA-99CB-94B52B7C40A2}" type="presParOf" srcId="{B479CA27-A218-4C40-8912-6464AACF6AE9}" destId="{58ED0F4A-ACB6-4D52-B857-1E2275A94F7D}" srcOrd="0" destOrd="0" presId="urn:microsoft.com/office/officeart/2005/8/layout/hierarchy6"/>
    <dgm:cxn modelId="{F4B11186-CD1B-4625-83AF-65F1DBF5C482}" type="presParOf" srcId="{B479CA27-A218-4C40-8912-6464AACF6AE9}" destId="{23541813-CF2D-4E5A-B3CF-3D2CD02AB065}" srcOrd="1" destOrd="0" presId="urn:microsoft.com/office/officeart/2005/8/layout/hierarchy6"/>
    <dgm:cxn modelId="{841F4C10-C950-4086-A7E1-F1BDF8F6FE25}" type="presParOf" srcId="{ED1A0A91-3915-412D-AA76-2610BDBCC4A9}" destId="{F65C0906-FE99-40D9-89C5-1F44C517E50C}" srcOrd="1" destOrd="0" presId="urn:microsoft.com/office/officeart/2005/8/layout/hierarchy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B556181-2A91-461C-9FE9-2023DFCFF01D}">
      <dsp:nvSpPr>
        <dsp:cNvPr id="0" name=""/>
        <dsp:cNvSpPr/>
      </dsp:nvSpPr>
      <dsp:spPr>
        <a:xfrm>
          <a:off x="3806693" y="10592"/>
          <a:ext cx="1298997" cy="865998"/>
        </a:xfrm>
        <a:prstGeom prst="roundRect">
          <a:avLst>
            <a:gd name="adj" fmla="val 10000"/>
          </a:avLst>
        </a:prstGeom>
        <a:solidFill>
          <a:srgbClr val="92D05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b="1" kern="1200" dirty="0" smtClean="0"/>
            <a:t>GSICS Exec Panel</a:t>
          </a:r>
          <a:endParaRPr lang="en-GB" sz="1200" b="1" kern="1200" dirty="0"/>
        </a:p>
      </dsp:txBody>
      <dsp:txXfrm>
        <a:off x="3806693" y="10592"/>
        <a:ext cx="1298997" cy="865998"/>
      </dsp:txXfrm>
    </dsp:sp>
    <dsp:sp modelId="{A1CEFBCF-63D4-4002-BA6C-5041D5A27720}">
      <dsp:nvSpPr>
        <dsp:cNvPr id="0" name=""/>
        <dsp:cNvSpPr/>
      </dsp:nvSpPr>
      <dsp:spPr>
        <a:xfrm>
          <a:off x="2767495" y="876590"/>
          <a:ext cx="1688696" cy="346399"/>
        </a:xfrm>
        <a:custGeom>
          <a:avLst/>
          <a:gdLst/>
          <a:ahLst/>
          <a:cxnLst/>
          <a:rect l="0" t="0" r="0" b="0"/>
          <a:pathLst>
            <a:path>
              <a:moveTo>
                <a:pt x="1688696" y="0"/>
              </a:moveTo>
              <a:lnTo>
                <a:pt x="1688696" y="173199"/>
              </a:lnTo>
              <a:lnTo>
                <a:pt x="0" y="173199"/>
              </a:lnTo>
              <a:lnTo>
                <a:pt x="0" y="34639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C7C8D6-8083-4C5B-8849-4524C3E7309C}">
      <dsp:nvSpPr>
        <dsp:cNvPr id="0" name=""/>
        <dsp:cNvSpPr/>
      </dsp:nvSpPr>
      <dsp:spPr>
        <a:xfrm>
          <a:off x="2117996" y="1222989"/>
          <a:ext cx="1298997" cy="865998"/>
        </a:xfrm>
        <a:prstGeom prst="roundRect">
          <a:avLst>
            <a:gd name="adj" fmla="val 10000"/>
          </a:avLst>
        </a:prstGeom>
        <a:solidFill>
          <a:srgbClr val="92D05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b="1" kern="1200" dirty="0" smtClean="0"/>
            <a:t>GSICS Coordination </a:t>
          </a:r>
          <a:r>
            <a:rPr lang="en-GB" sz="1200" b="1" kern="1200" dirty="0" err="1" smtClean="0"/>
            <a:t>Center</a:t>
          </a:r>
          <a:endParaRPr lang="en-GB" sz="1200" b="1" kern="1200" dirty="0"/>
        </a:p>
      </dsp:txBody>
      <dsp:txXfrm>
        <a:off x="2117996" y="1222989"/>
        <a:ext cx="1298997" cy="865998"/>
      </dsp:txXfrm>
    </dsp:sp>
    <dsp:sp modelId="{848E9E0F-C9B3-4EED-8F8C-99C51DB9EA4E}">
      <dsp:nvSpPr>
        <dsp:cNvPr id="0" name=""/>
        <dsp:cNvSpPr/>
      </dsp:nvSpPr>
      <dsp:spPr>
        <a:xfrm>
          <a:off x="4410472" y="876590"/>
          <a:ext cx="91440" cy="346399"/>
        </a:xfrm>
        <a:custGeom>
          <a:avLst/>
          <a:gdLst/>
          <a:ahLst/>
          <a:cxnLst/>
          <a:rect l="0" t="0" r="0" b="0"/>
          <a:pathLst>
            <a:path>
              <a:moveTo>
                <a:pt x="45720" y="0"/>
              </a:moveTo>
              <a:lnTo>
                <a:pt x="45720" y="34639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A5A753-27DD-421F-BC45-07333D70FAE9}">
      <dsp:nvSpPr>
        <dsp:cNvPr id="0" name=""/>
        <dsp:cNvSpPr/>
      </dsp:nvSpPr>
      <dsp:spPr>
        <a:xfrm>
          <a:off x="3806693" y="1222989"/>
          <a:ext cx="1298997" cy="865998"/>
        </a:xfrm>
        <a:prstGeom prst="roundRect">
          <a:avLst>
            <a:gd name="adj" fmla="val 10000"/>
          </a:avLst>
        </a:prstGeom>
        <a:solidFill>
          <a:srgbClr val="92D05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b="1" kern="1200" dirty="0" smtClean="0"/>
            <a:t>GSICS Research Working Group</a:t>
          </a:r>
          <a:endParaRPr lang="en-GB" sz="1200" b="1" kern="1200" dirty="0"/>
        </a:p>
      </dsp:txBody>
      <dsp:txXfrm>
        <a:off x="3806693" y="1222989"/>
        <a:ext cx="1298997" cy="865998"/>
      </dsp:txXfrm>
    </dsp:sp>
    <dsp:sp modelId="{380322F4-57BE-4816-807F-E12D5241257A}">
      <dsp:nvSpPr>
        <dsp:cNvPr id="0" name=""/>
        <dsp:cNvSpPr/>
      </dsp:nvSpPr>
      <dsp:spPr>
        <a:xfrm>
          <a:off x="1500972" y="2088987"/>
          <a:ext cx="2955219" cy="346399"/>
        </a:xfrm>
        <a:custGeom>
          <a:avLst/>
          <a:gdLst/>
          <a:ahLst/>
          <a:cxnLst/>
          <a:rect l="0" t="0" r="0" b="0"/>
          <a:pathLst>
            <a:path>
              <a:moveTo>
                <a:pt x="2955219" y="0"/>
              </a:moveTo>
              <a:lnTo>
                <a:pt x="2955219" y="173199"/>
              </a:lnTo>
              <a:lnTo>
                <a:pt x="0" y="173199"/>
              </a:lnTo>
              <a:lnTo>
                <a:pt x="0" y="34639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BB0742-3710-46C3-9530-D11D16964A7B}">
      <dsp:nvSpPr>
        <dsp:cNvPr id="0" name=""/>
        <dsp:cNvSpPr/>
      </dsp:nvSpPr>
      <dsp:spPr>
        <a:xfrm>
          <a:off x="851474" y="2435387"/>
          <a:ext cx="1298997" cy="865998"/>
        </a:xfrm>
        <a:prstGeom prst="roundRect">
          <a:avLst>
            <a:gd name="adj" fmla="val 10000"/>
          </a:avLst>
        </a:prstGeom>
        <a:solidFill>
          <a:srgbClr val="92D05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smtClean="0"/>
            <a:t>UV </a:t>
          </a:r>
          <a:br>
            <a:rPr lang="en-GB" sz="1200" kern="1200" dirty="0" smtClean="0"/>
          </a:br>
          <a:r>
            <a:rPr lang="en-GB" sz="1200" kern="1200" dirty="0" smtClean="0"/>
            <a:t>Sub-Group</a:t>
          </a:r>
          <a:endParaRPr lang="en-GB" sz="1200" kern="1200" dirty="0"/>
        </a:p>
      </dsp:txBody>
      <dsp:txXfrm>
        <a:off x="851474" y="2435387"/>
        <a:ext cx="1298997" cy="865998"/>
      </dsp:txXfrm>
    </dsp:sp>
    <dsp:sp modelId="{387148A4-927B-448B-98C3-E6E65B2B64F2}">
      <dsp:nvSpPr>
        <dsp:cNvPr id="0" name=""/>
        <dsp:cNvSpPr/>
      </dsp:nvSpPr>
      <dsp:spPr>
        <a:xfrm>
          <a:off x="656624" y="3301385"/>
          <a:ext cx="844348" cy="346399"/>
        </a:xfrm>
        <a:custGeom>
          <a:avLst/>
          <a:gdLst/>
          <a:ahLst/>
          <a:cxnLst/>
          <a:rect l="0" t="0" r="0" b="0"/>
          <a:pathLst>
            <a:path>
              <a:moveTo>
                <a:pt x="844348" y="0"/>
              </a:moveTo>
              <a:lnTo>
                <a:pt x="844348" y="173199"/>
              </a:lnTo>
              <a:lnTo>
                <a:pt x="0" y="173199"/>
              </a:lnTo>
              <a:lnTo>
                <a:pt x="0" y="346399"/>
              </a:lnTo>
            </a:path>
          </a:pathLst>
        </a:custGeom>
        <a:noFill/>
        <a:ln w="25400" cap="flat" cmpd="sng" algn="ctr">
          <a:solidFill>
            <a:schemeClr val="tx1"/>
          </a:solidFill>
          <a:prstDash val="dash"/>
        </a:ln>
        <a:effectLst/>
      </dsp:spPr>
      <dsp:style>
        <a:lnRef idx="2">
          <a:scrgbClr r="0" g="0" b="0"/>
        </a:lnRef>
        <a:fillRef idx="0">
          <a:scrgbClr r="0" g="0" b="0"/>
        </a:fillRef>
        <a:effectRef idx="0">
          <a:scrgbClr r="0" g="0" b="0"/>
        </a:effectRef>
        <a:fontRef idx="minor"/>
      </dsp:style>
    </dsp:sp>
    <dsp:sp modelId="{2373C07A-77FD-4F0B-8412-5CAD97B3BACE}">
      <dsp:nvSpPr>
        <dsp:cNvPr id="0" name=""/>
        <dsp:cNvSpPr/>
      </dsp:nvSpPr>
      <dsp:spPr>
        <a:xfrm>
          <a:off x="7125" y="3647784"/>
          <a:ext cx="1298997" cy="865998"/>
        </a:xfrm>
        <a:prstGeom prst="roundRect">
          <a:avLst>
            <a:gd name="adj" fmla="val 10000"/>
          </a:avLst>
        </a:prstGeom>
        <a:gradFill flip="none" rotWithShape="0">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5400000" scaled="1"/>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smtClean="0"/>
            <a:t>CEOS ACC</a:t>
          </a:r>
        </a:p>
      </dsp:txBody>
      <dsp:txXfrm>
        <a:off x="7125" y="3647784"/>
        <a:ext cx="1298997" cy="865998"/>
      </dsp:txXfrm>
    </dsp:sp>
    <dsp:sp modelId="{5A5E28F9-3D69-436E-9A92-AA6BA7D31450}">
      <dsp:nvSpPr>
        <dsp:cNvPr id="0" name=""/>
        <dsp:cNvSpPr/>
      </dsp:nvSpPr>
      <dsp:spPr>
        <a:xfrm>
          <a:off x="1500972" y="3301385"/>
          <a:ext cx="844348" cy="346399"/>
        </a:xfrm>
        <a:custGeom>
          <a:avLst/>
          <a:gdLst/>
          <a:ahLst/>
          <a:cxnLst/>
          <a:rect l="0" t="0" r="0" b="0"/>
          <a:pathLst>
            <a:path>
              <a:moveTo>
                <a:pt x="0" y="0"/>
              </a:moveTo>
              <a:lnTo>
                <a:pt x="0" y="173199"/>
              </a:lnTo>
              <a:lnTo>
                <a:pt x="844348" y="173199"/>
              </a:lnTo>
              <a:lnTo>
                <a:pt x="844348" y="346399"/>
              </a:lnTo>
            </a:path>
          </a:pathLst>
        </a:custGeom>
        <a:noFill/>
        <a:ln w="25400" cap="flat" cmpd="sng" algn="ctr">
          <a:solidFill>
            <a:schemeClr val="tx1"/>
          </a:solidFill>
          <a:prstDash val="dash"/>
        </a:ln>
        <a:effectLst/>
      </dsp:spPr>
      <dsp:style>
        <a:lnRef idx="2">
          <a:scrgbClr r="0" g="0" b="0"/>
        </a:lnRef>
        <a:fillRef idx="0">
          <a:scrgbClr r="0" g="0" b="0"/>
        </a:fillRef>
        <a:effectRef idx="0">
          <a:scrgbClr r="0" g="0" b="0"/>
        </a:effectRef>
        <a:fontRef idx="minor"/>
      </dsp:style>
    </dsp:sp>
    <dsp:sp modelId="{24BCD09D-BB5A-493B-B4D3-FAED6B060446}">
      <dsp:nvSpPr>
        <dsp:cNvPr id="0" name=""/>
        <dsp:cNvSpPr/>
      </dsp:nvSpPr>
      <dsp:spPr>
        <a:xfrm>
          <a:off x="1695822" y="3647784"/>
          <a:ext cx="1298997" cy="865998"/>
        </a:xfrm>
        <a:prstGeom prst="roundRect">
          <a:avLst>
            <a:gd name="adj" fmla="val 10000"/>
          </a:avLst>
        </a:prstGeom>
        <a:gradFill flip="none" rotWithShape="0">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5400000" scaled="1"/>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smtClean="0"/>
            <a:t>WGCV ACSG</a:t>
          </a:r>
          <a:endParaRPr lang="en-GB" sz="1200" kern="1200" dirty="0"/>
        </a:p>
      </dsp:txBody>
      <dsp:txXfrm>
        <a:off x="1695822" y="3647784"/>
        <a:ext cx="1298997" cy="865998"/>
      </dsp:txXfrm>
    </dsp:sp>
    <dsp:sp modelId="{96D513FE-8BF4-4854-BAE2-47D418A0EA24}">
      <dsp:nvSpPr>
        <dsp:cNvPr id="0" name=""/>
        <dsp:cNvSpPr/>
      </dsp:nvSpPr>
      <dsp:spPr>
        <a:xfrm>
          <a:off x="4034017" y="2088987"/>
          <a:ext cx="422174" cy="346399"/>
        </a:xfrm>
        <a:custGeom>
          <a:avLst/>
          <a:gdLst/>
          <a:ahLst/>
          <a:cxnLst/>
          <a:rect l="0" t="0" r="0" b="0"/>
          <a:pathLst>
            <a:path>
              <a:moveTo>
                <a:pt x="422174" y="0"/>
              </a:moveTo>
              <a:lnTo>
                <a:pt x="422174" y="173199"/>
              </a:lnTo>
              <a:lnTo>
                <a:pt x="0" y="173199"/>
              </a:lnTo>
              <a:lnTo>
                <a:pt x="0" y="34639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EA02F6-6E4C-47D7-AE53-9D496D0D1A3D}">
      <dsp:nvSpPr>
        <dsp:cNvPr id="0" name=""/>
        <dsp:cNvSpPr/>
      </dsp:nvSpPr>
      <dsp:spPr>
        <a:xfrm>
          <a:off x="3384519" y="2435387"/>
          <a:ext cx="1298997" cy="865998"/>
        </a:xfrm>
        <a:prstGeom prst="roundRect">
          <a:avLst>
            <a:gd name="adj" fmla="val 10000"/>
          </a:avLst>
        </a:prstGeom>
        <a:solidFill>
          <a:srgbClr val="92D05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smtClean="0"/>
            <a:t>VIS/NIR </a:t>
          </a:r>
          <a:br>
            <a:rPr lang="en-GB" sz="1200" kern="1200" dirty="0" smtClean="0"/>
          </a:br>
          <a:r>
            <a:rPr lang="en-GB" sz="1200" kern="1200" dirty="0" smtClean="0"/>
            <a:t>Sub-Group</a:t>
          </a:r>
          <a:endParaRPr lang="en-GB" sz="1200" kern="1200" dirty="0"/>
        </a:p>
      </dsp:txBody>
      <dsp:txXfrm>
        <a:off x="3384519" y="2435387"/>
        <a:ext cx="1298997" cy="865998"/>
      </dsp:txXfrm>
    </dsp:sp>
    <dsp:sp modelId="{A0540E16-FED4-421A-B323-308DA2729327}">
      <dsp:nvSpPr>
        <dsp:cNvPr id="0" name=""/>
        <dsp:cNvSpPr/>
      </dsp:nvSpPr>
      <dsp:spPr>
        <a:xfrm>
          <a:off x="3987596" y="3301385"/>
          <a:ext cx="91440" cy="293582"/>
        </a:xfrm>
        <a:custGeom>
          <a:avLst/>
          <a:gdLst/>
          <a:ahLst/>
          <a:cxnLst/>
          <a:rect l="0" t="0" r="0" b="0"/>
          <a:pathLst>
            <a:path>
              <a:moveTo>
                <a:pt x="46421" y="0"/>
              </a:moveTo>
              <a:lnTo>
                <a:pt x="46421" y="146791"/>
              </a:lnTo>
              <a:lnTo>
                <a:pt x="45720" y="146791"/>
              </a:lnTo>
              <a:lnTo>
                <a:pt x="45720" y="293582"/>
              </a:lnTo>
            </a:path>
          </a:pathLst>
        </a:custGeom>
        <a:noFill/>
        <a:ln w="25400" cap="flat" cmpd="sng" algn="ctr">
          <a:solidFill>
            <a:scrgbClr r="0" g="0" b="0"/>
          </a:solidFill>
          <a:prstDash val="dash"/>
        </a:ln>
        <a:effectLst/>
      </dsp:spPr>
      <dsp:style>
        <a:lnRef idx="2">
          <a:scrgbClr r="0" g="0" b="0"/>
        </a:lnRef>
        <a:fillRef idx="0">
          <a:scrgbClr r="0" g="0" b="0"/>
        </a:fillRef>
        <a:effectRef idx="0">
          <a:scrgbClr r="0" g="0" b="0"/>
        </a:effectRef>
        <a:fontRef idx="minor"/>
      </dsp:style>
    </dsp:sp>
    <dsp:sp modelId="{22B14F6D-8617-49B8-8BA6-479706863532}">
      <dsp:nvSpPr>
        <dsp:cNvPr id="0" name=""/>
        <dsp:cNvSpPr/>
      </dsp:nvSpPr>
      <dsp:spPr>
        <a:xfrm>
          <a:off x="3383817" y="3594967"/>
          <a:ext cx="1298997" cy="865998"/>
        </a:xfrm>
        <a:prstGeom prst="roundRect">
          <a:avLst>
            <a:gd name="adj" fmla="val 10000"/>
          </a:avLst>
        </a:prstGeom>
        <a:gradFill flip="none" rotWithShape="0">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5400000" scaled="1"/>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smtClean="0"/>
            <a:t>WGCV IVOS</a:t>
          </a:r>
          <a:endParaRPr lang="en-GB" sz="1200" kern="1200" dirty="0"/>
        </a:p>
      </dsp:txBody>
      <dsp:txXfrm>
        <a:off x="3383817" y="3594967"/>
        <a:ext cx="1298997" cy="865998"/>
      </dsp:txXfrm>
    </dsp:sp>
    <dsp:sp modelId="{E043E564-3957-43F0-B8C0-6B1B470DD2B9}">
      <dsp:nvSpPr>
        <dsp:cNvPr id="0" name=""/>
        <dsp:cNvSpPr/>
      </dsp:nvSpPr>
      <dsp:spPr>
        <a:xfrm>
          <a:off x="4456191" y="2088987"/>
          <a:ext cx="1387588" cy="346390"/>
        </a:xfrm>
        <a:custGeom>
          <a:avLst/>
          <a:gdLst/>
          <a:ahLst/>
          <a:cxnLst/>
          <a:rect l="0" t="0" r="0" b="0"/>
          <a:pathLst>
            <a:path>
              <a:moveTo>
                <a:pt x="0" y="0"/>
              </a:moveTo>
              <a:lnTo>
                <a:pt x="0" y="173195"/>
              </a:lnTo>
              <a:lnTo>
                <a:pt x="1387588" y="173195"/>
              </a:lnTo>
              <a:lnTo>
                <a:pt x="1387588" y="34639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2827D9-C3DD-4DE0-A79A-E8B96C207F19}">
      <dsp:nvSpPr>
        <dsp:cNvPr id="0" name=""/>
        <dsp:cNvSpPr/>
      </dsp:nvSpPr>
      <dsp:spPr>
        <a:xfrm>
          <a:off x="5194282" y="2435378"/>
          <a:ext cx="1298997" cy="865998"/>
        </a:xfrm>
        <a:prstGeom prst="roundRect">
          <a:avLst>
            <a:gd name="adj" fmla="val 10000"/>
          </a:avLst>
        </a:prstGeom>
        <a:solidFill>
          <a:srgbClr val="92D05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smtClean="0"/>
            <a:t>IR </a:t>
          </a:r>
          <a:br>
            <a:rPr lang="en-GB" sz="1200" kern="1200" dirty="0" smtClean="0"/>
          </a:br>
          <a:r>
            <a:rPr lang="en-GB" sz="1200" kern="1200" dirty="0" smtClean="0"/>
            <a:t>Sub-Group</a:t>
          </a:r>
          <a:endParaRPr lang="en-GB" sz="1200" kern="1200" dirty="0"/>
        </a:p>
      </dsp:txBody>
      <dsp:txXfrm>
        <a:off x="5194282" y="2435378"/>
        <a:ext cx="1298997" cy="865998"/>
      </dsp:txXfrm>
    </dsp:sp>
    <dsp:sp modelId="{5CE182AC-0210-48C5-9C8E-6FE975553AD4}">
      <dsp:nvSpPr>
        <dsp:cNvPr id="0" name=""/>
        <dsp:cNvSpPr/>
      </dsp:nvSpPr>
      <dsp:spPr>
        <a:xfrm>
          <a:off x="4456191" y="2088987"/>
          <a:ext cx="2955219" cy="346399"/>
        </a:xfrm>
        <a:custGeom>
          <a:avLst/>
          <a:gdLst/>
          <a:ahLst/>
          <a:cxnLst/>
          <a:rect l="0" t="0" r="0" b="0"/>
          <a:pathLst>
            <a:path>
              <a:moveTo>
                <a:pt x="0" y="0"/>
              </a:moveTo>
              <a:lnTo>
                <a:pt x="0" y="173199"/>
              </a:lnTo>
              <a:lnTo>
                <a:pt x="2955219" y="173199"/>
              </a:lnTo>
              <a:lnTo>
                <a:pt x="2955219" y="34639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1D1463-36DA-4760-8DEB-126908982614}">
      <dsp:nvSpPr>
        <dsp:cNvPr id="0" name=""/>
        <dsp:cNvSpPr/>
      </dsp:nvSpPr>
      <dsp:spPr>
        <a:xfrm>
          <a:off x="6761912" y="2435387"/>
          <a:ext cx="1298997" cy="865998"/>
        </a:xfrm>
        <a:prstGeom prst="roundRect">
          <a:avLst>
            <a:gd name="adj" fmla="val 10000"/>
          </a:avLst>
        </a:prstGeom>
        <a:solidFill>
          <a:srgbClr val="92D05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smtClean="0"/>
            <a:t>Microwave </a:t>
          </a:r>
          <a:br>
            <a:rPr lang="en-GB" sz="1200" kern="1200" dirty="0" smtClean="0"/>
          </a:br>
          <a:r>
            <a:rPr lang="en-GB" sz="1200" kern="1200" dirty="0" smtClean="0"/>
            <a:t>Sub-Group</a:t>
          </a:r>
          <a:endParaRPr lang="en-GB" sz="1200" kern="1200" dirty="0"/>
        </a:p>
      </dsp:txBody>
      <dsp:txXfrm>
        <a:off x="6761912" y="2435387"/>
        <a:ext cx="1298997" cy="865998"/>
      </dsp:txXfrm>
    </dsp:sp>
    <dsp:sp modelId="{1ECA76A4-3769-45B6-9FC9-2F65D7A33A80}">
      <dsp:nvSpPr>
        <dsp:cNvPr id="0" name=""/>
        <dsp:cNvSpPr/>
      </dsp:nvSpPr>
      <dsp:spPr>
        <a:xfrm>
          <a:off x="6845333" y="3301385"/>
          <a:ext cx="566077" cy="332751"/>
        </a:xfrm>
        <a:custGeom>
          <a:avLst/>
          <a:gdLst/>
          <a:ahLst/>
          <a:cxnLst/>
          <a:rect l="0" t="0" r="0" b="0"/>
          <a:pathLst>
            <a:path>
              <a:moveTo>
                <a:pt x="566077" y="0"/>
              </a:moveTo>
              <a:lnTo>
                <a:pt x="566077" y="166375"/>
              </a:lnTo>
              <a:lnTo>
                <a:pt x="0" y="166375"/>
              </a:lnTo>
              <a:lnTo>
                <a:pt x="0" y="332751"/>
              </a:lnTo>
            </a:path>
          </a:pathLst>
        </a:custGeom>
        <a:noFill/>
        <a:ln w="25400" cap="flat" cmpd="sng" algn="ctr">
          <a:solidFill>
            <a:scrgbClr r="0" g="0" b="0"/>
          </a:solidFill>
          <a:prstDash val="dash"/>
        </a:ln>
        <a:effectLst/>
      </dsp:spPr>
      <dsp:style>
        <a:lnRef idx="2">
          <a:scrgbClr r="0" g="0" b="0"/>
        </a:lnRef>
        <a:fillRef idx="0">
          <a:scrgbClr r="0" g="0" b="0"/>
        </a:fillRef>
        <a:effectRef idx="0">
          <a:scrgbClr r="0" g="0" b="0"/>
        </a:effectRef>
        <a:fontRef idx="minor"/>
      </dsp:style>
    </dsp:sp>
    <dsp:sp modelId="{F0490445-FAA9-4DAE-9916-17C19E5B6967}">
      <dsp:nvSpPr>
        <dsp:cNvPr id="0" name=""/>
        <dsp:cNvSpPr/>
      </dsp:nvSpPr>
      <dsp:spPr>
        <a:xfrm>
          <a:off x="6195835" y="3634136"/>
          <a:ext cx="1298997" cy="865998"/>
        </a:xfrm>
        <a:prstGeom prst="roundRect">
          <a:avLst>
            <a:gd name="adj" fmla="val 10000"/>
          </a:avLst>
        </a:prstGeom>
        <a:gradFill flip="none" rotWithShape="0">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5400000" scaled="1"/>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smtClean="0"/>
            <a:t>WGCV MWSG</a:t>
          </a:r>
          <a:endParaRPr lang="en-GB" sz="1200" kern="1200" dirty="0"/>
        </a:p>
      </dsp:txBody>
      <dsp:txXfrm>
        <a:off x="6195835" y="3634136"/>
        <a:ext cx="1298997" cy="865998"/>
      </dsp:txXfrm>
    </dsp:sp>
    <dsp:sp modelId="{1C2DEEE1-D32B-4856-AABA-718129D8D787}">
      <dsp:nvSpPr>
        <dsp:cNvPr id="0" name=""/>
        <dsp:cNvSpPr/>
      </dsp:nvSpPr>
      <dsp:spPr>
        <a:xfrm>
          <a:off x="7411411" y="3301385"/>
          <a:ext cx="851474" cy="346399"/>
        </a:xfrm>
        <a:custGeom>
          <a:avLst/>
          <a:gdLst/>
          <a:ahLst/>
          <a:cxnLst/>
          <a:rect l="0" t="0" r="0" b="0"/>
          <a:pathLst>
            <a:path>
              <a:moveTo>
                <a:pt x="0" y="0"/>
              </a:moveTo>
              <a:lnTo>
                <a:pt x="0" y="173199"/>
              </a:lnTo>
              <a:lnTo>
                <a:pt x="851474" y="173199"/>
              </a:lnTo>
              <a:lnTo>
                <a:pt x="851474" y="346399"/>
              </a:lnTo>
            </a:path>
          </a:pathLst>
        </a:custGeom>
        <a:noFill/>
        <a:ln w="25400" cap="flat" cmpd="sng" algn="ctr">
          <a:solidFill>
            <a:scrgbClr r="0" g="0" b="0"/>
          </a:solidFill>
          <a:prstDash val="dash"/>
        </a:ln>
        <a:effectLst/>
      </dsp:spPr>
      <dsp:style>
        <a:lnRef idx="2">
          <a:scrgbClr r="0" g="0" b="0"/>
        </a:lnRef>
        <a:fillRef idx="0">
          <a:scrgbClr r="0" g="0" b="0"/>
        </a:fillRef>
        <a:effectRef idx="0">
          <a:scrgbClr r="0" g="0" b="0"/>
        </a:effectRef>
        <a:fontRef idx="minor"/>
      </dsp:style>
    </dsp:sp>
    <dsp:sp modelId="{10418786-886F-4630-B966-1315BFC79BBB}">
      <dsp:nvSpPr>
        <dsp:cNvPr id="0" name=""/>
        <dsp:cNvSpPr/>
      </dsp:nvSpPr>
      <dsp:spPr>
        <a:xfrm>
          <a:off x="7613386" y="3647784"/>
          <a:ext cx="1298997" cy="865998"/>
        </a:xfrm>
        <a:prstGeom prst="roundRect">
          <a:avLst>
            <a:gd name="adj" fmla="val 10000"/>
          </a:avLst>
        </a:prstGeom>
        <a:gradFill flip="none" rotWithShape="0">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smtClean="0"/>
            <a:t>GPM X-CAL</a:t>
          </a:r>
          <a:endParaRPr lang="en-GB" sz="1200" kern="1200" dirty="0"/>
        </a:p>
      </dsp:txBody>
      <dsp:txXfrm>
        <a:off x="7613386" y="3647784"/>
        <a:ext cx="1298997" cy="865998"/>
      </dsp:txXfrm>
    </dsp:sp>
    <dsp:sp modelId="{785E11EE-5A08-41F1-BB0F-024A0F91D569}">
      <dsp:nvSpPr>
        <dsp:cNvPr id="0" name=""/>
        <dsp:cNvSpPr/>
      </dsp:nvSpPr>
      <dsp:spPr>
        <a:xfrm>
          <a:off x="4456192" y="876590"/>
          <a:ext cx="1688696" cy="346399"/>
        </a:xfrm>
        <a:custGeom>
          <a:avLst/>
          <a:gdLst/>
          <a:ahLst/>
          <a:cxnLst/>
          <a:rect l="0" t="0" r="0" b="0"/>
          <a:pathLst>
            <a:path>
              <a:moveTo>
                <a:pt x="0" y="0"/>
              </a:moveTo>
              <a:lnTo>
                <a:pt x="0" y="173199"/>
              </a:lnTo>
              <a:lnTo>
                <a:pt x="1688696" y="173199"/>
              </a:lnTo>
              <a:lnTo>
                <a:pt x="1688696" y="34639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ED0F4A-ACB6-4D52-B857-1E2275A94F7D}">
      <dsp:nvSpPr>
        <dsp:cNvPr id="0" name=""/>
        <dsp:cNvSpPr/>
      </dsp:nvSpPr>
      <dsp:spPr>
        <a:xfrm>
          <a:off x="5495389" y="1222989"/>
          <a:ext cx="1298997" cy="865998"/>
        </a:xfrm>
        <a:prstGeom prst="roundRect">
          <a:avLst>
            <a:gd name="adj" fmla="val 10000"/>
          </a:avLst>
        </a:prstGeom>
        <a:solidFill>
          <a:srgbClr val="92D05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b="1" kern="1200" dirty="0" smtClean="0"/>
            <a:t>GSICS Data Working Group</a:t>
          </a:r>
          <a:endParaRPr lang="en-GB" sz="1200" b="1" kern="1200" dirty="0"/>
        </a:p>
      </dsp:txBody>
      <dsp:txXfrm>
        <a:off x="5495389" y="1222989"/>
        <a:ext cx="1298997" cy="86599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hdr" sz="quarter"/>
          </p:nvPr>
        </p:nvSpPr>
        <p:spPr bwMode="auto">
          <a:xfrm>
            <a:off x="0" y="0"/>
            <a:ext cx="0"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defTabSz="920450" eaLnBrk="0" hangingPunct="0">
              <a:spcBef>
                <a:spcPct val="0"/>
              </a:spcBef>
              <a:defRPr sz="1200" b="0">
                <a:solidFill>
                  <a:srgbClr val="000000"/>
                </a:solidFill>
                <a:latin typeface="Helvetica" pitchFamily="34" charset="0"/>
              </a:defRPr>
            </a:lvl1pPr>
          </a:lstStyle>
          <a:p>
            <a:pPr>
              <a:defRPr/>
            </a:pPr>
            <a:endParaRPr lang="de-DE"/>
          </a:p>
        </p:txBody>
      </p:sp>
      <p:sp>
        <p:nvSpPr>
          <p:cNvPr id="126979" name="Rectangle 3"/>
          <p:cNvSpPr>
            <a:spLocks noGrp="1" noChangeArrowheads="1"/>
          </p:cNvSpPr>
          <p:nvPr>
            <p:ph type="dt" sz="quarter" idx="1"/>
          </p:nvPr>
        </p:nvSpPr>
        <p:spPr bwMode="auto">
          <a:xfrm>
            <a:off x="6832600" y="0"/>
            <a:ext cx="0"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20450" eaLnBrk="0" hangingPunct="0">
              <a:spcBef>
                <a:spcPct val="0"/>
              </a:spcBef>
              <a:defRPr sz="1200" b="0">
                <a:solidFill>
                  <a:srgbClr val="000000"/>
                </a:solidFill>
                <a:latin typeface="Helvetica" pitchFamily="34" charset="0"/>
              </a:defRPr>
            </a:lvl1pPr>
          </a:lstStyle>
          <a:p>
            <a:pPr>
              <a:defRPr/>
            </a:pPr>
            <a:endParaRPr lang="de-DE"/>
          </a:p>
        </p:txBody>
      </p:sp>
      <p:sp>
        <p:nvSpPr>
          <p:cNvPr id="126980" name="Rectangle 4"/>
          <p:cNvSpPr>
            <a:spLocks noGrp="1" noChangeArrowheads="1"/>
          </p:cNvSpPr>
          <p:nvPr>
            <p:ph type="ftr" sz="quarter" idx="2"/>
          </p:nvPr>
        </p:nvSpPr>
        <p:spPr bwMode="auto">
          <a:xfrm>
            <a:off x="0" y="9734550"/>
            <a:ext cx="0" cy="18415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20450" eaLnBrk="0" hangingPunct="0">
              <a:spcBef>
                <a:spcPct val="0"/>
              </a:spcBef>
              <a:defRPr sz="1200" b="0">
                <a:solidFill>
                  <a:srgbClr val="000000"/>
                </a:solidFill>
                <a:latin typeface="Helvetica" pitchFamily="34" charset="0"/>
              </a:defRPr>
            </a:lvl1pPr>
          </a:lstStyle>
          <a:p>
            <a:pPr>
              <a:defRPr/>
            </a:pPr>
            <a:endParaRPr lang="de-DE"/>
          </a:p>
        </p:txBody>
      </p:sp>
      <p:sp>
        <p:nvSpPr>
          <p:cNvPr id="126981" name="Rectangle 5"/>
          <p:cNvSpPr>
            <a:spLocks noGrp="1" noChangeArrowheads="1"/>
          </p:cNvSpPr>
          <p:nvPr>
            <p:ph type="sldNum" sz="quarter" idx="3"/>
          </p:nvPr>
        </p:nvSpPr>
        <p:spPr bwMode="auto">
          <a:xfrm>
            <a:off x="6646863" y="9736138"/>
            <a:ext cx="185737" cy="182562"/>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20450" eaLnBrk="0" hangingPunct="0">
              <a:spcBef>
                <a:spcPct val="0"/>
              </a:spcBef>
              <a:defRPr sz="1200" b="0">
                <a:solidFill>
                  <a:srgbClr val="000000"/>
                </a:solidFill>
                <a:latin typeface="Helvetica" pitchFamily="34" charset="0"/>
              </a:defRPr>
            </a:lvl1pPr>
          </a:lstStyle>
          <a:p>
            <a:pPr>
              <a:defRPr/>
            </a:pPr>
            <a:fld id="{D749D94E-2C0F-4C1F-91CC-FBCA5A76A961}" type="slidenum">
              <a:rPr lang="de-DE"/>
              <a:pPr>
                <a:defRPr/>
              </a:pPr>
              <a:t>‹#›</a:t>
            </a:fld>
            <a:endParaRPr 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1980" tIns="45990" rIns="91980" bIns="45990" numCol="1" anchor="t" anchorCtr="0" compatLnSpc="1">
            <a:prstTxWarp prst="textNoShape">
              <a:avLst/>
            </a:prstTxWarp>
          </a:bodyPr>
          <a:lstStyle>
            <a:lvl1pPr defTabSz="920450" eaLnBrk="0" hangingPunct="0">
              <a:spcBef>
                <a:spcPct val="0"/>
              </a:spcBef>
              <a:defRPr sz="1200" b="0">
                <a:solidFill>
                  <a:schemeClr val="tx1"/>
                </a:solidFill>
                <a:latin typeface="Times New Roman" pitchFamily="18" charset="0"/>
              </a:defRPr>
            </a:lvl1pPr>
          </a:lstStyle>
          <a:p>
            <a:pPr>
              <a:defRPr/>
            </a:pPr>
            <a:endParaRPr lang="de-DE"/>
          </a:p>
        </p:txBody>
      </p:sp>
      <p:sp>
        <p:nvSpPr>
          <p:cNvPr id="3075" name="Rectangle 3"/>
          <p:cNvSpPr>
            <a:spLocks noGrp="1" noChangeArrowheads="1"/>
          </p:cNvSpPr>
          <p:nvPr>
            <p:ph type="dt" idx="1"/>
          </p:nvPr>
        </p:nvSpPr>
        <p:spPr bwMode="auto">
          <a:xfrm>
            <a:off x="3852863" y="0"/>
            <a:ext cx="2944812" cy="496888"/>
          </a:xfrm>
          <a:prstGeom prst="rect">
            <a:avLst/>
          </a:prstGeom>
          <a:noFill/>
          <a:ln w="9525">
            <a:noFill/>
            <a:miter lim="800000"/>
            <a:headEnd/>
            <a:tailEnd/>
          </a:ln>
          <a:effectLst/>
        </p:spPr>
        <p:txBody>
          <a:bodyPr vert="horz" wrap="square" lIns="91980" tIns="45990" rIns="91980" bIns="45990" numCol="1" anchor="t" anchorCtr="0" compatLnSpc="1">
            <a:prstTxWarp prst="textNoShape">
              <a:avLst/>
            </a:prstTxWarp>
          </a:bodyPr>
          <a:lstStyle>
            <a:lvl1pPr algn="r" defTabSz="920450" eaLnBrk="0" hangingPunct="0">
              <a:spcBef>
                <a:spcPct val="0"/>
              </a:spcBef>
              <a:defRPr sz="1200" b="0">
                <a:solidFill>
                  <a:schemeClr val="tx1"/>
                </a:solidFill>
                <a:latin typeface="Times New Roman" pitchFamily="18" charset="0"/>
              </a:defRPr>
            </a:lvl1pPr>
          </a:lstStyle>
          <a:p>
            <a:pPr>
              <a:defRPr/>
            </a:pPr>
            <a:endParaRPr lang="de-DE"/>
          </a:p>
        </p:txBody>
      </p:sp>
      <p:sp>
        <p:nvSpPr>
          <p:cNvPr id="44036" name="Rectangle 4"/>
          <p:cNvSpPr>
            <a:spLocks noGrp="1" noRot="1" noChangeAspect="1" noChangeArrowheads="1" noTextEdit="1"/>
          </p:cNvSpPr>
          <p:nvPr>
            <p:ph type="sldImg" idx="2"/>
          </p:nvPr>
        </p:nvSpPr>
        <p:spPr bwMode="auto">
          <a:xfrm>
            <a:off x="711200" y="742950"/>
            <a:ext cx="5375275" cy="3722688"/>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04875" y="4713288"/>
            <a:ext cx="4987925" cy="4470400"/>
          </a:xfrm>
          <a:prstGeom prst="rect">
            <a:avLst/>
          </a:prstGeom>
          <a:noFill/>
          <a:ln w="9525">
            <a:noFill/>
            <a:miter lim="800000"/>
            <a:headEnd/>
            <a:tailEnd/>
          </a:ln>
          <a:effectLst/>
        </p:spPr>
        <p:txBody>
          <a:bodyPr vert="horz" wrap="square" lIns="91980" tIns="45990" rIns="91980" bIns="4599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078" name="Rectangle 6"/>
          <p:cNvSpPr>
            <a:spLocks noGrp="1" noChangeArrowheads="1"/>
          </p:cNvSpPr>
          <p:nvPr>
            <p:ph type="ftr" sz="quarter" idx="4"/>
          </p:nvPr>
        </p:nvSpPr>
        <p:spPr bwMode="auto">
          <a:xfrm>
            <a:off x="0" y="9429750"/>
            <a:ext cx="2944813" cy="496888"/>
          </a:xfrm>
          <a:prstGeom prst="rect">
            <a:avLst/>
          </a:prstGeom>
          <a:noFill/>
          <a:ln w="9525">
            <a:noFill/>
            <a:miter lim="800000"/>
            <a:headEnd/>
            <a:tailEnd/>
          </a:ln>
          <a:effectLst/>
        </p:spPr>
        <p:txBody>
          <a:bodyPr vert="horz" wrap="square" lIns="91980" tIns="45990" rIns="91980" bIns="45990" numCol="1" anchor="b" anchorCtr="0" compatLnSpc="1">
            <a:prstTxWarp prst="textNoShape">
              <a:avLst/>
            </a:prstTxWarp>
          </a:bodyPr>
          <a:lstStyle>
            <a:lvl1pPr defTabSz="920450" eaLnBrk="0" hangingPunct="0">
              <a:spcBef>
                <a:spcPct val="0"/>
              </a:spcBef>
              <a:defRPr sz="1200" b="0">
                <a:solidFill>
                  <a:schemeClr val="tx1"/>
                </a:solidFill>
                <a:latin typeface="Times New Roman" pitchFamily="18" charset="0"/>
              </a:defRPr>
            </a:lvl1pPr>
          </a:lstStyle>
          <a:p>
            <a:pPr>
              <a:defRPr/>
            </a:pPr>
            <a:endParaRPr lang="de-DE"/>
          </a:p>
        </p:txBody>
      </p:sp>
      <p:sp>
        <p:nvSpPr>
          <p:cNvPr id="3079" name="Rectangle 7"/>
          <p:cNvSpPr>
            <a:spLocks noGrp="1" noChangeArrowheads="1"/>
          </p:cNvSpPr>
          <p:nvPr>
            <p:ph type="sldNum" sz="quarter" idx="5"/>
          </p:nvPr>
        </p:nvSpPr>
        <p:spPr bwMode="auto">
          <a:xfrm>
            <a:off x="3852863" y="9429750"/>
            <a:ext cx="2944812" cy="496888"/>
          </a:xfrm>
          <a:prstGeom prst="rect">
            <a:avLst/>
          </a:prstGeom>
          <a:noFill/>
          <a:ln w="9525">
            <a:noFill/>
            <a:miter lim="800000"/>
            <a:headEnd/>
            <a:tailEnd/>
          </a:ln>
          <a:effectLst/>
        </p:spPr>
        <p:txBody>
          <a:bodyPr vert="horz" wrap="square" lIns="91980" tIns="45990" rIns="91980" bIns="45990" numCol="1" anchor="b" anchorCtr="0" compatLnSpc="1">
            <a:prstTxWarp prst="textNoShape">
              <a:avLst/>
            </a:prstTxWarp>
          </a:bodyPr>
          <a:lstStyle>
            <a:lvl1pPr algn="r" defTabSz="920450" eaLnBrk="0" hangingPunct="0">
              <a:spcBef>
                <a:spcPct val="0"/>
              </a:spcBef>
              <a:defRPr sz="1200" b="0">
                <a:solidFill>
                  <a:schemeClr val="tx1"/>
                </a:solidFill>
                <a:latin typeface="Times New Roman" pitchFamily="18" charset="0"/>
              </a:defRPr>
            </a:lvl1pPr>
          </a:lstStyle>
          <a:p>
            <a:pPr>
              <a:defRPr/>
            </a:pPr>
            <a:fld id="{785842BE-0BFF-4802-9D01-55239DC9B035}" type="slidenum">
              <a:rPr lang="de-DE"/>
              <a:pPr>
                <a:defRPr/>
              </a:pPr>
              <a:t>‹#›</a:t>
            </a:fld>
            <a:endParaRPr 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pPr defTabSz="917575"/>
            <a:fld id="{19B99E12-669C-4DE5-8A96-2155AFA4FC95}" type="slidenum">
              <a:rPr lang="de-DE" altLang="en-US" smtClean="0">
                <a:solidFill>
                  <a:srgbClr val="FFFFFF"/>
                </a:solidFill>
              </a:rPr>
              <a:pPr defTabSz="917575"/>
              <a:t>1</a:t>
            </a:fld>
            <a:endParaRPr lang="de-DE" altLang="en-US" smtClean="0">
              <a:solidFill>
                <a:srgbClr val="FFFFFF"/>
              </a:solidFill>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endParaRPr lang="de-DE"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Ideally SI , but could</a:t>
            </a:r>
            <a:r>
              <a:rPr lang="en-GB" baseline="0" dirty="0" smtClean="0"/>
              <a:t> be </a:t>
            </a:r>
            <a:r>
              <a:rPr lang="en-GB" baseline="0" dirty="0" err="1" smtClean="0"/>
              <a:t>ceos</a:t>
            </a:r>
            <a:endParaRPr lang="en-GB" dirty="0"/>
          </a:p>
        </p:txBody>
      </p:sp>
      <p:sp>
        <p:nvSpPr>
          <p:cNvPr id="4" name="Slide Number Placeholder 3"/>
          <p:cNvSpPr>
            <a:spLocks noGrp="1"/>
          </p:cNvSpPr>
          <p:nvPr>
            <p:ph type="sldNum" sz="quarter" idx="10"/>
          </p:nvPr>
        </p:nvSpPr>
        <p:spPr/>
        <p:txBody>
          <a:bodyPr/>
          <a:lstStyle/>
          <a:p>
            <a:fld id="{352EA1F7-D8E3-47C1-9BCD-28D1DCA68915}" type="slidenum">
              <a:rPr lang="en-GB" smtClean="0"/>
              <a:pPr/>
              <a:t>10</a:t>
            </a:fld>
            <a:endParaRPr lang="en-GB"/>
          </a:p>
        </p:txBody>
      </p:sp>
    </p:spTree>
    <p:extLst>
      <p:ext uri="{BB962C8B-B14F-4D97-AF65-F5344CB8AC3E}">
        <p14:creationId xmlns="" xmlns:p14="http://schemas.microsoft.com/office/powerpoint/2010/main" val="556672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jpeg"/><Relationship Id="rId7"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6.emf"/><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3_Title Slide">
    <p:bg bwMode="ltGray">
      <p:bgPr>
        <a:blipFill dpi="0" rotWithShape="0">
          <a:blip r:embed="rId3" cstate="print">
            <a:lum/>
          </a:blip>
          <a:srcRect/>
          <a:stretch>
            <a:fillRect b="-5000"/>
          </a:stretch>
        </a:blipFill>
        <a:effectLst/>
      </p:bgPr>
    </p:bg>
    <p:spTree>
      <p:nvGrpSpPr>
        <p:cNvPr id="1" name=""/>
        <p:cNvGrpSpPr/>
        <p:nvPr/>
      </p:nvGrpSpPr>
      <p:grpSpPr>
        <a:xfrm>
          <a:off x="0" y="0"/>
          <a:ext cx="0" cy="0"/>
          <a:chOff x="0" y="0"/>
          <a:chExt cx="0" cy="0"/>
        </a:xfrm>
      </p:grpSpPr>
      <p:grpSp>
        <p:nvGrpSpPr>
          <p:cNvPr id="3" name="Group 252"/>
          <p:cNvGrpSpPr>
            <a:grpSpLocks/>
          </p:cNvGrpSpPr>
          <p:nvPr userDrawn="1"/>
        </p:nvGrpSpPr>
        <p:grpSpPr bwMode="auto">
          <a:xfrm>
            <a:off x="369888" y="6637338"/>
            <a:ext cx="6754812" cy="111125"/>
            <a:chOff x="369888" y="6619868"/>
            <a:chExt cx="7870825" cy="128587"/>
          </a:xfrm>
        </p:grpSpPr>
        <p:grpSp>
          <p:nvGrpSpPr>
            <p:cNvPr id="4" name="Group 4"/>
            <p:cNvGrpSpPr>
              <a:grpSpLocks/>
            </p:cNvGrpSpPr>
            <p:nvPr userDrawn="1"/>
          </p:nvGrpSpPr>
          <p:grpSpPr bwMode="auto">
            <a:xfrm>
              <a:off x="5791867" y="6619868"/>
              <a:ext cx="192235" cy="127021"/>
              <a:chOff x="4183" y="1087"/>
              <a:chExt cx="238" cy="162"/>
            </a:xfrm>
          </p:grpSpPr>
          <p:sp>
            <p:nvSpPr>
              <p:cNvPr id="233" name="Freeform 5"/>
              <p:cNvSpPr>
                <a:spLocks/>
              </p:cNvSpPr>
              <p:nvPr/>
            </p:nvSpPr>
            <p:spPr bwMode="auto">
              <a:xfrm>
                <a:off x="4183" y="1087"/>
                <a:ext cx="238" cy="162"/>
              </a:xfrm>
              <a:custGeom>
                <a:avLst/>
                <a:gdLst>
                  <a:gd name="T0" fmla="*/ 10 w 250"/>
                  <a:gd name="T1" fmla="*/ 86 h 162"/>
                  <a:gd name="T2" fmla="*/ 10 w 250"/>
                  <a:gd name="T3" fmla="*/ 0 h 162"/>
                  <a:gd name="T4" fmla="*/ 0 w 250"/>
                  <a:gd name="T5" fmla="*/ 0 h 162"/>
                  <a:gd name="T6" fmla="*/ 0 w 250"/>
                  <a:gd name="T7" fmla="*/ 86 h 162"/>
                  <a:gd name="T8" fmla="*/ 10 w 250"/>
                  <a:gd name="T9" fmla="*/ 86 h 162"/>
                  <a:gd name="T10" fmla="*/ 10 w 250"/>
                  <a:gd name="T11" fmla="*/ 86 h 162"/>
                  <a:gd name="T12" fmla="*/ 0 60000 65536"/>
                  <a:gd name="T13" fmla="*/ 0 60000 65536"/>
                  <a:gd name="T14" fmla="*/ 0 60000 65536"/>
                  <a:gd name="T15" fmla="*/ 0 60000 65536"/>
                  <a:gd name="T16" fmla="*/ 0 60000 65536"/>
                  <a:gd name="T17" fmla="*/ 0 60000 65536"/>
                  <a:gd name="T18" fmla="*/ 0 w 250"/>
                  <a:gd name="T19" fmla="*/ 0 h 162"/>
                  <a:gd name="T20" fmla="*/ 250 w 250"/>
                  <a:gd name="T21" fmla="*/ 162 h 162"/>
                </a:gdLst>
                <a:ahLst/>
                <a:cxnLst>
                  <a:cxn ang="T12">
                    <a:pos x="T0" y="T1"/>
                  </a:cxn>
                  <a:cxn ang="T13">
                    <a:pos x="T2" y="T3"/>
                  </a:cxn>
                  <a:cxn ang="T14">
                    <a:pos x="T4" y="T5"/>
                  </a:cxn>
                  <a:cxn ang="T15">
                    <a:pos x="T6" y="T7"/>
                  </a:cxn>
                  <a:cxn ang="T16">
                    <a:pos x="T8" y="T9"/>
                  </a:cxn>
                  <a:cxn ang="T17">
                    <a:pos x="T10" y="T11"/>
                  </a:cxn>
                </a:cxnLst>
                <a:rect l="T18" t="T19" r="T20" b="T21"/>
                <a:pathLst>
                  <a:path w="250" h="162">
                    <a:moveTo>
                      <a:pt x="250" y="162"/>
                    </a:moveTo>
                    <a:lnTo>
                      <a:pt x="250" y="0"/>
                    </a:lnTo>
                    <a:lnTo>
                      <a:pt x="0" y="0"/>
                    </a:lnTo>
                    <a:lnTo>
                      <a:pt x="0" y="162"/>
                    </a:lnTo>
                    <a:lnTo>
                      <a:pt x="250" y="162"/>
                    </a:lnTo>
                    <a:close/>
                  </a:path>
                </a:pathLst>
              </a:custGeom>
              <a:solidFill>
                <a:srgbClr val="0C419A"/>
              </a:solidFill>
              <a:ln w="9525">
                <a:noFill/>
                <a:round/>
                <a:headEnd/>
                <a:tailEnd/>
              </a:ln>
            </p:spPr>
            <p:txBody>
              <a:bodyPr/>
              <a:lstStyle/>
              <a:p>
                <a:pPr>
                  <a:defRPr/>
                </a:pPr>
                <a:endParaRPr lang="en-GB"/>
              </a:p>
            </p:txBody>
          </p:sp>
          <p:sp>
            <p:nvSpPr>
              <p:cNvPr id="234" name="Freeform 6"/>
              <p:cNvSpPr>
                <a:spLocks/>
              </p:cNvSpPr>
              <p:nvPr/>
            </p:nvSpPr>
            <p:spPr bwMode="auto">
              <a:xfrm>
                <a:off x="4183" y="1087"/>
                <a:ext cx="238" cy="54"/>
              </a:xfrm>
              <a:custGeom>
                <a:avLst/>
                <a:gdLst>
                  <a:gd name="T0" fmla="*/ 10 w 250"/>
                  <a:gd name="T1" fmla="*/ 68 h 51"/>
                  <a:gd name="T2" fmla="*/ 10 w 250"/>
                  <a:gd name="T3" fmla="*/ 0 h 51"/>
                  <a:gd name="T4" fmla="*/ 0 w 250"/>
                  <a:gd name="T5" fmla="*/ 0 h 51"/>
                  <a:gd name="T6" fmla="*/ 0 w 250"/>
                  <a:gd name="T7" fmla="*/ 68 h 51"/>
                  <a:gd name="T8" fmla="*/ 10 w 250"/>
                  <a:gd name="T9" fmla="*/ 68 h 51"/>
                  <a:gd name="T10" fmla="*/ 10 w 250"/>
                  <a:gd name="T11" fmla="*/ 68 h 51"/>
                  <a:gd name="T12" fmla="*/ 0 60000 65536"/>
                  <a:gd name="T13" fmla="*/ 0 60000 65536"/>
                  <a:gd name="T14" fmla="*/ 0 60000 65536"/>
                  <a:gd name="T15" fmla="*/ 0 60000 65536"/>
                  <a:gd name="T16" fmla="*/ 0 60000 65536"/>
                  <a:gd name="T17" fmla="*/ 0 60000 65536"/>
                  <a:gd name="T18" fmla="*/ 0 w 250"/>
                  <a:gd name="T19" fmla="*/ 0 h 51"/>
                  <a:gd name="T20" fmla="*/ 250 w 250"/>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50" h="51">
                    <a:moveTo>
                      <a:pt x="250" y="51"/>
                    </a:moveTo>
                    <a:lnTo>
                      <a:pt x="250" y="0"/>
                    </a:lnTo>
                    <a:lnTo>
                      <a:pt x="0" y="0"/>
                    </a:lnTo>
                    <a:lnTo>
                      <a:pt x="0" y="51"/>
                    </a:lnTo>
                    <a:lnTo>
                      <a:pt x="250" y="51"/>
                    </a:lnTo>
                    <a:close/>
                  </a:path>
                </a:pathLst>
              </a:custGeom>
              <a:solidFill>
                <a:srgbClr val="FFFFFF"/>
              </a:solidFill>
              <a:ln w="9525">
                <a:noFill/>
                <a:round/>
                <a:headEnd/>
                <a:tailEnd/>
              </a:ln>
            </p:spPr>
            <p:txBody>
              <a:bodyPr/>
              <a:lstStyle/>
              <a:p>
                <a:pPr>
                  <a:defRPr/>
                </a:pPr>
                <a:endParaRPr lang="en-GB"/>
              </a:p>
            </p:txBody>
          </p:sp>
          <p:sp>
            <p:nvSpPr>
              <p:cNvPr id="235" name="Freeform 7"/>
              <p:cNvSpPr>
                <a:spLocks/>
              </p:cNvSpPr>
              <p:nvPr/>
            </p:nvSpPr>
            <p:spPr bwMode="auto">
              <a:xfrm>
                <a:off x="4183" y="1197"/>
                <a:ext cx="238" cy="52"/>
              </a:xfrm>
              <a:custGeom>
                <a:avLst/>
                <a:gdLst>
                  <a:gd name="T0" fmla="*/ 10 w 250"/>
                  <a:gd name="T1" fmla="*/ 60 h 50"/>
                  <a:gd name="T2" fmla="*/ 10 w 250"/>
                  <a:gd name="T3" fmla="*/ 0 h 50"/>
                  <a:gd name="T4" fmla="*/ 0 w 250"/>
                  <a:gd name="T5" fmla="*/ 0 h 50"/>
                  <a:gd name="T6" fmla="*/ 0 w 250"/>
                  <a:gd name="T7" fmla="*/ 60 h 50"/>
                  <a:gd name="T8" fmla="*/ 10 w 250"/>
                  <a:gd name="T9" fmla="*/ 60 h 50"/>
                  <a:gd name="T10" fmla="*/ 10 w 250"/>
                  <a:gd name="T11" fmla="*/ 60 h 50"/>
                  <a:gd name="T12" fmla="*/ 0 60000 65536"/>
                  <a:gd name="T13" fmla="*/ 0 60000 65536"/>
                  <a:gd name="T14" fmla="*/ 0 60000 65536"/>
                  <a:gd name="T15" fmla="*/ 0 60000 65536"/>
                  <a:gd name="T16" fmla="*/ 0 60000 65536"/>
                  <a:gd name="T17" fmla="*/ 0 60000 65536"/>
                  <a:gd name="T18" fmla="*/ 0 w 250"/>
                  <a:gd name="T19" fmla="*/ 0 h 50"/>
                  <a:gd name="T20" fmla="*/ 250 w 250"/>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50" h="50">
                    <a:moveTo>
                      <a:pt x="250" y="50"/>
                    </a:moveTo>
                    <a:lnTo>
                      <a:pt x="250" y="0"/>
                    </a:lnTo>
                    <a:lnTo>
                      <a:pt x="0" y="0"/>
                    </a:lnTo>
                    <a:lnTo>
                      <a:pt x="0" y="50"/>
                    </a:lnTo>
                    <a:lnTo>
                      <a:pt x="250" y="50"/>
                    </a:lnTo>
                    <a:close/>
                  </a:path>
                </a:pathLst>
              </a:custGeom>
              <a:solidFill>
                <a:srgbClr val="FF1900"/>
              </a:solidFill>
              <a:ln w="9525">
                <a:noFill/>
                <a:round/>
                <a:headEnd/>
                <a:tailEnd/>
              </a:ln>
            </p:spPr>
            <p:txBody>
              <a:bodyPr/>
              <a:lstStyle/>
              <a:p>
                <a:pPr>
                  <a:defRPr/>
                </a:pPr>
                <a:endParaRPr lang="en-GB"/>
              </a:p>
            </p:txBody>
          </p:sp>
          <p:sp>
            <p:nvSpPr>
              <p:cNvPr id="236" name="Freeform 8"/>
              <p:cNvSpPr>
                <a:spLocks/>
              </p:cNvSpPr>
              <p:nvPr/>
            </p:nvSpPr>
            <p:spPr bwMode="auto">
              <a:xfrm>
                <a:off x="4183" y="1087"/>
                <a:ext cx="238" cy="162"/>
              </a:xfrm>
              <a:custGeom>
                <a:avLst/>
                <a:gdLst>
                  <a:gd name="T0" fmla="*/ 10 w 250"/>
                  <a:gd name="T1" fmla="*/ 86 h 162"/>
                  <a:gd name="T2" fmla="*/ 0 w 250"/>
                  <a:gd name="T3" fmla="*/ 86 h 162"/>
                  <a:gd name="T4" fmla="*/ 0 w 250"/>
                  <a:gd name="T5" fmla="*/ 0 h 162"/>
                  <a:gd name="T6" fmla="*/ 10 w 250"/>
                  <a:gd name="T7" fmla="*/ 0 h 162"/>
                  <a:gd name="T8" fmla="*/ 10 w 250"/>
                  <a:gd name="T9" fmla="*/ 86 h 162"/>
                  <a:gd name="T10" fmla="*/ 10 w 250"/>
                  <a:gd name="T11" fmla="*/ 86 h 162"/>
                  <a:gd name="T12" fmla="*/ 0 60000 65536"/>
                  <a:gd name="T13" fmla="*/ 0 60000 65536"/>
                  <a:gd name="T14" fmla="*/ 0 60000 65536"/>
                  <a:gd name="T15" fmla="*/ 0 60000 65536"/>
                  <a:gd name="T16" fmla="*/ 0 60000 65536"/>
                  <a:gd name="T17" fmla="*/ 0 60000 65536"/>
                  <a:gd name="T18" fmla="*/ 0 w 250"/>
                  <a:gd name="T19" fmla="*/ 0 h 162"/>
                  <a:gd name="T20" fmla="*/ 250 w 250"/>
                  <a:gd name="T21" fmla="*/ 162 h 162"/>
                </a:gdLst>
                <a:ahLst/>
                <a:cxnLst>
                  <a:cxn ang="T12">
                    <a:pos x="T0" y="T1"/>
                  </a:cxn>
                  <a:cxn ang="T13">
                    <a:pos x="T2" y="T3"/>
                  </a:cxn>
                  <a:cxn ang="T14">
                    <a:pos x="T4" y="T5"/>
                  </a:cxn>
                  <a:cxn ang="T15">
                    <a:pos x="T6" y="T7"/>
                  </a:cxn>
                  <a:cxn ang="T16">
                    <a:pos x="T8" y="T9"/>
                  </a:cxn>
                  <a:cxn ang="T17">
                    <a:pos x="T10" y="T11"/>
                  </a:cxn>
                </a:cxnLst>
                <a:rect l="T18" t="T19" r="T20" b="T21"/>
                <a:pathLst>
                  <a:path w="250" h="162">
                    <a:moveTo>
                      <a:pt x="250" y="162"/>
                    </a:moveTo>
                    <a:lnTo>
                      <a:pt x="0" y="162"/>
                    </a:lnTo>
                    <a:lnTo>
                      <a:pt x="0" y="0"/>
                    </a:lnTo>
                    <a:lnTo>
                      <a:pt x="250" y="0"/>
                    </a:lnTo>
                    <a:lnTo>
                      <a:pt x="250" y="162"/>
                    </a:lnTo>
                  </a:path>
                </a:pathLst>
              </a:custGeom>
              <a:noFill/>
              <a:ln w="0">
                <a:solidFill>
                  <a:srgbClr val="000000"/>
                </a:solidFill>
                <a:prstDash val="solid"/>
                <a:round/>
                <a:headEnd/>
                <a:tailEnd/>
              </a:ln>
            </p:spPr>
            <p:txBody>
              <a:bodyPr/>
              <a:lstStyle/>
              <a:p>
                <a:pPr>
                  <a:defRPr/>
                </a:pPr>
                <a:endParaRPr lang="en-GB"/>
              </a:p>
            </p:txBody>
          </p:sp>
          <p:sp>
            <p:nvSpPr>
              <p:cNvPr id="237" name="Freeform 9"/>
              <p:cNvSpPr>
                <a:spLocks/>
              </p:cNvSpPr>
              <p:nvPr/>
            </p:nvSpPr>
            <p:spPr bwMode="auto">
              <a:xfrm>
                <a:off x="4238" y="1132"/>
                <a:ext cx="71" cy="84"/>
              </a:xfrm>
              <a:custGeom>
                <a:avLst/>
                <a:gdLst>
                  <a:gd name="T0" fmla="*/ 11 w 72"/>
                  <a:gd name="T1" fmla="*/ 42 h 84"/>
                  <a:gd name="T2" fmla="*/ 11 w 72"/>
                  <a:gd name="T3" fmla="*/ 42 h 84"/>
                  <a:gd name="T4" fmla="*/ 11 w 72"/>
                  <a:gd name="T5" fmla="*/ 42 h 84"/>
                  <a:gd name="T6" fmla="*/ 11 w 72"/>
                  <a:gd name="T7" fmla="*/ 42 h 84"/>
                  <a:gd name="T8" fmla="*/ 11 w 72"/>
                  <a:gd name="T9" fmla="*/ 42 h 84"/>
                  <a:gd name="T10" fmla="*/ 11 w 72"/>
                  <a:gd name="T11" fmla="*/ 42 h 84"/>
                  <a:gd name="T12" fmla="*/ 11 w 72"/>
                  <a:gd name="T13" fmla="*/ 42 h 84"/>
                  <a:gd name="T14" fmla="*/ 6 w 72"/>
                  <a:gd name="T15" fmla="*/ 42 h 84"/>
                  <a:gd name="T16" fmla="*/ 0 w 72"/>
                  <a:gd name="T17" fmla="*/ 42 h 84"/>
                  <a:gd name="T18" fmla="*/ 0 w 72"/>
                  <a:gd name="T19" fmla="*/ 42 h 84"/>
                  <a:gd name="T20" fmla="*/ 0 w 72"/>
                  <a:gd name="T21" fmla="*/ 39 h 84"/>
                  <a:gd name="T22" fmla="*/ 0 w 72"/>
                  <a:gd name="T23" fmla="*/ 22 h 84"/>
                  <a:gd name="T24" fmla="*/ 0 w 72"/>
                  <a:gd name="T25" fmla="*/ 0 h 84"/>
                  <a:gd name="T26" fmla="*/ 11 w 72"/>
                  <a:gd name="T27" fmla="*/ 0 h 84"/>
                  <a:gd name="T28" fmla="*/ 11 w 72"/>
                  <a:gd name="T29" fmla="*/ 6 h 84"/>
                  <a:gd name="T30" fmla="*/ 11 w 72"/>
                  <a:gd name="T31" fmla="*/ 22 h 84"/>
                  <a:gd name="T32" fmla="*/ 11 w 72"/>
                  <a:gd name="T33" fmla="*/ 39 h 84"/>
                  <a:gd name="T34" fmla="*/ 11 w 72"/>
                  <a:gd name="T35" fmla="*/ 42 h 84"/>
                  <a:gd name="T36" fmla="*/ 11 w 72"/>
                  <a:gd name="T37" fmla="*/ 42 h 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84"/>
                  <a:gd name="T59" fmla="*/ 72 w 72"/>
                  <a:gd name="T60" fmla="*/ 84 h 8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84">
                    <a:moveTo>
                      <a:pt x="72" y="45"/>
                    </a:moveTo>
                    <a:lnTo>
                      <a:pt x="66" y="61"/>
                    </a:lnTo>
                    <a:lnTo>
                      <a:pt x="54" y="73"/>
                    </a:lnTo>
                    <a:lnTo>
                      <a:pt x="42" y="84"/>
                    </a:lnTo>
                    <a:lnTo>
                      <a:pt x="36" y="84"/>
                    </a:lnTo>
                    <a:lnTo>
                      <a:pt x="30" y="84"/>
                    </a:lnTo>
                    <a:lnTo>
                      <a:pt x="18" y="78"/>
                    </a:lnTo>
                    <a:lnTo>
                      <a:pt x="6" y="67"/>
                    </a:lnTo>
                    <a:lnTo>
                      <a:pt x="0" y="50"/>
                    </a:lnTo>
                    <a:lnTo>
                      <a:pt x="0" y="39"/>
                    </a:lnTo>
                    <a:lnTo>
                      <a:pt x="0" y="22"/>
                    </a:lnTo>
                    <a:lnTo>
                      <a:pt x="0" y="0"/>
                    </a:lnTo>
                    <a:lnTo>
                      <a:pt x="72" y="0"/>
                    </a:lnTo>
                    <a:lnTo>
                      <a:pt x="72" y="6"/>
                    </a:lnTo>
                    <a:lnTo>
                      <a:pt x="72" y="22"/>
                    </a:lnTo>
                    <a:lnTo>
                      <a:pt x="72" y="39"/>
                    </a:lnTo>
                    <a:lnTo>
                      <a:pt x="72" y="45"/>
                    </a:lnTo>
                    <a:close/>
                  </a:path>
                </a:pathLst>
              </a:custGeom>
              <a:solidFill>
                <a:srgbClr val="FF1900"/>
              </a:solidFill>
              <a:ln w="9525">
                <a:noFill/>
                <a:round/>
                <a:headEnd/>
                <a:tailEnd/>
              </a:ln>
            </p:spPr>
            <p:txBody>
              <a:bodyPr/>
              <a:lstStyle/>
              <a:p>
                <a:pPr>
                  <a:defRPr/>
                </a:pPr>
                <a:endParaRPr lang="en-GB"/>
              </a:p>
            </p:txBody>
          </p:sp>
          <p:sp>
            <p:nvSpPr>
              <p:cNvPr id="238" name="Freeform 10"/>
              <p:cNvSpPr>
                <a:spLocks/>
              </p:cNvSpPr>
              <p:nvPr/>
            </p:nvSpPr>
            <p:spPr bwMode="auto">
              <a:xfrm>
                <a:off x="4267" y="1141"/>
                <a:ext cx="5" cy="47"/>
              </a:xfrm>
              <a:custGeom>
                <a:avLst/>
                <a:gdLst>
                  <a:gd name="T0" fmla="*/ 3 w 6"/>
                  <a:gd name="T1" fmla="*/ 20 h 50"/>
                  <a:gd name="T2" fmla="*/ 0 w 6"/>
                  <a:gd name="T3" fmla="*/ 20 h 50"/>
                  <a:gd name="T4" fmla="*/ 0 w 6"/>
                  <a:gd name="T5" fmla="*/ 0 h 50"/>
                  <a:gd name="T6" fmla="*/ 3 w 6"/>
                  <a:gd name="T7" fmla="*/ 0 h 50"/>
                  <a:gd name="T8" fmla="*/ 3 w 6"/>
                  <a:gd name="T9" fmla="*/ 20 h 50"/>
                  <a:gd name="T10" fmla="*/ 3 w 6"/>
                  <a:gd name="T11" fmla="*/ 20 h 50"/>
                  <a:gd name="T12" fmla="*/ 0 60000 65536"/>
                  <a:gd name="T13" fmla="*/ 0 60000 65536"/>
                  <a:gd name="T14" fmla="*/ 0 60000 65536"/>
                  <a:gd name="T15" fmla="*/ 0 60000 65536"/>
                  <a:gd name="T16" fmla="*/ 0 60000 65536"/>
                  <a:gd name="T17" fmla="*/ 0 60000 65536"/>
                  <a:gd name="T18" fmla="*/ 0 w 6"/>
                  <a:gd name="T19" fmla="*/ 0 h 50"/>
                  <a:gd name="T20" fmla="*/ 6 w 6"/>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6" h="50">
                    <a:moveTo>
                      <a:pt x="6" y="50"/>
                    </a:moveTo>
                    <a:lnTo>
                      <a:pt x="0" y="50"/>
                    </a:lnTo>
                    <a:lnTo>
                      <a:pt x="0" y="0"/>
                    </a:lnTo>
                    <a:lnTo>
                      <a:pt x="6" y="0"/>
                    </a:lnTo>
                    <a:lnTo>
                      <a:pt x="6" y="50"/>
                    </a:lnTo>
                    <a:close/>
                  </a:path>
                </a:pathLst>
              </a:custGeom>
              <a:solidFill>
                <a:srgbClr val="FFFFFF"/>
              </a:solidFill>
              <a:ln w="9525">
                <a:noFill/>
                <a:round/>
                <a:headEnd/>
                <a:tailEnd/>
              </a:ln>
            </p:spPr>
            <p:txBody>
              <a:bodyPr/>
              <a:lstStyle/>
              <a:p>
                <a:pPr>
                  <a:defRPr/>
                </a:pPr>
                <a:endParaRPr lang="en-GB"/>
              </a:p>
            </p:txBody>
          </p:sp>
          <p:sp>
            <p:nvSpPr>
              <p:cNvPr id="239" name="Freeform 11"/>
              <p:cNvSpPr>
                <a:spLocks/>
              </p:cNvSpPr>
              <p:nvPr/>
            </p:nvSpPr>
            <p:spPr bwMode="auto">
              <a:xfrm>
                <a:off x="4258" y="1150"/>
                <a:ext cx="32" cy="5"/>
              </a:xfrm>
              <a:custGeom>
                <a:avLst/>
                <a:gdLst>
                  <a:gd name="T0" fmla="*/ 10 w 36"/>
                  <a:gd name="T1" fmla="*/ 5 h 5"/>
                  <a:gd name="T2" fmla="*/ 0 w 36"/>
                  <a:gd name="T3" fmla="*/ 5 h 5"/>
                  <a:gd name="T4" fmla="*/ 0 w 36"/>
                  <a:gd name="T5" fmla="*/ 0 h 5"/>
                  <a:gd name="T6" fmla="*/ 10 w 36"/>
                  <a:gd name="T7" fmla="*/ 0 h 5"/>
                  <a:gd name="T8" fmla="*/ 10 w 36"/>
                  <a:gd name="T9" fmla="*/ 5 h 5"/>
                  <a:gd name="T10" fmla="*/ 10 w 36"/>
                  <a:gd name="T11" fmla="*/ 5 h 5"/>
                  <a:gd name="T12" fmla="*/ 0 60000 65536"/>
                  <a:gd name="T13" fmla="*/ 0 60000 65536"/>
                  <a:gd name="T14" fmla="*/ 0 60000 65536"/>
                  <a:gd name="T15" fmla="*/ 0 60000 65536"/>
                  <a:gd name="T16" fmla="*/ 0 60000 65536"/>
                  <a:gd name="T17" fmla="*/ 0 60000 65536"/>
                  <a:gd name="T18" fmla="*/ 0 w 36"/>
                  <a:gd name="T19" fmla="*/ 0 h 5"/>
                  <a:gd name="T20" fmla="*/ 36 w 36"/>
                  <a:gd name="T21" fmla="*/ 5 h 5"/>
                </a:gdLst>
                <a:ahLst/>
                <a:cxnLst>
                  <a:cxn ang="T12">
                    <a:pos x="T0" y="T1"/>
                  </a:cxn>
                  <a:cxn ang="T13">
                    <a:pos x="T2" y="T3"/>
                  </a:cxn>
                  <a:cxn ang="T14">
                    <a:pos x="T4" y="T5"/>
                  </a:cxn>
                  <a:cxn ang="T15">
                    <a:pos x="T6" y="T7"/>
                  </a:cxn>
                  <a:cxn ang="T16">
                    <a:pos x="T8" y="T9"/>
                  </a:cxn>
                  <a:cxn ang="T17">
                    <a:pos x="T10" y="T11"/>
                  </a:cxn>
                </a:cxnLst>
                <a:rect l="T18" t="T19" r="T20" b="T21"/>
                <a:pathLst>
                  <a:path w="36" h="5">
                    <a:moveTo>
                      <a:pt x="36" y="5"/>
                    </a:moveTo>
                    <a:lnTo>
                      <a:pt x="0" y="5"/>
                    </a:lnTo>
                    <a:lnTo>
                      <a:pt x="0" y="0"/>
                    </a:lnTo>
                    <a:lnTo>
                      <a:pt x="36" y="0"/>
                    </a:lnTo>
                    <a:lnTo>
                      <a:pt x="36" y="5"/>
                    </a:lnTo>
                    <a:close/>
                  </a:path>
                </a:pathLst>
              </a:custGeom>
              <a:solidFill>
                <a:srgbClr val="FFFFFF"/>
              </a:solidFill>
              <a:ln w="9525">
                <a:noFill/>
                <a:round/>
                <a:headEnd/>
                <a:tailEnd/>
              </a:ln>
            </p:spPr>
            <p:txBody>
              <a:bodyPr/>
              <a:lstStyle/>
              <a:p>
                <a:pPr>
                  <a:defRPr/>
                </a:pPr>
                <a:endParaRPr lang="en-GB"/>
              </a:p>
            </p:txBody>
          </p:sp>
          <p:sp>
            <p:nvSpPr>
              <p:cNvPr id="240" name="Freeform 12"/>
              <p:cNvSpPr>
                <a:spLocks/>
              </p:cNvSpPr>
              <p:nvPr/>
            </p:nvSpPr>
            <p:spPr bwMode="auto">
              <a:xfrm>
                <a:off x="4251" y="1164"/>
                <a:ext cx="39" cy="5"/>
              </a:xfrm>
              <a:custGeom>
                <a:avLst/>
                <a:gdLst>
                  <a:gd name="T0" fmla="*/ 7 w 42"/>
                  <a:gd name="T1" fmla="*/ 3 h 6"/>
                  <a:gd name="T2" fmla="*/ 0 w 42"/>
                  <a:gd name="T3" fmla="*/ 3 h 6"/>
                  <a:gd name="T4" fmla="*/ 0 w 42"/>
                  <a:gd name="T5" fmla="*/ 0 h 6"/>
                  <a:gd name="T6" fmla="*/ 7 w 42"/>
                  <a:gd name="T7" fmla="*/ 0 h 6"/>
                  <a:gd name="T8" fmla="*/ 7 w 42"/>
                  <a:gd name="T9" fmla="*/ 3 h 6"/>
                  <a:gd name="T10" fmla="*/ 7 w 42"/>
                  <a:gd name="T11" fmla="*/ 3 h 6"/>
                  <a:gd name="T12" fmla="*/ 0 60000 65536"/>
                  <a:gd name="T13" fmla="*/ 0 60000 65536"/>
                  <a:gd name="T14" fmla="*/ 0 60000 65536"/>
                  <a:gd name="T15" fmla="*/ 0 60000 65536"/>
                  <a:gd name="T16" fmla="*/ 0 60000 65536"/>
                  <a:gd name="T17" fmla="*/ 0 60000 65536"/>
                  <a:gd name="T18" fmla="*/ 0 w 42"/>
                  <a:gd name="T19" fmla="*/ 0 h 6"/>
                  <a:gd name="T20" fmla="*/ 42 w 42"/>
                  <a:gd name="T21" fmla="*/ 6 h 6"/>
                </a:gdLst>
                <a:ahLst/>
                <a:cxnLst>
                  <a:cxn ang="T12">
                    <a:pos x="T0" y="T1"/>
                  </a:cxn>
                  <a:cxn ang="T13">
                    <a:pos x="T2" y="T3"/>
                  </a:cxn>
                  <a:cxn ang="T14">
                    <a:pos x="T4" y="T5"/>
                  </a:cxn>
                  <a:cxn ang="T15">
                    <a:pos x="T6" y="T7"/>
                  </a:cxn>
                  <a:cxn ang="T16">
                    <a:pos x="T8" y="T9"/>
                  </a:cxn>
                  <a:cxn ang="T17">
                    <a:pos x="T10" y="T11"/>
                  </a:cxn>
                </a:cxnLst>
                <a:rect l="T18" t="T19" r="T20" b="T21"/>
                <a:pathLst>
                  <a:path w="42" h="6">
                    <a:moveTo>
                      <a:pt x="42" y="6"/>
                    </a:moveTo>
                    <a:lnTo>
                      <a:pt x="0" y="6"/>
                    </a:lnTo>
                    <a:lnTo>
                      <a:pt x="0" y="0"/>
                    </a:lnTo>
                    <a:lnTo>
                      <a:pt x="42" y="0"/>
                    </a:lnTo>
                    <a:lnTo>
                      <a:pt x="42" y="6"/>
                    </a:lnTo>
                    <a:close/>
                  </a:path>
                </a:pathLst>
              </a:custGeom>
              <a:solidFill>
                <a:srgbClr val="FFFFFF"/>
              </a:solidFill>
              <a:ln w="9525">
                <a:noFill/>
                <a:round/>
                <a:headEnd/>
                <a:tailEnd/>
              </a:ln>
            </p:spPr>
            <p:txBody>
              <a:bodyPr/>
              <a:lstStyle/>
              <a:p>
                <a:pPr>
                  <a:defRPr/>
                </a:pPr>
                <a:endParaRPr lang="en-GB"/>
              </a:p>
            </p:txBody>
          </p:sp>
          <p:sp>
            <p:nvSpPr>
              <p:cNvPr id="241" name="Freeform 13"/>
              <p:cNvSpPr>
                <a:spLocks/>
              </p:cNvSpPr>
              <p:nvPr/>
            </p:nvSpPr>
            <p:spPr bwMode="auto">
              <a:xfrm>
                <a:off x="4247" y="1181"/>
                <a:ext cx="55" cy="33"/>
              </a:xfrm>
              <a:custGeom>
                <a:avLst/>
                <a:gdLst>
                  <a:gd name="T0" fmla="*/ 0 w 60"/>
                  <a:gd name="T1" fmla="*/ 11 h 34"/>
                  <a:gd name="T2" fmla="*/ 6 w 60"/>
                  <a:gd name="T3" fmla="*/ 6 h 34"/>
                  <a:gd name="T4" fmla="*/ 6 w 60"/>
                  <a:gd name="T5" fmla="*/ 6 h 34"/>
                  <a:gd name="T6" fmla="*/ 6 w 60"/>
                  <a:gd name="T7" fmla="*/ 6 h 34"/>
                  <a:gd name="T8" fmla="*/ 6 w 60"/>
                  <a:gd name="T9" fmla="*/ 11 h 34"/>
                  <a:gd name="T10" fmla="*/ 6 w 60"/>
                  <a:gd name="T11" fmla="*/ 6 h 34"/>
                  <a:gd name="T12" fmla="*/ 6 w 60"/>
                  <a:gd name="T13" fmla="*/ 0 h 34"/>
                  <a:gd name="T14" fmla="*/ 6 w 60"/>
                  <a:gd name="T15" fmla="*/ 6 h 34"/>
                  <a:gd name="T16" fmla="*/ 6 w 60"/>
                  <a:gd name="T17" fmla="*/ 11 h 34"/>
                  <a:gd name="T18" fmla="*/ 6 w 60"/>
                  <a:gd name="T19" fmla="*/ 11 h 34"/>
                  <a:gd name="T20" fmla="*/ 6 w 60"/>
                  <a:gd name="T21" fmla="*/ 6 h 34"/>
                  <a:gd name="T22" fmla="*/ 6 w 60"/>
                  <a:gd name="T23" fmla="*/ 6 h 34"/>
                  <a:gd name="T24" fmla="*/ 6 w 60"/>
                  <a:gd name="T25" fmla="*/ 11 h 34"/>
                  <a:gd name="T26" fmla="*/ 6 w 60"/>
                  <a:gd name="T27" fmla="*/ 11 h 34"/>
                  <a:gd name="T28" fmla="*/ 6 w 60"/>
                  <a:gd name="T29" fmla="*/ 18 h 34"/>
                  <a:gd name="T30" fmla="*/ 6 w 60"/>
                  <a:gd name="T31" fmla="*/ 29 h 34"/>
                  <a:gd name="T32" fmla="*/ 6 w 60"/>
                  <a:gd name="T33" fmla="*/ 29 h 34"/>
                  <a:gd name="T34" fmla="*/ 6 w 60"/>
                  <a:gd name="T35" fmla="*/ 29 h 34"/>
                  <a:gd name="T36" fmla="*/ 6 w 60"/>
                  <a:gd name="T37" fmla="*/ 23 h 34"/>
                  <a:gd name="T38" fmla="*/ 6 w 60"/>
                  <a:gd name="T39" fmla="*/ 18 h 34"/>
                  <a:gd name="T40" fmla="*/ 6 w 60"/>
                  <a:gd name="T41" fmla="*/ 17 h 34"/>
                  <a:gd name="T42" fmla="*/ 6 w 60"/>
                  <a:gd name="T43" fmla="*/ 11 h 34"/>
                  <a:gd name="T44" fmla="*/ 0 w 60"/>
                  <a:gd name="T45" fmla="*/ 11 h 34"/>
                  <a:gd name="T46" fmla="*/ 0 w 60"/>
                  <a:gd name="T47" fmla="*/ 11 h 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0"/>
                  <a:gd name="T73" fmla="*/ 0 h 34"/>
                  <a:gd name="T74" fmla="*/ 60 w 60"/>
                  <a:gd name="T75" fmla="*/ 34 h 3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0" h="34">
                    <a:moveTo>
                      <a:pt x="0" y="11"/>
                    </a:moveTo>
                    <a:lnTo>
                      <a:pt x="6" y="6"/>
                    </a:lnTo>
                    <a:lnTo>
                      <a:pt x="12" y="6"/>
                    </a:lnTo>
                    <a:lnTo>
                      <a:pt x="18" y="6"/>
                    </a:lnTo>
                    <a:lnTo>
                      <a:pt x="18" y="11"/>
                    </a:lnTo>
                    <a:lnTo>
                      <a:pt x="18" y="6"/>
                    </a:lnTo>
                    <a:lnTo>
                      <a:pt x="30" y="0"/>
                    </a:lnTo>
                    <a:lnTo>
                      <a:pt x="42" y="6"/>
                    </a:lnTo>
                    <a:lnTo>
                      <a:pt x="42" y="11"/>
                    </a:lnTo>
                    <a:lnTo>
                      <a:pt x="42" y="6"/>
                    </a:lnTo>
                    <a:lnTo>
                      <a:pt x="48" y="6"/>
                    </a:lnTo>
                    <a:lnTo>
                      <a:pt x="54" y="11"/>
                    </a:lnTo>
                    <a:lnTo>
                      <a:pt x="60" y="11"/>
                    </a:lnTo>
                    <a:lnTo>
                      <a:pt x="48" y="23"/>
                    </a:lnTo>
                    <a:lnTo>
                      <a:pt x="42" y="34"/>
                    </a:lnTo>
                    <a:lnTo>
                      <a:pt x="30" y="34"/>
                    </a:lnTo>
                    <a:lnTo>
                      <a:pt x="24" y="34"/>
                    </a:lnTo>
                    <a:lnTo>
                      <a:pt x="18" y="28"/>
                    </a:lnTo>
                    <a:lnTo>
                      <a:pt x="12" y="23"/>
                    </a:lnTo>
                    <a:lnTo>
                      <a:pt x="6" y="17"/>
                    </a:lnTo>
                    <a:lnTo>
                      <a:pt x="6" y="11"/>
                    </a:lnTo>
                    <a:lnTo>
                      <a:pt x="0" y="11"/>
                    </a:lnTo>
                    <a:close/>
                  </a:path>
                </a:pathLst>
              </a:custGeom>
              <a:solidFill>
                <a:srgbClr val="0C419A"/>
              </a:solidFill>
              <a:ln w="9525">
                <a:noFill/>
                <a:round/>
                <a:headEnd/>
                <a:tailEnd/>
              </a:ln>
            </p:spPr>
            <p:txBody>
              <a:bodyPr/>
              <a:lstStyle/>
              <a:p>
                <a:pPr>
                  <a:defRPr/>
                </a:pPr>
                <a:endParaRPr lang="en-GB"/>
              </a:p>
            </p:txBody>
          </p:sp>
          <p:sp>
            <p:nvSpPr>
              <p:cNvPr id="242" name="Freeform 14"/>
              <p:cNvSpPr>
                <a:spLocks/>
              </p:cNvSpPr>
              <p:nvPr/>
            </p:nvSpPr>
            <p:spPr bwMode="auto">
              <a:xfrm>
                <a:off x="4238" y="1132"/>
                <a:ext cx="71" cy="84"/>
              </a:xfrm>
              <a:custGeom>
                <a:avLst/>
                <a:gdLst>
                  <a:gd name="T0" fmla="*/ 11 w 72"/>
                  <a:gd name="T1" fmla="*/ 42 h 84"/>
                  <a:gd name="T2" fmla="*/ 11 w 72"/>
                  <a:gd name="T3" fmla="*/ 42 h 84"/>
                  <a:gd name="T4" fmla="*/ 11 w 72"/>
                  <a:gd name="T5" fmla="*/ 42 h 84"/>
                  <a:gd name="T6" fmla="*/ 11 w 72"/>
                  <a:gd name="T7" fmla="*/ 42 h 84"/>
                  <a:gd name="T8" fmla="*/ 11 w 72"/>
                  <a:gd name="T9" fmla="*/ 42 h 84"/>
                  <a:gd name="T10" fmla="*/ 11 w 72"/>
                  <a:gd name="T11" fmla="*/ 42 h 84"/>
                  <a:gd name="T12" fmla="*/ 11 w 72"/>
                  <a:gd name="T13" fmla="*/ 42 h 84"/>
                  <a:gd name="T14" fmla="*/ 6 w 72"/>
                  <a:gd name="T15" fmla="*/ 42 h 84"/>
                  <a:gd name="T16" fmla="*/ 0 w 72"/>
                  <a:gd name="T17" fmla="*/ 42 h 84"/>
                  <a:gd name="T18" fmla="*/ 0 w 72"/>
                  <a:gd name="T19" fmla="*/ 42 h 84"/>
                  <a:gd name="T20" fmla="*/ 0 w 72"/>
                  <a:gd name="T21" fmla="*/ 39 h 84"/>
                  <a:gd name="T22" fmla="*/ 0 w 72"/>
                  <a:gd name="T23" fmla="*/ 22 h 84"/>
                  <a:gd name="T24" fmla="*/ 0 w 72"/>
                  <a:gd name="T25" fmla="*/ 0 h 84"/>
                  <a:gd name="T26" fmla="*/ 11 w 72"/>
                  <a:gd name="T27" fmla="*/ 0 h 84"/>
                  <a:gd name="T28" fmla="*/ 11 w 72"/>
                  <a:gd name="T29" fmla="*/ 6 h 84"/>
                  <a:gd name="T30" fmla="*/ 11 w 72"/>
                  <a:gd name="T31" fmla="*/ 22 h 84"/>
                  <a:gd name="T32" fmla="*/ 11 w 72"/>
                  <a:gd name="T33" fmla="*/ 39 h 84"/>
                  <a:gd name="T34" fmla="*/ 11 w 72"/>
                  <a:gd name="T35" fmla="*/ 42 h 84"/>
                  <a:gd name="T36" fmla="*/ 11 w 72"/>
                  <a:gd name="T37" fmla="*/ 42 h 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84"/>
                  <a:gd name="T59" fmla="*/ 72 w 72"/>
                  <a:gd name="T60" fmla="*/ 84 h 8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84">
                    <a:moveTo>
                      <a:pt x="72" y="45"/>
                    </a:moveTo>
                    <a:lnTo>
                      <a:pt x="66" y="61"/>
                    </a:lnTo>
                    <a:lnTo>
                      <a:pt x="54" y="73"/>
                    </a:lnTo>
                    <a:lnTo>
                      <a:pt x="42" y="84"/>
                    </a:lnTo>
                    <a:lnTo>
                      <a:pt x="36" y="84"/>
                    </a:lnTo>
                    <a:lnTo>
                      <a:pt x="30" y="84"/>
                    </a:lnTo>
                    <a:lnTo>
                      <a:pt x="18" y="78"/>
                    </a:lnTo>
                    <a:lnTo>
                      <a:pt x="6" y="67"/>
                    </a:lnTo>
                    <a:lnTo>
                      <a:pt x="0" y="50"/>
                    </a:lnTo>
                    <a:lnTo>
                      <a:pt x="0" y="39"/>
                    </a:lnTo>
                    <a:lnTo>
                      <a:pt x="0" y="22"/>
                    </a:lnTo>
                    <a:lnTo>
                      <a:pt x="0" y="0"/>
                    </a:lnTo>
                    <a:lnTo>
                      <a:pt x="72" y="0"/>
                    </a:lnTo>
                    <a:lnTo>
                      <a:pt x="72" y="6"/>
                    </a:lnTo>
                    <a:lnTo>
                      <a:pt x="72" y="22"/>
                    </a:lnTo>
                    <a:lnTo>
                      <a:pt x="72" y="39"/>
                    </a:lnTo>
                    <a:lnTo>
                      <a:pt x="72" y="45"/>
                    </a:lnTo>
                  </a:path>
                </a:pathLst>
              </a:custGeom>
              <a:noFill/>
              <a:ln w="0">
                <a:solidFill>
                  <a:srgbClr val="FFFFFF"/>
                </a:solidFill>
                <a:prstDash val="solid"/>
                <a:round/>
                <a:headEnd/>
                <a:tailEnd/>
              </a:ln>
            </p:spPr>
            <p:txBody>
              <a:bodyPr/>
              <a:lstStyle/>
              <a:p>
                <a:pPr>
                  <a:defRPr/>
                </a:pPr>
                <a:endParaRPr lang="en-GB"/>
              </a:p>
            </p:txBody>
          </p:sp>
        </p:grpSp>
        <p:grpSp>
          <p:nvGrpSpPr>
            <p:cNvPr id="5" name="Group 16"/>
            <p:cNvGrpSpPr>
              <a:grpSpLocks/>
            </p:cNvGrpSpPr>
            <p:nvPr userDrawn="1"/>
          </p:nvGrpSpPr>
          <p:grpSpPr bwMode="auto">
            <a:xfrm>
              <a:off x="1850079" y="6619870"/>
              <a:ext cx="190640" cy="123034"/>
              <a:chOff x="1117" y="1646"/>
              <a:chExt cx="245" cy="150"/>
            </a:xfrm>
          </p:grpSpPr>
          <p:sp>
            <p:nvSpPr>
              <p:cNvPr id="230" name="Freeform 17"/>
              <p:cNvSpPr>
                <a:spLocks/>
              </p:cNvSpPr>
              <p:nvPr/>
            </p:nvSpPr>
            <p:spPr bwMode="auto">
              <a:xfrm>
                <a:off x="1117" y="1646"/>
                <a:ext cx="245" cy="150"/>
              </a:xfrm>
              <a:custGeom>
                <a:avLst/>
                <a:gdLst>
                  <a:gd name="T0" fmla="*/ 249 w 244"/>
                  <a:gd name="T1" fmla="*/ 146 h 151"/>
                  <a:gd name="T2" fmla="*/ 249 w 244"/>
                  <a:gd name="T3" fmla="*/ 0 h 151"/>
                  <a:gd name="T4" fmla="*/ 0 w 244"/>
                  <a:gd name="T5" fmla="*/ 0 h 151"/>
                  <a:gd name="T6" fmla="*/ 0 w 244"/>
                  <a:gd name="T7" fmla="*/ 146 h 151"/>
                  <a:gd name="T8" fmla="*/ 249 w 244"/>
                  <a:gd name="T9" fmla="*/ 146 h 151"/>
                  <a:gd name="T10" fmla="*/ 249 w 244"/>
                  <a:gd name="T11" fmla="*/ 146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close/>
                  </a:path>
                </a:pathLst>
              </a:custGeom>
              <a:solidFill>
                <a:srgbClr val="FFFFFF"/>
              </a:solidFill>
              <a:ln w="9525">
                <a:noFill/>
                <a:round/>
                <a:headEnd/>
                <a:tailEnd/>
              </a:ln>
            </p:spPr>
            <p:txBody>
              <a:bodyPr/>
              <a:lstStyle/>
              <a:p>
                <a:pPr>
                  <a:defRPr/>
                </a:pPr>
                <a:endParaRPr lang="en-GB"/>
              </a:p>
            </p:txBody>
          </p:sp>
          <p:sp>
            <p:nvSpPr>
              <p:cNvPr id="231" name="Freeform 18"/>
              <p:cNvSpPr>
                <a:spLocks/>
              </p:cNvSpPr>
              <p:nvPr/>
            </p:nvSpPr>
            <p:spPr bwMode="auto">
              <a:xfrm>
                <a:off x="1117" y="1646"/>
                <a:ext cx="245" cy="150"/>
              </a:xfrm>
              <a:custGeom>
                <a:avLst/>
                <a:gdLst>
                  <a:gd name="T0" fmla="*/ 249 w 244"/>
                  <a:gd name="T1" fmla="*/ 146 h 151"/>
                  <a:gd name="T2" fmla="*/ 249 w 244"/>
                  <a:gd name="T3" fmla="*/ 0 h 151"/>
                  <a:gd name="T4" fmla="*/ 0 w 244"/>
                  <a:gd name="T5" fmla="*/ 0 h 151"/>
                  <a:gd name="T6" fmla="*/ 0 w 244"/>
                  <a:gd name="T7" fmla="*/ 146 h 151"/>
                  <a:gd name="T8" fmla="*/ 249 w 244"/>
                  <a:gd name="T9" fmla="*/ 146 h 151"/>
                  <a:gd name="T10" fmla="*/ 249 w 244"/>
                  <a:gd name="T11" fmla="*/ 146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path>
                </a:pathLst>
              </a:custGeom>
              <a:noFill/>
              <a:ln w="0">
                <a:solidFill>
                  <a:srgbClr val="000000"/>
                </a:solidFill>
                <a:prstDash val="solid"/>
                <a:round/>
                <a:headEnd/>
                <a:tailEnd/>
              </a:ln>
            </p:spPr>
            <p:txBody>
              <a:bodyPr/>
              <a:lstStyle/>
              <a:p>
                <a:pPr>
                  <a:defRPr/>
                </a:pPr>
                <a:endParaRPr lang="en-GB"/>
              </a:p>
            </p:txBody>
          </p:sp>
          <p:sp>
            <p:nvSpPr>
              <p:cNvPr id="232" name="Freeform 19"/>
              <p:cNvSpPr>
                <a:spLocks/>
              </p:cNvSpPr>
              <p:nvPr/>
            </p:nvSpPr>
            <p:spPr bwMode="auto">
              <a:xfrm>
                <a:off x="1117" y="1646"/>
                <a:ext cx="245" cy="150"/>
              </a:xfrm>
              <a:custGeom>
                <a:avLst/>
                <a:gdLst>
                  <a:gd name="T0" fmla="*/ 249 w 244"/>
                  <a:gd name="T1" fmla="*/ 61 h 151"/>
                  <a:gd name="T2" fmla="*/ 89 w 244"/>
                  <a:gd name="T3" fmla="*/ 61 h 151"/>
                  <a:gd name="T4" fmla="*/ 89 w 244"/>
                  <a:gd name="T5" fmla="*/ 0 h 151"/>
                  <a:gd name="T6" fmla="*/ 59 w 244"/>
                  <a:gd name="T7" fmla="*/ 0 h 151"/>
                  <a:gd name="T8" fmla="*/ 59 w 244"/>
                  <a:gd name="T9" fmla="*/ 61 h 151"/>
                  <a:gd name="T10" fmla="*/ 0 w 244"/>
                  <a:gd name="T11" fmla="*/ 61 h 151"/>
                  <a:gd name="T12" fmla="*/ 0 w 244"/>
                  <a:gd name="T13" fmla="*/ 84 h 151"/>
                  <a:gd name="T14" fmla="*/ 59 w 244"/>
                  <a:gd name="T15" fmla="*/ 84 h 151"/>
                  <a:gd name="T16" fmla="*/ 59 w 244"/>
                  <a:gd name="T17" fmla="*/ 146 h 151"/>
                  <a:gd name="T18" fmla="*/ 89 w 244"/>
                  <a:gd name="T19" fmla="*/ 146 h 151"/>
                  <a:gd name="T20" fmla="*/ 89 w 244"/>
                  <a:gd name="T21" fmla="*/ 84 h 151"/>
                  <a:gd name="T22" fmla="*/ 249 w 244"/>
                  <a:gd name="T23" fmla="*/ 84 h 151"/>
                  <a:gd name="T24" fmla="*/ 249 w 244"/>
                  <a:gd name="T25" fmla="*/ 61 h 151"/>
                  <a:gd name="T26" fmla="*/ 249 w 244"/>
                  <a:gd name="T27" fmla="*/ 61 h 1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4"/>
                  <a:gd name="T43" fmla="*/ 0 h 151"/>
                  <a:gd name="T44" fmla="*/ 244 w 244"/>
                  <a:gd name="T45" fmla="*/ 151 h 15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4" h="151">
                    <a:moveTo>
                      <a:pt x="244" y="61"/>
                    </a:moveTo>
                    <a:lnTo>
                      <a:pt x="89" y="61"/>
                    </a:lnTo>
                    <a:lnTo>
                      <a:pt x="89" y="0"/>
                    </a:lnTo>
                    <a:lnTo>
                      <a:pt x="59" y="0"/>
                    </a:lnTo>
                    <a:lnTo>
                      <a:pt x="59" y="61"/>
                    </a:lnTo>
                    <a:lnTo>
                      <a:pt x="0" y="61"/>
                    </a:lnTo>
                    <a:lnTo>
                      <a:pt x="0" y="89"/>
                    </a:lnTo>
                    <a:lnTo>
                      <a:pt x="59" y="89"/>
                    </a:lnTo>
                    <a:lnTo>
                      <a:pt x="59" y="151"/>
                    </a:lnTo>
                    <a:lnTo>
                      <a:pt x="89" y="151"/>
                    </a:lnTo>
                    <a:lnTo>
                      <a:pt x="89" y="89"/>
                    </a:lnTo>
                    <a:lnTo>
                      <a:pt x="244" y="89"/>
                    </a:lnTo>
                    <a:lnTo>
                      <a:pt x="244" y="61"/>
                    </a:lnTo>
                    <a:close/>
                  </a:path>
                </a:pathLst>
              </a:custGeom>
              <a:solidFill>
                <a:srgbClr val="0C419A"/>
              </a:solidFill>
              <a:ln w="9525">
                <a:noFill/>
                <a:round/>
                <a:headEnd/>
                <a:tailEnd/>
              </a:ln>
            </p:spPr>
            <p:txBody>
              <a:bodyPr/>
              <a:lstStyle/>
              <a:p>
                <a:pPr>
                  <a:defRPr/>
                </a:pPr>
                <a:endParaRPr lang="en-GB"/>
              </a:p>
            </p:txBody>
          </p:sp>
        </p:grpSp>
        <p:grpSp>
          <p:nvGrpSpPr>
            <p:cNvPr id="6" name="Group 20"/>
            <p:cNvGrpSpPr>
              <a:grpSpLocks/>
            </p:cNvGrpSpPr>
            <p:nvPr userDrawn="1"/>
          </p:nvGrpSpPr>
          <p:grpSpPr bwMode="auto">
            <a:xfrm>
              <a:off x="3582869" y="6619874"/>
              <a:ext cx="191049" cy="123030"/>
              <a:chOff x="1117" y="2897"/>
              <a:chExt cx="244" cy="158"/>
            </a:xfrm>
          </p:grpSpPr>
          <p:sp>
            <p:nvSpPr>
              <p:cNvPr id="226" name="Freeform 21"/>
              <p:cNvSpPr>
                <a:spLocks/>
              </p:cNvSpPr>
              <p:nvPr/>
            </p:nvSpPr>
            <p:spPr bwMode="auto">
              <a:xfrm>
                <a:off x="1117" y="2897"/>
                <a:ext cx="243" cy="158"/>
              </a:xfrm>
              <a:custGeom>
                <a:avLst/>
                <a:gdLst>
                  <a:gd name="T0" fmla="*/ 239 w 244"/>
                  <a:gd name="T1" fmla="*/ 166 h 156"/>
                  <a:gd name="T2" fmla="*/ 239 w 244"/>
                  <a:gd name="T3" fmla="*/ 0 h 156"/>
                  <a:gd name="T4" fmla="*/ 0 w 244"/>
                  <a:gd name="T5" fmla="*/ 0 h 156"/>
                  <a:gd name="T6" fmla="*/ 0 w 244"/>
                  <a:gd name="T7" fmla="*/ 166 h 156"/>
                  <a:gd name="T8" fmla="*/ 239 w 244"/>
                  <a:gd name="T9" fmla="*/ 166 h 156"/>
                  <a:gd name="T10" fmla="*/ 239 w 244"/>
                  <a:gd name="T11" fmla="*/ 16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close/>
                  </a:path>
                </a:pathLst>
              </a:custGeom>
              <a:solidFill>
                <a:srgbClr val="FFFFFF"/>
              </a:solidFill>
              <a:ln w="9525">
                <a:noFill/>
                <a:round/>
                <a:headEnd/>
                <a:tailEnd/>
              </a:ln>
            </p:spPr>
            <p:txBody>
              <a:bodyPr/>
              <a:lstStyle/>
              <a:p>
                <a:pPr>
                  <a:defRPr/>
                </a:pPr>
                <a:endParaRPr lang="en-GB"/>
              </a:p>
            </p:txBody>
          </p:sp>
          <p:sp>
            <p:nvSpPr>
              <p:cNvPr id="227" name="Freeform 22"/>
              <p:cNvSpPr>
                <a:spLocks/>
              </p:cNvSpPr>
              <p:nvPr/>
            </p:nvSpPr>
            <p:spPr bwMode="auto">
              <a:xfrm>
                <a:off x="1117" y="2897"/>
                <a:ext cx="78" cy="158"/>
              </a:xfrm>
              <a:custGeom>
                <a:avLst/>
                <a:gdLst>
                  <a:gd name="T0" fmla="*/ 82 w 77"/>
                  <a:gd name="T1" fmla="*/ 166 h 156"/>
                  <a:gd name="T2" fmla="*/ 82 w 77"/>
                  <a:gd name="T3" fmla="*/ 0 h 156"/>
                  <a:gd name="T4" fmla="*/ 0 w 77"/>
                  <a:gd name="T5" fmla="*/ 0 h 156"/>
                  <a:gd name="T6" fmla="*/ 0 w 77"/>
                  <a:gd name="T7" fmla="*/ 166 h 156"/>
                  <a:gd name="T8" fmla="*/ 82 w 77"/>
                  <a:gd name="T9" fmla="*/ 166 h 156"/>
                  <a:gd name="T10" fmla="*/ 82 w 77"/>
                  <a:gd name="T11" fmla="*/ 166 h 156"/>
                  <a:gd name="T12" fmla="*/ 0 60000 65536"/>
                  <a:gd name="T13" fmla="*/ 0 60000 65536"/>
                  <a:gd name="T14" fmla="*/ 0 60000 65536"/>
                  <a:gd name="T15" fmla="*/ 0 60000 65536"/>
                  <a:gd name="T16" fmla="*/ 0 60000 65536"/>
                  <a:gd name="T17" fmla="*/ 0 60000 65536"/>
                  <a:gd name="T18" fmla="*/ 0 w 77"/>
                  <a:gd name="T19" fmla="*/ 0 h 156"/>
                  <a:gd name="T20" fmla="*/ 77 w 77"/>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77" h="156">
                    <a:moveTo>
                      <a:pt x="77" y="156"/>
                    </a:moveTo>
                    <a:lnTo>
                      <a:pt x="77" y="0"/>
                    </a:lnTo>
                    <a:lnTo>
                      <a:pt x="0" y="0"/>
                    </a:lnTo>
                    <a:lnTo>
                      <a:pt x="0" y="156"/>
                    </a:lnTo>
                    <a:lnTo>
                      <a:pt x="77" y="156"/>
                    </a:lnTo>
                    <a:close/>
                  </a:path>
                </a:pathLst>
              </a:custGeom>
              <a:solidFill>
                <a:srgbClr val="008837"/>
              </a:solidFill>
              <a:ln w="9525">
                <a:noFill/>
                <a:round/>
                <a:headEnd/>
                <a:tailEnd/>
              </a:ln>
            </p:spPr>
            <p:txBody>
              <a:bodyPr/>
              <a:lstStyle/>
              <a:p>
                <a:pPr>
                  <a:defRPr/>
                </a:pPr>
                <a:endParaRPr lang="en-GB"/>
              </a:p>
            </p:txBody>
          </p:sp>
          <p:sp>
            <p:nvSpPr>
              <p:cNvPr id="228" name="Freeform 23"/>
              <p:cNvSpPr>
                <a:spLocks/>
              </p:cNvSpPr>
              <p:nvPr/>
            </p:nvSpPr>
            <p:spPr bwMode="auto">
              <a:xfrm>
                <a:off x="1278" y="2897"/>
                <a:ext cx="83" cy="158"/>
              </a:xfrm>
              <a:custGeom>
                <a:avLst/>
                <a:gdLst>
                  <a:gd name="T0" fmla="*/ 79 w 84"/>
                  <a:gd name="T1" fmla="*/ 166 h 156"/>
                  <a:gd name="T2" fmla="*/ 79 w 84"/>
                  <a:gd name="T3" fmla="*/ 0 h 156"/>
                  <a:gd name="T4" fmla="*/ 0 w 84"/>
                  <a:gd name="T5" fmla="*/ 0 h 156"/>
                  <a:gd name="T6" fmla="*/ 0 w 84"/>
                  <a:gd name="T7" fmla="*/ 166 h 156"/>
                  <a:gd name="T8" fmla="*/ 79 w 84"/>
                  <a:gd name="T9" fmla="*/ 166 h 156"/>
                  <a:gd name="T10" fmla="*/ 79 w 84"/>
                  <a:gd name="T11" fmla="*/ 166 h 156"/>
                  <a:gd name="T12" fmla="*/ 0 60000 65536"/>
                  <a:gd name="T13" fmla="*/ 0 60000 65536"/>
                  <a:gd name="T14" fmla="*/ 0 60000 65536"/>
                  <a:gd name="T15" fmla="*/ 0 60000 65536"/>
                  <a:gd name="T16" fmla="*/ 0 60000 65536"/>
                  <a:gd name="T17" fmla="*/ 0 60000 65536"/>
                  <a:gd name="T18" fmla="*/ 0 w 84"/>
                  <a:gd name="T19" fmla="*/ 0 h 156"/>
                  <a:gd name="T20" fmla="*/ 84 w 8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84" h="156">
                    <a:moveTo>
                      <a:pt x="84" y="156"/>
                    </a:moveTo>
                    <a:lnTo>
                      <a:pt x="84" y="0"/>
                    </a:lnTo>
                    <a:lnTo>
                      <a:pt x="0" y="0"/>
                    </a:lnTo>
                    <a:lnTo>
                      <a:pt x="0" y="156"/>
                    </a:lnTo>
                    <a:lnTo>
                      <a:pt x="84" y="156"/>
                    </a:lnTo>
                    <a:close/>
                  </a:path>
                </a:pathLst>
              </a:custGeom>
              <a:solidFill>
                <a:srgbClr val="FF0000"/>
              </a:solidFill>
              <a:ln w="9525">
                <a:noFill/>
                <a:round/>
                <a:headEnd/>
                <a:tailEnd/>
              </a:ln>
            </p:spPr>
            <p:txBody>
              <a:bodyPr/>
              <a:lstStyle/>
              <a:p>
                <a:pPr>
                  <a:defRPr/>
                </a:pPr>
                <a:endParaRPr lang="en-GB"/>
              </a:p>
            </p:txBody>
          </p:sp>
          <p:sp>
            <p:nvSpPr>
              <p:cNvPr id="229" name="Freeform 24"/>
              <p:cNvSpPr>
                <a:spLocks/>
              </p:cNvSpPr>
              <p:nvPr/>
            </p:nvSpPr>
            <p:spPr bwMode="auto">
              <a:xfrm>
                <a:off x="1117" y="2897"/>
                <a:ext cx="243" cy="158"/>
              </a:xfrm>
              <a:custGeom>
                <a:avLst/>
                <a:gdLst>
                  <a:gd name="T0" fmla="*/ 239 w 244"/>
                  <a:gd name="T1" fmla="*/ 166 h 156"/>
                  <a:gd name="T2" fmla="*/ 239 w 244"/>
                  <a:gd name="T3" fmla="*/ 0 h 156"/>
                  <a:gd name="T4" fmla="*/ 0 w 244"/>
                  <a:gd name="T5" fmla="*/ 0 h 156"/>
                  <a:gd name="T6" fmla="*/ 0 w 244"/>
                  <a:gd name="T7" fmla="*/ 166 h 156"/>
                  <a:gd name="T8" fmla="*/ 239 w 244"/>
                  <a:gd name="T9" fmla="*/ 166 h 156"/>
                  <a:gd name="T10" fmla="*/ 239 w 244"/>
                  <a:gd name="T11" fmla="*/ 16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p>
            </p:txBody>
          </p:sp>
        </p:grpSp>
        <p:grpSp>
          <p:nvGrpSpPr>
            <p:cNvPr id="7" name="Group 25"/>
            <p:cNvGrpSpPr>
              <a:grpSpLocks/>
            </p:cNvGrpSpPr>
            <p:nvPr userDrawn="1"/>
          </p:nvGrpSpPr>
          <p:grpSpPr bwMode="auto">
            <a:xfrm>
              <a:off x="3337148" y="6619874"/>
              <a:ext cx="190266" cy="123030"/>
              <a:chOff x="1118" y="2646"/>
              <a:chExt cx="243" cy="158"/>
            </a:xfrm>
          </p:grpSpPr>
          <p:sp>
            <p:nvSpPr>
              <p:cNvPr id="222" name="Freeform 26"/>
              <p:cNvSpPr>
                <a:spLocks/>
              </p:cNvSpPr>
              <p:nvPr/>
            </p:nvSpPr>
            <p:spPr bwMode="auto">
              <a:xfrm>
                <a:off x="1118" y="2646"/>
                <a:ext cx="243" cy="158"/>
              </a:xfrm>
              <a:custGeom>
                <a:avLst/>
                <a:gdLst>
                  <a:gd name="T0" fmla="*/ 239 w 244"/>
                  <a:gd name="T1" fmla="*/ 166 h 156"/>
                  <a:gd name="T2" fmla="*/ 239 w 244"/>
                  <a:gd name="T3" fmla="*/ 0 h 156"/>
                  <a:gd name="T4" fmla="*/ 0 w 244"/>
                  <a:gd name="T5" fmla="*/ 0 h 156"/>
                  <a:gd name="T6" fmla="*/ 0 w 244"/>
                  <a:gd name="T7" fmla="*/ 166 h 156"/>
                  <a:gd name="T8" fmla="*/ 239 w 244"/>
                  <a:gd name="T9" fmla="*/ 166 h 156"/>
                  <a:gd name="T10" fmla="*/ 239 w 244"/>
                  <a:gd name="T11" fmla="*/ 16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close/>
                  </a:path>
                </a:pathLst>
              </a:custGeom>
              <a:solidFill>
                <a:srgbClr val="FFFFFF"/>
              </a:solidFill>
              <a:ln w="9525">
                <a:noFill/>
                <a:round/>
                <a:headEnd/>
                <a:tailEnd/>
              </a:ln>
            </p:spPr>
            <p:txBody>
              <a:bodyPr/>
              <a:lstStyle/>
              <a:p>
                <a:pPr>
                  <a:defRPr/>
                </a:pPr>
                <a:endParaRPr lang="en-GB"/>
              </a:p>
            </p:txBody>
          </p:sp>
          <p:sp>
            <p:nvSpPr>
              <p:cNvPr id="223" name="Freeform 27"/>
              <p:cNvSpPr>
                <a:spLocks/>
              </p:cNvSpPr>
              <p:nvPr/>
            </p:nvSpPr>
            <p:spPr bwMode="auto">
              <a:xfrm>
                <a:off x="1118" y="2646"/>
                <a:ext cx="78" cy="158"/>
              </a:xfrm>
              <a:custGeom>
                <a:avLst/>
                <a:gdLst>
                  <a:gd name="T0" fmla="*/ 82 w 77"/>
                  <a:gd name="T1" fmla="*/ 166 h 156"/>
                  <a:gd name="T2" fmla="*/ 82 w 77"/>
                  <a:gd name="T3" fmla="*/ 0 h 156"/>
                  <a:gd name="T4" fmla="*/ 0 w 77"/>
                  <a:gd name="T5" fmla="*/ 0 h 156"/>
                  <a:gd name="T6" fmla="*/ 0 w 77"/>
                  <a:gd name="T7" fmla="*/ 166 h 156"/>
                  <a:gd name="T8" fmla="*/ 82 w 77"/>
                  <a:gd name="T9" fmla="*/ 166 h 156"/>
                  <a:gd name="T10" fmla="*/ 82 w 77"/>
                  <a:gd name="T11" fmla="*/ 166 h 156"/>
                  <a:gd name="T12" fmla="*/ 0 60000 65536"/>
                  <a:gd name="T13" fmla="*/ 0 60000 65536"/>
                  <a:gd name="T14" fmla="*/ 0 60000 65536"/>
                  <a:gd name="T15" fmla="*/ 0 60000 65536"/>
                  <a:gd name="T16" fmla="*/ 0 60000 65536"/>
                  <a:gd name="T17" fmla="*/ 0 60000 65536"/>
                  <a:gd name="T18" fmla="*/ 0 w 77"/>
                  <a:gd name="T19" fmla="*/ 0 h 156"/>
                  <a:gd name="T20" fmla="*/ 77 w 77"/>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77" h="156">
                    <a:moveTo>
                      <a:pt x="77" y="156"/>
                    </a:moveTo>
                    <a:lnTo>
                      <a:pt x="77" y="0"/>
                    </a:lnTo>
                    <a:lnTo>
                      <a:pt x="0" y="0"/>
                    </a:lnTo>
                    <a:lnTo>
                      <a:pt x="0" y="156"/>
                    </a:lnTo>
                    <a:lnTo>
                      <a:pt x="77" y="156"/>
                    </a:lnTo>
                    <a:close/>
                  </a:path>
                </a:pathLst>
              </a:custGeom>
              <a:solidFill>
                <a:srgbClr val="008837"/>
              </a:solidFill>
              <a:ln w="9525">
                <a:noFill/>
                <a:round/>
                <a:headEnd/>
                <a:tailEnd/>
              </a:ln>
            </p:spPr>
            <p:txBody>
              <a:bodyPr/>
              <a:lstStyle/>
              <a:p>
                <a:pPr>
                  <a:defRPr/>
                </a:pPr>
                <a:endParaRPr lang="en-GB"/>
              </a:p>
            </p:txBody>
          </p:sp>
          <p:sp>
            <p:nvSpPr>
              <p:cNvPr id="224" name="Freeform 28"/>
              <p:cNvSpPr>
                <a:spLocks/>
              </p:cNvSpPr>
              <p:nvPr/>
            </p:nvSpPr>
            <p:spPr bwMode="auto">
              <a:xfrm>
                <a:off x="1278" y="2646"/>
                <a:ext cx="83" cy="158"/>
              </a:xfrm>
              <a:custGeom>
                <a:avLst/>
                <a:gdLst>
                  <a:gd name="T0" fmla="*/ 79 w 84"/>
                  <a:gd name="T1" fmla="*/ 166 h 156"/>
                  <a:gd name="T2" fmla="*/ 79 w 84"/>
                  <a:gd name="T3" fmla="*/ 0 h 156"/>
                  <a:gd name="T4" fmla="*/ 0 w 84"/>
                  <a:gd name="T5" fmla="*/ 0 h 156"/>
                  <a:gd name="T6" fmla="*/ 0 w 84"/>
                  <a:gd name="T7" fmla="*/ 166 h 156"/>
                  <a:gd name="T8" fmla="*/ 79 w 84"/>
                  <a:gd name="T9" fmla="*/ 166 h 156"/>
                  <a:gd name="T10" fmla="*/ 79 w 84"/>
                  <a:gd name="T11" fmla="*/ 166 h 156"/>
                  <a:gd name="T12" fmla="*/ 0 60000 65536"/>
                  <a:gd name="T13" fmla="*/ 0 60000 65536"/>
                  <a:gd name="T14" fmla="*/ 0 60000 65536"/>
                  <a:gd name="T15" fmla="*/ 0 60000 65536"/>
                  <a:gd name="T16" fmla="*/ 0 60000 65536"/>
                  <a:gd name="T17" fmla="*/ 0 60000 65536"/>
                  <a:gd name="T18" fmla="*/ 0 w 84"/>
                  <a:gd name="T19" fmla="*/ 0 h 156"/>
                  <a:gd name="T20" fmla="*/ 84 w 8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84" h="156">
                    <a:moveTo>
                      <a:pt x="84" y="156"/>
                    </a:moveTo>
                    <a:lnTo>
                      <a:pt x="84" y="0"/>
                    </a:lnTo>
                    <a:lnTo>
                      <a:pt x="0" y="0"/>
                    </a:lnTo>
                    <a:lnTo>
                      <a:pt x="0" y="156"/>
                    </a:lnTo>
                    <a:lnTo>
                      <a:pt x="84" y="156"/>
                    </a:lnTo>
                    <a:close/>
                  </a:path>
                </a:pathLst>
              </a:custGeom>
              <a:solidFill>
                <a:srgbClr val="FF7F00"/>
              </a:solidFill>
              <a:ln w="9525">
                <a:noFill/>
                <a:round/>
                <a:headEnd/>
                <a:tailEnd/>
              </a:ln>
            </p:spPr>
            <p:txBody>
              <a:bodyPr/>
              <a:lstStyle/>
              <a:p>
                <a:pPr>
                  <a:defRPr/>
                </a:pPr>
                <a:endParaRPr lang="en-GB"/>
              </a:p>
            </p:txBody>
          </p:sp>
          <p:sp>
            <p:nvSpPr>
              <p:cNvPr id="225" name="Freeform 29"/>
              <p:cNvSpPr>
                <a:spLocks/>
              </p:cNvSpPr>
              <p:nvPr/>
            </p:nvSpPr>
            <p:spPr bwMode="auto">
              <a:xfrm>
                <a:off x="1118" y="2646"/>
                <a:ext cx="243" cy="158"/>
              </a:xfrm>
              <a:custGeom>
                <a:avLst/>
                <a:gdLst>
                  <a:gd name="T0" fmla="*/ 239 w 244"/>
                  <a:gd name="T1" fmla="*/ 166 h 156"/>
                  <a:gd name="T2" fmla="*/ 239 w 244"/>
                  <a:gd name="T3" fmla="*/ 0 h 156"/>
                  <a:gd name="T4" fmla="*/ 0 w 244"/>
                  <a:gd name="T5" fmla="*/ 0 h 156"/>
                  <a:gd name="T6" fmla="*/ 0 w 244"/>
                  <a:gd name="T7" fmla="*/ 166 h 156"/>
                  <a:gd name="T8" fmla="*/ 239 w 244"/>
                  <a:gd name="T9" fmla="*/ 166 h 156"/>
                  <a:gd name="T10" fmla="*/ 239 w 244"/>
                  <a:gd name="T11" fmla="*/ 16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p>
            </p:txBody>
          </p:sp>
        </p:grpSp>
        <p:grpSp>
          <p:nvGrpSpPr>
            <p:cNvPr id="9" name="Group 30"/>
            <p:cNvGrpSpPr>
              <a:grpSpLocks/>
            </p:cNvGrpSpPr>
            <p:nvPr userDrawn="1"/>
          </p:nvGrpSpPr>
          <p:grpSpPr bwMode="auto">
            <a:xfrm>
              <a:off x="2341600" y="6619872"/>
              <a:ext cx="190266" cy="121091"/>
              <a:chOff x="1117" y="2143"/>
              <a:chExt cx="243" cy="154"/>
            </a:xfrm>
          </p:grpSpPr>
          <p:sp>
            <p:nvSpPr>
              <p:cNvPr id="218" name="Freeform 31"/>
              <p:cNvSpPr>
                <a:spLocks/>
              </p:cNvSpPr>
              <p:nvPr/>
            </p:nvSpPr>
            <p:spPr bwMode="auto">
              <a:xfrm>
                <a:off x="1117" y="2143"/>
                <a:ext cx="243" cy="154"/>
              </a:xfrm>
              <a:custGeom>
                <a:avLst/>
                <a:gdLst>
                  <a:gd name="T0" fmla="*/ 239 w 244"/>
                  <a:gd name="T1" fmla="*/ 146 h 156"/>
                  <a:gd name="T2" fmla="*/ 239 w 244"/>
                  <a:gd name="T3" fmla="*/ 0 h 156"/>
                  <a:gd name="T4" fmla="*/ 0 w 244"/>
                  <a:gd name="T5" fmla="*/ 0 h 156"/>
                  <a:gd name="T6" fmla="*/ 0 w 244"/>
                  <a:gd name="T7" fmla="*/ 146 h 156"/>
                  <a:gd name="T8" fmla="*/ 239 w 244"/>
                  <a:gd name="T9" fmla="*/ 146 h 156"/>
                  <a:gd name="T10" fmla="*/ 239 w 244"/>
                  <a:gd name="T11" fmla="*/ 14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close/>
                  </a:path>
                </a:pathLst>
              </a:custGeom>
              <a:solidFill>
                <a:srgbClr val="FF0000"/>
              </a:solidFill>
              <a:ln w="9525">
                <a:noFill/>
                <a:round/>
                <a:headEnd/>
                <a:tailEnd/>
              </a:ln>
            </p:spPr>
            <p:txBody>
              <a:bodyPr/>
              <a:lstStyle/>
              <a:p>
                <a:pPr>
                  <a:defRPr/>
                </a:pPr>
                <a:endParaRPr lang="en-GB"/>
              </a:p>
            </p:txBody>
          </p:sp>
          <p:sp>
            <p:nvSpPr>
              <p:cNvPr id="219" name="Freeform 32"/>
              <p:cNvSpPr>
                <a:spLocks/>
              </p:cNvSpPr>
              <p:nvPr/>
            </p:nvSpPr>
            <p:spPr bwMode="auto">
              <a:xfrm>
                <a:off x="1117" y="2143"/>
                <a:ext cx="243" cy="49"/>
              </a:xfrm>
              <a:custGeom>
                <a:avLst/>
                <a:gdLst>
                  <a:gd name="T0" fmla="*/ 239 w 244"/>
                  <a:gd name="T1" fmla="*/ 45 h 50"/>
                  <a:gd name="T2" fmla="*/ 239 w 244"/>
                  <a:gd name="T3" fmla="*/ 0 h 50"/>
                  <a:gd name="T4" fmla="*/ 0 w 244"/>
                  <a:gd name="T5" fmla="*/ 0 h 50"/>
                  <a:gd name="T6" fmla="*/ 0 w 244"/>
                  <a:gd name="T7" fmla="*/ 45 h 50"/>
                  <a:gd name="T8" fmla="*/ 239 w 244"/>
                  <a:gd name="T9" fmla="*/ 45 h 50"/>
                  <a:gd name="T10" fmla="*/ 239 w 244"/>
                  <a:gd name="T11" fmla="*/ 45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244" y="50"/>
                    </a:moveTo>
                    <a:lnTo>
                      <a:pt x="244" y="0"/>
                    </a:lnTo>
                    <a:lnTo>
                      <a:pt x="0" y="0"/>
                    </a:lnTo>
                    <a:lnTo>
                      <a:pt x="0" y="50"/>
                    </a:lnTo>
                    <a:lnTo>
                      <a:pt x="244" y="50"/>
                    </a:lnTo>
                    <a:close/>
                  </a:path>
                </a:pathLst>
              </a:custGeom>
              <a:solidFill>
                <a:srgbClr val="000000"/>
              </a:solidFill>
              <a:ln w="9525">
                <a:noFill/>
                <a:round/>
                <a:headEnd/>
                <a:tailEnd/>
              </a:ln>
            </p:spPr>
            <p:txBody>
              <a:bodyPr/>
              <a:lstStyle/>
              <a:p>
                <a:pPr>
                  <a:defRPr/>
                </a:pPr>
                <a:endParaRPr lang="en-GB"/>
              </a:p>
            </p:txBody>
          </p:sp>
          <p:sp>
            <p:nvSpPr>
              <p:cNvPr id="220" name="Freeform 33"/>
              <p:cNvSpPr>
                <a:spLocks/>
              </p:cNvSpPr>
              <p:nvPr/>
            </p:nvSpPr>
            <p:spPr bwMode="auto">
              <a:xfrm>
                <a:off x="1117" y="2248"/>
                <a:ext cx="243" cy="49"/>
              </a:xfrm>
              <a:custGeom>
                <a:avLst/>
                <a:gdLst>
                  <a:gd name="T0" fmla="*/ 239 w 244"/>
                  <a:gd name="T1" fmla="*/ 45 h 50"/>
                  <a:gd name="T2" fmla="*/ 239 w 244"/>
                  <a:gd name="T3" fmla="*/ 0 h 50"/>
                  <a:gd name="T4" fmla="*/ 0 w 244"/>
                  <a:gd name="T5" fmla="*/ 0 h 50"/>
                  <a:gd name="T6" fmla="*/ 0 w 244"/>
                  <a:gd name="T7" fmla="*/ 45 h 50"/>
                  <a:gd name="T8" fmla="*/ 239 w 244"/>
                  <a:gd name="T9" fmla="*/ 45 h 50"/>
                  <a:gd name="T10" fmla="*/ 239 w 244"/>
                  <a:gd name="T11" fmla="*/ 45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244" y="50"/>
                    </a:moveTo>
                    <a:lnTo>
                      <a:pt x="244" y="0"/>
                    </a:lnTo>
                    <a:lnTo>
                      <a:pt x="0" y="0"/>
                    </a:lnTo>
                    <a:lnTo>
                      <a:pt x="0" y="50"/>
                    </a:lnTo>
                    <a:lnTo>
                      <a:pt x="244" y="50"/>
                    </a:lnTo>
                    <a:close/>
                  </a:path>
                </a:pathLst>
              </a:custGeom>
              <a:solidFill>
                <a:srgbClr val="FFE600"/>
              </a:solidFill>
              <a:ln w="9525">
                <a:noFill/>
                <a:round/>
                <a:headEnd/>
                <a:tailEnd/>
              </a:ln>
            </p:spPr>
            <p:txBody>
              <a:bodyPr/>
              <a:lstStyle/>
              <a:p>
                <a:pPr>
                  <a:defRPr/>
                </a:pPr>
                <a:endParaRPr lang="en-GB"/>
              </a:p>
            </p:txBody>
          </p:sp>
          <p:sp>
            <p:nvSpPr>
              <p:cNvPr id="221" name="Freeform 34"/>
              <p:cNvSpPr>
                <a:spLocks/>
              </p:cNvSpPr>
              <p:nvPr/>
            </p:nvSpPr>
            <p:spPr bwMode="auto">
              <a:xfrm>
                <a:off x="1117" y="2143"/>
                <a:ext cx="243" cy="154"/>
              </a:xfrm>
              <a:custGeom>
                <a:avLst/>
                <a:gdLst>
                  <a:gd name="T0" fmla="*/ 239 w 244"/>
                  <a:gd name="T1" fmla="*/ 146 h 156"/>
                  <a:gd name="T2" fmla="*/ 239 w 244"/>
                  <a:gd name="T3" fmla="*/ 0 h 156"/>
                  <a:gd name="T4" fmla="*/ 0 w 244"/>
                  <a:gd name="T5" fmla="*/ 0 h 156"/>
                  <a:gd name="T6" fmla="*/ 0 w 244"/>
                  <a:gd name="T7" fmla="*/ 146 h 156"/>
                  <a:gd name="T8" fmla="*/ 239 w 244"/>
                  <a:gd name="T9" fmla="*/ 146 h 156"/>
                  <a:gd name="T10" fmla="*/ 239 w 244"/>
                  <a:gd name="T11" fmla="*/ 14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p>
            </p:txBody>
          </p:sp>
        </p:grpSp>
        <p:grpSp>
          <p:nvGrpSpPr>
            <p:cNvPr id="10" name="Group 35"/>
            <p:cNvGrpSpPr>
              <a:grpSpLocks/>
            </p:cNvGrpSpPr>
            <p:nvPr userDrawn="1"/>
          </p:nvGrpSpPr>
          <p:grpSpPr bwMode="auto">
            <a:xfrm>
              <a:off x="2096028" y="6619872"/>
              <a:ext cx="190266" cy="121091"/>
              <a:chOff x="1118" y="1892"/>
              <a:chExt cx="243" cy="154"/>
            </a:xfrm>
          </p:grpSpPr>
          <p:sp>
            <p:nvSpPr>
              <p:cNvPr id="214" name="Freeform 36"/>
              <p:cNvSpPr>
                <a:spLocks/>
              </p:cNvSpPr>
              <p:nvPr/>
            </p:nvSpPr>
            <p:spPr bwMode="auto">
              <a:xfrm>
                <a:off x="1118" y="1892"/>
                <a:ext cx="243" cy="154"/>
              </a:xfrm>
              <a:custGeom>
                <a:avLst/>
                <a:gdLst>
                  <a:gd name="T0" fmla="*/ 239 w 244"/>
                  <a:gd name="T1" fmla="*/ 146 h 156"/>
                  <a:gd name="T2" fmla="*/ 239 w 244"/>
                  <a:gd name="T3" fmla="*/ 0 h 156"/>
                  <a:gd name="T4" fmla="*/ 0 w 244"/>
                  <a:gd name="T5" fmla="*/ 0 h 156"/>
                  <a:gd name="T6" fmla="*/ 0 w 244"/>
                  <a:gd name="T7" fmla="*/ 146 h 156"/>
                  <a:gd name="T8" fmla="*/ 239 w 244"/>
                  <a:gd name="T9" fmla="*/ 146 h 156"/>
                  <a:gd name="T10" fmla="*/ 239 w 244"/>
                  <a:gd name="T11" fmla="*/ 14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close/>
                  </a:path>
                </a:pathLst>
              </a:custGeom>
              <a:solidFill>
                <a:srgbClr val="FFFFFF"/>
              </a:solidFill>
              <a:ln w="9525">
                <a:noFill/>
                <a:round/>
                <a:headEnd/>
                <a:tailEnd/>
              </a:ln>
            </p:spPr>
            <p:txBody>
              <a:bodyPr/>
              <a:lstStyle/>
              <a:p>
                <a:pPr>
                  <a:defRPr/>
                </a:pPr>
                <a:endParaRPr lang="en-GB"/>
              </a:p>
            </p:txBody>
          </p:sp>
          <p:sp>
            <p:nvSpPr>
              <p:cNvPr id="215" name="Freeform 37"/>
              <p:cNvSpPr>
                <a:spLocks/>
              </p:cNvSpPr>
              <p:nvPr/>
            </p:nvSpPr>
            <p:spPr bwMode="auto">
              <a:xfrm>
                <a:off x="1118" y="1892"/>
                <a:ext cx="78" cy="154"/>
              </a:xfrm>
              <a:custGeom>
                <a:avLst/>
                <a:gdLst>
                  <a:gd name="T0" fmla="*/ 82 w 77"/>
                  <a:gd name="T1" fmla="*/ 146 h 156"/>
                  <a:gd name="T2" fmla="*/ 82 w 77"/>
                  <a:gd name="T3" fmla="*/ 0 h 156"/>
                  <a:gd name="T4" fmla="*/ 0 w 77"/>
                  <a:gd name="T5" fmla="*/ 0 h 156"/>
                  <a:gd name="T6" fmla="*/ 0 w 77"/>
                  <a:gd name="T7" fmla="*/ 146 h 156"/>
                  <a:gd name="T8" fmla="*/ 82 w 77"/>
                  <a:gd name="T9" fmla="*/ 146 h 156"/>
                  <a:gd name="T10" fmla="*/ 82 w 77"/>
                  <a:gd name="T11" fmla="*/ 146 h 156"/>
                  <a:gd name="T12" fmla="*/ 0 60000 65536"/>
                  <a:gd name="T13" fmla="*/ 0 60000 65536"/>
                  <a:gd name="T14" fmla="*/ 0 60000 65536"/>
                  <a:gd name="T15" fmla="*/ 0 60000 65536"/>
                  <a:gd name="T16" fmla="*/ 0 60000 65536"/>
                  <a:gd name="T17" fmla="*/ 0 60000 65536"/>
                  <a:gd name="T18" fmla="*/ 0 w 77"/>
                  <a:gd name="T19" fmla="*/ 0 h 156"/>
                  <a:gd name="T20" fmla="*/ 77 w 77"/>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77" h="156">
                    <a:moveTo>
                      <a:pt x="77" y="156"/>
                    </a:moveTo>
                    <a:lnTo>
                      <a:pt x="77" y="0"/>
                    </a:lnTo>
                    <a:lnTo>
                      <a:pt x="0" y="0"/>
                    </a:lnTo>
                    <a:lnTo>
                      <a:pt x="0" y="156"/>
                    </a:lnTo>
                    <a:lnTo>
                      <a:pt x="77" y="156"/>
                    </a:lnTo>
                    <a:close/>
                  </a:path>
                </a:pathLst>
              </a:custGeom>
              <a:solidFill>
                <a:srgbClr val="0C419A"/>
              </a:solidFill>
              <a:ln w="9525">
                <a:noFill/>
                <a:round/>
                <a:headEnd/>
                <a:tailEnd/>
              </a:ln>
            </p:spPr>
            <p:txBody>
              <a:bodyPr/>
              <a:lstStyle/>
              <a:p>
                <a:pPr>
                  <a:defRPr/>
                </a:pPr>
                <a:endParaRPr lang="en-GB"/>
              </a:p>
            </p:txBody>
          </p:sp>
          <p:sp>
            <p:nvSpPr>
              <p:cNvPr id="216" name="Freeform 38"/>
              <p:cNvSpPr>
                <a:spLocks/>
              </p:cNvSpPr>
              <p:nvPr/>
            </p:nvSpPr>
            <p:spPr bwMode="auto">
              <a:xfrm>
                <a:off x="1278" y="1892"/>
                <a:ext cx="83" cy="154"/>
              </a:xfrm>
              <a:custGeom>
                <a:avLst/>
                <a:gdLst>
                  <a:gd name="T0" fmla="*/ 79 w 84"/>
                  <a:gd name="T1" fmla="*/ 146 h 156"/>
                  <a:gd name="T2" fmla="*/ 79 w 84"/>
                  <a:gd name="T3" fmla="*/ 0 h 156"/>
                  <a:gd name="T4" fmla="*/ 0 w 84"/>
                  <a:gd name="T5" fmla="*/ 0 h 156"/>
                  <a:gd name="T6" fmla="*/ 0 w 84"/>
                  <a:gd name="T7" fmla="*/ 146 h 156"/>
                  <a:gd name="T8" fmla="*/ 79 w 84"/>
                  <a:gd name="T9" fmla="*/ 146 h 156"/>
                  <a:gd name="T10" fmla="*/ 79 w 84"/>
                  <a:gd name="T11" fmla="*/ 146 h 156"/>
                  <a:gd name="T12" fmla="*/ 0 60000 65536"/>
                  <a:gd name="T13" fmla="*/ 0 60000 65536"/>
                  <a:gd name="T14" fmla="*/ 0 60000 65536"/>
                  <a:gd name="T15" fmla="*/ 0 60000 65536"/>
                  <a:gd name="T16" fmla="*/ 0 60000 65536"/>
                  <a:gd name="T17" fmla="*/ 0 60000 65536"/>
                  <a:gd name="T18" fmla="*/ 0 w 84"/>
                  <a:gd name="T19" fmla="*/ 0 h 156"/>
                  <a:gd name="T20" fmla="*/ 84 w 8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84" h="156">
                    <a:moveTo>
                      <a:pt x="84" y="156"/>
                    </a:moveTo>
                    <a:lnTo>
                      <a:pt x="84" y="0"/>
                    </a:lnTo>
                    <a:lnTo>
                      <a:pt x="0" y="0"/>
                    </a:lnTo>
                    <a:lnTo>
                      <a:pt x="0" y="156"/>
                    </a:lnTo>
                    <a:lnTo>
                      <a:pt x="84" y="156"/>
                    </a:lnTo>
                    <a:close/>
                  </a:path>
                </a:pathLst>
              </a:custGeom>
              <a:solidFill>
                <a:srgbClr val="FF0000"/>
              </a:solidFill>
              <a:ln w="9525">
                <a:noFill/>
                <a:round/>
                <a:headEnd/>
                <a:tailEnd/>
              </a:ln>
            </p:spPr>
            <p:txBody>
              <a:bodyPr/>
              <a:lstStyle/>
              <a:p>
                <a:pPr>
                  <a:defRPr/>
                </a:pPr>
                <a:endParaRPr lang="en-GB"/>
              </a:p>
            </p:txBody>
          </p:sp>
          <p:sp>
            <p:nvSpPr>
              <p:cNvPr id="217" name="Freeform 39"/>
              <p:cNvSpPr>
                <a:spLocks/>
              </p:cNvSpPr>
              <p:nvPr/>
            </p:nvSpPr>
            <p:spPr bwMode="auto">
              <a:xfrm>
                <a:off x="1118" y="1892"/>
                <a:ext cx="243" cy="154"/>
              </a:xfrm>
              <a:custGeom>
                <a:avLst/>
                <a:gdLst>
                  <a:gd name="T0" fmla="*/ 239 w 244"/>
                  <a:gd name="T1" fmla="*/ 146 h 156"/>
                  <a:gd name="T2" fmla="*/ 239 w 244"/>
                  <a:gd name="T3" fmla="*/ 0 h 156"/>
                  <a:gd name="T4" fmla="*/ 0 w 244"/>
                  <a:gd name="T5" fmla="*/ 0 h 156"/>
                  <a:gd name="T6" fmla="*/ 0 w 244"/>
                  <a:gd name="T7" fmla="*/ 146 h 156"/>
                  <a:gd name="T8" fmla="*/ 239 w 244"/>
                  <a:gd name="T9" fmla="*/ 146 h 156"/>
                  <a:gd name="T10" fmla="*/ 239 w 244"/>
                  <a:gd name="T11" fmla="*/ 14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p>
            </p:txBody>
          </p:sp>
        </p:grpSp>
        <p:grpSp>
          <p:nvGrpSpPr>
            <p:cNvPr id="11" name="Group 255"/>
            <p:cNvGrpSpPr>
              <a:grpSpLocks/>
            </p:cNvGrpSpPr>
            <p:nvPr userDrawn="1"/>
          </p:nvGrpSpPr>
          <p:grpSpPr bwMode="auto">
            <a:xfrm>
              <a:off x="1357677" y="6619869"/>
              <a:ext cx="190527" cy="123075"/>
              <a:chOff x="7107473" y="2034190"/>
              <a:chExt cx="255719" cy="162936"/>
            </a:xfrm>
          </p:grpSpPr>
          <p:sp>
            <p:nvSpPr>
              <p:cNvPr id="212" name="Freeform 41"/>
              <p:cNvSpPr>
                <a:spLocks/>
              </p:cNvSpPr>
              <p:nvPr/>
            </p:nvSpPr>
            <p:spPr bwMode="auto">
              <a:xfrm>
                <a:off x="7107467" y="2034188"/>
                <a:ext cx="255719" cy="162936"/>
              </a:xfrm>
              <a:custGeom>
                <a:avLst/>
                <a:gdLst>
                  <a:gd name="T0" fmla="*/ 2147483647 w 244"/>
                  <a:gd name="T1" fmla="*/ 2147483647 h 151"/>
                  <a:gd name="T2" fmla="*/ 2147483647 w 244"/>
                  <a:gd name="T3" fmla="*/ 0 h 151"/>
                  <a:gd name="T4" fmla="*/ 0 w 244"/>
                  <a:gd name="T5" fmla="*/ 0 h 151"/>
                  <a:gd name="T6" fmla="*/ 0 w 244"/>
                  <a:gd name="T7" fmla="*/ 2147483647 h 151"/>
                  <a:gd name="T8" fmla="*/ 2147483647 w 244"/>
                  <a:gd name="T9" fmla="*/ 2147483647 h 151"/>
                  <a:gd name="T10" fmla="*/ 2147483647 w 244"/>
                  <a:gd name="T11" fmla="*/ 2147483647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close/>
                  </a:path>
                </a:pathLst>
              </a:custGeom>
              <a:solidFill>
                <a:srgbClr val="FF0000"/>
              </a:solidFill>
              <a:ln w="9525">
                <a:noFill/>
                <a:round/>
                <a:headEnd/>
                <a:tailEnd/>
              </a:ln>
            </p:spPr>
            <p:txBody>
              <a:bodyPr/>
              <a:lstStyle/>
              <a:p>
                <a:pPr>
                  <a:defRPr/>
                </a:pPr>
                <a:endParaRPr lang="en-GB"/>
              </a:p>
            </p:txBody>
          </p:sp>
          <p:sp>
            <p:nvSpPr>
              <p:cNvPr id="213" name="Freeform 42"/>
              <p:cNvSpPr>
                <a:spLocks/>
              </p:cNvSpPr>
              <p:nvPr userDrawn="1"/>
            </p:nvSpPr>
            <p:spPr bwMode="auto">
              <a:xfrm>
                <a:off x="7107467" y="2034188"/>
                <a:ext cx="255719" cy="160505"/>
              </a:xfrm>
              <a:custGeom>
                <a:avLst/>
                <a:gdLst>
                  <a:gd name="T0" fmla="*/ 2147483647 w 244"/>
                  <a:gd name="T1" fmla="*/ 2147483647 h 151"/>
                  <a:gd name="T2" fmla="*/ 2147483647 w 244"/>
                  <a:gd name="T3" fmla="*/ 2147483647 h 151"/>
                  <a:gd name="T4" fmla="*/ 2147483647 w 244"/>
                  <a:gd name="T5" fmla="*/ 0 h 151"/>
                  <a:gd name="T6" fmla="*/ 2147483647 w 244"/>
                  <a:gd name="T7" fmla="*/ 0 h 151"/>
                  <a:gd name="T8" fmla="*/ 2147483647 w 244"/>
                  <a:gd name="T9" fmla="*/ 2147483647 h 151"/>
                  <a:gd name="T10" fmla="*/ 0 w 244"/>
                  <a:gd name="T11" fmla="*/ 2147483647 h 151"/>
                  <a:gd name="T12" fmla="*/ 0 w 244"/>
                  <a:gd name="T13" fmla="*/ 2147483647 h 151"/>
                  <a:gd name="T14" fmla="*/ 2147483647 w 244"/>
                  <a:gd name="T15" fmla="*/ 2147483647 h 151"/>
                  <a:gd name="T16" fmla="*/ 2147483647 w 244"/>
                  <a:gd name="T17" fmla="*/ 2147483647 h 151"/>
                  <a:gd name="T18" fmla="*/ 2147483647 w 244"/>
                  <a:gd name="T19" fmla="*/ 2147483647 h 151"/>
                  <a:gd name="T20" fmla="*/ 2147483647 w 244"/>
                  <a:gd name="T21" fmla="*/ 2147483647 h 151"/>
                  <a:gd name="T22" fmla="*/ 2147483647 w 244"/>
                  <a:gd name="T23" fmla="*/ 2147483647 h 151"/>
                  <a:gd name="T24" fmla="*/ 2147483647 w 244"/>
                  <a:gd name="T25" fmla="*/ 2147483647 h 151"/>
                  <a:gd name="T26" fmla="*/ 2147483647 w 244"/>
                  <a:gd name="T27" fmla="*/ 2147483647 h 1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4"/>
                  <a:gd name="T43" fmla="*/ 0 h 151"/>
                  <a:gd name="T44" fmla="*/ 244 w 244"/>
                  <a:gd name="T45" fmla="*/ 151 h 15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4" h="151">
                    <a:moveTo>
                      <a:pt x="244" y="62"/>
                    </a:moveTo>
                    <a:lnTo>
                      <a:pt x="95" y="62"/>
                    </a:lnTo>
                    <a:lnTo>
                      <a:pt x="95" y="0"/>
                    </a:lnTo>
                    <a:lnTo>
                      <a:pt x="65" y="0"/>
                    </a:lnTo>
                    <a:lnTo>
                      <a:pt x="65" y="62"/>
                    </a:lnTo>
                    <a:lnTo>
                      <a:pt x="0" y="62"/>
                    </a:lnTo>
                    <a:lnTo>
                      <a:pt x="0" y="90"/>
                    </a:lnTo>
                    <a:lnTo>
                      <a:pt x="65" y="90"/>
                    </a:lnTo>
                    <a:lnTo>
                      <a:pt x="65" y="151"/>
                    </a:lnTo>
                    <a:lnTo>
                      <a:pt x="95" y="151"/>
                    </a:lnTo>
                    <a:lnTo>
                      <a:pt x="95" y="90"/>
                    </a:lnTo>
                    <a:lnTo>
                      <a:pt x="244" y="90"/>
                    </a:lnTo>
                    <a:lnTo>
                      <a:pt x="244" y="62"/>
                    </a:lnTo>
                    <a:close/>
                  </a:path>
                </a:pathLst>
              </a:custGeom>
              <a:solidFill>
                <a:srgbClr val="FFFFFF"/>
              </a:solidFill>
              <a:ln w="9525">
                <a:noFill/>
                <a:round/>
                <a:headEnd/>
                <a:tailEnd/>
              </a:ln>
            </p:spPr>
            <p:txBody>
              <a:bodyPr/>
              <a:lstStyle/>
              <a:p>
                <a:pPr>
                  <a:defRPr/>
                </a:pPr>
                <a:endParaRPr lang="en-GB"/>
              </a:p>
            </p:txBody>
          </p:sp>
        </p:grpSp>
        <p:grpSp>
          <p:nvGrpSpPr>
            <p:cNvPr id="12" name="Group 254"/>
            <p:cNvGrpSpPr>
              <a:grpSpLocks/>
            </p:cNvGrpSpPr>
            <p:nvPr userDrawn="1"/>
          </p:nvGrpSpPr>
          <p:grpSpPr bwMode="auto">
            <a:xfrm>
              <a:off x="615915" y="6619868"/>
              <a:ext cx="190528" cy="128587"/>
              <a:chOff x="6341205" y="2034186"/>
              <a:chExt cx="254132" cy="170190"/>
            </a:xfrm>
          </p:grpSpPr>
          <p:sp>
            <p:nvSpPr>
              <p:cNvPr id="209" name="Freeform 213"/>
              <p:cNvSpPr>
                <a:spLocks/>
              </p:cNvSpPr>
              <p:nvPr/>
            </p:nvSpPr>
            <p:spPr bwMode="auto">
              <a:xfrm>
                <a:off x="6341196" y="2034186"/>
                <a:ext cx="254132" cy="170190"/>
              </a:xfrm>
              <a:custGeom>
                <a:avLst/>
                <a:gdLst>
                  <a:gd name="T0" fmla="*/ 2147483647 w 244"/>
                  <a:gd name="T1" fmla="*/ 2147483647 h 151"/>
                  <a:gd name="T2" fmla="*/ 2147483647 w 244"/>
                  <a:gd name="T3" fmla="*/ 0 h 151"/>
                  <a:gd name="T4" fmla="*/ 0 w 244"/>
                  <a:gd name="T5" fmla="*/ 0 h 151"/>
                  <a:gd name="T6" fmla="*/ 0 w 244"/>
                  <a:gd name="T7" fmla="*/ 2147483647 h 151"/>
                  <a:gd name="T8" fmla="*/ 2147483647 w 244"/>
                  <a:gd name="T9" fmla="*/ 2147483647 h 151"/>
                  <a:gd name="T10" fmla="*/ 2147483647 w 244"/>
                  <a:gd name="T11" fmla="*/ 2147483647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close/>
                  </a:path>
                </a:pathLst>
              </a:custGeom>
              <a:solidFill>
                <a:srgbClr val="FFE600"/>
              </a:solidFill>
              <a:ln w="9525">
                <a:noFill/>
                <a:round/>
                <a:headEnd/>
                <a:tailEnd/>
              </a:ln>
            </p:spPr>
            <p:txBody>
              <a:bodyPr/>
              <a:lstStyle/>
              <a:p>
                <a:pPr>
                  <a:defRPr/>
                </a:pPr>
                <a:endParaRPr lang="en-GB"/>
              </a:p>
            </p:txBody>
          </p:sp>
          <p:sp>
            <p:nvSpPr>
              <p:cNvPr id="210" name="Freeform 214"/>
              <p:cNvSpPr>
                <a:spLocks/>
              </p:cNvSpPr>
              <p:nvPr/>
            </p:nvSpPr>
            <p:spPr bwMode="auto">
              <a:xfrm>
                <a:off x="6341196" y="2034186"/>
                <a:ext cx="81421" cy="170190"/>
              </a:xfrm>
              <a:custGeom>
                <a:avLst/>
                <a:gdLst>
                  <a:gd name="T0" fmla="*/ 2147483647 w 77"/>
                  <a:gd name="T1" fmla="*/ 2147483647 h 151"/>
                  <a:gd name="T2" fmla="*/ 2147483647 w 77"/>
                  <a:gd name="T3" fmla="*/ 0 h 151"/>
                  <a:gd name="T4" fmla="*/ 0 w 77"/>
                  <a:gd name="T5" fmla="*/ 0 h 151"/>
                  <a:gd name="T6" fmla="*/ 0 w 77"/>
                  <a:gd name="T7" fmla="*/ 2147483647 h 151"/>
                  <a:gd name="T8" fmla="*/ 2147483647 w 77"/>
                  <a:gd name="T9" fmla="*/ 2147483647 h 151"/>
                  <a:gd name="T10" fmla="*/ 2147483647 w 77"/>
                  <a:gd name="T11" fmla="*/ 2147483647 h 151"/>
                  <a:gd name="T12" fmla="*/ 0 60000 65536"/>
                  <a:gd name="T13" fmla="*/ 0 60000 65536"/>
                  <a:gd name="T14" fmla="*/ 0 60000 65536"/>
                  <a:gd name="T15" fmla="*/ 0 60000 65536"/>
                  <a:gd name="T16" fmla="*/ 0 60000 65536"/>
                  <a:gd name="T17" fmla="*/ 0 60000 65536"/>
                  <a:gd name="T18" fmla="*/ 0 w 77"/>
                  <a:gd name="T19" fmla="*/ 0 h 151"/>
                  <a:gd name="T20" fmla="*/ 77 w 77"/>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77" h="151">
                    <a:moveTo>
                      <a:pt x="77" y="151"/>
                    </a:moveTo>
                    <a:lnTo>
                      <a:pt x="77" y="0"/>
                    </a:lnTo>
                    <a:lnTo>
                      <a:pt x="0" y="0"/>
                    </a:lnTo>
                    <a:lnTo>
                      <a:pt x="0" y="151"/>
                    </a:lnTo>
                    <a:lnTo>
                      <a:pt x="77" y="151"/>
                    </a:lnTo>
                    <a:close/>
                  </a:path>
                </a:pathLst>
              </a:custGeom>
              <a:solidFill>
                <a:srgbClr val="000000"/>
              </a:solidFill>
              <a:ln w="9525">
                <a:noFill/>
                <a:round/>
                <a:headEnd/>
                <a:tailEnd/>
              </a:ln>
            </p:spPr>
            <p:txBody>
              <a:bodyPr/>
              <a:lstStyle/>
              <a:p>
                <a:pPr>
                  <a:defRPr/>
                </a:pPr>
                <a:endParaRPr lang="en-GB"/>
              </a:p>
            </p:txBody>
          </p:sp>
          <p:sp>
            <p:nvSpPr>
              <p:cNvPr id="211" name="Freeform 215"/>
              <p:cNvSpPr>
                <a:spLocks/>
              </p:cNvSpPr>
              <p:nvPr/>
            </p:nvSpPr>
            <p:spPr bwMode="auto">
              <a:xfrm>
                <a:off x="6508972" y="2034186"/>
                <a:ext cx="86356" cy="170190"/>
              </a:xfrm>
              <a:custGeom>
                <a:avLst/>
                <a:gdLst>
                  <a:gd name="T0" fmla="*/ 2147483647 w 84"/>
                  <a:gd name="T1" fmla="*/ 2147483647 h 151"/>
                  <a:gd name="T2" fmla="*/ 2147483647 w 84"/>
                  <a:gd name="T3" fmla="*/ 0 h 151"/>
                  <a:gd name="T4" fmla="*/ 0 w 84"/>
                  <a:gd name="T5" fmla="*/ 0 h 151"/>
                  <a:gd name="T6" fmla="*/ 0 w 84"/>
                  <a:gd name="T7" fmla="*/ 2147483647 h 151"/>
                  <a:gd name="T8" fmla="*/ 2147483647 w 84"/>
                  <a:gd name="T9" fmla="*/ 2147483647 h 151"/>
                  <a:gd name="T10" fmla="*/ 2147483647 w 84"/>
                  <a:gd name="T11" fmla="*/ 2147483647 h 151"/>
                  <a:gd name="T12" fmla="*/ 0 60000 65536"/>
                  <a:gd name="T13" fmla="*/ 0 60000 65536"/>
                  <a:gd name="T14" fmla="*/ 0 60000 65536"/>
                  <a:gd name="T15" fmla="*/ 0 60000 65536"/>
                  <a:gd name="T16" fmla="*/ 0 60000 65536"/>
                  <a:gd name="T17" fmla="*/ 0 60000 65536"/>
                  <a:gd name="T18" fmla="*/ 0 w 84"/>
                  <a:gd name="T19" fmla="*/ 0 h 151"/>
                  <a:gd name="T20" fmla="*/ 84 w 8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84" h="151">
                    <a:moveTo>
                      <a:pt x="84" y="151"/>
                    </a:moveTo>
                    <a:lnTo>
                      <a:pt x="84" y="0"/>
                    </a:lnTo>
                    <a:lnTo>
                      <a:pt x="0" y="0"/>
                    </a:lnTo>
                    <a:lnTo>
                      <a:pt x="0" y="151"/>
                    </a:lnTo>
                    <a:lnTo>
                      <a:pt x="84" y="151"/>
                    </a:lnTo>
                    <a:close/>
                  </a:path>
                </a:pathLst>
              </a:custGeom>
              <a:solidFill>
                <a:srgbClr val="FF0000"/>
              </a:solidFill>
              <a:ln w="9525">
                <a:noFill/>
                <a:round/>
                <a:headEnd/>
                <a:tailEnd/>
              </a:ln>
            </p:spPr>
            <p:txBody>
              <a:bodyPr/>
              <a:lstStyle/>
              <a:p>
                <a:pPr>
                  <a:defRPr/>
                </a:pPr>
                <a:endParaRPr lang="en-GB"/>
              </a:p>
            </p:txBody>
          </p:sp>
        </p:grpSp>
        <p:grpSp>
          <p:nvGrpSpPr>
            <p:cNvPr id="13" name="Group 49"/>
            <p:cNvGrpSpPr>
              <a:grpSpLocks/>
            </p:cNvGrpSpPr>
            <p:nvPr userDrawn="1"/>
          </p:nvGrpSpPr>
          <p:grpSpPr bwMode="auto">
            <a:xfrm>
              <a:off x="369888" y="6619867"/>
              <a:ext cx="190640" cy="123065"/>
              <a:chOff x="529" y="1166"/>
              <a:chExt cx="245" cy="156"/>
            </a:xfrm>
          </p:grpSpPr>
          <p:sp>
            <p:nvSpPr>
              <p:cNvPr id="205" name="Freeform 50"/>
              <p:cNvSpPr>
                <a:spLocks/>
              </p:cNvSpPr>
              <p:nvPr/>
            </p:nvSpPr>
            <p:spPr bwMode="auto">
              <a:xfrm>
                <a:off x="529" y="1166"/>
                <a:ext cx="245" cy="149"/>
              </a:xfrm>
              <a:custGeom>
                <a:avLst/>
                <a:gdLst>
                  <a:gd name="T0" fmla="*/ 249 w 244"/>
                  <a:gd name="T1" fmla="*/ 141 h 151"/>
                  <a:gd name="T2" fmla="*/ 249 w 244"/>
                  <a:gd name="T3" fmla="*/ 0 h 151"/>
                  <a:gd name="T4" fmla="*/ 0 w 244"/>
                  <a:gd name="T5" fmla="*/ 0 h 151"/>
                  <a:gd name="T6" fmla="*/ 0 w 244"/>
                  <a:gd name="T7" fmla="*/ 141 h 151"/>
                  <a:gd name="T8" fmla="*/ 249 w 244"/>
                  <a:gd name="T9" fmla="*/ 141 h 151"/>
                  <a:gd name="T10" fmla="*/ 249 w 244"/>
                  <a:gd name="T11" fmla="*/ 141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close/>
                  </a:path>
                </a:pathLst>
              </a:custGeom>
              <a:solidFill>
                <a:srgbClr val="FFFFFF"/>
              </a:solidFill>
              <a:ln w="9525">
                <a:noFill/>
                <a:round/>
                <a:headEnd/>
                <a:tailEnd/>
              </a:ln>
            </p:spPr>
            <p:txBody>
              <a:bodyPr/>
              <a:lstStyle/>
              <a:p>
                <a:pPr>
                  <a:defRPr/>
                </a:pPr>
                <a:endParaRPr lang="en-GB"/>
              </a:p>
            </p:txBody>
          </p:sp>
          <p:sp>
            <p:nvSpPr>
              <p:cNvPr id="206" name="Freeform 51"/>
              <p:cNvSpPr>
                <a:spLocks/>
              </p:cNvSpPr>
              <p:nvPr/>
            </p:nvSpPr>
            <p:spPr bwMode="auto">
              <a:xfrm>
                <a:off x="529" y="1166"/>
                <a:ext cx="245" cy="49"/>
              </a:xfrm>
              <a:custGeom>
                <a:avLst/>
                <a:gdLst>
                  <a:gd name="T0" fmla="*/ 249 w 244"/>
                  <a:gd name="T1" fmla="*/ 45 h 50"/>
                  <a:gd name="T2" fmla="*/ 249 w 244"/>
                  <a:gd name="T3" fmla="*/ 0 h 50"/>
                  <a:gd name="T4" fmla="*/ 0 w 244"/>
                  <a:gd name="T5" fmla="*/ 0 h 50"/>
                  <a:gd name="T6" fmla="*/ 0 w 244"/>
                  <a:gd name="T7" fmla="*/ 45 h 50"/>
                  <a:gd name="T8" fmla="*/ 249 w 244"/>
                  <a:gd name="T9" fmla="*/ 45 h 50"/>
                  <a:gd name="T10" fmla="*/ 249 w 244"/>
                  <a:gd name="T11" fmla="*/ 45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244" y="50"/>
                    </a:moveTo>
                    <a:lnTo>
                      <a:pt x="244" y="0"/>
                    </a:lnTo>
                    <a:lnTo>
                      <a:pt x="0" y="0"/>
                    </a:lnTo>
                    <a:lnTo>
                      <a:pt x="0" y="50"/>
                    </a:lnTo>
                    <a:lnTo>
                      <a:pt x="244" y="50"/>
                    </a:lnTo>
                    <a:close/>
                  </a:path>
                </a:pathLst>
              </a:custGeom>
              <a:solidFill>
                <a:srgbClr val="FF0000"/>
              </a:solidFill>
              <a:ln w="9525">
                <a:noFill/>
                <a:round/>
                <a:headEnd/>
                <a:tailEnd/>
              </a:ln>
            </p:spPr>
            <p:txBody>
              <a:bodyPr/>
              <a:lstStyle/>
              <a:p>
                <a:pPr>
                  <a:defRPr/>
                </a:pPr>
                <a:endParaRPr lang="en-GB"/>
              </a:p>
            </p:txBody>
          </p:sp>
          <p:sp>
            <p:nvSpPr>
              <p:cNvPr id="207" name="Freeform 52"/>
              <p:cNvSpPr>
                <a:spLocks/>
              </p:cNvSpPr>
              <p:nvPr/>
            </p:nvSpPr>
            <p:spPr bwMode="auto">
              <a:xfrm>
                <a:off x="529" y="1273"/>
                <a:ext cx="245" cy="49"/>
              </a:xfrm>
              <a:custGeom>
                <a:avLst/>
                <a:gdLst>
                  <a:gd name="T0" fmla="*/ 249 w 244"/>
                  <a:gd name="T1" fmla="*/ 41 h 51"/>
                  <a:gd name="T2" fmla="*/ 249 w 244"/>
                  <a:gd name="T3" fmla="*/ 0 h 51"/>
                  <a:gd name="T4" fmla="*/ 0 w 244"/>
                  <a:gd name="T5" fmla="*/ 0 h 51"/>
                  <a:gd name="T6" fmla="*/ 0 w 244"/>
                  <a:gd name="T7" fmla="*/ 41 h 51"/>
                  <a:gd name="T8" fmla="*/ 249 w 244"/>
                  <a:gd name="T9" fmla="*/ 41 h 51"/>
                  <a:gd name="T10" fmla="*/ 249 w 244"/>
                  <a:gd name="T11" fmla="*/ 41 h 51"/>
                  <a:gd name="T12" fmla="*/ 0 60000 65536"/>
                  <a:gd name="T13" fmla="*/ 0 60000 65536"/>
                  <a:gd name="T14" fmla="*/ 0 60000 65536"/>
                  <a:gd name="T15" fmla="*/ 0 60000 65536"/>
                  <a:gd name="T16" fmla="*/ 0 60000 65536"/>
                  <a:gd name="T17" fmla="*/ 0 60000 65536"/>
                  <a:gd name="T18" fmla="*/ 0 w 244"/>
                  <a:gd name="T19" fmla="*/ 0 h 51"/>
                  <a:gd name="T20" fmla="*/ 244 w 244"/>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44" h="51">
                    <a:moveTo>
                      <a:pt x="244" y="51"/>
                    </a:moveTo>
                    <a:lnTo>
                      <a:pt x="244" y="0"/>
                    </a:lnTo>
                    <a:lnTo>
                      <a:pt x="0" y="0"/>
                    </a:lnTo>
                    <a:lnTo>
                      <a:pt x="0" y="51"/>
                    </a:lnTo>
                    <a:lnTo>
                      <a:pt x="244" y="51"/>
                    </a:lnTo>
                    <a:close/>
                  </a:path>
                </a:pathLst>
              </a:custGeom>
              <a:solidFill>
                <a:srgbClr val="FF0000"/>
              </a:solidFill>
              <a:ln w="9525">
                <a:noFill/>
                <a:round/>
                <a:headEnd/>
                <a:tailEnd/>
              </a:ln>
            </p:spPr>
            <p:txBody>
              <a:bodyPr/>
              <a:lstStyle/>
              <a:p>
                <a:pPr>
                  <a:defRPr/>
                </a:pPr>
                <a:endParaRPr lang="en-GB"/>
              </a:p>
            </p:txBody>
          </p:sp>
          <p:sp>
            <p:nvSpPr>
              <p:cNvPr id="208" name="Freeform 53"/>
              <p:cNvSpPr>
                <a:spLocks/>
              </p:cNvSpPr>
              <p:nvPr/>
            </p:nvSpPr>
            <p:spPr bwMode="auto">
              <a:xfrm>
                <a:off x="529" y="1166"/>
                <a:ext cx="245" cy="154"/>
              </a:xfrm>
              <a:custGeom>
                <a:avLst/>
                <a:gdLst>
                  <a:gd name="T0" fmla="*/ 249 w 244"/>
                  <a:gd name="T1" fmla="*/ 146 h 156"/>
                  <a:gd name="T2" fmla="*/ 249 w 244"/>
                  <a:gd name="T3" fmla="*/ 0 h 156"/>
                  <a:gd name="T4" fmla="*/ 0 w 244"/>
                  <a:gd name="T5" fmla="*/ 0 h 156"/>
                  <a:gd name="T6" fmla="*/ 0 w 244"/>
                  <a:gd name="T7" fmla="*/ 146 h 156"/>
                  <a:gd name="T8" fmla="*/ 249 w 244"/>
                  <a:gd name="T9" fmla="*/ 146 h 156"/>
                  <a:gd name="T10" fmla="*/ 249 w 244"/>
                  <a:gd name="T11" fmla="*/ 14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p>
            </p:txBody>
          </p:sp>
        </p:grpSp>
        <p:grpSp>
          <p:nvGrpSpPr>
            <p:cNvPr id="14" name="Group 54"/>
            <p:cNvGrpSpPr>
              <a:grpSpLocks/>
            </p:cNvGrpSpPr>
            <p:nvPr userDrawn="1"/>
          </p:nvGrpSpPr>
          <p:grpSpPr bwMode="auto">
            <a:xfrm>
              <a:off x="2587952" y="6619866"/>
              <a:ext cx="192615" cy="123065"/>
              <a:chOff x="1117" y="2394"/>
              <a:chExt cx="246" cy="156"/>
            </a:xfrm>
          </p:grpSpPr>
          <p:sp>
            <p:nvSpPr>
              <p:cNvPr id="194" name="Freeform 55"/>
              <p:cNvSpPr>
                <a:spLocks/>
              </p:cNvSpPr>
              <p:nvPr/>
            </p:nvSpPr>
            <p:spPr bwMode="auto">
              <a:xfrm>
                <a:off x="1117" y="2394"/>
                <a:ext cx="246" cy="156"/>
              </a:xfrm>
              <a:custGeom>
                <a:avLst/>
                <a:gdLst>
                  <a:gd name="T0" fmla="*/ 254 w 244"/>
                  <a:gd name="T1" fmla="*/ 152 h 157"/>
                  <a:gd name="T2" fmla="*/ 0 w 244"/>
                  <a:gd name="T3" fmla="*/ 152 h 157"/>
                  <a:gd name="T4" fmla="*/ 0 w 244"/>
                  <a:gd name="T5" fmla="*/ 0 h 157"/>
                  <a:gd name="T6" fmla="*/ 254 w 244"/>
                  <a:gd name="T7" fmla="*/ 0 h 157"/>
                  <a:gd name="T8" fmla="*/ 254 w 244"/>
                  <a:gd name="T9" fmla="*/ 152 h 157"/>
                  <a:gd name="T10" fmla="*/ 254 w 244"/>
                  <a:gd name="T11" fmla="*/ 152 h 157"/>
                  <a:gd name="T12" fmla="*/ 0 60000 65536"/>
                  <a:gd name="T13" fmla="*/ 0 60000 65536"/>
                  <a:gd name="T14" fmla="*/ 0 60000 65536"/>
                  <a:gd name="T15" fmla="*/ 0 60000 65536"/>
                  <a:gd name="T16" fmla="*/ 0 60000 65536"/>
                  <a:gd name="T17" fmla="*/ 0 60000 65536"/>
                  <a:gd name="T18" fmla="*/ 0 w 244"/>
                  <a:gd name="T19" fmla="*/ 0 h 157"/>
                  <a:gd name="T20" fmla="*/ 244 w 244"/>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4" h="157">
                    <a:moveTo>
                      <a:pt x="244" y="157"/>
                    </a:moveTo>
                    <a:lnTo>
                      <a:pt x="0" y="157"/>
                    </a:lnTo>
                    <a:lnTo>
                      <a:pt x="0" y="0"/>
                    </a:lnTo>
                    <a:lnTo>
                      <a:pt x="244" y="0"/>
                    </a:lnTo>
                    <a:lnTo>
                      <a:pt x="244" y="157"/>
                    </a:lnTo>
                    <a:close/>
                  </a:path>
                </a:pathLst>
              </a:custGeom>
              <a:solidFill>
                <a:srgbClr val="FFFFFF"/>
              </a:solidFill>
              <a:ln w="9525">
                <a:noFill/>
                <a:round/>
                <a:headEnd/>
                <a:tailEnd/>
              </a:ln>
            </p:spPr>
            <p:txBody>
              <a:bodyPr/>
              <a:lstStyle/>
              <a:p>
                <a:pPr>
                  <a:defRPr/>
                </a:pPr>
                <a:endParaRPr lang="en-GB"/>
              </a:p>
            </p:txBody>
          </p:sp>
          <p:sp>
            <p:nvSpPr>
              <p:cNvPr id="195" name="Freeform 56"/>
              <p:cNvSpPr>
                <a:spLocks/>
              </p:cNvSpPr>
              <p:nvPr/>
            </p:nvSpPr>
            <p:spPr bwMode="auto">
              <a:xfrm>
                <a:off x="1117" y="2394"/>
                <a:ext cx="33" cy="35"/>
              </a:xfrm>
              <a:custGeom>
                <a:avLst/>
                <a:gdLst>
                  <a:gd name="T0" fmla="*/ 25 w 35"/>
                  <a:gd name="T1" fmla="*/ 39 h 34"/>
                  <a:gd name="T2" fmla="*/ 0 w 35"/>
                  <a:gd name="T3" fmla="*/ 39 h 34"/>
                  <a:gd name="T4" fmla="*/ 0 w 35"/>
                  <a:gd name="T5" fmla="*/ 0 h 34"/>
                  <a:gd name="T6" fmla="*/ 25 w 35"/>
                  <a:gd name="T7" fmla="*/ 0 h 34"/>
                  <a:gd name="T8" fmla="*/ 25 w 35"/>
                  <a:gd name="T9" fmla="*/ 39 h 34"/>
                  <a:gd name="T10" fmla="*/ 25 w 35"/>
                  <a:gd name="T11" fmla="*/ 39 h 34"/>
                  <a:gd name="T12" fmla="*/ 0 60000 65536"/>
                  <a:gd name="T13" fmla="*/ 0 60000 65536"/>
                  <a:gd name="T14" fmla="*/ 0 60000 65536"/>
                  <a:gd name="T15" fmla="*/ 0 60000 65536"/>
                  <a:gd name="T16" fmla="*/ 0 60000 65536"/>
                  <a:gd name="T17" fmla="*/ 0 60000 65536"/>
                  <a:gd name="T18" fmla="*/ 0 w 35"/>
                  <a:gd name="T19" fmla="*/ 0 h 34"/>
                  <a:gd name="T20" fmla="*/ 35 w 35"/>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35" h="34">
                    <a:moveTo>
                      <a:pt x="35" y="34"/>
                    </a:moveTo>
                    <a:lnTo>
                      <a:pt x="0" y="34"/>
                    </a:lnTo>
                    <a:lnTo>
                      <a:pt x="0" y="0"/>
                    </a:lnTo>
                    <a:lnTo>
                      <a:pt x="35" y="0"/>
                    </a:lnTo>
                    <a:lnTo>
                      <a:pt x="35" y="34"/>
                    </a:lnTo>
                    <a:close/>
                  </a:path>
                </a:pathLst>
              </a:custGeom>
              <a:solidFill>
                <a:srgbClr val="34AACD"/>
              </a:solidFill>
              <a:ln w="9525">
                <a:noFill/>
                <a:round/>
                <a:headEnd/>
                <a:tailEnd/>
              </a:ln>
            </p:spPr>
            <p:txBody>
              <a:bodyPr/>
              <a:lstStyle/>
              <a:p>
                <a:pPr>
                  <a:defRPr/>
                </a:pPr>
                <a:endParaRPr lang="en-GB"/>
              </a:p>
            </p:txBody>
          </p:sp>
          <p:sp>
            <p:nvSpPr>
              <p:cNvPr id="196" name="Freeform 57"/>
              <p:cNvSpPr>
                <a:spLocks/>
              </p:cNvSpPr>
              <p:nvPr/>
            </p:nvSpPr>
            <p:spPr bwMode="auto">
              <a:xfrm>
                <a:off x="1117" y="2443"/>
                <a:ext cx="33" cy="35"/>
              </a:xfrm>
              <a:custGeom>
                <a:avLst/>
                <a:gdLst>
                  <a:gd name="T0" fmla="*/ 25 w 35"/>
                  <a:gd name="T1" fmla="*/ 43 h 33"/>
                  <a:gd name="T2" fmla="*/ 0 w 35"/>
                  <a:gd name="T3" fmla="*/ 43 h 33"/>
                  <a:gd name="T4" fmla="*/ 0 w 35"/>
                  <a:gd name="T5" fmla="*/ 0 h 33"/>
                  <a:gd name="T6" fmla="*/ 25 w 35"/>
                  <a:gd name="T7" fmla="*/ 0 h 33"/>
                  <a:gd name="T8" fmla="*/ 25 w 35"/>
                  <a:gd name="T9" fmla="*/ 43 h 33"/>
                  <a:gd name="T10" fmla="*/ 25 w 35"/>
                  <a:gd name="T11" fmla="*/ 43 h 33"/>
                  <a:gd name="T12" fmla="*/ 0 60000 65536"/>
                  <a:gd name="T13" fmla="*/ 0 60000 65536"/>
                  <a:gd name="T14" fmla="*/ 0 60000 65536"/>
                  <a:gd name="T15" fmla="*/ 0 60000 65536"/>
                  <a:gd name="T16" fmla="*/ 0 60000 65536"/>
                  <a:gd name="T17" fmla="*/ 0 60000 65536"/>
                  <a:gd name="T18" fmla="*/ 0 w 35"/>
                  <a:gd name="T19" fmla="*/ 0 h 33"/>
                  <a:gd name="T20" fmla="*/ 35 w 35"/>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5" h="33">
                    <a:moveTo>
                      <a:pt x="35" y="33"/>
                    </a:moveTo>
                    <a:lnTo>
                      <a:pt x="0" y="33"/>
                    </a:lnTo>
                    <a:lnTo>
                      <a:pt x="0" y="0"/>
                    </a:lnTo>
                    <a:lnTo>
                      <a:pt x="35" y="0"/>
                    </a:lnTo>
                    <a:lnTo>
                      <a:pt x="35" y="33"/>
                    </a:lnTo>
                    <a:close/>
                  </a:path>
                </a:pathLst>
              </a:custGeom>
              <a:solidFill>
                <a:srgbClr val="34AACD"/>
              </a:solidFill>
              <a:ln w="9525">
                <a:noFill/>
                <a:round/>
                <a:headEnd/>
                <a:tailEnd/>
              </a:ln>
            </p:spPr>
            <p:txBody>
              <a:bodyPr/>
              <a:lstStyle/>
              <a:p>
                <a:pPr>
                  <a:defRPr/>
                </a:pPr>
                <a:endParaRPr lang="en-GB"/>
              </a:p>
            </p:txBody>
          </p:sp>
          <p:sp>
            <p:nvSpPr>
              <p:cNvPr id="197" name="Freeform 58"/>
              <p:cNvSpPr>
                <a:spLocks/>
              </p:cNvSpPr>
              <p:nvPr/>
            </p:nvSpPr>
            <p:spPr bwMode="auto">
              <a:xfrm>
                <a:off x="1176" y="2394"/>
                <a:ext cx="21" cy="35"/>
              </a:xfrm>
              <a:custGeom>
                <a:avLst/>
                <a:gdLst>
                  <a:gd name="T0" fmla="*/ 2 w 36"/>
                  <a:gd name="T1" fmla="*/ 39 h 34"/>
                  <a:gd name="T2" fmla="*/ 0 w 36"/>
                  <a:gd name="T3" fmla="*/ 39 h 34"/>
                  <a:gd name="T4" fmla="*/ 0 w 36"/>
                  <a:gd name="T5" fmla="*/ 0 h 34"/>
                  <a:gd name="T6" fmla="*/ 2 w 36"/>
                  <a:gd name="T7" fmla="*/ 0 h 34"/>
                  <a:gd name="T8" fmla="*/ 2 w 36"/>
                  <a:gd name="T9" fmla="*/ 39 h 34"/>
                  <a:gd name="T10" fmla="*/ 2 w 36"/>
                  <a:gd name="T11" fmla="*/ 39 h 34"/>
                  <a:gd name="T12" fmla="*/ 0 60000 65536"/>
                  <a:gd name="T13" fmla="*/ 0 60000 65536"/>
                  <a:gd name="T14" fmla="*/ 0 60000 65536"/>
                  <a:gd name="T15" fmla="*/ 0 60000 65536"/>
                  <a:gd name="T16" fmla="*/ 0 60000 65536"/>
                  <a:gd name="T17" fmla="*/ 0 60000 65536"/>
                  <a:gd name="T18" fmla="*/ 0 w 36"/>
                  <a:gd name="T19" fmla="*/ 0 h 34"/>
                  <a:gd name="T20" fmla="*/ 36 w 36"/>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36" h="34">
                    <a:moveTo>
                      <a:pt x="36" y="34"/>
                    </a:moveTo>
                    <a:lnTo>
                      <a:pt x="0" y="34"/>
                    </a:lnTo>
                    <a:lnTo>
                      <a:pt x="0" y="0"/>
                    </a:lnTo>
                    <a:lnTo>
                      <a:pt x="36" y="0"/>
                    </a:lnTo>
                    <a:lnTo>
                      <a:pt x="36" y="34"/>
                    </a:lnTo>
                    <a:close/>
                  </a:path>
                </a:pathLst>
              </a:custGeom>
              <a:solidFill>
                <a:srgbClr val="34AACD"/>
              </a:solidFill>
              <a:ln w="9525">
                <a:noFill/>
                <a:round/>
                <a:headEnd/>
                <a:tailEnd/>
              </a:ln>
            </p:spPr>
            <p:txBody>
              <a:bodyPr/>
              <a:lstStyle/>
              <a:p>
                <a:pPr>
                  <a:defRPr/>
                </a:pPr>
                <a:endParaRPr lang="en-GB"/>
              </a:p>
            </p:txBody>
          </p:sp>
          <p:sp>
            <p:nvSpPr>
              <p:cNvPr id="198" name="Freeform 59"/>
              <p:cNvSpPr>
                <a:spLocks/>
              </p:cNvSpPr>
              <p:nvPr/>
            </p:nvSpPr>
            <p:spPr bwMode="auto">
              <a:xfrm>
                <a:off x="1176" y="2443"/>
                <a:ext cx="21" cy="35"/>
              </a:xfrm>
              <a:custGeom>
                <a:avLst/>
                <a:gdLst>
                  <a:gd name="T0" fmla="*/ 2 w 36"/>
                  <a:gd name="T1" fmla="*/ 43 h 33"/>
                  <a:gd name="T2" fmla="*/ 0 w 36"/>
                  <a:gd name="T3" fmla="*/ 43 h 33"/>
                  <a:gd name="T4" fmla="*/ 0 w 36"/>
                  <a:gd name="T5" fmla="*/ 0 h 33"/>
                  <a:gd name="T6" fmla="*/ 2 w 36"/>
                  <a:gd name="T7" fmla="*/ 0 h 33"/>
                  <a:gd name="T8" fmla="*/ 2 w 36"/>
                  <a:gd name="T9" fmla="*/ 43 h 33"/>
                  <a:gd name="T10" fmla="*/ 2 w 36"/>
                  <a:gd name="T11" fmla="*/ 43 h 33"/>
                  <a:gd name="T12" fmla="*/ 0 60000 65536"/>
                  <a:gd name="T13" fmla="*/ 0 60000 65536"/>
                  <a:gd name="T14" fmla="*/ 0 60000 65536"/>
                  <a:gd name="T15" fmla="*/ 0 60000 65536"/>
                  <a:gd name="T16" fmla="*/ 0 60000 65536"/>
                  <a:gd name="T17" fmla="*/ 0 60000 65536"/>
                  <a:gd name="T18" fmla="*/ 0 w 36"/>
                  <a:gd name="T19" fmla="*/ 0 h 33"/>
                  <a:gd name="T20" fmla="*/ 36 w 36"/>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6" h="33">
                    <a:moveTo>
                      <a:pt x="36" y="33"/>
                    </a:moveTo>
                    <a:lnTo>
                      <a:pt x="0" y="33"/>
                    </a:lnTo>
                    <a:lnTo>
                      <a:pt x="0" y="0"/>
                    </a:lnTo>
                    <a:lnTo>
                      <a:pt x="36" y="0"/>
                    </a:lnTo>
                    <a:lnTo>
                      <a:pt x="36" y="33"/>
                    </a:lnTo>
                    <a:close/>
                  </a:path>
                </a:pathLst>
              </a:custGeom>
              <a:solidFill>
                <a:srgbClr val="34AACD"/>
              </a:solidFill>
              <a:ln w="9525">
                <a:noFill/>
                <a:round/>
                <a:headEnd/>
                <a:tailEnd/>
              </a:ln>
            </p:spPr>
            <p:txBody>
              <a:bodyPr/>
              <a:lstStyle/>
              <a:p>
                <a:pPr>
                  <a:defRPr/>
                </a:pPr>
                <a:endParaRPr lang="en-GB"/>
              </a:p>
            </p:txBody>
          </p:sp>
          <p:sp>
            <p:nvSpPr>
              <p:cNvPr id="199" name="Freeform 60"/>
              <p:cNvSpPr>
                <a:spLocks/>
              </p:cNvSpPr>
              <p:nvPr/>
            </p:nvSpPr>
            <p:spPr bwMode="auto">
              <a:xfrm>
                <a:off x="1117" y="2501"/>
                <a:ext cx="246" cy="14"/>
              </a:xfrm>
              <a:custGeom>
                <a:avLst/>
                <a:gdLst>
                  <a:gd name="T0" fmla="*/ 254 w 244"/>
                  <a:gd name="T1" fmla="*/ 0 h 17"/>
                  <a:gd name="T2" fmla="*/ 0 w 244"/>
                  <a:gd name="T3" fmla="*/ 0 h 17"/>
                  <a:gd name="T4" fmla="*/ 0 w 244"/>
                  <a:gd name="T5" fmla="*/ 7 h 17"/>
                  <a:gd name="T6" fmla="*/ 254 w 244"/>
                  <a:gd name="T7" fmla="*/ 7 h 17"/>
                  <a:gd name="T8" fmla="*/ 254 w 244"/>
                  <a:gd name="T9" fmla="*/ 0 h 17"/>
                  <a:gd name="T10" fmla="*/ 254 w 244"/>
                  <a:gd name="T11" fmla="*/ 0 h 17"/>
                  <a:gd name="T12" fmla="*/ 0 60000 65536"/>
                  <a:gd name="T13" fmla="*/ 0 60000 65536"/>
                  <a:gd name="T14" fmla="*/ 0 60000 65536"/>
                  <a:gd name="T15" fmla="*/ 0 60000 65536"/>
                  <a:gd name="T16" fmla="*/ 0 60000 65536"/>
                  <a:gd name="T17" fmla="*/ 0 60000 65536"/>
                  <a:gd name="T18" fmla="*/ 0 w 244"/>
                  <a:gd name="T19" fmla="*/ 0 h 17"/>
                  <a:gd name="T20" fmla="*/ 244 w 244"/>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44" h="17">
                    <a:moveTo>
                      <a:pt x="244" y="0"/>
                    </a:moveTo>
                    <a:lnTo>
                      <a:pt x="0" y="0"/>
                    </a:lnTo>
                    <a:lnTo>
                      <a:pt x="0" y="17"/>
                    </a:lnTo>
                    <a:lnTo>
                      <a:pt x="244" y="17"/>
                    </a:lnTo>
                    <a:lnTo>
                      <a:pt x="244" y="0"/>
                    </a:lnTo>
                    <a:close/>
                  </a:path>
                </a:pathLst>
              </a:custGeom>
              <a:solidFill>
                <a:srgbClr val="34AACD"/>
              </a:solidFill>
              <a:ln w="9525">
                <a:noFill/>
                <a:round/>
                <a:headEnd/>
                <a:tailEnd/>
              </a:ln>
            </p:spPr>
            <p:txBody>
              <a:bodyPr/>
              <a:lstStyle/>
              <a:p>
                <a:pPr>
                  <a:defRPr/>
                </a:pPr>
                <a:endParaRPr lang="en-GB"/>
              </a:p>
            </p:txBody>
          </p:sp>
          <p:sp>
            <p:nvSpPr>
              <p:cNvPr id="200" name="Freeform 61"/>
              <p:cNvSpPr>
                <a:spLocks/>
              </p:cNvSpPr>
              <p:nvPr/>
            </p:nvSpPr>
            <p:spPr bwMode="auto">
              <a:xfrm>
                <a:off x="1117" y="2534"/>
                <a:ext cx="246" cy="16"/>
              </a:xfrm>
              <a:custGeom>
                <a:avLst/>
                <a:gdLst>
                  <a:gd name="T0" fmla="*/ 254 w 244"/>
                  <a:gd name="T1" fmla="*/ 0 h 17"/>
                  <a:gd name="T2" fmla="*/ 0 w 244"/>
                  <a:gd name="T3" fmla="*/ 0 h 17"/>
                  <a:gd name="T4" fmla="*/ 0 w 244"/>
                  <a:gd name="T5" fmla="*/ 12 h 17"/>
                  <a:gd name="T6" fmla="*/ 254 w 244"/>
                  <a:gd name="T7" fmla="*/ 12 h 17"/>
                  <a:gd name="T8" fmla="*/ 254 w 244"/>
                  <a:gd name="T9" fmla="*/ 0 h 17"/>
                  <a:gd name="T10" fmla="*/ 254 w 244"/>
                  <a:gd name="T11" fmla="*/ 0 h 17"/>
                  <a:gd name="T12" fmla="*/ 0 60000 65536"/>
                  <a:gd name="T13" fmla="*/ 0 60000 65536"/>
                  <a:gd name="T14" fmla="*/ 0 60000 65536"/>
                  <a:gd name="T15" fmla="*/ 0 60000 65536"/>
                  <a:gd name="T16" fmla="*/ 0 60000 65536"/>
                  <a:gd name="T17" fmla="*/ 0 60000 65536"/>
                  <a:gd name="T18" fmla="*/ 0 w 244"/>
                  <a:gd name="T19" fmla="*/ 0 h 17"/>
                  <a:gd name="T20" fmla="*/ 244 w 244"/>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44" h="17">
                    <a:moveTo>
                      <a:pt x="244" y="0"/>
                    </a:moveTo>
                    <a:lnTo>
                      <a:pt x="0" y="0"/>
                    </a:lnTo>
                    <a:lnTo>
                      <a:pt x="0" y="17"/>
                    </a:lnTo>
                    <a:lnTo>
                      <a:pt x="244" y="17"/>
                    </a:lnTo>
                    <a:lnTo>
                      <a:pt x="244" y="0"/>
                    </a:lnTo>
                    <a:close/>
                  </a:path>
                </a:pathLst>
              </a:custGeom>
              <a:solidFill>
                <a:srgbClr val="34AACD"/>
              </a:solidFill>
              <a:ln w="9525">
                <a:noFill/>
                <a:round/>
                <a:headEnd/>
                <a:tailEnd/>
              </a:ln>
            </p:spPr>
            <p:txBody>
              <a:bodyPr/>
              <a:lstStyle/>
              <a:p>
                <a:pPr>
                  <a:defRPr/>
                </a:pPr>
                <a:endParaRPr lang="en-GB"/>
              </a:p>
            </p:txBody>
          </p:sp>
          <p:sp>
            <p:nvSpPr>
              <p:cNvPr id="201" name="Freeform 62"/>
              <p:cNvSpPr>
                <a:spLocks/>
              </p:cNvSpPr>
              <p:nvPr/>
            </p:nvSpPr>
            <p:spPr bwMode="auto">
              <a:xfrm>
                <a:off x="1211" y="2429"/>
                <a:ext cx="151" cy="16"/>
              </a:xfrm>
              <a:custGeom>
                <a:avLst/>
                <a:gdLst>
                  <a:gd name="T0" fmla="*/ 159 w 149"/>
                  <a:gd name="T1" fmla="*/ 0 h 17"/>
                  <a:gd name="T2" fmla="*/ 0 w 149"/>
                  <a:gd name="T3" fmla="*/ 0 h 17"/>
                  <a:gd name="T4" fmla="*/ 0 w 149"/>
                  <a:gd name="T5" fmla="*/ 12 h 17"/>
                  <a:gd name="T6" fmla="*/ 159 w 149"/>
                  <a:gd name="T7" fmla="*/ 12 h 17"/>
                  <a:gd name="T8" fmla="*/ 159 w 149"/>
                  <a:gd name="T9" fmla="*/ 0 h 17"/>
                  <a:gd name="T10" fmla="*/ 159 w 149"/>
                  <a:gd name="T11" fmla="*/ 0 h 17"/>
                  <a:gd name="T12" fmla="*/ 0 60000 65536"/>
                  <a:gd name="T13" fmla="*/ 0 60000 65536"/>
                  <a:gd name="T14" fmla="*/ 0 60000 65536"/>
                  <a:gd name="T15" fmla="*/ 0 60000 65536"/>
                  <a:gd name="T16" fmla="*/ 0 60000 65536"/>
                  <a:gd name="T17" fmla="*/ 0 60000 65536"/>
                  <a:gd name="T18" fmla="*/ 0 w 149"/>
                  <a:gd name="T19" fmla="*/ 0 h 17"/>
                  <a:gd name="T20" fmla="*/ 149 w 149"/>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49" h="17">
                    <a:moveTo>
                      <a:pt x="149" y="0"/>
                    </a:moveTo>
                    <a:lnTo>
                      <a:pt x="0" y="0"/>
                    </a:lnTo>
                    <a:lnTo>
                      <a:pt x="0" y="17"/>
                    </a:lnTo>
                    <a:lnTo>
                      <a:pt x="149" y="17"/>
                    </a:lnTo>
                    <a:lnTo>
                      <a:pt x="149" y="0"/>
                    </a:lnTo>
                    <a:close/>
                  </a:path>
                </a:pathLst>
              </a:custGeom>
              <a:solidFill>
                <a:srgbClr val="34AACD"/>
              </a:solidFill>
              <a:ln w="9525">
                <a:noFill/>
                <a:round/>
                <a:headEnd/>
                <a:tailEnd/>
              </a:ln>
            </p:spPr>
            <p:txBody>
              <a:bodyPr/>
              <a:lstStyle/>
              <a:p>
                <a:pPr>
                  <a:defRPr/>
                </a:pPr>
                <a:endParaRPr lang="en-GB"/>
              </a:p>
            </p:txBody>
          </p:sp>
          <p:sp>
            <p:nvSpPr>
              <p:cNvPr id="202" name="Freeform 63"/>
              <p:cNvSpPr>
                <a:spLocks/>
              </p:cNvSpPr>
              <p:nvPr/>
            </p:nvSpPr>
            <p:spPr bwMode="auto">
              <a:xfrm>
                <a:off x="1211" y="2394"/>
                <a:ext cx="151" cy="16"/>
              </a:xfrm>
              <a:custGeom>
                <a:avLst/>
                <a:gdLst>
                  <a:gd name="T0" fmla="*/ 159 w 149"/>
                  <a:gd name="T1" fmla="*/ 0 h 17"/>
                  <a:gd name="T2" fmla="*/ 0 w 149"/>
                  <a:gd name="T3" fmla="*/ 0 h 17"/>
                  <a:gd name="T4" fmla="*/ 0 w 149"/>
                  <a:gd name="T5" fmla="*/ 12 h 17"/>
                  <a:gd name="T6" fmla="*/ 159 w 149"/>
                  <a:gd name="T7" fmla="*/ 12 h 17"/>
                  <a:gd name="T8" fmla="*/ 159 w 149"/>
                  <a:gd name="T9" fmla="*/ 0 h 17"/>
                  <a:gd name="T10" fmla="*/ 159 w 149"/>
                  <a:gd name="T11" fmla="*/ 0 h 17"/>
                  <a:gd name="T12" fmla="*/ 0 60000 65536"/>
                  <a:gd name="T13" fmla="*/ 0 60000 65536"/>
                  <a:gd name="T14" fmla="*/ 0 60000 65536"/>
                  <a:gd name="T15" fmla="*/ 0 60000 65536"/>
                  <a:gd name="T16" fmla="*/ 0 60000 65536"/>
                  <a:gd name="T17" fmla="*/ 0 60000 65536"/>
                  <a:gd name="T18" fmla="*/ 0 w 149"/>
                  <a:gd name="T19" fmla="*/ 0 h 17"/>
                  <a:gd name="T20" fmla="*/ 149 w 149"/>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49" h="17">
                    <a:moveTo>
                      <a:pt x="149" y="0"/>
                    </a:moveTo>
                    <a:lnTo>
                      <a:pt x="0" y="0"/>
                    </a:lnTo>
                    <a:lnTo>
                      <a:pt x="0" y="17"/>
                    </a:lnTo>
                    <a:lnTo>
                      <a:pt x="149" y="17"/>
                    </a:lnTo>
                    <a:lnTo>
                      <a:pt x="149" y="0"/>
                    </a:lnTo>
                    <a:close/>
                  </a:path>
                </a:pathLst>
              </a:custGeom>
              <a:solidFill>
                <a:srgbClr val="34AACD"/>
              </a:solidFill>
              <a:ln w="9525">
                <a:noFill/>
                <a:round/>
                <a:headEnd/>
                <a:tailEnd/>
              </a:ln>
            </p:spPr>
            <p:txBody>
              <a:bodyPr/>
              <a:lstStyle/>
              <a:p>
                <a:pPr>
                  <a:defRPr/>
                </a:pPr>
                <a:endParaRPr lang="en-GB"/>
              </a:p>
            </p:txBody>
          </p:sp>
          <p:sp>
            <p:nvSpPr>
              <p:cNvPr id="203" name="Freeform 64"/>
              <p:cNvSpPr>
                <a:spLocks/>
              </p:cNvSpPr>
              <p:nvPr/>
            </p:nvSpPr>
            <p:spPr bwMode="auto">
              <a:xfrm>
                <a:off x="1211" y="2459"/>
                <a:ext cx="151" cy="19"/>
              </a:xfrm>
              <a:custGeom>
                <a:avLst/>
                <a:gdLst>
                  <a:gd name="T0" fmla="*/ 159 w 149"/>
                  <a:gd name="T1" fmla="*/ 0 h 17"/>
                  <a:gd name="T2" fmla="*/ 0 w 149"/>
                  <a:gd name="T3" fmla="*/ 0 h 17"/>
                  <a:gd name="T4" fmla="*/ 0 w 149"/>
                  <a:gd name="T5" fmla="*/ 29 h 17"/>
                  <a:gd name="T6" fmla="*/ 159 w 149"/>
                  <a:gd name="T7" fmla="*/ 29 h 17"/>
                  <a:gd name="T8" fmla="*/ 159 w 149"/>
                  <a:gd name="T9" fmla="*/ 0 h 17"/>
                  <a:gd name="T10" fmla="*/ 159 w 149"/>
                  <a:gd name="T11" fmla="*/ 0 h 17"/>
                  <a:gd name="T12" fmla="*/ 0 60000 65536"/>
                  <a:gd name="T13" fmla="*/ 0 60000 65536"/>
                  <a:gd name="T14" fmla="*/ 0 60000 65536"/>
                  <a:gd name="T15" fmla="*/ 0 60000 65536"/>
                  <a:gd name="T16" fmla="*/ 0 60000 65536"/>
                  <a:gd name="T17" fmla="*/ 0 60000 65536"/>
                  <a:gd name="T18" fmla="*/ 0 w 149"/>
                  <a:gd name="T19" fmla="*/ 0 h 17"/>
                  <a:gd name="T20" fmla="*/ 149 w 149"/>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49" h="17">
                    <a:moveTo>
                      <a:pt x="149" y="0"/>
                    </a:moveTo>
                    <a:lnTo>
                      <a:pt x="0" y="0"/>
                    </a:lnTo>
                    <a:lnTo>
                      <a:pt x="0" y="17"/>
                    </a:lnTo>
                    <a:lnTo>
                      <a:pt x="149" y="17"/>
                    </a:lnTo>
                    <a:lnTo>
                      <a:pt x="149" y="0"/>
                    </a:lnTo>
                    <a:close/>
                  </a:path>
                </a:pathLst>
              </a:custGeom>
              <a:solidFill>
                <a:srgbClr val="34AACD"/>
              </a:solidFill>
              <a:ln w="9525">
                <a:noFill/>
                <a:round/>
                <a:headEnd/>
                <a:tailEnd/>
              </a:ln>
            </p:spPr>
            <p:txBody>
              <a:bodyPr/>
              <a:lstStyle/>
              <a:p>
                <a:pPr>
                  <a:defRPr/>
                </a:pPr>
                <a:endParaRPr lang="en-GB"/>
              </a:p>
            </p:txBody>
          </p:sp>
          <p:sp>
            <p:nvSpPr>
              <p:cNvPr id="204" name="Freeform 65"/>
              <p:cNvSpPr>
                <a:spLocks/>
              </p:cNvSpPr>
              <p:nvPr/>
            </p:nvSpPr>
            <p:spPr bwMode="auto">
              <a:xfrm>
                <a:off x="1117" y="2394"/>
                <a:ext cx="246" cy="156"/>
              </a:xfrm>
              <a:custGeom>
                <a:avLst/>
                <a:gdLst>
                  <a:gd name="T0" fmla="*/ 254 w 244"/>
                  <a:gd name="T1" fmla="*/ 152 h 157"/>
                  <a:gd name="T2" fmla="*/ 254 w 244"/>
                  <a:gd name="T3" fmla="*/ 0 h 157"/>
                  <a:gd name="T4" fmla="*/ 0 w 244"/>
                  <a:gd name="T5" fmla="*/ 0 h 157"/>
                  <a:gd name="T6" fmla="*/ 0 w 244"/>
                  <a:gd name="T7" fmla="*/ 152 h 157"/>
                  <a:gd name="T8" fmla="*/ 254 w 244"/>
                  <a:gd name="T9" fmla="*/ 152 h 157"/>
                  <a:gd name="T10" fmla="*/ 254 w 244"/>
                  <a:gd name="T11" fmla="*/ 152 h 157"/>
                  <a:gd name="T12" fmla="*/ 0 60000 65536"/>
                  <a:gd name="T13" fmla="*/ 0 60000 65536"/>
                  <a:gd name="T14" fmla="*/ 0 60000 65536"/>
                  <a:gd name="T15" fmla="*/ 0 60000 65536"/>
                  <a:gd name="T16" fmla="*/ 0 60000 65536"/>
                  <a:gd name="T17" fmla="*/ 0 60000 65536"/>
                  <a:gd name="T18" fmla="*/ 0 w 244"/>
                  <a:gd name="T19" fmla="*/ 0 h 157"/>
                  <a:gd name="T20" fmla="*/ 244 w 244"/>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4" h="157">
                    <a:moveTo>
                      <a:pt x="244" y="157"/>
                    </a:moveTo>
                    <a:lnTo>
                      <a:pt x="244" y="0"/>
                    </a:lnTo>
                    <a:lnTo>
                      <a:pt x="0" y="0"/>
                    </a:lnTo>
                    <a:lnTo>
                      <a:pt x="0" y="157"/>
                    </a:lnTo>
                    <a:lnTo>
                      <a:pt x="244" y="157"/>
                    </a:lnTo>
                  </a:path>
                </a:pathLst>
              </a:custGeom>
              <a:noFill/>
              <a:ln w="0">
                <a:solidFill>
                  <a:srgbClr val="000000"/>
                </a:solidFill>
                <a:prstDash val="solid"/>
                <a:round/>
                <a:headEnd/>
                <a:tailEnd/>
              </a:ln>
            </p:spPr>
            <p:txBody>
              <a:bodyPr/>
              <a:lstStyle/>
              <a:p>
                <a:pPr>
                  <a:defRPr/>
                </a:pPr>
                <a:endParaRPr lang="en-GB"/>
              </a:p>
            </p:txBody>
          </p:sp>
        </p:grpSp>
        <p:grpSp>
          <p:nvGrpSpPr>
            <p:cNvPr id="15" name="Group 66"/>
            <p:cNvGrpSpPr>
              <a:grpSpLocks/>
            </p:cNvGrpSpPr>
            <p:nvPr userDrawn="1"/>
          </p:nvGrpSpPr>
          <p:grpSpPr bwMode="auto">
            <a:xfrm>
              <a:off x="7266067" y="6619862"/>
              <a:ext cx="194590" cy="123451"/>
              <a:chOff x="1592" y="2897"/>
              <a:chExt cx="248" cy="157"/>
            </a:xfrm>
          </p:grpSpPr>
          <p:sp>
            <p:nvSpPr>
              <p:cNvPr id="179" name="Freeform 67"/>
              <p:cNvSpPr>
                <a:spLocks/>
              </p:cNvSpPr>
              <p:nvPr/>
            </p:nvSpPr>
            <p:spPr bwMode="auto">
              <a:xfrm>
                <a:off x="1592" y="2897"/>
                <a:ext cx="248" cy="157"/>
              </a:xfrm>
              <a:custGeom>
                <a:avLst/>
                <a:gdLst>
                  <a:gd name="T0" fmla="*/ 0 w 245"/>
                  <a:gd name="T1" fmla="*/ 161 h 156"/>
                  <a:gd name="T2" fmla="*/ 0 w 245"/>
                  <a:gd name="T3" fmla="*/ 0 h 156"/>
                  <a:gd name="T4" fmla="*/ 260 w 245"/>
                  <a:gd name="T5" fmla="*/ 0 h 156"/>
                  <a:gd name="T6" fmla="*/ 260 w 245"/>
                  <a:gd name="T7" fmla="*/ 161 h 156"/>
                  <a:gd name="T8" fmla="*/ 0 w 245"/>
                  <a:gd name="T9" fmla="*/ 161 h 156"/>
                  <a:gd name="T10" fmla="*/ 0 w 245"/>
                  <a:gd name="T11" fmla="*/ 161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0" y="156"/>
                    </a:moveTo>
                    <a:lnTo>
                      <a:pt x="0" y="0"/>
                    </a:lnTo>
                    <a:lnTo>
                      <a:pt x="245" y="0"/>
                    </a:lnTo>
                    <a:lnTo>
                      <a:pt x="245" y="156"/>
                    </a:lnTo>
                    <a:lnTo>
                      <a:pt x="0" y="156"/>
                    </a:lnTo>
                    <a:close/>
                  </a:path>
                </a:pathLst>
              </a:custGeom>
              <a:solidFill>
                <a:srgbClr val="FFFFFF"/>
              </a:solidFill>
              <a:ln w="9525">
                <a:noFill/>
                <a:round/>
                <a:headEnd/>
                <a:tailEnd/>
              </a:ln>
            </p:spPr>
            <p:txBody>
              <a:bodyPr/>
              <a:lstStyle/>
              <a:p>
                <a:pPr>
                  <a:defRPr/>
                </a:pPr>
                <a:endParaRPr lang="en-GB"/>
              </a:p>
            </p:txBody>
          </p:sp>
          <p:sp>
            <p:nvSpPr>
              <p:cNvPr id="180" name="Freeform 68"/>
              <p:cNvSpPr>
                <a:spLocks/>
              </p:cNvSpPr>
              <p:nvPr/>
            </p:nvSpPr>
            <p:spPr bwMode="auto">
              <a:xfrm>
                <a:off x="1592" y="2897"/>
                <a:ext cx="248" cy="157"/>
              </a:xfrm>
              <a:custGeom>
                <a:avLst/>
                <a:gdLst>
                  <a:gd name="T0" fmla="*/ 0 w 245"/>
                  <a:gd name="T1" fmla="*/ 67 h 156"/>
                  <a:gd name="T2" fmla="*/ 119 w 245"/>
                  <a:gd name="T3" fmla="*/ 67 h 156"/>
                  <a:gd name="T4" fmla="*/ 119 w 245"/>
                  <a:gd name="T5" fmla="*/ 0 h 156"/>
                  <a:gd name="T6" fmla="*/ 147 w 245"/>
                  <a:gd name="T7" fmla="*/ 0 h 156"/>
                  <a:gd name="T8" fmla="*/ 147 w 245"/>
                  <a:gd name="T9" fmla="*/ 67 h 156"/>
                  <a:gd name="T10" fmla="*/ 260 w 245"/>
                  <a:gd name="T11" fmla="*/ 67 h 156"/>
                  <a:gd name="T12" fmla="*/ 260 w 245"/>
                  <a:gd name="T13" fmla="*/ 94 h 156"/>
                  <a:gd name="T14" fmla="*/ 147 w 245"/>
                  <a:gd name="T15" fmla="*/ 94 h 156"/>
                  <a:gd name="T16" fmla="*/ 147 w 245"/>
                  <a:gd name="T17" fmla="*/ 161 h 156"/>
                  <a:gd name="T18" fmla="*/ 119 w 245"/>
                  <a:gd name="T19" fmla="*/ 161 h 156"/>
                  <a:gd name="T20" fmla="*/ 119 w 245"/>
                  <a:gd name="T21" fmla="*/ 94 h 156"/>
                  <a:gd name="T22" fmla="*/ 0 w 245"/>
                  <a:gd name="T23" fmla="*/ 94 h 156"/>
                  <a:gd name="T24" fmla="*/ 0 w 245"/>
                  <a:gd name="T25" fmla="*/ 67 h 156"/>
                  <a:gd name="T26" fmla="*/ 0 w 245"/>
                  <a:gd name="T27" fmla="*/ 67 h 1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5"/>
                  <a:gd name="T43" fmla="*/ 0 h 156"/>
                  <a:gd name="T44" fmla="*/ 245 w 245"/>
                  <a:gd name="T45" fmla="*/ 156 h 15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5" h="156">
                    <a:moveTo>
                      <a:pt x="0" y="67"/>
                    </a:moveTo>
                    <a:lnTo>
                      <a:pt x="114" y="67"/>
                    </a:lnTo>
                    <a:lnTo>
                      <a:pt x="114" y="0"/>
                    </a:lnTo>
                    <a:lnTo>
                      <a:pt x="137" y="0"/>
                    </a:lnTo>
                    <a:lnTo>
                      <a:pt x="137" y="67"/>
                    </a:lnTo>
                    <a:lnTo>
                      <a:pt x="245" y="67"/>
                    </a:lnTo>
                    <a:lnTo>
                      <a:pt x="245" y="89"/>
                    </a:lnTo>
                    <a:lnTo>
                      <a:pt x="137" y="89"/>
                    </a:lnTo>
                    <a:lnTo>
                      <a:pt x="137" y="156"/>
                    </a:lnTo>
                    <a:lnTo>
                      <a:pt x="114" y="156"/>
                    </a:lnTo>
                    <a:lnTo>
                      <a:pt x="114" y="89"/>
                    </a:lnTo>
                    <a:lnTo>
                      <a:pt x="0" y="89"/>
                    </a:lnTo>
                    <a:lnTo>
                      <a:pt x="0" y="67"/>
                    </a:lnTo>
                    <a:close/>
                  </a:path>
                </a:pathLst>
              </a:custGeom>
              <a:solidFill>
                <a:srgbClr val="FF0000"/>
              </a:solidFill>
              <a:ln w="9525">
                <a:noFill/>
                <a:round/>
                <a:headEnd/>
                <a:tailEnd/>
              </a:ln>
            </p:spPr>
            <p:txBody>
              <a:bodyPr/>
              <a:lstStyle/>
              <a:p>
                <a:pPr>
                  <a:defRPr/>
                </a:pPr>
                <a:endParaRPr lang="en-GB"/>
              </a:p>
            </p:txBody>
          </p:sp>
          <p:sp>
            <p:nvSpPr>
              <p:cNvPr id="181" name="Freeform 69"/>
              <p:cNvSpPr>
                <a:spLocks/>
              </p:cNvSpPr>
              <p:nvPr/>
            </p:nvSpPr>
            <p:spPr bwMode="auto">
              <a:xfrm>
                <a:off x="1743" y="2897"/>
                <a:ext cx="66" cy="49"/>
              </a:xfrm>
              <a:custGeom>
                <a:avLst/>
                <a:gdLst>
                  <a:gd name="T0" fmla="*/ 0 w 66"/>
                  <a:gd name="T1" fmla="*/ 0 h 50"/>
                  <a:gd name="T2" fmla="*/ 0 w 66"/>
                  <a:gd name="T3" fmla="*/ 45 h 50"/>
                  <a:gd name="T4" fmla="*/ 66 w 66"/>
                  <a:gd name="T5" fmla="*/ 0 h 50"/>
                  <a:gd name="T6" fmla="*/ 0 w 66"/>
                  <a:gd name="T7" fmla="*/ 0 h 50"/>
                  <a:gd name="T8" fmla="*/ 0 w 66"/>
                  <a:gd name="T9" fmla="*/ 0 h 50"/>
                  <a:gd name="T10" fmla="*/ 0 60000 65536"/>
                  <a:gd name="T11" fmla="*/ 0 60000 65536"/>
                  <a:gd name="T12" fmla="*/ 0 60000 65536"/>
                  <a:gd name="T13" fmla="*/ 0 60000 65536"/>
                  <a:gd name="T14" fmla="*/ 0 60000 65536"/>
                  <a:gd name="T15" fmla="*/ 0 w 66"/>
                  <a:gd name="T16" fmla="*/ 0 h 50"/>
                  <a:gd name="T17" fmla="*/ 66 w 66"/>
                  <a:gd name="T18" fmla="*/ 50 h 50"/>
                </a:gdLst>
                <a:ahLst/>
                <a:cxnLst>
                  <a:cxn ang="T10">
                    <a:pos x="T0" y="T1"/>
                  </a:cxn>
                  <a:cxn ang="T11">
                    <a:pos x="T2" y="T3"/>
                  </a:cxn>
                  <a:cxn ang="T12">
                    <a:pos x="T4" y="T5"/>
                  </a:cxn>
                  <a:cxn ang="T13">
                    <a:pos x="T6" y="T7"/>
                  </a:cxn>
                  <a:cxn ang="T14">
                    <a:pos x="T8" y="T9"/>
                  </a:cxn>
                </a:cxnLst>
                <a:rect l="T15" t="T16" r="T17" b="T18"/>
                <a:pathLst>
                  <a:path w="66" h="50">
                    <a:moveTo>
                      <a:pt x="0" y="0"/>
                    </a:moveTo>
                    <a:lnTo>
                      <a:pt x="0" y="50"/>
                    </a:lnTo>
                    <a:lnTo>
                      <a:pt x="66" y="0"/>
                    </a:lnTo>
                    <a:lnTo>
                      <a:pt x="0" y="0"/>
                    </a:lnTo>
                    <a:close/>
                  </a:path>
                </a:pathLst>
              </a:custGeom>
              <a:solidFill>
                <a:srgbClr val="0C419A"/>
              </a:solidFill>
              <a:ln w="9525">
                <a:noFill/>
                <a:round/>
                <a:headEnd/>
                <a:tailEnd/>
              </a:ln>
            </p:spPr>
            <p:txBody>
              <a:bodyPr/>
              <a:lstStyle/>
              <a:p>
                <a:pPr>
                  <a:defRPr/>
                </a:pPr>
                <a:endParaRPr lang="en-GB"/>
              </a:p>
            </p:txBody>
          </p:sp>
          <p:sp>
            <p:nvSpPr>
              <p:cNvPr id="182" name="Freeform 70"/>
              <p:cNvSpPr>
                <a:spLocks/>
              </p:cNvSpPr>
              <p:nvPr/>
            </p:nvSpPr>
            <p:spPr bwMode="auto">
              <a:xfrm>
                <a:off x="1778" y="2913"/>
                <a:ext cx="61" cy="40"/>
              </a:xfrm>
              <a:custGeom>
                <a:avLst/>
                <a:gdLst>
                  <a:gd name="T0" fmla="*/ 0 w 60"/>
                  <a:gd name="T1" fmla="*/ 44 h 39"/>
                  <a:gd name="T2" fmla="*/ 65 w 60"/>
                  <a:gd name="T3" fmla="*/ 44 h 39"/>
                  <a:gd name="T4" fmla="*/ 65 w 60"/>
                  <a:gd name="T5" fmla="*/ 0 h 39"/>
                  <a:gd name="T6" fmla="*/ 0 w 60"/>
                  <a:gd name="T7" fmla="*/ 44 h 39"/>
                  <a:gd name="T8" fmla="*/ 0 w 60"/>
                  <a:gd name="T9" fmla="*/ 44 h 39"/>
                  <a:gd name="T10" fmla="*/ 0 60000 65536"/>
                  <a:gd name="T11" fmla="*/ 0 60000 65536"/>
                  <a:gd name="T12" fmla="*/ 0 60000 65536"/>
                  <a:gd name="T13" fmla="*/ 0 60000 65536"/>
                  <a:gd name="T14" fmla="*/ 0 60000 65536"/>
                  <a:gd name="T15" fmla="*/ 0 w 60"/>
                  <a:gd name="T16" fmla="*/ 0 h 39"/>
                  <a:gd name="T17" fmla="*/ 60 w 60"/>
                  <a:gd name="T18" fmla="*/ 39 h 39"/>
                </a:gdLst>
                <a:ahLst/>
                <a:cxnLst>
                  <a:cxn ang="T10">
                    <a:pos x="T0" y="T1"/>
                  </a:cxn>
                  <a:cxn ang="T11">
                    <a:pos x="T2" y="T3"/>
                  </a:cxn>
                  <a:cxn ang="T12">
                    <a:pos x="T4" y="T5"/>
                  </a:cxn>
                  <a:cxn ang="T13">
                    <a:pos x="T6" y="T7"/>
                  </a:cxn>
                  <a:cxn ang="T14">
                    <a:pos x="T8" y="T9"/>
                  </a:cxn>
                </a:cxnLst>
                <a:rect l="T15" t="T16" r="T17" b="T18"/>
                <a:pathLst>
                  <a:path w="60" h="39">
                    <a:moveTo>
                      <a:pt x="0" y="39"/>
                    </a:moveTo>
                    <a:lnTo>
                      <a:pt x="60" y="39"/>
                    </a:lnTo>
                    <a:lnTo>
                      <a:pt x="60" y="0"/>
                    </a:lnTo>
                    <a:lnTo>
                      <a:pt x="0" y="39"/>
                    </a:lnTo>
                    <a:close/>
                  </a:path>
                </a:pathLst>
              </a:custGeom>
              <a:solidFill>
                <a:srgbClr val="0C419A"/>
              </a:solidFill>
              <a:ln w="9525">
                <a:noFill/>
                <a:round/>
                <a:headEnd/>
                <a:tailEnd/>
              </a:ln>
            </p:spPr>
            <p:txBody>
              <a:bodyPr/>
              <a:lstStyle/>
              <a:p>
                <a:pPr>
                  <a:defRPr/>
                </a:pPr>
                <a:endParaRPr lang="en-GB"/>
              </a:p>
            </p:txBody>
          </p:sp>
          <p:sp>
            <p:nvSpPr>
              <p:cNvPr id="183" name="Freeform 71"/>
              <p:cNvSpPr>
                <a:spLocks/>
              </p:cNvSpPr>
              <p:nvPr/>
            </p:nvSpPr>
            <p:spPr bwMode="auto">
              <a:xfrm>
                <a:off x="1743" y="2897"/>
                <a:ext cx="97" cy="56"/>
              </a:xfrm>
              <a:custGeom>
                <a:avLst/>
                <a:gdLst>
                  <a:gd name="T0" fmla="*/ 0 w 96"/>
                  <a:gd name="T1" fmla="*/ 56 h 56"/>
                  <a:gd name="T2" fmla="*/ 83 w 96"/>
                  <a:gd name="T3" fmla="*/ 0 h 56"/>
                  <a:gd name="T4" fmla="*/ 101 w 96"/>
                  <a:gd name="T5" fmla="*/ 0 h 56"/>
                  <a:gd name="T6" fmla="*/ 18 w 96"/>
                  <a:gd name="T7" fmla="*/ 56 h 56"/>
                  <a:gd name="T8" fmla="*/ 0 w 96"/>
                  <a:gd name="T9" fmla="*/ 56 h 56"/>
                  <a:gd name="T10" fmla="*/ 0 w 96"/>
                  <a:gd name="T11" fmla="*/ 56 h 56"/>
                  <a:gd name="T12" fmla="*/ 0 60000 65536"/>
                  <a:gd name="T13" fmla="*/ 0 60000 65536"/>
                  <a:gd name="T14" fmla="*/ 0 60000 65536"/>
                  <a:gd name="T15" fmla="*/ 0 60000 65536"/>
                  <a:gd name="T16" fmla="*/ 0 60000 65536"/>
                  <a:gd name="T17" fmla="*/ 0 60000 65536"/>
                  <a:gd name="T18" fmla="*/ 0 w 96"/>
                  <a:gd name="T19" fmla="*/ 0 h 56"/>
                  <a:gd name="T20" fmla="*/ 96 w 96"/>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96" h="56">
                    <a:moveTo>
                      <a:pt x="0" y="56"/>
                    </a:moveTo>
                    <a:lnTo>
                      <a:pt x="78" y="0"/>
                    </a:lnTo>
                    <a:lnTo>
                      <a:pt x="96" y="0"/>
                    </a:lnTo>
                    <a:lnTo>
                      <a:pt x="18" y="56"/>
                    </a:lnTo>
                    <a:lnTo>
                      <a:pt x="0" y="56"/>
                    </a:lnTo>
                    <a:close/>
                  </a:path>
                </a:pathLst>
              </a:custGeom>
              <a:solidFill>
                <a:srgbClr val="FF0000"/>
              </a:solidFill>
              <a:ln w="9525">
                <a:noFill/>
                <a:round/>
                <a:headEnd/>
                <a:tailEnd/>
              </a:ln>
            </p:spPr>
            <p:txBody>
              <a:bodyPr/>
              <a:lstStyle/>
              <a:p>
                <a:pPr>
                  <a:defRPr/>
                </a:pPr>
                <a:endParaRPr lang="en-GB"/>
              </a:p>
            </p:txBody>
          </p:sp>
          <p:sp>
            <p:nvSpPr>
              <p:cNvPr id="184" name="Freeform 72"/>
              <p:cNvSpPr>
                <a:spLocks/>
              </p:cNvSpPr>
              <p:nvPr/>
            </p:nvSpPr>
            <p:spPr bwMode="auto">
              <a:xfrm>
                <a:off x="1615" y="2897"/>
                <a:ext cx="78" cy="44"/>
              </a:xfrm>
              <a:custGeom>
                <a:avLst/>
                <a:gdLst>
                  <a:gd name="T0" fmla="*/ 78 w 78"/>
                  <a:gd name="T1" fmla="*/ 0 h 45"/>
                  <a:gd name="T2" fmla="*/ 78 w 78"/>
                  <a:gd name="T3" fmla="*/ 40 h 45"/>
                  <a:gd name="T4" fmla="*/ 0 w 78"/>
                  <a:gd name="T5" fmla="*/ 0 h 45"/>
                  <a:gd name="T6" fmla="*/ 78 w 78"/>
                  <a:gd name="T7" fmla="*/ 0 h 45"/>
                  <a:gd name="T8" fmla="*/ 78 w 78"/>
                  <a:gd name="T9" fmla="*/ 0 h 45"/>
                  <a:gd name="T10" fmla="*/ 0 60000 65536"/>
                  <a:gd name="T11" fmla="*/ 0 60000 65536"/>
                  <a:gd name="T12" fmla="*/ 0 60000 65536"/>
                  <a:gd name="T13" fmla="*/ 0 60000 65536"/>
                  <a:gd name="T14" fmla="*/ 0 60000 65536"/>
                  <a:gd name="T15" fmla="*/ 0 w 78"/>
                  <a:gd name="T16" fmla="*/ 0 h 45"/>
                  <a:gd name="T17" fmla="*/ 78 w 78"/>
                  <a:gd name="T18" fmla="*/ 45 h 45"/>
                </a:gdLst>
                <a:ahLst/>
                <a:cxnLst>
                  <a:cxn ang="T10">
                    <a:pos x="T0" y="T1"/>
                  </a:cxn>
                  <a:cxn ang="T11">
                    <a:pos x="T2" y="T3"/>
                  </a:cxn>
                  <a:cxn ang="T12">
                    <a:pos x="T4" y="T5"/>
                  </a:cxn>
                  <a:cxn ang="T13">
                    <a:pos x="T6" y="T7"/>
                  </a:cxn>
                  <a:cxn ang="T14">
                    <a:pos x="T8" y="T9"/>
                  </a:cxn>
                </a:cxnLst>
                <a:rect l="T15" t="T16" r="T17" b="T18"/>
                <a:pathLst>
                  <a:path w="78" h="45">
                    <a:moveTo>
                      <a:pt x="78" y="0"/>
                    </a:moveTo>
                    <a:lnTo>
                      <a:pt x="78" y="45"/>
                    </a:lnTo>
                    <a:lnTo>
                      <a:pt x="0" y="0"/>
                    </a:lnTo>
                    <a:lnTo>
                      <a:pt x="78" y="0"/>
                    </a:lnTo>
                    <a:close/>
                  </a:path>
                </a:pathLst>
              </a:custGeom>
              <a:solidFill>
                <a:srgbClr val="0C419A"/>
              </a:solidFill>
              <a:ln w="9525">
                <a:noFill/>
                <a:round/>
                <a:headEnd/>
                <a:tailEnd/>
              </a:ln>
            </p:spPr>
            <p:txBody>
              <a:bodyPr/>
              <a:lstStyle/>
              <a:p>
                <a:pPr>
                  <a:defRPr/>
                </a:pPr>
                <a:endParaRPr lang="en-GB"/>
              </a:p>
            </p:txBody>
          </p:sp>
          <p:sp>
            <p:nvSpPr>
              <p:cNvPr id="185" name="Freeform 73"/>
              <p:cNvSpPr>
                <a:spLocks/>
              </p:cNvSpPr>
              <p:nvPr/>
            </p:nvSpPr>
            <p:spPr bwMode="auto">
              <a:xfrm>
                <a:off x="1592" y="2913"/>
                <a:ext cx="61" cy="40"/>
              </a:xfrm>
              <a:custGeom>
                <a:avLst/>
                <a:gdLst>
                  <a:gd name="T0" fmla="*/ 65 w 60"/>
                  <a:gd name="T1" fmla="*/ 44 h 39"/>
                  <a:gd name="T2" fmla="*/ 0 w 60"/>
                  <a:gd name="T3" fmla="*/ 44 h 39"/>
                  <a:gd name="T4" fmla="*/ 0 w 60"/>
                  <a:gd name="T5" fmla="*/ 0 h 39"/>
                  <a:gd name="T6" fmla="*/ 65 w 60"/>
                  <a:gd name="T7" fmla="*/ 44 h 39"/>
                  <a:gd name="T8" fmla="*/ 65 w 60"/>
                  <a:gd name="T9" fmla="*/ 44 h 39"/>
                  <a:gd name="T10" fmla="*/ 0 60000 65536"/>
                  <a:gd name="T11" fmla="*/ 0 60000 65536"/>
                  <a:gd name="T12" fmla="*/ 0 60000 65536"/>
                  <a:gd name="T13" fmla="*/ 0 60000 65536"/>
                  <a:gd name="T14" fmla="*/ 0 60000 65536"/>
                  <a:gd name="T15" fmla="*/ 0 w 60"/>
                  <a:gd name="T16" fmla="*/ 0 h 39"/>
                  <a:gd name="T17" fmla="*/ 60 w 60"/>
                  <a:gd name="T18" fmla="*/ 39 h 39"/>
                </a:gdLst>
                <a:ahLst/>
                <a:cxnLst>
                  <a:cxn ang="T10">
                    <a:pos x="T0" y="T1"/>
                  </a:cxn>
                  <a:cxn ang="T11">
                    <a:pos x="T2" y="T3"/>
                  </a:cxn>
                  <a:cxn ang="T12">
                    <a:pos x="T4" y="T5"/>
                  </a:cxn>
                  <a:cxn ang="T13">
                    <a:pos x="T6" y="T7"/>
                  </a:cxn>
                  <a:cxn ang="T14">
                    <a:pos x="T8" y="T9"/>
                  </a:cxn>
                </a:cxnLst>
                <a:rect l="T15" t="T16" r="T17" b="T18"/>
                <a:pathLst>
                  <a:path w="60" h="39">
                    <a:moveTo>
                      <a:pt x="60" y="39"/>
                    </a:moveTo>
                    <a:lnTo>
                      <a:pt x="0" y="39"/>
                    </a:lnTo>
                    <a:lnTo>
                      <a:pt x="0" y="0"/>
                    </a:lnTo>
                    <a:lnTo>
                      <a:pt x="60" y="39"/>
                    </a:lnTo>
                    <a:close/>
                  </a:path>
                </a:pathLst>
              </a:custGeom>
              <a:solidFill>
                <a:srgbClr val="0C419A"/>
              </a:solidFill>
              <a:ln w="9525">
                <a:noFill/>
                <a:round/>
                <a:headEnd/>
                <a:tailEnd/>
              </a:ln>
            </p:spPr>
            <p:txBody>
              <a:bodyPr/>
              <a:lstStyle/>
              <a:p>
                <a:pPr>
                  <a:defRPr/>
                </a:pPr>
                <a:endParaRPr lang="en-GB"/>
              </a:p>
            </p:txBody>
          </p:sp>
          <p:sp>
            <p:nvSpPr>
              <p:cNvPr id="186" name="Freeform 74"/>
              <p:cNvSpPr>
                <a:spLocks/>
              </p:cNvSpPr>
              <p:nvPr/>
            </p:nvSpPr>
            <p:spPr bwMode="auto">
              <a:xfrm>
                <a:off x="1592" y="2897"/>
                <a:ext cx="94" cy="56"/>
              </a:xfrm>
              <a:custGeom>
                <a:avLst/>
                <a:gdLst>
                  <a:gd name="T0" fmla="*/ 86 w 96"/>
                  <a:gd name="T1" fmla="*/ 56 h 56"/>
                  <a:gd name="T2" fmla="*/ 0 w 96"/>
                  <a:gd name="T3" fmla="*/ 0 h 56"/>
                  <a:gd name="T4" fmla="*/ 6 w 96"/>
                  <a:gd name="T5" fmla="*/ 11 h 56"/>
                  <a:gd name="T6" fmla="*/ 70 w 96"/>
                  <a:gd name="T7" fmla="*/ 56 h 56"/>
                  <a:gd name="T8" fmla="*/ 86 w 96"/>
                  <a:gd name="T9" fmla="*/ 56 h 56"/>
                  <a:gd name="T10" fmla="*/ 86 w 96"/>
                  <a:gd name="T11" fmla="*/ 56 h 56"/>
                  <a:gd name="T12" fmla="*/ 0 60000 65536"/>
                  <a:gd name="T13" fmla="*/ 0 60000 65536"/>
                  <a:gd name="T14" fmla="*/ 0 60000 65536"/>
                  <a:gd name="T15" fmla="*/ 0 60000 65536"/>
                  <a:gd name="T16" fmla="*/ 0 60000 65536"/>
                  <a:gd name="T17" fmla="*/ 0 60000 65536"/>
                  <a:gd name="T18" fmla="*/ 0 w 96"/>
                  <a:gd name="T19" fmla="*/ 0 h 56"/>
                  <a:gd name="T20" fmla="*/ 96 w 96"/>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96" h="56">
                    <a:moveTo>
                      <a:pt x="96" y="56"/>
                    </a:moveTo>
                    <a:lnTo>
                      <a:pt x="0" y="0"/>
                    </a:lnTo>
                    <a:lnTo>
                      <a:pt x="6" y="11"/>
                    </a:lnTo>
                    <a:lnTo>
                      <a:pt x="78" y="56"/>
                    </a:lnTo>
                    <a:lnTo>
                      <a:pt x="96" y="56"/>
                    </a:lnTo>
                    <a:close/>
                  </a:path>
                </a:pathLst>
              </a:custGeom>
              <a:solidFill>
                <a:srgbClr val="FF0000"/>
              </a:solidFill>
              <a:ln w="9525">
                <a:noFill/>
                <a:round/>
                <a:headEnd/>
                <a:tailEnd/>
              </a:ln>
            </p:spPr>
            <p:txBody>
              <a:bodyPr/>
              <a:lstStyle/>
              <a:p>
                <a:pPr>
                  <a:defRPr/>
                </a:pPr>
                <a:endParaRPr lang="en-GB"/>
              </a:p>
            </p:txBody>
          </p:sp>
          <p:sp>
            <p:nvSpPr>
              <p:cNvPr id="187" name="Freeform 75"/>
              <p:cNvSpPr>
                <a:spLocks/>
              </p:cNvSpPr>
              <p:nvPr/>
            </p:nvSpPr>
            <p:spPr bwMode="auto">
              <a:xfrm>
                <a:off x="1743" y="3009"/>
                <a:ext cx="73" cy="44"/>
              </a:xfrm>
              <a:custGeom>
                <a:avLst/>
                <a:gdLst>
                  <a:gd name="T0" fmla="*/ 0 w 72"/>
                  <a:gd name="T1" fmla="*/ 44 h 44"/>
                  <a:gd name="T2" fmla="*/ 0 w 72"/>
                  <a:gd name="T3" fmla="*/ 0 h 44"/>
                  <a:gd name="T4" fmla="*/ 77 w 72"/>
                  <a:gd name="T5" fmla="*/ 44 h 44"/>
                  <a:gd name="T6" fmla="*/ 0 w 72"/>
                  <a:gd name="T7" fmla="*/ 44 h 44"/>
                  <a:gd name="T8" fmla="*/ 0 w 72"/>
                  <a:gd name="T9" fmla="*/ 44 h 44"/>
                  <a:gd name="T10" fmla="*/ 0 60000 65536"/>
                  <a:gd name="T11" fmla="*/ 0 60000 65536"/>
                  <a:gd name="T12" fmla="*/ 0 60000 65536"/>
                  <a:gd name="T13" fmla="*/ 0 60000 65536"/>
                  <a:gd name="T14" fmla="*/ 0 60000 65536"/>
                  <a:gd name="T15" fmla="*/ 0 w 72"/>
                  <a:gd name="T16" fmla="*/ 0 h 44"/>
                  <a:gd name="T17" fmla="*/ 72 w 72"/>
                  <a:gd name="T18" fmla="*/ 44 h 44"/>
                </a:gdLst>
                <a:ahLst/>
                <a:cxnLst>
                  <a:cxn ang="T10">
                    <a:pos x="T0" y="T1"/>
                  </a:cxn>
                  <a:cxn ang="T11">
                    <a:pos x="T2" y="T3"/>
                  </a:cxn>
                  <a:cxn ang="T12">
                    <a:pos x="T4" y="T5"/>
                  </a:cxn>
                  <a:cxn ang="T13">
                    <a:pos x="T6" y="T7"/>
                  </a:cxn>
                  <a:cxn ang="T14">
                    <a:pos x="T8" y="T9"/>
                  </a:cxn>
                </a:cxnLst>
                <a:rect l="T15" t="T16" r="T17" b="T18"/>
                <a:pathLst>
                  <a:path w="72" h="44">
                    <a:moveTo>
                      <a:pt x="0" y="44"/>
                    </a:moveTo>
                    <a:lnTo>
                      <a:pt x="0" y="0"/>
                    </a:lnTo>
                    <a:lnTo>
                      <a:pt x="72" y="44"/>
                    </a:lnTo>
                    <a:lnTo>
                      <a:pt x="0" y="44"/>
                    </a:lnTo>
                    <a:close/>
                  </a:path>
                </a:pathLst>
              </a:custGeom>
              <a:solidFill>
                <a:srgbClr val="0C419A"/>
              </a:solidFill>
              <a:ln w="9525">
                <a:noFill/>
                <a:round/>
                <a:headEnd/>
                <a:tailEnd/>
              </a:ln>
            </p:spPr>
            <p:txBody>
              <a:bodyPr/>
              <a:lstStyle/>
              <a:p>
                <a:pPr>
                  <a:defRPr/>
                </a:pPr>
                <a:endParaRPr lang="en-GB"/>
              </a:p>
            </p:txBody>
          </p:sp>
          <p:sp>
            <p:nvSpPr>
              <p:cNvPr id="188" name="Freeform 76"/>
              <p:cNvSpPr>
                <a:spLocks/>
              </p:cNvSpPr>
              <p:nvPr/>
            </p:nvSpPr>
            <p:spPr bwMode="auto">
              <a:xfrm>
                <a:off x="1778" y="2997"/>
                <a:ext cx="61" cy="40"/>
              </a:xfrm>
              <a:custGeom>
                <a:avLst/>
                <a:gdLst>
                  <a:gd name="T0" fmla="*/ 0 w 60"/>
                  <a:gd name="T1" fmla="*/ 0 h 39"/>
                  <a:gd name="T2" fmla="*/ 65 w 60"/>
                  <a:gd name="T3" fmla="*/ 0 h 39"/>
                  <a:gd name="T4" fmla="*/ 65 w 60"/>
                  <a:gd name="T5" fmla="*/ 44 h 39"/>
                  <a:gd name="T6" fmla="*/ 0 w 60"/>
                  <a:gd name="T7" fmla="*/ 0 h 39"/>
                  <a:gd name="T8" fmla="*/ 0 w 60"/>
                  <a:gd name="T9" fmla="*/ 0 h 39"/>
                  <a:gd name="T10" fmla="*/ 0 60000 65536"/>
                  <a:gd name="T11" fmla="*/ 0 60000 65536"/>
                  <a:gd name="T12" fmla="*/ 0 60000 65536"/>
                  <a:gd name="T13" fmla="*/ 0 60000 65536"/>
                  <a:gd name="T14" fmla="*/ 0 60000 65536"/>
                  <a:gd name="T15" fmla="*/ 0 w 60"/>
                  <a:gd name="T16" fmla="*/ 0 h 39"/>
                  <a:gd name="T17" fmla="*/ 60 w 60"/>
                  <a:gd name="T18" fmla="*/ 39 h 39"/>
                </a:gdLst>
                <a:ahLst/>
                <a:cxnLst>
                  <a:cxn ang="T10">
                    <a:pos x="T0" y="T1"/>
                  </a:cxn>
                  <a:cxn ang="T11">
                    <a:pos x="T2" y="T3"/>
                  </a:cxn>
                  <a:cxn ang="T12">
                    <a:pos x="T4" y="T5"/>
                  </a:cxn>
                  <a:cxn ang="T13">
                    <a:pos x="T6" y="T7"/>
                  </a:cxn>
                  <a:cxn ang="T14">
                    <a:pos x="T8" y="T9"/>
                  </a:cxn>
                </a:cxnLst>
                <a:rect l="T15" t="T16" r="T17" b="T18"/>
                <a:pathLst>
                  <a:path w="60" h="39">
                    <a:moveTo>
                      <a:pt x="0" y="0"/>
                    </a:moveTo>
                    <a:lnTo>
                      <a:pt x="60" y="0"/>
                    </a:lnTo>
                    <a:lnTo>
                      <a:pt x="60" y="39"/>
                    </a:lnTo>
                    <a:lnTo>
                      <a:pt x="0" y="0"/>
                    </a:lnTo>
                    <a:close/>
                  </a:path>
                </a:pathLst>
              </a:custGeom>
              <a:solidFill>
                <a:srgbClr val="0C419A"/>
              </a:solidFill>
              <a:ln w="9525">
                <a:noFill/>
                <a:round/>
                <a:headEnd/>
                <a:tailEnd/>
              </a:ln>
            </p:spPr>
            <p:txBody>
              <a:bodyPr/>
              <a:lstStyle/>
              <a:p>
                <a:pPr>
                  <a:defRPr/>
                </a:pPr>
                <a:endParaRPr lang="en-GB"/>
              </a:p>
            </p:txBody>
          </p:sp>
          <p:sp>
            <p:nvSpPr>
              <p:cNvPr id="189" name="Freeform 77"/>
              <p:cNvSpPr>
                <a:spLocks/>
              </p:cNvSpPr>
              <p:nvPr/>
            </p:nvSpPr>
            <p:spPr bwMode="auto">
              <a:xfrm>
                <a:off x="1754" y="2997"/>
                <a:ext cx="85" cy="56"/>
              </a:xfrm>
              <a:custGeom>
                <a:avLst/>
                <a:gdLst>
                  <a:gd name="T0" fmla="*/ 0 w 84"/>
                  <a:gd name="T1" fmla="*/ 0 h 55"/>
                  <a:gd name="T2" fmla="*/ 89 w 84"/>
                  <a:gd name="T3" fmla="*/ 60 h 55"/>
                  <a:gd name="T4" fmla="*/ 89 w 84"/>
                  <a:gd name="T5" fmla="*/ 49 h 55"/>
                  <a:gd name="T6" fmla="*/ 18 w 84"/>
                  <a:gd name="T7" fmla="*/ 0 h 55"/>
                  <a:gd name="T8" fmla="*/ 0 w 84"/>
                  <a:gd name="T9" fmla="*/ 0 h 55"/>
                  <a:gd name="T10" fmla="*/ 0 w 84"/>
                  <a:gd name="T11" fmla="*/ 0 h 55"/>
                  <a:gd name="T12" fmla="*/ 0 60000 65536"/>
                  <a:gd name="T13" fmla="*/ 0 60000 65536"/>
                  <a:gd name="T14" fmla="*/ 0 60000 65536"/>
                  <a:gd name="T15" fmla="*/ 0 60000 65536"/>
                  <a:gd name="T16" fmla="*/ 0 60000 65536"/>
                  <a:gd name="T17" fmla="*/ 0 60000 65536"/>
                  <a:gd name="T18" fmla="*/ 0 w 84"/>
                  <a:gd name="T19" fmla="*/ 0 h 55"/>
                  <a:gd name="T20" fmla="*/ 84 w 84"/>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84" h="55">
                    <a:moveTo>
                      <a:pt x="0" y="0"/>
                    </a:moveTo>
                    <a:lnTo>
                      <a:pt x="84" y="55"/>
                    </a:lnTo>
                    <a:lnTo>
                      <a:pt x="84" y="44"/>
                    </a:lnTo>
                    <a:lnTo>
                      <a:pt x="18" y="0"/>
                    </a:lnTo>
                    <a:lnTo>
                      <a:pt x="0" y="0"/>
                    </a:lnTo>
                    <a:close/>
                  </a:path>
                </a:pathLst>
              </a:custGeom>
              <a:solidFill>
                <a:srgbClr val="FF0000"/>
              </a:solidFill>
              <a:ln w="9525">
                <a:noFill/>
                <a:round/>
                <a:headEnd/>
                <a:tailEnd/>
              </a:ln>
            </p:spPr>
            <p:txBody>
              <a:bodyPr/>
              <a:lstStyle/>
              <a:p>
                <a:pPr>
                  <a:defRPr/>
                </a:pPr>
                <a:endParaRPr lang="en-GB"/>
              </a:p>
            </p:txBody>
          </p:sp>
          <p:sp>
            <p:nvSpPr>
              <p:cNvPr id="190" name="Freeform 78"/>
              <p:cNvSpPr>
                <a:spLocks/>
              </p:cNvSpPr>
              <p:nvPr/>
            </p:nvSpPr>
            <p:spPr bwMode="auto">
              <a:xfrm>
                <a:off x="1622" y="3002"/>
                <a:ext cx="71" cy="51"/>
              </a:xfrm>
              <a:custGeom>
                <a:avLst/>
                <a:gdLst>
                  <a:gd name="T0" fmla="*/ 67 w 72"/>
                  <a:gd name="T1" fmla="*/ 55 h 50"/>
                  <a:gd name="T2" fmla="*/ 67 w 72"/>
                  <a:gd name="T3" fmla="*/ 0 h 50"/>
                  <a:gd name="T4" fmla="*/ 0 w 72"/>
                  <a:gd name="T5" fmla="*/ 55 h 50"/>
                  <a:gd name="T6" fmla="*/ 67 w 72"/>
                  <a:gd name="T7" fmla="*/ 55 h 50"/>
                  <a:gd name="T8" fmla="*/ 67 w 72"/>
                  <a:gd name="T9" fmla="*/ 55 h 50"/>
                  <a:gd name="T10" fmla="*/ 0 60000 65536"/>
                  <a:gd name="T11" fmla="*/ 0 60000 65536"/>
                  <a:gd name="T12" fmla="*/ 0 60000 65536"/>
                  <a:gd name="T13" fmla="*/ 0 60000 65536"/>
                  <a:gd name="T14" fmla="*/ 0 60000 65536"/>
                  <a:gd name="T15" fmla="*/ 0 w 72"/>
                  <a:gd name="T16" fmla="*/ 0 h 50"/>
                  <a:gd name="T17" fmla="*/ 72 w 72"/>
                  <a:gd name="T18" fmla="*/ 50 h 50"/>
                </a:gdLst>
                <a:ahLst/>
                <a:cxnLst>
                  <a:cxn ang="T10">
                    <a:pos x="T0" y="T1"/>
                  </a:cxn>
                  <a:cxn ang="T11">
                    <a:pos x="T2" y="T3"/>
                  </a:cxn>
                  <a:cxn ang="T12">
                    <a:pos x="T4" y="T5"/>
                  </a:cxn>
                  <a:cxn ang="T13">
                    <a:pos x="T6" y="T7"/>
                  </a:cxn>
                  <a:cxn ang="T14">
                    <a:pos x="T8" y="T9"/>
                  </a:cxn>
                </a:cxnLst>
                <a:rect l="T15" t="T16" r="T17" b="T18"/>
                <a:pathLst>
                  <a:path w="72" h="50">
                    <a:moveTo>
                      <a:pt x="72" y="50"/>
                    </a:moveTo>
                    <a:lnTo>
                      <a:pt x="72" y="0"/>
                    </a:lnTo>
                    <a:lnTo>
                      <a:pt x="0" y="50"/>
                    </a:lnTo>
                    <a:lnTo>
                      <a:pt x="72" y="50"/>
                    </a:lnTo>
                    <a:close/>
                  </a:path>
                </a:pathLst>
              </a:custGeom>
              <a:solidFill>
                <a:srgbClr val="0C419A"/>
              </a:solidFill>
              <a:ln w="9525">
                <a:noFill/>
                <a:round/>
                <a:headEnd/>
                <a:tailEnd/>
              </a:ln>
            </p:spPr>
            <p:txBody>
              <a:bodyPr/>
              <a:lstStyle/>
              <a:p>
                <a:pPr>
                  <a:defRPr/>
                </a:pPr>
                <a:endParaRPr lang="en-GB"/>
              </a:p>
            </p:txBody>
          </p:sp>
          <p:sp>
            <p:nvSpPr>
              <p:cNvPr id="191" name="Freeform 79"/>
              <p:cNvSpPr>
                <a:spLocks/>
              </p:cNvSpPr>
              <p:nvPr/>
            </p:nvSpPr>
            <p:spPr bwMode="auto">
              <a:xfrm>
                <a:off x="1592" y="2997"/>
                <a:ext cx="54" cy="40"/>
              </a:xfrm>
              <a:custGeom>
                <a:avLst/>
                <a:gdLst>
                  <a:gd name="T0" fmla="*/ 54 w 54"/>
                  <a:gd name="T1" fmla="*/ 0 h 39"/>
                  <a:gd name="T2" fmla="*/ 0 w 54"/>
                  <a:gd name="T3" fmla="*/ 0 h 39"/>
                  <a:gd name="T4" fmla="*/ 0 w 54"/>
                  <a:gd name="T5" fmla="*/ 44 h 39"/>
                  <a:gd name="T6" fmla="*/ 54 w 54"/>
                  <a:gd name="T7" fmla="*/ 0 h 39"/>
                  <a:gd name="T8" fmla="*/ 54 w 54"/>
                  <a:gd name="T9" fmla="*/ 0 h 39"/>
                  <a:gd name="T10" fmla="*/ 0 60000 65536"/>
                  <a:gd name="T11" fmla="*/ 0 60000 65536"/>
                  <a:gd name="T12" fmla="*/ 0 60000 65536"/>
                  <a:gd name="T13" fmla="*/ 0 60000 65536"/>
                  <a:gd name="T14" fmla="*/ 0 60000 65536"/>
                  <a:gd name="T15" fmla="*/ 0 w 54"/>
                  <a:gd name="T16" fmla="*/ 0 h 39"/>
                  <a:gd name="T17" fmla="*/ 54 w 54"/>
                  <a:gd name="T18" fmla="*/ 39 h 39"/>
                </a:gdLst>
                <a:ahLst/>
                <a:cxnLst>
                  <a:cxn ang="T10">
                    <a:pos x="T0" y="T1"/>
                  </a:cxn>
                  <a:cxn ang="T11">
                    <a:pos x="T2" y="T3"/>
                  </a:cxn>
                  <a:cxn ang="T12">
                    <a:pos x="T4" y="T5"/>
                  </a:cxn>
                  <a:cxn ang="T13">
                    <a:pos x="T6" y="T7"/>
                  </a:cxn>
                  <a:cxn ang="T14">
                    <a:pos x="T8" y="T9"/>
                  </a:cxn>
                </a:cxnLst>
                <a:rect l="T15" t="T16" r="T17" b="T18"/>
                <a:pathLst>
                  <a:path w="54" h="39">
                    <a:moveTo>
                      <a:pt x="54" y="0"/>
                    </a:moveTo>
                    <a:lnTo>
                      <a:pt x="0" y="0"/>
                    </a:lnTo>
                    <a:lnTo>
                      <a:pt x="0" y="39"/>
                    </a:lnTo>
                    <a:lnTo>
                      <a:pt x="54" y="0"/>
                    </a:lnTo>
                    <a:close/>
                  </a:path>
                </a:pathLst>
              </a:custGeom>
              <a:solidFill>
                <a:srgbClr val="0C419A"/>
              </a:solidFill>
              <a:ln w="9525">
                <a:noFill/>
                <a:round/>
                <a:headEnd/>
                <a:tailEnd/>
              </a:ln>
            </p:spPr>
            <p:txBody>
              <a:bodyPr/>
              <a:lstStyle/>
              <a:p>
                <a:pPr>
                  <a:defRPr/>
                </a:pPr>
                <a:endParaRPr lang="en-GB"/>
              </a:p>
            </p:txBody>
          </p:sp>
          <p:sp>
            <p:nvSpPr>
              <p:cNvPr id="192" name="Freeform 80"/>
              <p:cNvSpPr>
                <a:spLocks/>
              </p:cNvSpPr>
              <p:nvPr/>
            </p:nvSpPr>
            <p:spPr bwMode="auto">
              <a:xfrm>
                <a:off x="1599" y="2997"/>
                <a:ext cx="94" cy="56"/>
              </a:xfrm>
              <a:custGeom>
                <a:avLst/>
                <a:gdLst>
                  <a:gd name="T0" fmla="*/ 86 w 96"/>
                  <a:gd name="T1" fmla="*/ 0 h 55"/>
                  <a:gd name="T2" fmla="*/ 18 w 96"/>
                  <a:gd name="T3" fmla="*/ 60 h 55"/>
                  <a:gd name="T4" fmla="*/ 0 w 96"/>
                  <a:gd name="T5" fmla="*/ 60 h 55"/>
                  <a:gd name="T6" fmla="*/ 70 w 96"/>
                  <a:gd name="T7" fmla="*/ 0 h 55"/>
                  <a:gd name="T8" fmla="*/ 86 w 96"/>
                  <a:gd name="T9" fmla="*/ 0 h 55"/>
                  <a:gd name="T10" fmla="*/ 86 w 96"/>
                  <a:gd name="T11" fmla="*/ 0 h 55"/>
                  <a:gd name="T12" fmla="*/ 0 60000 65536"/>
                  <a:gd name="T13" fmla="*/ 0 60000 65536"/>
                  <a:gd name="T14" fmla="*/ 0 60000 65536"/>
                  <a:gd name="T15" fmla="*/ 0 60000 65536"/>
                  <a:gd name="T16" fmla="*/ 0 60000 65536"/>
                  <a:gd name="T17" fmla="*/ 0 60000 65536"/>
                  <a:gd name="T18" fmla="*/ 0 w 96"/>
                  <a:gd name="T19" fmla="*/ 0 h 55"/>
                  <a:gd name="T20" fmla="*/ 96 w 96"/>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96" h="55">
                    <a:moveTo>
                      <a:pt x="96" y="0"/>
                    </a:moveTo>
                    <a:lnTo>
                      <a:pt x="18" y="55"/>
                    </a:lnTo>
                    <a:lnTo>
                      <a:pt x="0" y="55"/>
                    </a:lnTo>
                    <a:lnTo>
                      <a:pt x="78" y="0"/>
                    </a:lnTo>
                    <a:lnTo>
                      <a:pt x="96" y="0"/>
                    </a:lnTo>
                    <a:close/>
                  </a:path>
                </a:pathLst>
              </a:custGeom>
              <a:solidFill>
                <a:srgbClr val="FF0000"/>
              </a:solidFill>
              <a:ln w="9525">
                <a:noFill/>
                <a:round/>
                <a:headEnd/>
                <a:tailEnd/>
              </a:ln>
            </p:spPr>
            <p:txBody>
              <a:bodyPr/>
              <a:lstStyle/>
              <a:p>
                <a:pPr>
                  <a:defRPr/>
                </a:pPr>
                <a:endParaRPr lang="en-GB"/>
              </a:p>
            </p:txBody>
          </p:sp>
          <p:sp>
            <p:nvSpPr>
              <p:cNvPr id="193" name="Freeform 81"/>
              <p:cNvSpPr>
                <a:spLocks/>
              </p:cNvSpPr>
              <p:nvPr/>
            </p:nvSpPr>
            <p:spPr bwMode="auto">
              <a:xfrm>
                <a:off x="1592" y="2897"/>
                <a:ext cx="248" cy="157"/>
              </a:xfrm>
              <a:custGeom>
                <a:avLst/>
                <a:gdLst>
                  <a:gd name="T0" fmla="*/ 260 w 245"/>
                  <a:gd name="T1" fmla="*/ 161 h 156"/>
                  <a:gd name="T2" fmla="*/ 260 w 245"/>
                  <a:gd name="T3" fmla="*/ 0 h 156"/>
                  <a:gd name="T4" fmla="*/ 0 w 245"/>
                  <a:gd name="T5" fmla="*/ 0 h 156"/>
                  <a:gd name="T6" fmla="*/ 0 w 245"/>
                  <a:gd name="T7" fmla="*/ 161 h 156"/>
                  <a:gd name="T8" fmla="*/ 260 w 245"/>
                  <a:gd name="T9" fmla="*/ 161 h 156"/>
                  <a:gd name="T10" fmla="*/ 260 w 245"/>
                  <a:gd name="T11" fmla="*/ 161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path>
                </a:pathLst>
              </a:custGeom>
              <a:noFill/>
              <a:ln w="0">
                <a:solidFill>
                  <a:srgbClr val="000000"/>
                </a:solidFill>
                <a:prstDash val="solid"/>
                <a:round/>
                <a:headEnd/>
                <a:tailEnd/>
              </a:ln>
            </p:spPr>
            <p:txBody>
              <a:bodyPr/>
              <a:lstStyle/>
              <a:p>
                <a:pPr>
                  <a:defRPr/>
                </a:pPr>
                <a:endParaRPr lang="en-GB"/>
              </a:p>
            </p:txBody>
          </p:sp>
        </p:grpSp>
        <p:grpSp>
          <p:nvGrpSpPr>
            <p:cNvPr id="16" name="Group 82"/>
            <p:cNvGrpSpPr>
              <a:grpSpLocks/>
            </p:cNvGrpSpPr>
            <p:nvPr userDrawn="1"/>
          </p:nvGrpSpPr>
          <p:grpSpPr bwMode="auto">
            <a:xfrm>
              <a:off x="6769815" y="6619872"/>
              <a:ext cx="192609" cy="121102"/>
              <a:chOff x="1777" y="2004"/>
              <a:chExt cx="247" cy="155"/>
            </a:xfrm>
          </p:grpSpPr>
          <p:sp>
            <p:nvSpPr>
              <p:cNvPr id="176" name="Freeform 83"/>
              <p:cNvSpPr>
                <a:spLocks/>
              </p:cNvSpPr>
              <p:nvPr/>
            </p:nvSpPr>
            <p:spPr bwMode="auto">
              <a:xfrm>
                <a:off x="1777" y="2004"/>
                <a:ext cx="247" cy="155"/>
              </a:xfrm>
              <a:custGeom>
                <a:avLst/>
                <a:gdLst>
                  <a:gd name="T0" fmla="*/ 1854 w 239"/>
                  <a:gd name="T1" fmla="*/ 3353 h 151"/>
                  <a:gd name="T2" fmla="*/ 1854 w 239"/>
                  <a:gd name="T3" fmla="*/ 0 h 151"/>
                  <a:gd name="T4" fmla="*/ 0 w 239"/>
                  <a:gd name="T5" fmla="*/ 0 h 151"/>
                  <a:gd name="T6" fmla="*/ 0 w 239"/>
                  <a:gd name="T7" fmla="*/ 3353 h 151"/>
                  <a:gd name="T8" fmla="*/ 1854 w 239"/>
                  <a:gd name="T9" fmla="*/ 3353 h 151"/>
                  <a:gd name="T10" fmla="*/ 1854 w 239"/>
                  <a:gd name="T11" fmla="*/ 3353 h 151"/>
                  <a:gd name="T12" fmla="*/ 0 60000 65536"/>
                  <a:gd name="T13" fmla="*/ 0 60000 65536"/>
                  <a:gd name="T14" fmla="*/ 0 60000 65536"/>
                  <a:gd name="T15" fmla="*/ 0 60000 65536"/>
                  <a:gd name="T16" fmla="*/ 0 60000 65536"/>
                  <a:gd name="T17" fmla="*/ 0 60000 65536"/>
                  <a:gd name="T18" fmla="*/ 0 w 239"/>
                  <a:gd name="T19" fmla="*/ 0 h 151"/>
                  <a:gd name="T20" fmla="*/ 239 w 239"/>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39" h="151">
                    <a:moveTo>
                      <a:pt x="239" y="151"/>
                    </a:moveTo>
                    <a:lnTo>
                      <a:pt x="239" y="0"/>
                    </a:lnTo>
                    <a:lnTo>
                      <a:pt x="0" y="0"/>
                    </a:lnTo>
                    <a:lnTo>
                      <a:pt x="0" y="151"/>
                    </a:lnTo>
                    <a:lnTo>
                      <a:pt x="239" y="151"/>
                    </a:lnTo>
                    <a:close/>
                  </a:path>
                </a:pathLst>
              </a:custGeom>
              <a:solidFill>
                <a:srgbClr val="FF0000"/>
              </a:solidFill>
              <a:ln w="9525">
                <a:noFill/>
                <a:round/>
                <a:headEnd/>
                <a:tailEnd/>
              </a:ln>
            </p:spPr>
            <p:txBody>
              <a:bodyPr/>
              <a:lstStyle/>
              <a:p>
                <a:pPr>
                  <a:defRPr/>
                </a:pPr>
                <a:endParaRPr lang="en-GB"/>
              </a:p>
            </p:txBody>
          </p:sp>
          <p:sp>
            <p:nvSpPr>
              <p:cNvPr id="177" name="Freeform 84"/>
              <p:cNvSpPr>
                <a:spLocks/>
              </p:cNvSpPr>
              <p:nvPr/>
            </p:nvSpPr>
            <p:spPr bwMode="auto">
              <a:xfrm>
                <a:off x="1844" y="2025"/>
                <a:ext cx="121" cy="118"/>
              </a:xfrm>
              <a:custGeom>
                <a:avLst/>
                <a:gdLst>
                  <a:gd name="T0" fmla="*/ 82 w 119"/>
                  <a:gd name="T1" fmla="*/ 83 h 117"/>
                  <a:gd name="T2" fmla="*/ 129 w 119"/>
                  <a:gd name="T3" fmla="*/ 83 h 117"/>
                  <a:gd name="T4" fmla="*/ 129 w 119"/>
                  <a:gd name="T5" fmla="*/ 44 h 117"/>
                  <a:gd name="T6" fmla="*/ 82 w 119"/>
                  <a:gd name="T7" fmla="*/ 44 h 117"/>
                  <a:gd name="T8" fmla="*/ 82 w 119"/>
                  <a:gd name="T9" fmla="*/ 0 h 117"/>
                  <a:gd name="T10" fmla="*/ 47 w 119"/>
                  <a:gd name="T11" fmla="*/ 0 h 117"/>
                  <a:gd name="T12" fmla="*/ 47 w 119"/>
                  <a:gd name="T13" fmla="*/ 44 h 117"/>
                  <a:gd name="T14" fmla="*/ 0 w 119"/>
                  <a:gd name="T15" fmla="*/ 44 h 117"/>
                  <a:gd name="T16" fmla="*/ 0 w 119"/>
                  <a:gd name="T17" fmla="*/ 83 h 117"/>
                  <a:gd name="T18" fmla="*/ 47 w 119"/>
                  <a:gd name="T19" fmla="*/ 83 h 117"/>
                  <a:gd name="T20" fmla="*/ 47 w 119"/>
                  <a:gd name="T21" fmla="*/ 122 h 117"/>
                  <a:gd name="T22" fmla="*/ 82 w 119"/>
                  <a:gd name="T23" fmla="*/ 122 h 117"/>
                  <a:gd name="T24" fmla="*/ 82 w 119"/>
                  <a:gd name="T25" fmla="*/ 83 h 117"/>
                  <a:gd name="T26" fmla="*/ 82 w 119"/>
                  <a:gd name="T27" fmla="*/ 83 h 1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9"/>
                  <a:gd name="T43" fmla="*/ 0 h 117"/>
                  <a:gd name="T44" fmla="*/ 119 w 119"/>
                  <a:gd name="T45" fmla="*/ 117 h 1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9" h="117">
                    <a:moveTo>
                      <a:pt x="77" y="78"/>
                    </a:moveTo>
                    <a:lnTo>
                      <a:pt x="119" y="78"/>
                    </a:lnTo>
                    <a:lnTo>
                      <a:pt x="119" y="44"/>
                    </a:lnTo>
                    <a:lnTo>
                      <a:pt x="77" y="44"/>
                    </a:lnTo>
                    <a:lnTo>
                      <a:pt x="77" y="0"/>
                    </a:lnTo>
                    <a:lnTo>
                      <a:pt x="42" y="0"/>
                    </a:lnTo>
                    <a:lnTo>
                      <a:pt x="42" y="44"/>
                    </a:lnTo>
                    <a:lnTo>
                      <a:pt x="0" y="44"/>
                    </a:lnTo>
                    <a:lnTo>
                      <a:pt x="0" y="78"/>
                    </a:lnTo>
                    <a:lnTo>
                      <a:pt x="42" y="78"/>
                    </a:lnTo>
                    <a:lnTo>
                      <a:pt x="42" y="117"/>
                    </a:lnTo>
                    <a:lnTo>
                      <a:pt x="77" y="117"/>
                    </a:lnTo>
                    <a:lnTo>
                      <a:pt x="77" y="78"/>
                    </a:lnTo>
                    <a:close/>
                  </a:path>
                </a:pathLst>
              </a:custGeom>
              <a:solidFill>
                <a:srgbClr val="FFFFFF"/>
              </a:solidFill>
              <a:ln w="9525">
                <a:noFill/>
                <a:round/>
                <a:headEnd/>
                <a:tailEnd/>
              </a:ln>
            </p:spPr>
            <p:txBody>
              <a:bodyPr/>
              <a:lstStyle/>
              <a:p>
                <a:pPr>
                  <a:defRPr/>
                </a:pPr>
                <a:endParaRPr lang="en-GB"/>
              </a:p>
            </p:txBody>
          </p:sp>
          <p:sp>
            <p:nvSpPr>
              <p:cNvPr id="178" name="Freeform 85"/>
              <p:cNvSpPr>
                <a:spLocks/>
              </p:cNvSpPr>
              <p:nvPr/>
            </p:nvSpPr>
            <p:spPr bwMode="auto">
              <a:xfrm>
                <a:off x="1777" y="2004"/>
                <a:ext cx="247" cy="155"/>
              </a:xfrm>
              <a:custGeom>
                <a:avLst/>
                <a:gdLst>
                  <a:gd name="T0" fmla="*/ 255 w 245"/>
                  <a:gd name="T1" fmla="*/ 147 h 157"/>
                  <a:gd name="T2" fmla="*/ 255 w 245"/>
                  <a:gd name="T3" fmla="*/ 0 h 157"/>
                  <a:gd name="T4" fmla="*/ 0 w 245"/>
                  <a:gd name="T5" fmla="*/ 0 h 157"/>
                  <a:gd name="T6" fmla="*/ 0 w 245"/>
                  <a:gd name="T7" fmla="*/ 147 h 157"/>
                  <a:gd name="T8" fmla="*/ 255 w 245"/>
                  <a:gd name="T9" fmla="*/ 147 h 157"/>
                  <a:gd name="T10" fmla="*/ 255 w 245"/>
                  <a:gd name="T11" fmla="*/ 14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path>
                </a:pathLst>
              </a:custGeom>
              <a:noFill/>
              <a:ln w="0">
                <a:solidFill>
                  <a:srgbClr val="000000"/>
                </a:solidFill>
                <a:prstDash val="solid"/>
                <a:round/>
                <a:headEnd/>
                <a:tailEnd/>
              </a:ln>
            </p:spPr>
            <p:txBody>
              <a:bodyPr/>
              <a:lstStyle/>
              <a:p>
                <a:pPr>
                  <a:defRPr/>
                </a:pPr>
                <a:endParaRPr lang="en-GB"/>
              </a:p>
            </p:txBody>
          </p:sp>
        </p:grpSp>
        <p:grpSp>
          <p:nvGrpSpPr>
            <p:cNvPr id="17" name="Group 86"/>
            <p:cNvGrpSpPr>
              <a:grpSpLocks/>
            </p:cNvGrpSpPr>
            <p:nvPr userDrawn="1"/>
          </p:nvGrpSpPr>
          <p:grpSpPr bwMode="auto">
            <a:xfrm>
              <a:off x="6527589" y="6619864"/>
              <a:ext cx="190637" cy="123451"/>
              <a:chOff x="1592" y="2143"/>
              <a:chExt cx="246" cy="157"/>
            </a:xfrm>
          </p:grpSpPr>
          <p:sp>
            <p:nvSpPr>
              <p:cNvPr id="170" name="Freeform 87"/>
              <p:cNvSpPr>
                <a:spLocks/>
              </p:cNvSpPr>
              <p:nvPr/>
            </p:nvSpPr>
            <p:spPr bwMode="auto">
              <a:xfrm>
                <a:off x="1592" y="2143"/>
                <a:ext cx="246" cy="157"/>
              </a:xfrm>
              <a:custGeom>
                <a:avLst/>
                <a:gdLst>
                  <a:gd name="T0" fmla="*/ 250 w 245"/>
                  <a:gd name="T1" fmla="*/ 161 h 156"/>
                  <a:gd name="T2" fmla="*/ 250 w 245"/>
                  <a:gd name="T3" fmla="*/ 0 h 156"/>
                  <a:gd name="T4" fmla="*/ 0 w 245"/>
                  <a:gd name="T5" fmla="*/ 0 h 156"/>
                  <a:gd name="T6" fmla="*/ 0 w 245"/>
                  <a:gd name="T7" fmla="*/ 161 h 156"/>
                  <a:gd name="T8" fmla="*/ 250 w 245"/>
                  <a:gd name="T9" fmla="*/ 161 h 156"/>
                  <a:gd name="T10" fmla="*/ 250 w 245"/>
                  <a:gd name="T11" fmla="*/ 161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close/>
                  </a:path>
                </a:pathLst>
              </a:custGeom>
              <a:solidFill>
                <a:srgbClr val="FFE600"/>
              </a:solidFill>
              <a:ln w="9525">
                <a:noFill/>
                <a:round/>
                <a:headEnd/>
                <a:tailEnd/>
              </a:ln>
            </p:spPr>
            <p:txBody>
              <a:bodyPr/>
              <a:lstStyle/>
              <a:p>
                <a:pPr>
                  <a:defRPr/>
                </a:pPr>
                <a:endParaRPr lang="en-GB"/>
              </a:p>
            </p:txBody>
          </p:sp>
          <p:sp>
            <p:nvSpPr>
              <p:cNvPr id="171" name="Freeform 88"/>
              <p:cNvSpPr>
                <a:spLocks/>
              </p:cNvSpPr>
              <p:nvPr/>
            </p:nvSpPr>
            <p:spPr bwMode="auto">
              <a:xfrm>
                <a:off x="1592" y="2143"/>
                <a:ext cx="67" cy="68"/>
              </a:xfrm>
              <a:custGeom>
                <a:avLst/>
                <a:gdLst>
                  <a:gd name="T0" fmla="*/ 71 w 66"/>
                  <a:gd name="T1" fmla="*/ 0 h 67"/>
                  <a:gd name="T2" fmla="*/ 0 w 66"/>
                  <a:gd name="T3" fmla="*/ 0 h 67"/>
                  <a:gd name="T4" fmla="*/ 0 w 66"/>
                  <a:gd name="T5" fmla="*/ 72 h 67"/>
                  <a:gd name="T6" fmla="*/ 71 w 66"/>
                  <a:gd name="T7" fmla="*/ 72 h 67"/>
                  <a:gd name="T8" fmla="*/ 71 w 66"/>
                  <a:gd name="T9" fmla="*/ 0 h 67"/>
                  <a:gd name="T10" fmla="*/ 71 w 66"/>
                  <a:gd name="T11" fmla="*/ 0 h 67"/>
                  <a:gd name="T12" fmla="*/ 0 60000 65536"/>
                  <a:gd name="T13" fmla="*/ 0 60000 65536"/>
                  <a:gd name="T14" fmla="*/ 0 60000 65536"/>
                  <a:gd name="T15" fmla="*/ 0 60000 65536"/>
                  <a:gd name="T16" fmla="*/ 0 60000 65536"/>
                  <a:gd name="T17" fmla="*/ 0 60000 65536"/>
                  <a:gd name="T18" fmla="*/ 0 w 66"/>
                  <a:gd name="T19" fmla="*/ 0 h 67"/>
                  <a:gd name="T20" fmla="*/ 66 w 66"/>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66" h="67">
                    <a:moveTo>
                      <a:pt x="66" y="0"/>
                    </a:moveTo>
                    <a:lnTo>
                      <a:pt x="0" y="0"/>
                    </a:lnTo>
                    <a:lnTo>
                      <a:pt x="0" y="67"/>
                    </a:lnTo>
                    <a:lnTo>
                      <a:pt x="66" y="67"/>
                    </a:lnTo>
                    <a:lnTo>
                      <a:pt x="66" y="0"/>
                    </a:lnTo>
                    <a:close/>
                  </a:path>
                </a:pathLst>
              </a:custGeom>
              <a:solidFill>
                <a:srgbClr val="0C419A"/>
              </a:solidFill>
              <a:ln w="9525">
                <a:noFill/>
                <a:round/>
                <a:headEnd/>
                <a:tailEnd/>
              </a:ln>
            </p:spPr>
            <p:txBody>
              <a:bodyPr/>
              <a:lstStyle/>
              <a:p>
                <a:pPr>
                  <a:defRPr/>
                </a:pPr>
                <a:endParaRPr lang="en-GB"/>
              </a:p>
            </p:txBody>
          </p:sp>
          <p:sp>
            <p:nvSpPr>
              <p:cNvPr id="172" name="Freeform 89"/>
              <p:cNvSpPr>
                <a:spLocks/>
              </p:cNvSpPr>
              <p:nvPr/>
            </p:nvSpPr>
            <p:spPr bwMode="auto">
              <a:xfrm>
                <a:off x="1592" y="2239"/>
                <a:ext cx="67" cy="61"/>
              </a:xfrm>
              <a:custGeom>
                <a:avLst/>
                <a:gdLst>
                  <a:gd name="T0" fmla="*/ 0 w 66"/>
                  <a:gd name="T1" fmla="*/ 0 h 61"/>
                  <a:gd name="T2" fmla="*/ 0 w 66"/>
                  <a:gd name="T3" fmla="*/ 61 h 61"/>
                  <a:gd name="T4" fmla="*/ 71 w 66"/>
                  <a:gd name="T5" fmla="*/ 61 h 61"/>
                  <a:gd name="T6" fmla="*/ 71 w 66"/>
                  <a:gd name="T7" fmla="*/ 0 h 61"/>
                  <a:gd name="T8" fmla="*/ 0 w 66"/>
                  <a:gd name="T9" fmla="*/ 0 h 61"/>
                  <a:gd name="T10" fmla="*/ 0 w 66"/>
                  <a:gd name="T11" fmla="*/ 0 h 61"/>
                  <a:gd name="T12" fmla="*/ 0 60000 65536"/>
                  <a:gd name="T13" fmla="*/ 0 60000 65536"/>
                  <a:gd name="T14" fmla="*/ 0 60000 65536"/>
                  <a:gd name="T15" fmla="*/ 0 60000 65536"/>
                  <a:gd name="T16" fmla="*/ 0 60000 65536"/>
                  <a:gd name="T17" fmla="*/ 0 60000 65536"/>
                  <a:gd name="T18" fmla="*/ 0 w 66"/>
                  <a:gd name="T19" fmla="*/ 0 h 61"/>
                  <a:gd name="T20" fmla="*/ 66 w 66"/>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66" h="61">
                    <a:moveTo>
                      <a:pt x="0" y="0"/>
                    </a:moveTo>
                    <a:lnTo>
                      <a:pt x="0" y="61"/>
                    </a:lnTo>
                    <a:lnTo>
                      <a:pt x="66" y="61"/>
                    </a:lnTo>
                    <a:lnTo>
                      <a:pt x="66" y="0"/>
                    </a:lnTo>
                    <a:lnTo>
                      <a:pt x="0" y="0"/>
                    </a:lnTo>
                    <a:close/>
                  </a:path>
                </a:pathLst>
              </a:custGeom>
              <a:solidFill>
                <a:srgbClr val="0C419A"/>
              </a:solidFill>
              <a:ln w="9525">
                <a:noFill/>
                <a:round/>
                <a:headEnd/>
                <a:tailEnd/>
              </a:ln>
            </p:spPr>
            <p:txBody>
              <a:bodyPr/>
              <a:lstStyle/>
              <a:p>
                <a:pPr>
                  <a:defRPr/>
                </a:pPr>
                <a:endParaRPr lang="en-GB"/>
              </a:p>
            </p:txBody>
          </p:sp>
          <p:sp>
            <p:nvSpPr>
              <p:cNvPr id="173" name="Freeform 90"/>
              <p:cNvSpPr>
                <a:spLocks/>
              </p:cNvSpPr>
              <p:nvPr/>
            </p:nvSpPr>
            <p:spPr bwMode="auto">
              <a:xfrm>
                <a:off x="1688" y="2239"/>
                <a:ext cx="150" cy="61"/>
              </a:xfrm>
              <a:custGeom>
                <a:avLst/>
                <a:gdLst>
                  <a:gd name="T0" fmla="*/ 0 w 149"/>
                  <a:gd name="T1" fmla="*/ 61 h 61"/>
                  <a:gd name="T2" fmla="*/ 154 w 149"/>
                  <a:gd name="T3" fmla="*/ 61 h 61"/>
                  <a:gd name="T4" fmla="*/ 154 w 149"/>
                  <a:gd name="T5" fmla="*/ 0 h 61"/>
                  <a:gd name="T6" fmla="*/ 0 w 149"/>
                  <a:gd name="T7" fmla="*/ 0 h 61"/>
                  <a:gd name="T8" fmla="*/ 0 w 149"/>
                  <a:gd name="T9" fmla="*/ 61 h 61"/>
                  <a:gd name="T10" fmla="*/ 0 w 149"/>
                  <a:gd name="T11" fmla="*/ 61 h 61"/>
                  <a:gd name="T12" fmla="*/ 0 60000 65536"/>
                  <a:gd name="T13" fmla="*/ 0 60000 65536"/>
                  <a:gd name="T14" fmla="*/ 0 60000 65536"/>
                  <a:gd name="T15" fmla="*/ 0 60000 65536"/>
                  <a:gd name="T16" fmla="*/ 0 60000 65536"/>
                  <a:gd name="T17" fmla="*/ 0 60000 65536"/>
                  <a:gd name="T18" fmla="*/ 0 w 149"/>
                  <a:gd name="T19" fmla="*/ 0 h 61"/>
                  <a:gd name="T20" fmla="*/ 149 w 149"/>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149" h="61">
                    <a:moveTo>
                      <a:pt x="0" y="61"/>
                    </a:moveTo>
                    <a:lnTo>
                      <a:pt x="149" y="61"/>
                    </a:lnTo>
                    <a:lnTo>
                      <a:pt x="149" y="0"/>
                    </a:lnTo>
                    <a:lnTo>
                      <a:pt x="0" y="0"/>
                    </a:lnTo>
                    <a:lnTo>
                      <a:pt x="0" y="61"/>
                    </a:lnTo>
                    <a:close/>
                  </a:path>
                </a:pathLst>
              </a:custGeom>
              <a:solidFill>
                <a:srgbClr val="0C419A"/>
              </a:solidFill>
              <a:ln w="9525">
                <a:noFill/>
                <a:round/>
                <a:headEnd/>
                <a:tailEnd/>
              </a:ln>
            </p:spPr>
            <p:txBody>
              <a:bodyPr/>
              <a:lstStyle/>
              <a:p>
                <a:pPr>
                  <a:defRPr/>
                </a:pPr>
                <a:endParaRPr lang="en-GB"/>
              </a:p>
            </p:txBody>
          </p:sp>
          <p:sp>
            <p:nvSpPr>
              <p:cNvPr id="174" name="Freeform 91"/>
              <p:cNvSpPr>
                <a:spLocks/>
              </p:cNvSpPr>
              <p:nvPr/>
            </p:nvSpPr>
            <p:spPr bwMode="auto">
              <a:xfrm>
                <a:off x="1688" y="2143"/>
                <a:ext cx="150" cy="68"/>
              </a:xfrm>
              <a:custGeom>
                <a:avLst/>
                <a:gdLst>
                  <a:gd name="T0" fmla="*/ 0 w 149"/>
                  <a:gd name="T1" fmla="*/ 0 h 67"/>
                  <a:gd name="T2" fmla="*/ 0 w 149"/>
                  <a:gd name="T3" fmla="*/ 72 h 67"/>
                  <a:gd name="T4" fmla="*/ 154 w 149"/>
                  <a:gd name="T5" fmla="*/ 72 h 67"/>
                  <a:gd name="T6" fmla="*/ 154 w 149"/>
                  <a:gd name="T7" fmla="*/ 0 h 67"/>
                  <a:gd name="T8" fmla="*/ 0 w 149"/>
                  <a:gd name="T9" fmla="*/ 0 h 67"/>
                  <a:gd name="T10" fmla="*/ 0 w 149"/>
                  <a:gd name="T11" fmla="*/ 0 h 67"/>
                  <a:gd name="T12" fmla="*/ 0 60000 65536"/>
                  <a:gd name="T13" fmla="*/ 0 60000 65536"/>
                  <a:gd name="T14" fmla="*/ 0 60000 65536"/>
                  <a:gd name="T15" fmla="*/ 0 60000 65536"/>
                  <a:gd name="T16" fmla="*/ 0 60000 65536"/>
                  <a:gd name="T17" fmla="*/ 0 60000 65536"/>
                  <a:gd name="T18" fmla="*/ 0 w 149"/>
                  <a:gd name="T19" fmla="*/ 0 h 67"/>
                  <a:gd name="T20" fmla="*/ 149 w 149"/>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149" h="67">
                    <a:moveTo>
                      <a:pt x="0" y="0"/>
                    </a:moveTo>
                    <a:lnTo>
                      <a:pt x="0" y="67"/>
                    </a:lnTo>
                    <a:lnTo>
                      <a:pt x="149" y="67"/>
                    </a:lnTo>
                    <a:lnTo>
                      <a:pt x="149" y="0"/>
                    </a:lnTo>
                    <a:lnTo>
                      <a:pt x="0" y="0"/>
                    </a:lnTo>
                    <a:close/>
                  </a:path>
                </a:pathLst>
              </a:custGeom>
              <a:solidFill>
                <a:srgbClr val="0C419A"/>
              </a:solidFill>
              <a:ln w="9525">
                <a:noFill/>
                <a:round/>
                <a:headEnd/>
                <a:tailEnd/>
              </a:ln>
            </p:spPr>
            <p:txBody>
              <a:bodyPr/>
              <a:lstStyle/>
              <a:p>
                <a:pPr>
                  <a:defRPr/>
                </a:pPr>
                <a:endParaRPr lang="en-GB"/>
              </a:p>
            </p:txBody>
          </p:sp>
          <p:sp>
            <p:nvSpPr>
              <p:cNvPr id="175" name="Freeform 92"/>
              <p:cNvSpPr>
                <a:spLocks/>
              </p:cNvSpPr>
              <p:nvPr/>
            </p:nvSpPr>
            <p:spPr bwMode="auto">
              <a:xfrm>
                <a:off x="1592" y="2143"/>
                <a:ext cx="246" cy="157"/>
              </a:xfrm>
              <a:custGeom>
                <a:avLst/>
                <a:gdLst>
                  <a:gd name="T0" fmla="*/ 250 w 245"/>
                  <a:gd name="T1" fmla="*/ 161 h 156"/>
                  <a:gd name="T2" fmla="*/ 250 w 245"/>
                  <a:gd name="T3" fmla="*/ 0 h 156"/>
                  <a:gd name="T4" fmla="*/ 0 w 245"/>
                  <a:gd name="T5" fmla="*/ 0 h 156"/>
                  <a:gd name="T6" fmla="*/ 0 w 245"/>
                  <a:gd name="T7" fmla="*/ 161 h 156"/>
                  <a:gd name="T8" fmla="*/ 250 w 245"/>
                  <a:gd name="T9" fmla="*/ 161 h 156"/>
                  <a:gd name="T10" fmla="*/ 250 w 245"/>
                  <a:gd name="T11" fmla="*/ 161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path>
                </a:pathLst>
              </a:custGeom>
              <a:noFill/>
              <a:ln w="0">
                <a:solidFill>
                  <a:srgbClr val="000000"/>
                </a:solidFill>
                <a:prstDash val="solid"/>
                <a:round/>
                <a:headEnd/>
                <a:tailEnd/>
              </a:ln>
            </p:spPr>
            <p:txBody>
              <a:bodyPr/>
              <a:lstStyle/>
              <a:p>
                <a:pPr>
                  <a:defRPr/>
                </a:pPr>
                <a:endParaRPr lang="en-GB"/>
              </a:p>
            </p:txBody>
          </p:sp>
        </p:grpSp>
        <p:grpSp>
          <p:nvGrpSpPr>
            <p:cNvPr id="18" name="Group 93"/>
            <p:cNvGrpSpPr>
              <a:grpSpLocks/>
            </p:cNvGrpSpPr>
            <p:nvPr userDrawn="1"/>
          </p:nvGrpSpPr>
          <p:grpSpPr bwMode="auto">
            <a:xfrm>
              <a:off x="6283384" y="6619864"/>
              <a:ext cx="190269" cy="123446"/>
              <a:chOff x="1593" y="1897"/>
              <a:chExt cx="244" cy="158"/>
            </a:xfrm>
          </p:grpSpPr>
          <p:sp>
            <p:nvSpPr>
              <p:cNvPr id="166" name="Freeform 94"/>
              <p:cNvSpPr>
                <a:spLocks/>
              </p:cNvSpPr>
              <p:nvPr/>
            </p:nvSpPr>
            <p:spPr bwMode="auto">
              <a:xfrm>
                <a:off x="1593" y="1897"/>
                <a:ext cx="244" cy="158"/>
              </a:xfrm>
              <a:custGeom>
                <a:avLst/>
                <a:gdLst>
                  <a:gd name="T0" fmla="*/ 240 w 245"/>
                  <a:gd name="T1" fmla="*/ 162 h 157"/>
                  <a:gd name="T2" fmla="*/ 240 w 245"/>
                  <a:gd name="T3" fmla="*/ 0 h 157"/>
                  <a:gd name="T4" fmla="*/ 0 w 245"/>
                  <a:gd name="T5" fmla="*/ 0 h 157"/>
                  <a:gd name="T6" fmla="*/ 0 w 245"/>
                  <a:gd name="T7" fmla="*/ 162 h 157"/>
                  <a:gd name="T8" fmla="*/ 240 w 245"/>
                  <a:gd name="T9" fmla="*/ 162 h 157"/>
                  <a:gd name="T10" fmla="*/ 240 w 245"/>
                  <a:gd name="T11" fmla="*/ 162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close/>
                  </a:path>
                </a:pathLst>
              </a:custGeom>
              <a:solidFill>
                <a:srgbClr val="FFE600"/>
              </a:solidFill>
              <a:ln w="9525">
                <a:noFill/>
                <a:round/>
                <a:headEnd/>
                <a:tailEnd/>
              </a:ln>
            </p:spPr>
            <p:txBody>
              <a:bodyPr/>
              <a:lstStyle/>
              <a:p>
                <a:pPr>
                  <a:defRPr/>
                </a:pPr>
                <a:endParaRPr lang="en-GB"/>
              </a:p>
            </p:txBody>
          </p:sp>
          <p:sp>
            <p:nvSpPr>
              <p:cNvPr id="167" name="Freeform 95"/>
              <p:cNvSpPr>
                <a:spLocks/>
              </p:cNvSpPr>
              <p:nvPr/>
            </p:nvSpPr>
            <p:spPr bwMode="auto">
              <a:xfrm>
                <a:off x="1593" y="1897"/>
                <a:ext cx="244" cy="47"/>
              </a:xfrm>
              <a:custGeom>
                <a:avLst/>
                <a:gdLst>
                  <a:gd name="T0" fmla="*/ 240 w 245"/>
                  <a:gd name="T1" fmla="*/ 55 h 45"/>
                  <a:gd name="T2" fmla="*/ 240 w 245"/>
                  <a:gd name="T3" fmla="*/ 0 h 45"/>
                  <a:gd name="T4" fmla="*/ 0 w 245"/>
                  <a:gd name="T5" fmla="*/ 0 h 45"/>
                  <a:gd name="T6" fmla="*/ 0 w 245"/>
                  <a:gd name="T7" fmla="*/ 55 h 45"/>
                  <a:gd name="T8" fmla="*/ 240 w 245"/>
                  <a:gd name="T9" fmla="*/ 55 h 45"/>
                  <a:gd name="T10" fmla="*/ 240 w 245"/>
                  <a:gd name="T11" fmla="*/ 55 h 45"/>
                  <a:gd name="T12" fmla="*/ 0 60000 65536"/>
                  <a:gd name="T13" fmla="*/ 0 60000 65536"/>
                  <a:gd name="T14" fmla="*/ 0 60000 65536"/>
                  <a:gd name="T15" fmla="*/ 0 60000 65536"/>
                  <a:gd name="T16" fmla="*/ 0 60000 65536"/>
                  <a:gd name="T17" fmla="*/ 0 60000 65536"/>
                  <a:gd name="T18" fmla="*/ 0 w 245"/>
                  <a:gd name="T19" fmla="*/ 0 h 45"/>
                  <a:gd name="T20" fmla="*/ 245 w 245"/>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245" h="45">
                    <a:moveTo>
                      <a:pt x="245" y="45"/>
                    </a:moveTo>
                    <a:lnTo>
                      <a:pt x="245" y="0"/>
                    </a:lnTo>
                    <a:lnTo>
                      <a:pt x="0" y="0"/>
                    </a:lnTo>
                    <a:lnTo>
                      <a:pt x="0" y="45"/>
                    </a:lnTo>
                    <a:lnTo>
                      <a:pt x="245" y="45"/>
                    </a:lnTo>
                    <a:close/>
                  </a:path>
                </a:pathLst>
              </a:custGeom>
              <a:solidFill>
                <a:srgbClr val="FF0000"/>
              </a:solidFill>
              <a:ln w="9525">
                <a:noFill/>
                <a:round/>
                <a:headEnd/>
                <a:tailEnd/>
              </a:ln>
            </p:spPr>
            <p:txBody>
              <a:bodyPr/>
              <a:lstStyle/>
              <a:p>
                <a:pPr>
                  <a:defRPr/>
                </a:pPr>
                <a:endParaRPr lang="en-GB"/>
              </a:p>
            </p:txBody>
          </p:sp>
          <p:sp>
            <p:nvSpPr>
              <p:cNvPr id="168" name="Freeform 96"/>
              <p:cNvSpPr>
                <a:spLocks/>
              </p:cNvSpPr>
              <p:nvPr/>
            </p:nvSpPr>
            <p:spPr bwMode="auto">
              <a:xfrm>
                <a:off x="1593" y="2003"/>
                <a:ext cx="244" cy="52"/>
              </a:xfrm>
              <a:custGeom>
                <a:avLst/>
                <a:gdLst>
                  <a:gd name="T0" fmla="*/ 240 w 245"/>
                  <a:gd name="T1" fmla="*/ 56 h 51"/>
                  <a:gd name="T2" fmla="*/ 240 w 245"/>
                  <a:gd name="T3" fmla="*/ 0 h 51"/>
                  <a:gd name="T4" fmla="*/ 0 w 245"/>
                  <a:gd name="T5" fmla="*/ 0 h 51"/>
                  <a:gd name="T6" fmla="*/ 0 w 245"/>
                  <a:gd name="T7" fmla="*/ 56 h 51"/>
                  <a:gd name="T8" fmla="*/ 240 w 245"/>
                  <a:gd name="T9" fmla="*/ 56 h 51"/>
                  <a:gd name="T10" fmla="*/ 240 w 245"/>
                  <a:gd name="T11" fmla="*/ 56 h 51"/>
                  <a:gd name="T12" fmla="*/ 0 60000 65536"/>
                  <a:gd name="T13" fmla="*/ 0 60000 65536"/>
                  <a:gd name="T14" fmla="*/ 0 60000 65536"/>
                  <a:gd name="T15" fmla="*/ 0 60000 65536"/>
                  <a:gd name="T16" fmla="*/ 0 60000 65536"/>
                  <a:gd name="T17" fmla="*/ 0 60000 65536"/>
                  <a:gd name="T18" fmla="*/ 0 w 245"/>
                  <a:gd name="T19" fmla="*/ 0 h 51"/>
                  <a:gd name="T20" fmla="*/ 245 w 245"/>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45" h="51">
                    <a:moveTo>
                      <a:pt x="245" y="51"/>
                    </a:moveTo>
                    <a:lnTo>
                      <a:pt x="245" y="0"/>
                    </a:lnTo>
                    <a:lnTo>
                      <a:pt x="0" y="0"/>
                    </a:lnTo>
                    <a:lnTo>
                      <a:pt x="0" y="51"/>
                    </a:lnTo>
                    <a:lnTo>
                      <a:pt x="245" y="51"/>
                    </a:lnTo>
                    <a:close/>
                  </a:path>
                </a:pathLst>
              </a:custGeom>
              <a:solidFill>
                <a:srgbClr val="FF0000"/>
              </a:solidFill>
              <a:ln w="9525">
                <a:noFill/>
                <a:round/>
                <a:headEnd/>
                <a:tailEnd/>
              </a:ln>
            </p:spPr>
            <p:txBody>
              <a:bodyPr/>
              <a:lstStyle/>
              <a:p>
                <a:pPr>
                  <a:defRPr/>
                </a:pPr>
                <a:endParaRPr lang="en-GB"/>
              </a:p>
            </p:txBody>
          </p:sp>
          <p:sp>
            <p:nvSpPr>
              <p:cNvPr id="169" name="Freeform 97"/>
              <p:cNvSpPr>
                <a:spLocks/>
              </p:cNvSpPr>
              <p:nvPr/>
            </p:nvSpPr>
            <p:spPr bwMode="auto">
              <a:xfrm>
                <a:off x="1593" y="1897"/>
                <a:ext cx="244" cy="158"/>
              </a:xfrm>
              <a:custGeom>
                <a:avLst/>
                <a:gdLst>
                  <a:gd name="T0" fmla="*/ 240 w 245"/>
                  <a:gd name="T1" fmla="*/ 162 h 157"/>
                  <a:gd name="T2" fmla="*/ 240 w 245"/>
                  <a:gd name="T3" fmla="*/ 0 h 157"/>
                  <a:gd name="T4" fmla="*/ 0 w 245"/>
                  <a:gd name="T5" fmla="*/ 0 h 157"/>
                  <a:gd name="T6" fmla="*/ 0 w 245"/>
                  <a:gd name="T7" fmla="*/ 162 h 157"/>
                  <a:gd name="T8" fmla="*/ 240 w 245"/>
                  <a:gd name="T9" fmla="*/ 162 h 157"/>
                  <a:gd name="T10" fmla="*/ 240 w 245"/>
                  <a:gd name="T11" fmla="*/ 162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path>
                </a:pathLst>
              </a:custGeom>
              <a:noFill/>
              <a:ln w="0">
                <a:solidFill>
                  <a:srgbClr val="000000"/>
                </a:solidFill>
                <a:prstDash val="solid"/>
                <a:round/>
                <a:headEnd/>
                <a:tailEnd/>
              </a:ln>
            </p:spPr>
            <p:txBody>
              <a:bodyPr/>
              <a:lstStyle/>
              <a:p>
                <a:pPr>
                  <a:defRPr/>
                </a:pPr>
                <a:endParaRPr lang="en-GB"/>
              </a:p>
            </p:txBody>
          </p:sp>
        </p:grpSp>
        <p:grpSp>
          <p:nvGrpSpPr>
            <p:cNvPr id="19" name="Group 98"/>
            <p:cNvGrpSpPr>
              <a:grpSpLocks/>
            </p:cNvGrpSpPr>
            <p:nvPr userDrawn="1"/>
          </p:nvGrpSpPr>
          <p:grpSpPr bwMode="auto">
            <a:xfrm>
              <a:off x="5284697" y="6619870"/>
              <a:ext cx="192609" cy="123030"/>
              <a:chOff x="1778" y="1164"/>
              <a:chExt cx="247" cy="158"/>
            </a:xfrm>
          </p:grpSpPr>
          <p:sp>
            <p:nvSpPr>
              <p:cNvPr id="117" name="Freeform 99"/>
              <p:cNvSpPr>
                <a:spLocks/>
              </p:cNvSpPr>
              <p:nvPr/>
            </p:nvSpPr>
            <p:spPr bwMode="auto">
              <a:xfrm>
                <a:off x="1778" y="1164"/>
                <a:ext cx="102" cy="158"/>
              </a:xfrm>
              <a:custGeom>
                <a:avLst/>
                <a:gdLst>
                  <a:gd name="T0" fmla="*/ 13016 w 96"/>
                  <a:gd name="T1" fmla="*/ 166 h 156"/>
                  <a:gd name="T2" fmla="*/ 0 w 96"/>
                  <a:gd name="T3" fmla="*/ 166 h 156"/>
                  <a:gd name="T4" fmla="*/ 0 w 96"/>
                  <a:gd name="T5" fmla="*/ 0 h 156"/>
                  <a:gd name="T6" fmla="*/ 13016 w 96"/>
                  <a:gd name="T7" fmla="*/ 0 h 156"/>
                  <a:gd name="T8" fmla="*/ 13016 w 96"/>
                  <a:gd name="T9" fmla="*/ 166 h 156"/>
                  <a:gd name="T10" fmla="*/ 13016 w 96"/>
                  <a:gd name="T11" fmla="*/ 166 h 156"/>
                  <a:gd name="T12" fmla="*/ 0 60000 65536"/>
                  <a:gd name="T13" fmla="*/ 0 60000 65536"/>
                  <a:gd name="T14" fmla="*/ 0 60000 65536"/>
                  <a:gd name="T15" fmla="*/ 0 60000 65536"/>
                  <a:gd name="T16" fmla="*/ 0 60000 65536"/>
                  <a:gd name="T17" fmla="*/ 0 60000 65536"/>
                  <a:gd name="T18" fmla="*/ 0 w 96"/>
                  <a:gd name="T19" fmla="*/ 0 h 156"/>
                  <a:gd name="T20" fmla="*/ 96 w 96"/>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96" h="156">
                    <a:moveTo>
                      <a:pt x="96" y="156"/>
                    </a:moveTo>
                    <a:lnTo>
                      <a:pt x="0" y="156"/>
                    </a:lnTo>
                    <a:lnTo>
                      <a:pt x="0" y="0"/>
                    </a:lnTo>
                    <a:lnTo>
                      <a:pt x="96" y="0"/>
                    </a:lnTo>
                    <a:lnTo>
                      <a:pt x="96" y="156"/>
                    </a:lnTo>
                    <a:close/>
                  </a:path>
                </a:pathLst>
              </a:custGeom>
              <a:solidFill>
                <a:srgbClr val="138630"/>
              </a:solidFill>
              <a:ln w="9525">
                <a:noFill/>
                <a:round/>
                <a:headEnd/>
                <a:tailEnd/>
              </a:ln>
            </p:spPr>
            <p:txBody>
              <a:bodyPr/>
              <a:lstStyle/>
              <a:p>
                <a:pPr>
                  <a:defRPr/>
                </a:pPr>
                <a:endParaRPr lang="en-GB"/>
              </a:p>
            </p:txBody>
          </p:sp>
          <p:sp>
            <p:nvSpPr>
              <p:cNvPr id="118" name="Freeform 100"/>
              <p:cNvSpPr>
                <a:spLocks/>
              </p:cNvSpPr>
              <p:nvPr/>
            </p:nvSpPr>
            <p:spPr bwMode="auto">
              <a:xfrm>
                <a:off x="1880" y="1164"/>
                <a:ext cx="145" cy="158"/>
              </a:xfrm>
              <a:custGeom>
                <a:avLst/>
                <a:gdLst>
                  <a:gd name="T0" fmla="*/ 153 w 143"/>
                  <a:gd name="T1" fmla="*/ 166 h 156"/>
                  <a:gd name="T2" fmla="*/ 0 w 143"/>
                  <a:gd name="T3" fmla="*/ 166 h 156"/>
                  <a:gd name="T4" fmla="*/ 0 w 143"/>
                  <a:gd name="T5" fmla="*/ 0 h 156"/>
                  <a:gd name="T6" fmla="*/ 153 w 143"/>
                  <a:gd name="T7" fmla="*/ 0 h 156"/>
                  <a:gd name="T8" fmla="*/ 153 w 143"/>
                  <a:gd name="T9" fmla="*/ 166 h 156"/>
                  <a:gd name="T10" fmla="*/ 153 w 143"/>
                  <a:gd name="T11" fmla="*/ 166 h 156"/>
                  <a:gd name="T12" fmla="*/ 0 60000 65536"/>
                  <a:gd name="T13" fmla="*/ 0 60000 65536"/>
                  <a:gd name="T14" fmla="*/ 0 60000 65536"/>
                  <a:gd name="T15" fmla="*/ 0 60000 65536"/>
                  <a:gd name="T16" fmla="*/ 0 60000 65536"/>
                  <a:gd name="T17" fmla="*/ 0 60000 65536"/>
                  <a:gd name="T18" fmla="*/ 0 w 143"/>
                  <a:gd name="T19" fmla="*/ 0 h 156"/>
                  <a:gd name="T20" fmla="*/ 143 w 143"/>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43" h="156">
                    <a:moveTo>
                      <a:pt x="143" y="156"/>
                    </a:moveTo>
                    <a:lnTo>
                      <a:pt x="0" y="156"/>
                    </a:lnTo>
                    <a:lnTo>
                      <a:pt x="0" y="0"/>
                    </a:lnTo>
                    <a:lnTo>
                      <a:pt x="143" y="0"/>
                    </a:lnTo>
                    <a:lnTo>
                      <a:pt x="143" y="156"/>
                    </a:lnTo>
                    <a:close/>
                  </a:path>
                </a:pathLst>
              </a:custGeom>
              <a:solidFill>
                <a:srgbClr val="FF1702"/>
              </a:solidFill>
              <a:ln w="9525">
                <a:noFill/>
                <a:round/>
                <a:headEnd/>
                <a:tailEnd/>
              </a:ln>
            </p:spPr>
            <p:txBody>
              <a:bodyPr/>
              <a:lstStyle/>
              <a:p>
                <a:pPr>
                  <a:defRPr/>
                </a:pPr>
                <a:endParaRPr lang="en-GB"/>
              </a:p>
            </p:txBody>
          </p:sp>
          <p:sp>
            <p:nvSpPr>
              <p:cNvPr id="119" name="Freeform 101"/>
              <p:cNvSpPr>
                <a:spLocks/>
              </p:cNvSpPr>
              <p:nvPr/>
            </p:nvSpPr>
            <p:spPr bwMode="auto">
              <a:xfrm>
                <a:off x="1873" y="1199"/>
                <a:ext cx="12" cy="90"/>
              </a:xfrm>
              <a:custGeom>
                <a:avLst/>
                <a:gdLst>
                  <a:gd name="T0" fmla="*/ 12 w 12"/>
                  <a:gd name="T1" fmla="*/ 90 h 90"/>
                  <a:gd name="T2" fmla="*/ 0 w 12"/>
                  <a:gd name="T3" fmla="*/ 90 h 90"/>
                  <a:gd name="T4" fmla="*/ 0 w 12"/>
                  <a:gd name="T5" fmla="*/ 0 h 90"/>
                  <a:gd name="T6" fmla="*/ 12 w 12"/>
                  <a:gd name="T7" fmla="*/ 0 h 90"/>
                  <a:gd name="T8" fmla="*/ 12 w 12"/>
                  <a:gd name="T9" fmla="*/ 90 h 90"/>
                  <a:gd name="T10" fmla="*/ 12 w 12"/>
                  <a:gd name="T11" fmla="*/ 90 h 90"/>
                  <a:gd name="T12" fmla="*/ 0 60000 65536"/>
                  <a:gd name="T13" fmla="*/ 0 60000 65536"/>
                  <a:gd name="T14" fmla="*/ 0 60000 65536"/>
                  <a:gd name="T15" fmla="*/ 0 60000 65536"/>
                  <a:gd name="T16" fmla="*/ 0 60000 65536"/>
                  <a:gd name="T17" fmla="*/ 0 60000 65536"/>
                  <a:gd name="T18" fmla="*/ 0 w 12"/>
                  <a:gd name="T19" fmla="*/ 0 h 90"/>
                  <a:gd name="T20" fmla="*/ 12 w 12"/>
                  <a:gd name="T21" fmla="*/ 90 h 90"/>
                </a:gdLst>
                <a:ahLst/>
                <a:cxnLst>
                  <a:cxn ang="T12">
                    <a:pos x="T0" y="T1"/>
                  </a:cxn>
                  <a:cxn ang="T13">
                    <a:pos x="T2" y="T3"/>
                  </a:cxn>
                  <a:cxn ang="T14">
                    <a:pos x="T4" y="T5"/>
                  </a:cxn>
                  <a:cxn ang="T15">
                    <a:pos x="T6" y="T7"/>
                  </a:cxn>
                  <a:cxn ang="T16">
                    <a:pos x="T8" y="T9"/>
                  </a:cxn>
                  <a:cxn ang="T17">
                    <a:pos x="T10" y="T11"/>
                  </a:cxn>
                </a:cxnLst>
                <a:rect l="T18" t="T19" r="T20" b="T21"/>
                <a:pathLst>
                  <a:path w="12" h="90">
                    <a:moveTo>
                      <a:pt x="12" y="90"/>
                    </a:moveTo>
                    <a:lnTo>
                      <a:pt x="0" y="90"/>
                    </a:lnTo>
                    <a:lnTo>
                      <a:pt x="0" y="0"/>
                    </a:lnTo>
                    <a:lnTo>
                      <a:pt x="12" y="0"/>
                    </a:lnTo>
                    <a:lnTo>
                      <a:pt x="12" y="90"/>
                    </a:lnTo>
                    <a:close/>
                  </a:path>
                </a:pathLst>
              </a:custGeom>
              <a:solidFill>
                <a:srgbClr val="FFE600"/>
              </a:solidFill>
              <a:ln w="9525">
                <a:noFill/>
                <a:round/>
                <a:headEnd/>
                <a:tailEnd/>
              </a:ln>
            </p:spPr>
            <p:txBody>
              <a:bodyPr/>
              <a:lstStyle/>
              <a:p>
                <a:pPr>
                  <a:defRPr/>
                </a:pPr>
                <a:endParaRPr lang="en-GB"/>
              </a:p>
            </p:txBody>
          </p:sp>
          <p:sp>
            <p:nvSpPr>
              <p:cNvPr id="120" name="Freeform 102"/>
              <p:cNvSpPr>
                <a:spLocks/>
              </p:cNvSpPr>
              <p:nvPr/>
            </p:nvSpPr>
            <p:spPr bwMode="auto">
              <a:xfrm>
                <a:off x="1873" y="1199"/>
                <a:ext cx="12" cy="90"/>
              </a:xfrm>
              <a:custGeom>
                <a:avLst/>
                <a:gdLst>
                  <a:gd name="T0" fmla="*/ 12 w 12"/>
                  <a:gd name="T1" fmla="*/ 90 h 90"/>
                  <a:gd name="T2" fmla="*/ 0 w 12"/>
                  <a:gd name="T3" fmla="*/ 90 h 90"/>
                  <a:gd name="T4" fmla="*/ 0 w 12"/>
                  <a:gd name="T5" fmla="*/ 0 h 90"/>
                  <a:gd name="T6" fmla="*/ 12 w 12"/>
                  <a:gd name="T7" fmla="*/ 0 h 90"/>
                  <a:gd name="T8" fmla="*/ 12 w 12"/>
                  <a:gd name="T9" fmla="*/ 90 h 90"/>
                  <a:gd name="T10" fmla="*/ 12 w 12"/>
                  <a:gd name="T11" fmla="*/ 90 h 90"/>
                  <a:gd name="T12" fmla="*/ 0 60000 65536"/>
                  <a:gd name="T13" fmla="*/ 0 60000 65536"/>
                  <a:gd name="T14" fmla="*/ 0 60000 65536"/>
                  <a:gd name="T15" fmla="*/ 0 60000 65536"/>
                  <a:gd name="T16" fmla="*/ 0 60000 65536"/>
                  <a:gd name="T17" fmla="*/ 0 60000 65536"/>
                  <a:gd name="T18" fmla="*/ 0 w 12"/>
                  <a:gd name="T19" fmla="*/ 0 h 90"/>
                  <a:gd name="T20" fmla="*/ 12 w 12"/>
                  <a:gd name="T21" fmla="*/ 90 h 90"/>
                </a:gdLst>
                <a:ahLst/>
                <a:cxnLst>
                  <a:cxn ang="T12">
                    <a:pos x="T0" y="T1"/>
                  </a:cxn>
                  <a:cxn ang="T13">
                    <a:pos x="T2" y="T3"/>
                  </a:cxn>
                  <a:cxn ang="T14">
                    <a:pos x="T4" y="T5"/>
                  </a:cxn>
                  <a:cxn ang="T15">
                    <a:pos x="T6" y="T7"/>
                  </a:cxn>
                  <a:cxn ang="T16">
                    <a:pos x="T8" y="T9"/>
                  </a:cxn>
                  <a:cxn ang="T17">
                    <a:pos x="T10" y="T11"/>
                  </a:cxn>
                </a:cxnLst>
                <a:rect l="T18" t="T19" r="T20" b="T21"/>
                <a:pathLst>
                  <a:path w="12" h="90">
                    <a:moveTo>
                      <a:pt x="12" y="90"/>
                    </a:moveTo>
                    <a:lnTo>
                      <a:pt x="0" y="90"/>
                    </a:lnTo>
                    <a:lnTo>
                      <a:pt x="0" y="0"/>
                    </a:lnTo>
                    <a:lnTo>
                      <a:pt x="12" y="0"/>
                    </a:lnTo>
                    <a:lnTo>
                      <a:pt x="12" y="90"/>
                    </a:lnTo>
                  </a:path>
                </a:pathLst>
              </a:custGeom>
              <a:noFill/>
              <a:ln w="0">
                <a:solidFill>
                  <a:srgbClr val="000000"/>
                </a:solidFill>
                <a:prstDash val="solid"/>
                <a:round/>
                <a:headEnd/>
                <a:tailEnd/>
              </a:ln>
            </p:spPr>
            <p:txBody>
              <a:bodyPr/>
              <a:lstStyle/>
              <a:p>
                <a:pPr>
                  <a:defRPr/>
                </a:pPr>
                <a:endParaRPr lang="en-GB"/>
              </a:p>
            </p:txBody>
          </p:sp>
          <p:sp>
            <p:nvSpPr>
              <p:cNvPr id="121" name="Freeform 103"/>
              <p:cNvSpPr>
                <a:spLocks/>
              </p:cNvSpPr>
              <p:nvPr/>
            </p:nvSpPr>
            <p:spPr bwMode="auto">
              <a:xfrm>
                <a:off x="1837" y="1221"/>
                <a:ext cx="47" cy="26"/>
              </a:xfrm>
              <a:custGeom>
                <a:avLst/>
                <a:gdLst>
                  <a:gd name="T0" fmla="*/ 37 w 48"/>
                  <a:gd name="T1" fmla="*/ 52 h 22"/>
                  <a:gd name="T2" fmla="*/ 0 w 48"/>
                  <a:gd name="T3" fmla="*/ 11 h 22"/>
                  <a:gd name="T4" fmla="*/ 6 w 48"/>
                  <a:gd name="T5" fmla="*/ 0 h 22"/>
                  <a:gd name="T6" fmla="*/ 43 w 48"/>
                  <a:gd name="T7" fmla="*/ 37 h 22"/>
                  <a:gd name="T8" fmla="*/ 37 w 48"/>
                  <a:gd name="T9" fmla="*/ 52 h 22"/>
                  <a:gd name="T10" fmla="*/ 37 w 48"/>
                  <a:gd name="T11" fmla="*/ 52 h 22"/>
                  <a:gd name="T12" fmla="*/ 0 60000 65536"/>
                  <a:gd name="T13" fmla="*/ 0 60000 65536"/>
                  <a:gd name="T14" fmla="*/ 0 60000 65536"/>
                  <a:gd name="T15" fmla="*/ 0 60000 65536"/>
                  <a:gd name="T16" fmla="*/ 0 60000 65536"/>
                  <a:gd name="T17" fmla="*/ 0 60000 65536"/>
                  <a:gd name="T18" fmla="*/ 0 w 48"/>
                  <a:gd name="T19" fmla="*/ 0 h 22"/>
                  <a:gd name="T20" fmla="*/ 48 w 48"/>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48" h="22">
                    <a:moveTo>
                      <a:pt x="42" y="22"/>
                    </a:moveTo>
                    <a:lnTo>
                      <a:pt x="0" y="5"/>
                    </a:lnTo>
                    <a:lnTo>
                      <a:pt x="6" y="0"/>
                    </a:lnTo>
                    <a:lnTo>
                      <a:pt x="48" y="16"/>
                    </a:lnTo>
                    <a:lnTo>
                      <a:pt x="42" y="22"/>
                    </a:lnTo>
                    <a:close/>
                  </a:path>
                </a:pathLst>
              </a:custGeom>
              <a:solidFill>
                <a:srgbClr val="FFE600"/>
              </a:solidFill>
              <a:ln w="9525">
                <a:noFill/>
                <a:round/>
                <a:headEnd/>
                <a:tailEnd/>
              </a:ln>
            </p:spPr>
            <p:txBody>
              <a:bodyPr/>
              <a:lstStyle/>
              <a:p>
                <a:pPr>
                  <a:defRPr/>
                </a:pPr>
                <a:endParaRPr lang="en-GB"/>
              </a:p>
            </p:txBody>
          </p:sp>
          <p:sp>
            <p:nvSpPr>
              <p:cNvPr id="122" name="Freeform 104"/>
              <p:cNvSpPr>
                <a:spLocks/>
              </p:cNvSpPr>
              <p:nvPr/>
            </p:nvSpPr>
            <p:spPr bwMode="auto">
              <a:xfrm>
                <a:off x="1837" y="1221"/>
                <a:ext cx="47" cy="26"/>
              </a:xfrm>
              <a:custGeom>
                <a:avLst/>
                <a:gdLst>
                  <a:gd name="T0" fmla="*/ 37 w 48"/>
                  <a:gd name="T1" fmla="*/ 52 h 22"/>
                  <a:gd name="T2" fmla="*/ 0 w 48"/>
                  <a:gd name="T3" fmla="*/ 11 h 22"/>
                  <a:gd name="T4" fmla="*/ 6 w 48"/>
                  <a:gd name="T5" fmla="*/ 0 h 22"/>
                  <a:gd name="T6" fmla="*/ 43 w 48"/>
                  <a:gd name="T7" fmla="*/ 37 h 22"/>
                  <a:gd name="T8" fmla="*/ 37 w 48"/>
                  <a:gd name="T9" fmla="*/ 52 h 22"/>
                  <a:gd name="T10" fmla="*/ 37 w 48"/>
                  <a:gd name="T11" fmla="*/ 52 h 22"/>
                  <a:gd name="T12" fmla="*/ 0 60000 65536"/>
                  <a:gd name="T13" fmla="*/ 0 60000 65536"/>
                  <a:gd name="T14" fmla="*/ 0 60000 65536"/>
                  <a:gd name="T15" fmla="*/ 0 60000 65536"/>
                  <a:gd name="T16" fmla="*/ 0 60000 65536"/>
                  <a:gd name="T17" fmla="*/ 0 60000 65536"/>
                  <a:gd name="T18" fmla="*/ 0 w 48"/>
                  <a:gd name="T19" fmla="*/ 0 h 22"/>
                  <a:gd name="T20" fmla="*/ 48 w 48"/>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48" h="22">
                    <a:moveTo>
                      <a:pt x="42" y="22"/>
                    </a:moveTo>
                    <a:lnTo>
                      <a:pt x="0" y="5"/>
                    </a:lnTo>
                    <a:lnTo>
                      <a:pt x="6" y="0"/>
                    </a:lnTo>
                    <a:lnTo>
                      <a:pt x="48" y="16"/>
                    </a:lnTo>
                    <a:lnTo>
                      <a:pt x="42" y="22"/>
                    </a:lnTo>
                  </a:path>
                </a:pathLst>
              </a:custGeom>
              <a:noFill/>
              <a:ln w="0">
                <a:solidFill>
                  <a:srgbClr val="000000"/>
                </a:solidFill>
                <a:prstDash val="solid"/>
                <a:round/>
                <a:headEnd/>
                <a:tailEnd/>
              </a:ln>
            </p:spPr>
            <p:txBody>
              <a:bodyPr/>
              <a:lstStyle/>
              <a:p>
                <a:pPr>
                  <a:defRPr/>
                </a:pPr>
                <a:endParaRPr lang="en-GB"/>
              </a:p>
            </p:txBody>
          </p:sp>
          <p:sp>
            <p:nvSpPr>
              <p:cNvPr id="123" name="Freeform 105"/>
              <p:cNvSpPr>
                <a:spLocks/>
              </p:cNvSpPr>
              <p:nvPr/>
            </p:nvSpPr>
            <p:spPr bwMode="auto">
              <a:xfrm>
                <a:off x="1880" y="1237"/>
                <a:ext cx="50" cy="28"/>
              </a:xfrm>
              <a:custGeom>
                <a:avLst/>
                <a:gdLst>
                  <a:gd name="T0" fmla="*/ 56 w 47"/>
                  <a:gd name="T1" fmla="*/ 28 h 28"/>
                  <a:gd name="T2" fmla="*/ 0 w 47"/>
                  <a:gd name="T3" fmla="*/ 6 h 28"/>
                  <a:gd name="T4" fmla="*/ 6 w 47"/>
                  <a:gd name="T5" fmla="*/ 0 h 28"/>
                  <a:gd name="T6" fmla="*/ 64 w 47"/>
                  <a:gd name="T7" fmla="*/ 23 h 28"/>
                  <a:gd name="T8" fmla="*/ 56 w 47"/>
                  <a:gd name="T9" fmla="*/ 28 h 28"/>
                  <a:gd name="T10" fmla="*/ 56 w 47"/>
                  <a:gd name="T11" fmla="*/ 28 h 28"/>
                  <a:gd name="T12" fmla="*/ 0 60000 65536"/>
                  <a:gd name="T13" fmla="*/ 0 60000 65536"/>
                  <a:gd name="T14" fmla="*/ 0 60000 65536"/>
                  <a:gd name="T15" fmla="*/ 0 60000 65536"/>
                  <a:gd name="T16" fmla="*/ 0 60000 65536"/>
                  <a:gd name="T17" fmla="*/ 0 60000 65536"/>
                  <a:gd name="T18" fmla="*/ 0 w 47"/>
                  <a:gd name="T19" fmla="*/ 0 h 28"/>
                  <a:gd name="T20" fmla="*/ 47 w 47"/>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47" h="28">
                    <a:moveTo>
                      <a:pt x="41" y="28"/>
                    </a:moveTo>
                    <a:lnTo>
                      <a:pt x="0" y="6"/>
                    </a:lnTo>
                    <a:lnTo>
                      <a:pt x="6" y="0"/>
                    </a:lnTo>
                    <a:lnTo>
                      <a:pt x="47" y="23"/>
                    </a:lnTo>
                    <a:lnTo>
                      <a:pt x="41" y="28"/>
                    </a:lnTo>
                    <a:close/>
                  </a:path>
                </a:pathLst>
              </a:custGeom>
              <a:solidFill>
                <a:srgbClr val="FFE600"/>
              </a:solidFill>
              <a:ln w="9525">
                <a:noFill/>
                <a:round/>
                <a:headEnd/>
                <a:tailEnd/>
              </a:ln>
            </p:spPr>
            <p:txBody>
              <a:bodyPr/>
              <a:lstStyle/>
              <a:p>
                <a:pPr>
                  <a:defRPr/>
                </a:pPr>
                <a:endParaRPr lang="en-GB"/>
              </a:p>
            </p:txBody>
          </p:sp>
          <p:sp>
            <p:nvSpPr>
              <p:cNvPr id="124" name="Freeform 106"/>
              <p:cNvSpPr>
                <a:spLocks/>
              </p:cNvSpPr>
              <p:nvPr/>
            </p:nvSpPr>
            <p:spPr bwMode="auto">
              <a:xfrm>
                <a:off x="1880" y="1237"/>
                <a:ext cx="50" cy="28"/>
              </a:xfrm>
              <a:custGeom>
                <a:avLst/>
                <a:gdLst>
                  <a:gd name="T0" fmla="*/ 56 w 47"/>
                  <a:gd name="T1" fmla="*/ 28 h 28"/>
                  <a:gd name="T2" fmla="*/ 0 w 47"/>
                  <a:gd name="T3" fmla="*/ 6 h 28"/>
                  <a:gd name="T4" fmla="*/ 6 w 47"/>
                  <a:gd name="T5" fmla="*/ 0 h 28"/>
                  <a:gd name="T6" fmla="*/ 64 w 47"/>
                  <a:gd name="T7" fmla="*/ 23 h 28"/>
                  <a:gd name="T8" fmla="*/ 56 w 47"/>
                  <a:gd name="T9" fmla="*/ 28 h 28"/>
                  <a:gd name="T10" fmla="*/ 56 w 47"/>
                  <a:gd name="T11" fmla="*/ 28 h 28"/>
                  <a:gd name="T12" fmla="*/ 0 60000 65536"/>
                  <a:gd name="T13" fmla="*/ 0 60000 65536"/>
                  <a:gd name="T14" fmla="*/ 0 60000 65536"/>
                  <a:gd name="T15" fmla="*/ 0 60000 65536"/>
                  <a:gd name="T16" fmla="*/ 0 60000 65536"/>
                  <a:gd name="T17" fmla="*/ 0 60000 65536"/>
                  <a:gd name="T18" fmla="*/ 0 w 47"/>
                  <a:gd name="T19" fmla="*/ 0 h 28"/>
                  <a:gd name="T20" fmla="*/ 47 w 47"/>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47" h="28">
                    <a:moveTo>
                      <a:pt x="41" y="28"/>
                    </a:moveTo>
                    <a:lnTo>
                      <a:pt x="0" y="6"/>
                    </a:lnTo>
                    <a:lnTo>
                      <a:pt x="6" y="0"/>
                    </a:lnTo>
                    <a:lnTo>
                      <a:pt x="47" y="23"/>
                    </a:lnTo>
                    <a:lnTo>
                      <a:pt x="41" y="28"/>
                    </a:lnTo>
                  </a:path>
                </a:pathLst>
              </a:custGeom>
              <a:noFill/>
              <a:ln w="0">
                <a:solidFill>
                  <a:srgbClr val="000000"/>
                </a:solidFill>
                <a:prstDash val="solid"/>
                <a:round/>
                <a:headEnd/>
                <a:tailEnd/>
              </a:ln>
            </p:spPr>
            <p:txBody>
              <a:bodyPr/>
              <a:lstStyle/>
              <a:p>
                <a:pPr>
                  <a:defRPr/>
                </a:pPr>
                <a:endParaRPr lang="en-GB"/>
              </a:p>
            </p:txBody>
          </p:sp>
          <p:sp>
            <p:nvSpPr>
              <p:cNvPr id="125" name="Freeform 107"/>
              <p:cNvSpPr>
                <a:spLocks/>
              </p:cNvSpPr>
              <p:nvPr/>
            </p:nvSpPr>
            <p:spPr bwMode="auto">
              <a:xfrm>
                <a:off x="1880" y="1221"/>
                <a:ext cx="43" cy="33"/>
              </a:xfrm>
              <a:custGeom>
                <a:avLst/>
                <a:gdLst>
                  <a:gd name="T0" fmla="*/ 0 w 41"/>
                  <a:gd name="T1" fmla="*/ 64 h 28"/>
                  <a:gd name="T2" fmla="*/ 51 w 41"/>
                  <a:gd name="T3" fmla="*/ 11 h 28"/>
                  <a:gd name="T4" fmla="*/ 51 w 41"/>
                  <a:gd name="T5" fmla="*/ 0 h 28"/>
                  <a:gd name="T6" fmla="*/ 0 w 41"/>
                  <a:gd name="T7" fmla="*/ 52 h 28"/>
                  <a:gd name="T8" fmla="*/ 0 w 41"/>
                  <a:gd name="T9" fmla="*/ 64 h 28"/>
                  <a:gd name="T10" fmla="*/ 0 w 41"/>
                  <a:gd name="T11" fmla="*/ 64 h 28"/>
                  <a:gd name="T12" fmla="*/ 0 60000 65536"/>
                  <a:gd name="T13" fmla="*/ 0 60000 65536"/>
                  <a:gd name="T14" fmla="*/ 0 60000 65536"/>
                  <a:gd name="T15" fmla="*/ 0 60000 65536"/>
                  <a:gd name="T16" fmla="*/ 0 60000 65536"/>
                  <a:gd name="T17" fmla="*/ 0 60000 65536"/>
                  <a:gd name="T18" fmla="*/ 0 w 41"/>
                  <a:gd name="T19" fmla="*/ 0 h 28"/>
                  <a:gd name="T20" fmla="*/ 41 w 41"/>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41" h="28">
                    <a:moveTo>
                      <a:pt x="0" y="28"/>
                    </a:moveTo>
                    <a:lnTo>
                      <a:pt x="41" y="5"/>
                    </a:lnTo>
                    <a:lnTo>
                      <a:pt x="41" y="0"/>
                    </a:lnTo>
                    <a:lnTo>
                      <a:pt x="0" y="22"/>
                    </a:lnTo>
                    <a:lnTo>
                      <a:pt x="0" y="28"/>
                    </a:lnTo>
                    <a:close/>
                  </a:path>
                </a:pathLst>
              </a:custGeom>
              <a:solidFill>
                <a:srgbClr val="FFE600"/>
              </a:solidFill>
              <a:ln w="9525">
                <a:noFill/>
                <a:round/>
                <a:headEnd/>
                <a:tailEnd/>
              </a:ln>
            </p:spPr>
            <p:txBody>
              <a:bodyPr/>
              <a:lstStyle/>
              <a:p>
                <a:pPr>
                  <a:defRPr/>
                </a:pPr>
                <a:endParaRPr lang="en-GB"/>
              </a:p>
            </p:txBody>
          </p:sp>
          <p:sp>
            <p:nvSpPr>
              <p:cNvPr id="126" name="Freeform 108"/>
              <p:cNvSpPr>
                <a:spLocks/>
              </p:cNvSpPr>
              <p:nvPr/>
            </p:nvSpPr>
            <p:spPr bwMode="auto">
              <a:xfrm>
                <a:off x="1880" y="1221"/>
                <a:ext cx="43" cy="33"/>
              </a:xfrm>
              <a:custGeom>
                <a:avLst/>
                <a:gdLst>
                  <a:gd name="T0" fmla="*/ 0 w 41"/>
                  <a:gd name="T1" fmla="*/ 64 h 28"/>
                  <a:gd name="T2" fmla="*/ 51 w 41"/>
                  <a:gd name="T3" fmla="*/ 11 h 28"/>
                  <a:gd name="T4" fmla="*/ 51 w 41"/>
                  <a:gd name="T5" fmla="*/ 0 h 28"/>
                  <a:gd name="T6" fmla="*/ 0 w 41"/>
                  <a:gd name="T7" fmla="*/ 52 h 28"/>
                  <a:gd name="T8" fmla="*/ 0 w 41"/>
                  <a:gd name="T9" fmla="*/ 64 h 28"/>
                  <a:gd name="T10" fmla="*/ 0 w 41"/>
                  <a:gd name="T11" fmla="*/ 64 h 28"/>
                  <a:gd name="T12" fmla="*/ 0 60000 65536"/>
                  <a:gd name="T13" fmla="*/ 0 60000 65536"/>
                  <a:gd name="T14" fmla="*/ 0 60000 65536"/>
                  <a:gd name="T15" fmla="*/ 0 60000 65536"/>
                  <a:gd name="T16" fmla="*/ 0 60000 65536"/>
                  <a:gd name="T17" fmla="*/ 0 60000 65536"/>
                  <a:gd name="T18" fmla="*/ 0 w 41"/>
                  <a:gd name="T19" fmla="*/ 0 h 28"/>
                  <a:gd name="T20" fmla="*/ 41 w 41"/>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41" h="28">
                    <a:moveTo>
                      <a:pt x="0" y="28"/>
                    </a:moveTo>
                    <a:lnTo>
                      <a:pt x="41" y="5"/>
                    </a:lnTo>
                    <a:lnTo>
                      <a:pt x="41" y="0"/>
                    </a:lnTo>
                    <a:lnTo>
                      <a:pt x="0" y="22"/>
                    </a:lnTo>
                    <a:lnTo>
                      <a:pt x="0" y="28"/>
                    </a:lnTo>
                  </a:path>
                </a:pathLst>
              </a:custGeom>
              <a:noFill/>
              <a:ln w="0">
                <a:solidFill>
                  <a:srgbClr val="000000"/>
                </a:solidFill>
                <a:prstDash val="solid"/>
                <a:round/>
                <a:headEnd/>
                <a:tailEnd/>
              </a:ln>
            </p:spPr>
            <p:txBody>
              <a:bodyPr/>
              <a:lstStyle/>
              <a:p>
                <a:pPr>
                  <a:defRPr/>
                </a:pPr>
                <a:endParaRPr lang="en-GB"/>
              </a:p>
            </p:txBody>
          </p:sp>
          <p:sp>
            <p:nvSpPr>
              <p:cNvPr id="127" name="Freeform 109"/>
              <p:cNvSpPr>
                <a:spLocks/>
              </p:cNvSpPr>
              <p:nvPr/>
            </p:nvSpPr>
            <p:spPr bwMode="auto">
              <a:xfrm>
                <a:off x="1830" y="1225"/>
                <a:ext cx="55" cy="19"/>
              </a:xfrm>
              <a:custGeom>
                <a:avLst/>
                <a:gdLst>
                  <a:gd name="T0" fmla="*/ 59 w 54"/>
                  <a:gd name="T1" fmla="*/ 11 h 17"/>
                  <a:gd name="T2" fmla="*/ 0 w 54"/>
                  <a:gd name="T3" fmla="*/ 29 h 17"/>
                  <a:gd name="T4" fmla="*/ 0 w 54"/>
                  <a:gd name="T5" fmla="*/ 19 h 17"/>
                  <a:gd name="T6" fmla="*/ 59 w 54"/>
                  <a:gd name="T7" fmla="*/ 0 h 17"/>
                  <a:gd name="T8" fmla="*/ 59 w 54"/>
                  <a:gd name="T9" fmla="*/ 11 h 17"/>
                  <a:gd name="T10" fmla="*/ 59 w 54"/>
                  <a:gd name="T11" fmla="*/ 11 h 17"/>
                  <a:gd name="T12" fmla="*/ 0 60000 65536"/>
                  <a:gd name="T13" fmla="*/ 0 60000 65536"/>
                  <a:gd name="T14" fmla="*/ 0 60000 65536"/>
                  <a:gd name="T15" fmla="*/ 0 60000 65536"/>
                  <a:gd name="T16" fmla="*/ 0 60000 65536"/>
                  <a:gd name="T17" fmla="*/ 0 60000 65536"/>
                  <a:gd name="T18" fmla="*/ 0 w 54"/>
                  <a:gd name="T19" fmla="*/ 0 h 17"/>
                  <a:gd name="T20" fmla="*/ 54 w 54"/>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54" h="17">
                    <a:moveTo>
                      <a:pt x="54" y="6"/>
                    </a:moveTo>
                    <a:lnTo>
                      <a:pt x="0" y="17"/>
                    </a:lnTo>
                    <a:lnTo>
                      <a:pt x="0" y="11"/>
                    </a:lnTo>
                    <a:lnTo>
                      <a:pt x="54" y="0"/>
                    </a:lnTo>
                    <a:lnTo>
                      <a:pt x="54" y="6"/>
                    </a:lnTo>
                    <a:close/>
                  </a:path>
                </a:pathLst>
              </a:custGeom>
              <a:solidFill>
                <a:srgbClr val="FFE600"/>
              </a:solidFill>
              <a:ln w="9525">
                <a:noFill/>
                <a:round/>
                <a:headEnd/>
                <a:tailEnd/>
              </a:ln>
            </p:spPr>
            <p:txBody>
              <a:bodyPr/>
              <a:lstStyle/>
              <a:p>
                <a:pPr>
                  <a:defRPr/>
                </a:pPr>
                <a:endParaRPr lang="en-GB"/>
              </a:p>
            </p:txBody>
          </p:sp>
          <p:sp>
            <p:nvSpPr>
              <p:cNvPr id="128" name="Freeform 110"/>
              <p:cNvSpPr>
                <a:spLocks/>
              </p:cNvSpPr>
              <p:nvPr/>
            </p:nvSpPr>
            <p:spPr bwMode="auto">
              <a:xfrm>
                <a:off x="1830" y="1225"/>
                <a:ext cx="55" cy="19"/>
              </a:xfrm>
              <a:custGeom>
                <a:avLst/>
                <a:gdLst>
                  <a:gd name="T0" fmla="*/ 59 w 54"/>
                  <a:gd name="T1" fmla="*/ 11 h 17"/>
                  <a:gd name="T2" fmla="*/ 0 w 54"/>
                  <a:gd name="T3" fmla="*/ 29 h 17"/>
                  <a:gd name="T4" fmla="*/ 0 w 54"/>
                  <a:gd name="T5" fmla="*/ 19 h 17"/>
                  <a:gd name="T6" fmla="*/ 59 w 54"/>
                  <a:gd name="T7" fmla="*/ 0 h 17"/>
                  <a:gd name="T8" fmla="*/ 59 w 54"/>
                  <a:gd name="T9" fmla="*/ 11 h 17"/>
                  <a:gd name="T10" fmla="*/ 59 w 54"/>
                  <a:gd name="T11" fmla="*/ 11 h 17"/>
                  <a:gd name="T12" fmla="*/ 0 60000 65536"/>
                  <a:gd name="T13" fmla="*/ 0 60000 65536"/>
                  <a:gd name="T14" fmla="*/ 0 60000 65536"/>
                  <a:gd name="T15" fmla="*/ 0 60000 65536"/>
                  <a:gd name="T16" fmla="*/ 0 60000 65536"/>
                  <a:gd name="T17" fmla="*/ 0 60000 65536"/>
                  <a:gd name="T18" fmla="*/ 0 w 54"/>
                  <a:gd name="T19" fmla="*/ 0 h 17"/>
                  <a:gd name="T20" fmla="*/ 54 w 54"/>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54" h="17">
                    <a:moveTo>
                      <a:pt x="54" y="6"/>
                    </a:moveTo>
                    <a:lnTo>
                      <a:pt x="0" y="17"/>
                    </a:lnTo>
                    <a:lnTo>
                      <a:pt x="0" y="11"/>
                    </a:lnTo>
                    <a:lnTo>
                      <a:pt x="54" y="0"/>
                    </a:lnTo>
                    <a:lnTo>
                      <a:pt x="54" y="6"/>
                    </a:lnTo>
                  </a:path>
                </a:pathLst>
              </a:custGeom>
              <a:noFill/>
              <a:ln w="0">
                <a:solidFill>
                  <a:srgbClr val="000000"/>
                </a:solidFill>
                <a:prstDash val="solid"/>
                <a:round/>
                <a:headEnd/>
                <a:tailEnd/>
              </a:ln>
            </p:spPr>
            <p:txBody>
              <a:bodyPr/>
              <a:lstStyle/>
              <a:p>
                <a:pPr>
                  <a:defRPr/>
                </a:pPr>
                <a:endParaRPr lang="en-GB"/>
              </a:p>
            </p:txBody>
          </p:sp>
          <p:sp>
            <p:nvSpPr>
              <p:cNvPr id="129" name="Freeform 111"/>
              <p:cNvSpPr>
                <a:spLocks/>
              </p:cNvSpPr>
              <p:nvPr/>
            </p:nvSpPr>
            <p:spPr bwMode="auto">
              <a:xfrm>
                <a:off x="1837" y="1249"/>
                <a:ext cx="55" cy="19"/>
              </a:xfrm>
              <a:custGeom>
                <a:avLst/>
                <a:gdLst>
                  <a:gd name="T0" fmla="*/ 59 w 54"/>
                  <a:gd name="T1" fmla="*/ 12 h 16"/>
                  <a:gd name="T2" fmla="*/ 0 w 54"/>
                  <a:gd name="T3" fmla="*/ 38 h 16"/>
                  <a:gd name="T4" fmla="*/ 0 w 54"/>
                  <a:gd name="T5" fmla="*/ 25 h 16"/>
                  <a:gd name="T6" fmla="*/ 59 w 54"/>
                  <a:gd name="T7" fmla="*/ 0 h 16"/>
                  <a:gd name="T8" fmla="*/ 59 w 54"/>
                  <a:gd name="T9" fmla="*/ 12 h 16"/>
                  <a:gd name="T10" fmla="*/ 59 w 54"/>
                  <a:gd name="T11" fmla="*/ 12 h 16"/>
                  <a:gd name="T12" fmla="*/ 0 60000 65536"/>
                  <a:gd name="T13" fmla="*/ 0 60000 65536"/>
                  <a:gd name="T14" fmla="*/ 0 60000 65536"/>
                  <a:gd name="T15" fmla="*/ 0 60000 65536"/>
                  <a:gd name="T16" fmla="*/ 0 60000 65536"/>
                  <a:gd name="T17" fmla="*/ 0 60000 65536"/>
                  <a:gd name="T18" fmla="*/ 0 w 54"/>
                  <a:gd name="T19" fmla="*/ 0 h 16"/>
                  <a:gd name="T20" fmla="*/ 54 w 54"/>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54" h="16">
                    <a:moveTo>
                      <a:pt x="54" y="5"/>
                    </a:moveTo>
                    <a:lnTo>
                      <a:pt x="0" y="16"/>
                    </a:lnTo>
                    <a:lnTo>
                      <a:pt x="0" y="11"/>
                    </a:lnTo>
                    <a:lnTo>
                      <a:pt x="54" y="0"/>
                    </a:lnTo>
                    <a:lnTo>
                      <a:pt x="54" y="5"/>
                    </a:lnTo>
                    <a:close/>
                  </a:path>
                </a:pathLst>
              </a:custGeom>
              <a:solidFill>
                <a:srgbClr val="FFE600"/>
              </a:solidFill>
              <a:ln w="9525">
                <a:noFill/>
                <a:round/>
                <a:headEnd/>
                <a:tailEnd/>
              </a:ln>
            </p:spPr>
            <p:txBody>
              <a:bodyPr/>
              <a:lstStyle/>
              <a:p>
                <a:pPr>
                  <a:defRPr/>
                </a:pPr>
                <a:endParaRPr lang="en-GB"/>
              </a:p>
            </p:txBody>
          </p:sp>
          <p:sp>
            <p:nvSpPr>
              <p:cNvPr id="130" name="Freeform 112"/>
              <p:cNvSpPr>
                <a:spLocks/>
              </p:cNvSpPr>
              <p:nvPr/>
            </p:nvSpPr>
            <p:spPr bwMode="auto">
              <a:xfrm>
                <a:off x="1837" y="1249"/>
                <a:ext cx="55" cy="19"/>
              </a:xfrm>
              <a:custGeom>
                <a:avLst/>
                <a:gdLst>
                  <a:gd name="T0" fmla="*/ 59 w 54"/>
                  <a:gd name="T1" fmla="*/ 12 h 16"/>
                  <a:gd name="T2" fmla="*/ 0 w 54"/>
                  <a:gd name="T3" fmla="*/ 38 h 16"/>
                  <a:gd name="T4" fmla="*/ 0 w 54"/>
                  <a:gd name="T5" fmla="*/ 25 h 16"/>
                  <a:gd name="T6" fmla="*/ 59 w 54"/>
                  <a:gd name="T7" fmla="*/ 0 h 16"/>
                  <a:gd name="T8" fmla="*/ 59 w 54"/>
                  <a:gd name="T9" fmla="*/ 12 h 16"/>
                  <a:gd name="T10" fmla="*/ 59 w 54"/>
                  <a:gd name="T11" fmla="*/ 12 h 16"/>
                  <a:gd name="T12" fmla="*/ 0 60000 65536"/>
                  <a:gd name="T13" fmla="*/ 0 60000 65536"/>
                  <a:gd name="T14" fmla="*/ 0 60000 65536"/>
                  <a:gd name="T15" fmla="*/ 0 60000 65536"/>
                  <a:gd name="T16" fmla="*/ 0 60000 65536"/>
                  <a:gd name="T17" fmla="*/ 0 60000 65536"/>
                  <a:gd name="T18" fmla="*/ 0 w 54"/>
                  <a:gd name="T19" fmla="*/ 0 h 16"/>
                  <a:gd name="T20" fmla="*/ 54 w 54"/>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54" h="16">
                    <a:moveTo>
                      <a:pt x="54" y="5"/>
                    </a:moveTo>
                    <a:lnTo>
                      <a:pt x="0" y="16"/>
                    </a:lnTo>
                    <a:lnTo>
                      <a:pt x="0" y="11"/>
                    </a:lnTo>
                    <a:lnTo>
                      <a:pt x="54" y="0"/>
                    </a:lnTo>
                    <a:lnTo>
                      <a:pt x="54" y="5"/>
                    </a:lnTo>
                  </a:path>
                </a:pathLst>
              </a:custGeom>
              <a:noFill/>
              <a:ln w="0">
                <a:solidFill>
                  <a:srgbClr val="000000"/>
                </a:solidFill>
                <a:prstDash val="solid"/>
                <a:round/>
                <a:headEnd/>
                <a:tailEnd/>
              </a:ln>
            </p:spPr>
            <p:txBody>
              <a:bodyPr/>
              <a:lstStyle/>
              <a:p>
                <a:pPr>
                  <a:defRPr/>
                </a:pPr>
                <a:endParaRPr lang="en-GB"/>
              </a:p>
            </p:txBody>
          </p:sp>
          <p:sp>
            <p:nvSpPr>
              <p:cNvPr id="131" name="Freeform 113"/>
              <p:cNvSpPr>
                <a:spLocks/>
              </p:cNvSpPr>
              <p:nvPr/>
            </p:nvSpPr>
            <p:spPr bwMode="auto">
              <a:xfrm>
                <a:off x="1830" y="1244"/>
                <a:ext cx="55" cy="9"/>
              </a:xfrm>
              <a:custGeom>
                <a:avLst/>
                <a:gdLst>
                  <a:gd name="T0" fmla="*/ 0 w 54"/>
                  <a:gd name="T1" fmla="*/ 0 h 11"/>
                  <a:gd name="T2" fmla="*/ 59 w 54"/>
                  <a:gd name="T3" fmla="*/ 4 h 11"/>
                  <a:gd name="T4" fmla="*/ 59 w 54"/>
                  <a:gd name="T5" fmla="*/ 4 h 11"/>
                  <a:gd name="T6" fmla="*/ 0 w 54"/>
                  <a:gd name="T7" fmla="*/ 0 h 11"/>
                  <a:gd name="T8" fmla="*/ 0 w 54"/>
                  <a:gd name="T9" fmla="*/ 0 h 11"/>
                  <a:gd name="T10" fmla="*/ 0 w 54"/>
                  <a:gd name="T11" fmla="*/ 0 h 11"/>
                  <a:gd name="T12" fmla="*/ 0 60000 65536"/>
                  <a:gd name="T13" fmla="*/ 0 60000 65536"/>
                  <a:gd name="T14" fmla="*/ 0 60000 65536"/>
                  <a:gd name="T15" fmla="*/ 0 60000 65536"/>
                  <a:gd name="T16" fmla="*/ 0 60000 65536"/>
                  <a:gd name="T17" fmla="*/ 0 60000 65536"/>
                  <a:gd name="T18" fmla="*/ 0 w 54"/>
                  <a:gd name="T19" fmla="*/ 0 h 11"/>
                  <a:gd name="T20" fmla="*/ 54 w 54"/>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54" h="11">
                    <a:moveTo>
                      <a:pt x="0" y="0"/>
                    </a:moveTo>
                    <a:lnTo>
                      <a:pt x="54" y="11"/>
                    </a:lnTo>
                    <a:lnTo>
                      <a:pt x="0" y="0"/>
                    </a:lnTo>
                    <a:close/>
                  </a:path>
                </a:pathLst>
              </a:custGeom>
              <a:solidFill>
                <a:srgbClr val="FFE600"/>
              </a:solidFill>
              <a:ln w="9525">
                <a:noFill/>
                <a:round/>
                <a:headEnd/>
                <a:tailEnd/>
              </a:ln>
            </p:spPr>
            <p:txBody>
              <a:bodyPr/>
              <a:lstStyle/>
              <a:p>
                <a:pPr>
                  <a:defRPr/>
                </a:pPr>
                <a:endParaRPr lang="en-GB"/>
              </a:p>
            </p:txBody>
          </p:sp>
          <p:sp>
            <p:nvSpPr>
              <p:cNvPr id="132" name="Freeform 114"/>
              <p:cNvSpPr>
                <a:spLocks/>
              </p:cNvSpPr>
              <p:nvPr/>
            </p:nvSpPr>
            <p:spPr bwMode="auto">
              <a:xfrm>
                <a:off x="1830" y="1244"/>
                <a:ext cx="55" cy="9"/>
              </a:xfrm>
              <a:custGeom>
                <a:avLst/>
                <a:gdLst>
                  <a:gd name="T0" fmla="*/ 0 w 54"/>
                  <a:gd name="T1" fmla="*/ 0 h 11"/>
                  <a:gd name="T2" fmla="*/ 59 w 54"/>
                  <a:gd name="T3" fmla="*/ 4 h 11"/>
                  <a:gd name="T4" fmla="*/ 59 w 54"/>
                  <a:gd name="T5" fmla="*/ 4 h 11"/>
                  <a:gd name="T6" fmla="*/ 0 w 54"/>
                  <a:gd name="T7" fmla="*/ 0 h 11"/>
                  <a:gd name="T8" fmla="*/ 0 w 54"/>
                  <a:gd name="T9" fmla="*/ 0 h 11"/>
                  <a:gd name="T10" fmla="*/ 0 w 54"/>
                  <a:gd name="T11" fmla="*/ 0 h 11"/>
                  <a:gd name="T12" fmla="*/ 0 60000 65536"/>
                  <a:gd name="T13" fmla="*/ 0 60000 65536"/>
                  <a:gd name="T14" fmla="*/ 0 60000 65536"/>
                  <a:gd name="T15" fmla="*/ 0 60000 65536"/>
                  <a:gd name="T16" fmla="*/ 0 60000 65536"/>
                  <a:gd name="T17" fmla="*/ 0 60000 65536"/>
                  <a:gd name="T18" fmla="*/ 0 w 54"/>
                  <a:gd name="T19" fmla="*/ 0 h 11"/>
                  <a:gd name="T20" fmla="*/ 54 w 54"/>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54" h="11">
                    <a:moveTo>
                      <a:pt x="0" y="0"/>
                    </a:moveTo>
                    <a:lnTo>
                      <a:pt x="54" y="11"/>
                    </a:lnTo>
                    <a:lnTo>
                      <a:pt x="0" y="0"/>
                    </a:lnTo>
                  </a:path>
                </a:pathLst>
              </a:custGeom>
              <a:noFill/>
              <a:ln w="0">
                <a:solidFill>
                  <a:srgbClr val="000000"/>
                </a:solidFill>
                <a:prstDash val="solid"/>
                <a:round/>
                <a:headEnd/>
                <a:tailEnd/>
              </a:ln>
            </p:spPr>
            <p:txBody>
              <a:bodyPr/>
              <a:lstStyle/>
              <a:p>
                <a:pPr>
                  <a:defRPr/>
                </a:pPr>
                <a:endParaRPr lang="en-GB"/>
              </a:p>
            </p:txBody>
          </p:sp>
          <p:sp>
            <p:nvSpPr>
              <p:cNvPr id="133" name="Freeform 115"/>
              <p:cNvSpPr>
                <a:spLocks/>
              </p:cNvSpPr>
              <p:nvPr/>
            </p:nvSpPr>
            <p:spPr bwMode="auto">
              <a:xfrm>
                <a:off x="1880" y="1225"/>
                <a:ext cx="50" cy="19"/>
              </a:xfrm>
              <a:custGeom>
                <a:avLst/>
                <a:gdLst>
                  <a:gd name="T0" fmla="*/ 0 w 47"/>
                  <a:gd name="T1" fmla="*/ 11 h 17"/>
                  <a:gd name="T2" fmla="*/ 64 w 47"/>
                  <a:gd name="T3" fmla="*/ 29 h 17"/>
                  <a:gd name="T4" fmla="*/ 64 w 47"/>
                  <a:gd name="T5" fmla="*/ 19 h 17"/>
                  <a:gd name="T6" fmla="*/ 0 w 47"/>
                  <a:gd name="T7" fmla="*/ 0 h 17"/>
                  <a:gd name="T8" fmla="*/ 0 w 47"/>
                  <a:gd name="T9" fmla="*/ 11 h 17"/>
                  <a:gd name="T10" fmla="*/ 0 w 47"/>
                  <a:gd name="T11" fmla="*/ 11 h 17"/>
                  <a:gd name="T12" fmla="*/ 0 60000 65536"/>
                  <a:gd name="T13" fmla="*/ 0 60000 65536"/>
                  <a:gd name="T14" fmla="*/ 0 60000 65536"/>
                  <a:gd name="T15" fmla="*/ 0 60000 65536"/>
                  <a:gd name="T16" fmla="*/ 0 60000 65536"/>
                  <a:gd name="T17" fmla="*/ 0 60000 65536"/>
                  <a:gd name="T18" fmla="*/ 0 w 47"/>
                  <a:gd name="T19" fmla="*/ 0 h 17"/>
                  <a:gd name="T20" fmla="*/ 47 w 4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47" h="17">
                    <a:moveTo>
                      <a:pt x="0" y="6"/>
                    </a:moveTo>
                    <a:lnTo>
                      <a:pt x="47" y="17"/>
                    </a:lnTo>
                    <a:lnTo>
                      <a:pt x="47" y="11"/>
                    </a:lnTo>
                    <a:lnTo>
                      <a:pt x="0" y="0"/>
                    </a:lnTo>
                    <a:lnTo>
                      <a:pt x="0" y="6"/>
                    </a:lnTo>
                    <a:close/>
                  </a:path>
                </a:pathLst>
              </a:custGeom>
              <a:solidFill>
                <a:srgbClr val="FFE600"/>
              </a:solidFill>
              <a:ln w="9525">
                <a:noFill/>
                <a:round/>
                <a:headEnd/>
                <a:tailEnd/>
              </a:ln>
            </p:spPr>
            <p:txBody>
              <a:bodyPr/>
              <a:lstStyle/>
              <a:p>
                <a:pPr>
                  <a:defRPr/>
                </a:pPr>
                <a:endParaRPr lang="en-GB"/>
              </a:p>
            </p:txBody>
          </p:sp>
          <p:sp>
            <p:nvSpPr>
              <p:cNvPr id="134" name="Freeform 116"/>
              <p:cNvSpPr>
                <a:spLocks/>
              </p:cNvSpPr>
              <p:nvPr/>
            </p:nvSpPr>
            <p:spPr bwMode="auto">
              <a:xfrm>
                <a:off x="1880" y="1225"/>
                <a:ext cx="50" cy="19"/>
              </a:xfrm>
              <a:custGeom>
                <a:avLst/>
                <a:gdLst>
                  <a:gd name="T0" fmla="*/ 0 w 47"/>
                  <a:gd name="T1" fmla="*/ 11 h 17"/>
                  <a:gd name="T2" fmla="*/ 64 w 47"/>
                  <a:gd name="T3" fmla="*/ 29 h 17"/>
                  <a:gd name="T4" fmla="*/ 64 w 47"/>
                  <a:gd name="T5" fmla="*/ 19 h 17"/>
                  <a:gd name="T6" fmla="*/ 0 w 47"/>
                  <a:gd name="T7" fmla="*/ 0 h 17"/>
                  <a:gd name="T8" fmla="*/ 0 w 47"/>
                  <a:gd name="T9" fmla="*/ 11 h 17"/>
                  <a:gd name="T10" fmla="*/ 0 w 47"/>
                  <a:gd name="T11" fmla="*/ 11 h 17"/>
                  <a:gd name="T12" fmla="*/ 0 60000 65536"/>
                  <a:gd name="T13" fmla="*/ 0 60000 65536"/>
                  <a:gd name="T14" fmla="*/ 0 60000 65536"/>
                  <a:gd name="T15" fmla="*/ 0 60000 65536"/>
                  <a:gd name="T16" fmla="*/ 0 60000 65536"/>
                  <a:gd name="T17" fmla="*/ 0 60000 65536"/>
                  <a:gd name="T18" fmla="*/ 0 w 47"/>
                  <a:gd name="T19" fmla="*/ 0 h 17"/>
                  <a:gd name="T20" fmla="*/ 47 w 4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47" h="17">
                    <a:moveTo>
                      <a:pt x="0" y="6"/>
                    </a:moveTo>
                    <a:lnTo>
                      <a:pt x="47" y="17"/>
                    </a:lnTo>
                    <a:lnTo>
                      <a:pt x="47" y="11"/>
                    </a:lnTo>
                    <a:lnTo>
                      <a:pt x="0" y="0"/>
                    </a:lnTo>
                    <a:lnTo>
                      <a:pt x="0" y="6"/>
                    </a:lnTo>
                  </a:path>
                </a:pathLst>
              </a:custGeom>
              <a:noFill/>
              <a:ln w="0">
                <a:solidFill>
                  <a:srgbClr val="000000"/>
                </a:solidFill>
                <a:prstDash val="solid"/>
                <a:round/>
                <a:headEnd/>
                <a:tailEnd/>
              </a:ln>
            </p:spPr>
            <p:txBody>
              <a:bodyPr/>
              <a:lstStyle/>
              <a:p>
                <a:pPr>
                  <a:defRPr/>
                </a:pPr>
                <a:endParaRPr lang="en-GB"/>
              </a:p>
            </p:txBody>
          </p:sp>
          <p:sp>
            <p:nvSpPr>
              <p:cNvPr id="135" name="Freeform 117"/>
              <p:cNvSpPr>
                <a:spLocks/>
              </p:cNvSpPr>
              <p:nvPr/>
            </p:nvSpPr>
            <p:spPr bwMode="auto">
              <a:xfrm>
                <a:off x="1880" y="1244"/>
                <a:ext cx="50" cy="9"/>
              </a:xfrm>
              <a:custGeom>
                <a:avLst/>
                <a:gdLst>
                  <a:gd name="T0" fmla="*/ 64 w 47"/>
                  <a:gd name="T1" fmla="*/ 0 h 11"/>
                  <a:gd name="T2" fmla="*/ 0 w 47"/>
                  <a:gd name="T3" fmla="*/ 4 h 11"/>
                  <a:gd name="T4" fmla="*/ 0 w 47"/>
                  <a:gd name="T5" fmla="*/ 4 h 11"/>
                  <a:gd name="T6" fmla="*/ 64 w 47"/>
                  <a:gd name="T7" fmla="*/ 0 h 11"/>
                  <a:gd name="T8" fmla="*/ 64 w 47"/>
                  <a:gd name="T9" fmla="*/ 0 h 11"/>
                  <a:gd name="T10" fmla="*/ 64 w 47"/>
                  <a:gd name="T11" fmla="*/ 0 h 11"/>
                  <a:gd name="T12" fmla="*/ 0 60000 65536"/>
                  <a:gd name="T13" fmla="*/ 0 60000 65536"/>
                  <a:gd name="T14" fmla="*/ 0 60000 65536"/>
                  <a:gd name="T15" fmla="*/ 0 60000 65536"/>
                  <a:gd name="T16" fmla="*/ 0 60000 65536"/>
                  <a:gd name="T17" fmla="*/ 0 60000 65536"/>
                  <a:gd name="T18" fmla="*/ 0 w 47"/>
                  <a:gd name="T19" fmla="*/ 0 h 11"/>
                  <a:gd name="T20" fmla="*/ 47 w 47"/>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47" h="11">
                    <a:moveTo>
                      <a:pt x="47" y="0"/>
                    </a:moveTo>
                    <a:lnTo>
                      <a:pt x="0" y="11"/>
                    </a:lnTo>
                    <a:lnTo>
                      <a:pt x="47" y="0"/>
                    </a:lnTo>
                    <a:close/>
                  </a:path>
                </a:pathLst>
              </a:custGeom>
              <a:solidFill>
                <a:srgbClr val="FFE600"/>
              </a:solidFill>
              <a:ln w="9525">
                <a:noFill/>
                <a:round/>
                <a:headEnd/>
                <a:tailEnd/>
              </a:ln>
            </p:spPr>
            <p:txBody>
              <a:bodyPr/>
              <a:lstStyle/>
              <a:p>
                <a:pPr>
                  <a:defRPr/>
                </a:pPr>
                <a:endParaRPr lang="en-GB"/>
              </a:p>
            </p:txBody>
          </p:sp>
          <p:sp>
            <p:nvSpPr>
              <p:cNvPr id="136" name="Freeform 118"/>
              <p:cNvSpPr>
                <a:spLocks/>
              </p:cNvSpPr>
              <p:nvPr/>
            </p:nvSpPr>
            <p:spPr bwMode="auto">
              <a:xfrm>
                <a:off x="1880" y="1244"/>
                <a:ext cx="50" cy="9"/>
              </a:xfrm>
              <a:custGeom>
                <a:avLst/>
                <a:gdLst>
                  <a:gd name="T0" fmla="*/ 64 w 47"/>
                  <a:gd name="T1" fmla="*/ 0 h 11"/>
                  <a:gd name="T2" fmla="*/ 0 w 47"/>
                  <a:gd name="T3" fmla="*/ 4 h 11"/>
                  <a:gd name="T4" fmla="*/ 0 w 47"/>
                  <a:gd name="T5" fmla="*/ 4 h 11"/>
                  <a:gd name="T6" fmla="*/ 64 w 47"/>
                  <a:gd name="T7" fmla="*/ 0 h 11"/>
                  <a:gd name="T8" fmla="*/ 64 w 47"/>
                  <a:gd name="T9" fmla="*/ 0 h 11"/>
                  <a:gd name="T10" fmla="*/ 64 w 47"/>
                  <a:gd name="T11" fmla="*/ 0 h 11"/>
                  <a:gd name="T12" fmla="*/ 0 60000 65536"/>
                  <a:gd name="T13" fmla="*/ 0 60000 65536"/>
                  <a:gd name="T14" fmla="*/ 0 60000 65536"/>
                  <a:gd name="T15" fmla="*/ 0 60000 65536"/>
                  <a:gd name="T16" fmla="*/ 0 60000 65536"/>
                  <a:gd name="T17" fmla="*/ 0 60000 65536"/>
                  <a:gd name="T18" fmla="*/ 0 w 47"/>
                  <a:gd name="T19" fmla="*/ 0 h 11"/>
                  <a:gd name="T20" fmla="*/ 47 w 47"/>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47" h="11">
                    <a:moveTo>
                      <a:pt x="47" y="0"/>
                    </a:moveTo>
                    <a:lnTo>
                      <a:pt x="0" y="11"/>
                    </a:lnTo>
                    <a:lnTo>
                      <a:pt x="47" y="0"/>
                    </a:lnTo>
                  </a:path>
                </a:pathLst>
              </a:custGeom>
              <a:noFill/>
              <a:ln w="0">
                <a:solidFill>
                  <a:srgbClr val="000000"/>
                </a:solidFill>
                <a:prstDash val="solid"/>
                <a:round/>
                <a:headEnd/>
                <a:tailEnd/>
              </a:ln>
            </p:spPr>
            <p:txBody>
              <a:bodyPr/>
              <a:lstStyle/>
              <a:p>
                <a:pPr>
                  <a:defRPr/>
                </a:pPr>
                <a:endParaRPr lang="en-GB"/>
              </a:p>
            </p:txBody>
          </p:sp>
          <p:sp>
            <p:nvSpPr>
              <p:cNvPr id="137" name="Freeform 119"/>
              <p:cNvSpPr>
                <a:spLocks/>
              </p:cNvSpPr>
              <p:nvPr/>
            </p:nvSpPr>
            <p:spPr bwMode="auto">
              <a:xfrm>
                <a:off x="1837" y="1265"/>
                <a:ext cx="85" cy="2"/>
              </a:xfrm>
              <a:custGeom>
                <a:avLst/>
                <a:gdLst>
                  <a:gd name="T0" fmla="*/ 93 w 83"/>
                  <a:gd name="T1" fmla="*/ 0 h 1"/>
                  <a:gd name="T2" fmla="*/ 0 w 83"/>
                  <a:gd name="T3" fmla="*/ 0 h 1"/>
                  <a:gd name="T4" fmla="*/ 0 w 83"/>
                  <a:gd name="T5" fmla="*/ 0 h 1"/>
                  <a:gd name="T6" fmla="*/ 93 w 83"/>
                  <a:gd name="T7" fmla="*/ 0 h 1"/>
                  <a:gd name="T8" fmla="*/ 93 w 83"/>
                  <a:gd name="T9" fmla="*/ 0 h 1"/>
                  <a:gd name="T10" fmla="*/ 93 w 83"/>
                  <a:gd name="T11" fmla="*/ 0 h 1"/>
                  <a:gd name="T12" fmla="*/ 0 60000 65536"/>
                  <a:gd name="T13" fmla="*/ 0 60000 65536"/>
                  <a:gd name="T14" fmla="*/ 0 60000 65536"/>
                  <a:gd name="T15" fmla="*/ 0 60000 65536"/>
                  <a:gd name="T16" fmla="*/ 0 60000 65536"/>
                  <a:gd name="T17" fmla="*/ 0 60000 65536"/>
                  <a:gd name="T18" fmla="*/ 0 w 83"/>
                  <a:gd name="T19" fmla="*/ 0 h 1"/>
                  <a:gd name="T20" fmla="*/ 83 w 83"/>
                  <a:gd name="T21" fmla="*/ 1 h 1"/>
                </a:gdLst>
                <a:ahLst/>
                <a:cxnLst>
                  <a:cxn ang="T12">
                    <a:pos x="T0" y="T1"/>
                  </a:cxn>
                  <a:cxn ang="T13">
                    <a:pos x="T2" y="T3"/>
                  </a:cxn>
                  <a:cxn ang="T14">
                    <a:pos x="T4" y="T5"/>
                  </a:cxn>
                  <a:cxn ang="T15">
                    <a:pos x="T6" y="T7"/>
                  </a:cxn>
                  <a:cxn ang="T16">
                    <a:pos x="T8" y="T9"/>
                  </a:cxn>
                  <a:cxn ang="T17">
                    <a:pos x="T10" y="T11"/>
                  </a:cxn>
                </a:cxnLst>
                <a:rect l="T18" t="T19" r="T20" b="T21"/>
                <a:pathLst>
                  <a:path w="83" h="1">
                    <a:moveTo>
                      <a:pt x="83" y="0"/>
                    </a:moveTo>
                    <a:lnTo>
                      <a:pt x="0" y="0"/>
                    </a:lnTo>
                    <a:lnTo>
                      <a:pt x="83" y="0"/>
                    </a:lnTo>
                    <a:close/>
                  </a:path>
                </a:pathLst>
              </a:custGeom>
              <a:solidFill>
                <a:srgbClr val="FFE600"/>
              </a:solidFill>
              <a:ln w="9525">
                <a:noFill/>
                <a:round/>
                <a:headEnd/>
                <a:tailEnd/>
              </a:ln>
            </p:spPr>
            <p:txBody>
              <a:bodyPr/>
              <a:lstStyle/>
              <a:p>
                <a:pPr>
                  <a:defRPr/>
                </a:pPr>
                <a:endParaRPr lang="en-GB"/>
              </a:p>
            </p:txBody>
          </p:sp>
          <p:sp>
            <p:nvSpPr>
              <p:cNvPr id="138" name="Freeform 120"/>
              <p:cNvSpPr>
                <a:spLocks/>
              </p:cNvSpPr>
              <p:nvPr/>
            </p:nvSpPr>
            <p:spPr bwMode="auto">
              <a:xfrm>
                <a:off x="1837" y="1265"/>
                <a:ext cx="85" cy="2"/>
              </a:xfrm>
              <a:custGeom>
                <a:avLst/>
                <a:gdLst>
                  <a:gd name="T0" fmla="*/ 93 w 83"/>
                  <a:gd name="T1" fmla="*/ 0 h 1"/>
                  <a:gd name="T2" fmla="*/ 0 w 83"/>
                  <a:gd name="T3" fmla="*/ 0 h 1"/>
                  <a:gd name="T4" fmla="*/ 0 w 83"/>
                  <a:gd name="T5" fmla="*/ 0 h 1"/>
                  <a:gd name="T6" fmla="*/ 93 w 83"/>
                  <a:gd name="T7" fmla="*/ 0 h 1"/>
                  <a:gd name="T8" fmla="*/ 93 w 83"/>
                  <a:gd name="T9" fmla="*/ 0 h 1"/>
                  <a:gd name="T10" fmla="*/ 93 w 83"/>
                  <a:gd name="T11" fmla="*/ 0 h 1"/>
                  <a:gd name="T12" fmla="*/ 0 60000 65536"/>
                  <a:gd name="T13" fmla="*/ 0 60000 65536"/>
                  <a:gd name="T14" fmla="*/ 0 60000 65536"/>
                  <a:gd name="T15" fmla="*/ 0 60000 65536"/>
                  <a:gd name="T16" fmla="*/ 0 60000 65536"/>
                  <a:gd name="T17" fmla="*/ 0 60000 65536"/>
                  <a:gd name="T18" fmla="*/ 0 w 83"/>
                  <a:gd name="T19" fmla="*/ 0 h 1"/>
                  <a:gd name="T20" fmla="*/ 83 w 83"/>
                  <a:gd name="T21" fmla="*/ 1 h 1"/>
                </a:gdLst>
                <a:ahLst/>
                <a:cxnLst>
                  <a:cxn ang="T12">
                    <a:pos x="T0" y="T1"/>
                  </a:cxn>
                  <a:cxn ang="T13">
                    <a:pos x="T2" y="T3"/>
                  </a:cxn>
                  <a:cxn ang="T14">
                    <a:pos x="T4" y="T5"/>
                  </a:cxn>
                  <a:cxn ang="T15">
                    <a:pos x="T6" y="T7"/>
                  </a:cxn>
                  <a:cxn ang="T16">
                    <a:pos x="T8" y="T9"/>
                  </a:cxn>
                  <a:cxn ang="T17">
                    <a:pos x="T10" y="T11"/>
                  </a:cxn>
                </a:cxnLst>
                <a:rect l="T18" t="T19" r="T20" b="T21"/>
                <a:pathLst>
                  <a:path w="83" h="1">
                    <a:moveTo>
                      <a:pt x="83" y="0"/>
                    </a:moveTo>
                    <a:lnTo>
                      <a:pt x="0" y="0"/>
                    </a:lnTo>
                    <a:lnTo>
                      <a:pt x="83" y="0"/>
                    </a:lnTo>
                  </a:path>
                </a:pathLst>
              </a:custGeom>
              <a:noFill/>
              <a:ln w="0">
                <a:solidFill>
                  <a:srgbClr val="000000"/>
                </a:solidFill>
                <a:prstDash val="solid"/>
                <a:round/>
                <a:headEnd/>
                <a:tailEnd/>
              </a:ln>
            </p:spPr>
            <p:txBody>
              <a:bodyPr/>
              <a:lstStyle/>
              <a:p>
                <a:pPr>
                  <a:defRPr/>
                </a:pPr>
                <a:endParaRPr lang="en-GB"/>
              </a:p>
            </p:txBody>
          </p:sp>
          <p:sp>
            <p:nvSpPr>
              <p:cNvPr id="139" name="Freeform 121"/>
              <p:cNvSpPr>
                <a:spLocks/>
              </p:cNvSpPr>
              <p:nvPr/>
            </p:nvSpPr>
            <p:spPr bwMode="auto">
              <a:xfrm>
                <a:off x="1837" y="1216"/>
                <a:ext cx="85" cy="5"/>
              </a:xfrm>
              <a:custGeom>
                <a:avLst/>
                <a:gdLst>
                  <a:gd name="T0" fmla="*/ 93 w 83"/>
                  <a:gd name="T1" fmla="*/ 3 h 6"/>
                  <a:gd name="T2" fmla="*/ 0 w 83"/>
                  <a:gd name="T3" fmla="*/ 3 h 6"/>
                  <a:gd name="T4" fmla="*/ 0 w 83"/>
                  <a:gd name="T5" fmla="*/ 0 h 6"/>
                  <a:gd name="T6" fmla="*/ 93 w 83"/>
                  <a:gd name="T7" fmla="*/ 0 h 6"/>
                  <a:gd name="T8" fmla="*/ 93 w 83"/>
                  <a:gd name="T9" fmla="*/ 3 h 6"/>
                  <a:gd name="T10" fmla="*/ 93 w 83"/>
                  <a:gd name="T11" fmla="*/ 3 h 6"/>
                  <a:gd name="T12" fmla="*/ 0 60000 65536"/>
                  <a:gd name="T13" fmla="*/ 0 60000 65536"/>
                  <a:gd name="T14" fmla="*/ 0 60000 65536"/>
                  <a:gd name="T15" fmla="*/ 0 60000 65536"/>
                  <a:gd name="T16" fmla="*/ 0 60000 65536"/>
                  <a:gd name="T17" fmla="*/ 0 60000 65536"/>
                  <a:gd name="T18" fmla="*/ 0 w 83"/>
                  <a:gd name="T19" fmla="*/ 0 h 6"/>
                  <a:gd name="T20" fmla="*/ 83 w 83"/>
                  <a:gd name="T21" fmla="*/ 6 h 6"/>
                </a:gdLst>
                <a:ahLst/>
                <a:cxnLst>
                  <a:cxn ang="T12">
                    <a:pos x="T0" y="T1"/>
                  </a:cxn>
                  <a:cxn ang="T13">
                    <a:pos x="T2" y="T3"/>
                  </a:cxn>
                  <a:cxn ang="T14">
                    <a:pos x="T4" y="T5"/>
                  </a:cxn>
                  <a:cxn ang="T15">
                    <a:pos x="T6" y="T7"/>
                  </a:cxn>
                  <a:cxn ang="T16">
                    <a:pos x="T8" y="T9"/>
                  </a:cxn>
                  <a:cxn ang="T17">
                    <a:pos x="T10" y="T11"/>
                  </a:cxn>
                </a:cxnLst>
                <a:rect l="T18" t="T19" r="T20" b="T21"/>
                <a:pathLst>
                  <a:path w="83" h="6">
                    <a:moveTo>
                      <a:pt x="83" y="6"/>
                    </a:moveTo>
                    <a:lnTo>
                      <a:pt x="0" y="6"/>
                    </a:lnTo>
                    <a:lnTo>
                      <a:pt x="0" y="0"/>
                    </a:lnTo>
                    <a:lnTo>
                      <a:pt x="83" y="0"/>
                    </a:lnTo>
                    <a:lnTo>
                      <a:pt x="83" y="6"/>
                    </a:lnTo>
                    <a:close/>
                  </a:path>
                </a:pathLst>
              </a:custGeom>
              <a:solidFill>
                <a:srgbClr val="FFE600"/>
              </a:solidFill>
              <a:ln w="9525">
                <a:noFill/>
                <a:round/>
                <a:headEnd/>
                <a:tailEnd/>
              </a:ln>
            </p:spPr>
            <p:txBody>
              <a:bodyPr/>
              <a:lstStyle/>
              <a:p>
                <a:pPr>
                  <a:defRPr/>
                </a:pPr>
                <a:endParaRPr lang="en-GB"/>
              </a:p>
            </p:txBody>
          </p:sp>
          <p:sp>
            <p:nvSpPr>
              <p:cNvPr id="140" name="Freeform 122"/>
              <p:cNvSpPr>
                <a:spLocks/>
              </p:cNvSpPr>
              <p:nvPr/>
            </p:nvSpPr>
            <p:spPr bwMode="auto">
              <a:xfrm>
                <a:off x="1837" y="1216"/>
                <a:ext cx="85" cy="5"/>
              </a:xfrm>
              <a:custGeom>
                <a:avLst/>
                <a:gdLst>
                  <a:gd name="T0" fmla="*/ 93 w 83"/>
                  <a:gd name="T1" fmla="*/ 3 h 6"/>
                  <a:gd name="T2" fmla="*/ 0 w 83"/>
                  <a:gd name="T3" fmla="*/ 3 h 6"/>
                  <a:gd name="T4" fmla="*/ 0 w 83"/>
                  <a:gd name="T5" fmla="*/ 0 h 6"/>
                  <a:gd name="T6" fmla="*/ 93 w 83"/>
                  <a:gd name="T7" fmla="*/ 0 h 6"/>
                  <a:gd name="T8" fmla="*/ 93 w 83"/>
                  <a:gd name="T9" fmla="*/ 3 h 6"/>
                  <a:gd name="T10" fmla="*/ 93 w 83"/>
                  <a:gd name="T11" fmla="*/ 3 h 6"/>
                  <a:gd name="T12" fmla="*/ 0 60000 65536"/>
                  <a:gd name="T13" fmla="*/ 0 60000 65536"/>
                  <a:gd name="T14" fmla="*/ 0 60000 65536"/>
                  <a:gd name="T15" fmla="*/ 0 60000 65536"/>
                  <a:gd name="T16" fmla="*/ 0 60000 65536"/>
                  <a:gd name="T17" fmla="*/ 0 60000 65536"/>
                  <a:gd name="T18" fmla="*/ 0 w 83"/>
                  <a:gd name="T19" fmla="*/ 0 h 6"/>
                  <a:gd name="T20" fmla="*/ 83 w 83"/>
                  <a:gd name="T21" fmla="*/ 6 h 6"/>
                </a:gdLst>
                <a:ahLst/>
                <a:cxnLst>
                  <a:cxn ang="T12">
                    <a:pos x="T0" y="T1"/>
                  </a:cxn>
                  <a:cxn ang="T13">
                    <a:pos x="T2" y="T3"/>
                  </a:cxn>
                  <a:cxn ang="T14">
                    <a:pos x="T4" y="T5"/>
                  </a:cxn>
                  <a:cxn ang="T15">
                    <a:pos x="T6" y="T7"/>
                  </a:cxn>
                  <a:cxn ang="T16">
                    <a:pos x="T8" y="T9"/>
                  </a:cxn>
                  <a:cxn ang="T17">
                    <a:pos x="T10" y="T11"/>
                  </a:cxn>
                </a:cxnLst>
                <a:rect l="T18" t="T19" r="T20" b="T21"/>
                <a:pathLst>
                  <a:path w="83" h="6">
                    <a:moveTo>
                      <a:pt x="83" y="6"/>
                    </a:moveTo>
                    <a:lnTo>
                      <a:pt x="0" y="6"/>
                    </a:lnTo>
                    <a:lnTo>
                      <a:pt x="0" y="0"/>
                    </a:lnTo>
                    <a:lnTo>
                      <a:pt x="83" y="0"/>
                    </a:lnTo>
                    <a:lnTo>
                      <a:pt x="83" y="6"/>
                    </a:lnTo>
                  </a:path>
                </a:pathLst>
              </a:custGeom>
              <a:noFill/>
              <a:ln w="0">
                <a:solidFill>
                  <a:srgbClr val="000000"/>
                </a:solidFill>
                <a:prstDash val="solid"/>
                <a:round/>
                <a:headEnd/>
                <a:tailEnd/>
              </a:ln>
            </p:spPr>
            <p:txBody>
              <a:bodyPr/>
              <a:lstStyle/>
              <a:p>
                <a:pPr>
                  <a:defRPr/>
                </a:pPr>
                <a:endParaRPr lang="en-GB"/>
              </a:p>
            </p:txBody>
          </p:sp>
          <p:sp>
            <p:nvSpPr>
              <p:cNvPr id="141" name="Freeform 123"/>
              <p:cNvSpPr>
                <a:spLocks noEditPoints="1"/>
              </p:cNvSpPr>
              <p:nvPr/>
            </p:nvSpPr>
            <p:spPr bwMode="auto">
              <a:xfrm>
                <a:off x="1830" y="1199"/>
                <a:ext cx="104" cy="90"/>
              </a:xfrm>
              <a:custGeom>
                <a:avLst/>
                <a:gdLst>
                  <a:gd name="T0" fmla="*/ 55 w 101"/>
                  <a:gd name="T1" fmla="*/ 0 h 90"/>
                  <a:gd name="T2" fmla="*/ 35 w 101"/>
                  <a:gd name="T3" fmla="*/ 6 h 90"/>
                  <a:gd name="T4" fmla="*/ 23 w 101"/>
                  <a:gd name="T5" fmla="*/ 12 h 90"/>
                  <a:gd name="T6" fmla="*/ 6 w 101"/>
                  <a:gd name="T7" fmla="*/ 28 h 90"/>
                  <a:gd name="T8" fmla="*/ 0 w 101"/>
                  <a:gd name="T9" fmla="*/ 45 h 90"/>
                  <a:gd name="T10" fmla="*/ 6 w 101"/>
                  <a:gd name="T11" fmla="*/ 62 h 90"/>
                  <a:gd name="T12" fmla="*/ 23 w 101"/>
                  <a:gd name="T13" fmla="*/ 79 h 90"/>
                  <a:gd name="T14" fmla="*/ 35 w 101"/>
                  <a:gd name="T15" fmla="*/ 84 h 90"/>
                  <a:gd name="T16" fmla="*/ 55 w 101"/>
                  <a:gd name="T17" fmla="*/ 90 h 90"/>
                  <a:gd name="T18" fmla="*/ 81 w 101"/>
                  <a:gd name="T19" fmla="*/ 84 h 90"/>
                  <a:gd name="T20" fmla="*/ 97 w 101"/>
                  <a:gd name="T21" fmla="*/ 79 h 90"/>
                  <a:gd name="T22" fmla="*/ 110 w 101"/>
                  <a:gd name="T23" fmla="*/ 62 h 90"/>
                  <a:gd name="T24" fmla="*/ 116 w 101"/>
                  <a:gd name="T25" fmla="*/ 45 h 90"/>
                  <a:gd name="T26" fmla="*/ 110 w 101"/>
                  <a:gd name="T27" fmla="*/ 28 h 90"/>
                  <a:gd name="T28" fmla="*/ 97 w 101"/>
                  <a:gd name="T29" fmla="*/ 12 h 90"/>
                  <a:gd name="T30" fmla="*/ 81 w 101"/>
                  <a:gd name="T31" fmla="*/ 6 h 90"/>
                  <a:gd name="T32" fmla="*/ 55 w 101"/>
                  <a:gd name="T33" fmla="*/ 0 h 90"/>
                  <a:gd name="T34" fmla="*/ 55 w 101"/>
                  <a:gd name="T35" fmla="*/ 0 h 90"/>
                  <a:gd name="T36" fmla="*/ 55 w 101"/>
                  <a:gd name="T37" fmla="*/ 84 h 90"/>
                  <a:gd name="T38" fmla="*/ 35 w 101"/>
                  <a:gd name="T39" fmla="*/ 84 h 90"/>
                  <a:gd name="T40" fmla="*/ 23 w 101"/>
                  <a:gd name="T41" fmla="*/ 73 h 90"/>
                  <a:gd name="T42" fmla="*/ 12 w 101"/>
                  <a:gd name="T43" fmla="*/ 62 h 90"/>
                  <a:gd name="T44" fmla="*/ 6 w 101"/>
                  <a:gd name="T45" fmla="*/ 45 h 90"/>
                  <a:gd name="T46" fmla="*/ 12 w 101"/>
                  <a:gd name="T47" fmla="*/ 28 h 90"/>
                  <a:gd name="T48" fmla="*/ 23 w 101"/>
                  <a:gd name="T49" fmla="*/ 17 h 90"/>
                  <a:gd name="T50" fmla="*/ 35 w 101"/>
                  <a:gd name="T51" fmla="*/ 6 h 90"/>
                  <a:gd name="T52" fmla="*/ 55 w 101"/>
                  <a:gd name="T53" fmla="*/ 0 h 90"/>
                  <a:gd name="T54" fmla="*/ 76 w 101"/>
                  <a:gd name="T55" fmla="*/ 6 h 90"/>
                  <a:gd name="T56" fmla="*/ 97 w 101"/>
                  <a:gd name="T57" fmla="*/ 17 h 90"/>
                  <a:gd name="T58" fmla="*/ 104 w 101"/>
                  <a:gd name="T59" fmla="*/ 28 h 90"/>
                  <a:gd name="T60" fmla="*/ 110 w 101"/>
                  <a:gd name="T61" fmla="*/ 45 h 90"/>
                  <a:gd name="T62" fmla="*/ 104 w 101"/>
                  <a:gd name="T63" fmla="*/ 62 h 90"/>
                  <a:gd name="T64" fmla="*/ 97 w 101"/>
                  <a:gd name="T65" fmla="*/ 73 h 90"/>
                  <a:gd name="T66" fmla="*/ 76 w 101"/>
                  <a:gd name="T67" fmla="*/ 84 h 90"/>
                  <a:gd name="T68" fmla="*/ 55 w 101"/>
                  <a:gd name="T69" fmla="*/ 84 h 90"/>
                  <a:gd name="T70" fmla="*/ 55 w 101"/>
                  <a:gd name="T71" fmla="*/ 84 h 9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1"/>
                  <a:gd name="T109" fmla="*/ 0 h 90"/>
                  <a:gd name="T110" fmla="*/ 101 w 101"/>
                  <a:gd name="T111" fmla="*/ 90 h 9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1" h="90">
                    <a:moveTo>
                      <a:pt x="48" y="0"/>
                    </a:moveTo>
                    <a:lnTo>
                      <a:pt x="30" y="6"/>
                    </a:lnTo>
                    <a:lnTo>
                      <a:pt x="18" y="12"/>
                    </a:lnTo>
                    <a:lnTo>
                      <a:pt x="6" y="28"/>
                    </a:lnTo>
                    <a:lnTo>
                      <a:pt x="0" y="45"/>
                    </a:lnTo>
                    <a:lnTo>
                      <a:pt x="6" y="62"/>
                    </a:lnTo>
                    <a:lnTo>
                      <a:pt x="18" y="79"/>
                    </a:lnTo>
                    <a:lnTo>
                      <a:pt x="30" y="84"/>
                    </a:lnTo>
                    <a:lnTo>
                      <a:pt x="48" y="90"/>
                    </a:lnTo>
                    <a:lnTo>
                      <a:pt x="71" y="84"/>
                    </a:lnTo>
                    <a:lnTo>
                      <a:pt x="83" y="79"/>
                    </a:lnTo>
                    <a:lnTo>
                      <a:pt x="95" y="62"/>
                    </a:lnTo>
                    <a:lnTo>
                      <a:pt x="101" y="45"/>
                    </a:lnTo>
                    <a:lnTo>
                      <a:pt x="95" y="28"/>
                    </a:lnTo>
                    <a:lnTo>
                      <a:pt x="83" y="12"/>
                    </a:lnTo>
                    <a:lnTo>
                      <a:pt x="71" y="6"/>
                    </a:lnTo>
                    <a:lnTo>
                      <a:pt x="48" y="0"/>
                    </a:lnTo>
                    <a:close/>
                    <a:moveTo>
                      <a:pt x="48" y="84"/>
                    </a:moveTo>
                    <a:lnTo>
                      <a:pt x="30" y="84"/>
                    </a:lnTo>
                    <a:lnTo>
                      <a:pt x="18" y="73"/>
                    </a:lnTo>
                    <a:lnTo>
                      <a:pt x="12" y="62"/>
                    </a:lnTo>
                    <a:lnTo>
                      <a:pt x="6" y="45"/>
                    </a:lnTo>
                    <a:lnTo>
                      <a:pt x="12" y="28"/>
                    </a:lnTo>
                    <a:lnTo>
                      <a:pt x="18" y="17"/>
                    </a:lnTo>
                    <a:lnTo>
                      <a:pt x="30" y="6"/>
                    </a:lnTo>
                    <a:lnTo>
                      <a:pt x="48" y="0"/>
                    </a:lnTo>
                    <a:lnTo>
                      <a:pt x="66" y="6"/>
                    </a:lnTo>
                    <a:lnTo>
                      <a:pt x="83" y="17"/>
                    </a:lnTo>
                    <a:lnTo>
                      <a:pt x="89" y="28"/>
                    </a:lnTo>
                    <a:lnTo>
                      <a:pt x="95" y="45"/>
                    </a:lnTo>
                    <a:lnTo>
                      <a:pt x="89" y="62"/>
                    </a:lnTo>
                    <a:lnTo>
                      <a:pt x="83" y="73"/>
                    </a:lnTo>
                    <a:lnTo>
                      <a:pt x="66" y="84"/>
                    </a:lnTo>
                    <a:lnTo>
                      <a:pt x="48" y="84"/>
                    </a:lnTo>
                    <a:close/>
                  </a:path>
                </a:pathLst>
              </a:custGeom>
              <a:solidFill>
                <a:srgbClr val="FFE600"/>
              </a:solidFill>
              <a:ln w="9525">
                <a:noFill/>
                <a:round/>
                <a:headEnd/>
                <a:tailEnd/>
              </a:ln>
            </p:spPr>
            <p:txBody>
              <a:bodyPr/>
              <a:lstStyle/>
              <a:p>
                <a:pPr>
                  <a:defRPr/>
                </a:pPr>
                <a:endParaRPr lang="en-GB"/>
              </a:p>
            </p:txBody>
          </p:sp>
          <p:sp>
            <p:nvSpPr>
              <p:cNvPr id="142" name="Freeform 124"/>
              <p:cNvSpPr>
                <a:spLocks/>
              </p:cNvSpPr>
              <p:nvPr/>
            </p:nvSpPr>
            <p:spPr bwMode="auto">
              <a:xfrm>
                <a:off x="1830" y="1199"/>
                <a:ext cx="104" cy="90"/>
              </a:xfrm>
              <a:custGeom>
                <a:avLst/>
                <a:gdLst>
                  <a:gd name="T0" fmla="*/ 55 w 101"/>
                  <a:gd name="T1" fmla="*/ 0 h 90"/>
                  <a:gd name="T2" fmla="*/ 35 w 101"/>
                  <a:gd name="T3" fmla="*/ 6 h 90"/>
                  <a:gd name="T4" fmla="*/ 23 w 101"/>
                  <a:gd name="T5" fmla="*/ 12 h 90"/>
                  <a:gd name="T6" fmla="*/ 6 w 101"/>
                  <a:gd name="T7" fmla="*/ 28 h 90"/>
                  <a:gd name="T8" fmla="*/ 0 w 101"/>
                  <a:gd name="T9" fmla="*/ 45 h 90"/>
                  <a:gd name="T10" fmla="*/ 6 w 101"/>
                  <a:gd name="T11" fmla="*/ 62 h 90"/>
                  <a:gd name="T12" fmla="*/ 23 w 101"/>
                  <a:gd name="T13" fmla="*/ 79 h 90"/>
                  <a:gd name="T14" fmla="*/ 35 w 101"/>
                  <a:gd name="T15" fmla="*/ 84 h 90"/>
                  <a:gd name="T16" fmla="*/ 55 w 101"/>
                  <a:gd name="T17" fmla="*/ 90 h 90"/>
                  <a:gd name="T18" fmla="*/ 81 w 101"/>
                  <a:gd name="T19" fmla="*/ 84 h 90"/>
                  <a:gd name="T20" fmla="*/ 97 w 101"/>
                  <a:gd name="T21" fmla="*/ 79 h 90"/>
                  <a:gd name="T22" fmla="*/ 110 w 101"/>
                  <a:gd name="T23" fmla="*/ 62 h 90"/>
                  <a:gd name="T24" fmla="*/ 116 w 101"/>
                  <a:gd name="T25" fmla="*/ 45 h 90"/>
                  <a:gd name="T26" fmla="*/ 110 w 101"/>
                  <a:gd name="T27" fmla="*/ 28 h 90"/>
                  <a:gd name="T28" fmla="*/ 97 w 101"/>
                  <a:gd name="T29" fmla="*/ 12 h 90"/>
                  <a:gd name="T30" fmla="*/ 81 w 101"/>
                  <a:gd name="T31" fmla="*/ 6 h 90"/>
                  <a:gd name="T32" fmla="*/ 55 w 101"/>
                  <a:gd name="T33" fmla="*/ 0 h 90"/>
                  <a:gd name="T34" fmla="*/ 55 w 101"/>
                  <a:gd name="T35" fmla="*/ 0 h 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1"/>
                  <a:gd name="T55" fmla="*/ 0 h 90"/>
                  <a:gd name="T56" fmla="*/ 101 w 101"/>
                  <a:gd name="T57" fmla="*/ 90 h 9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1" h="90">
                    <a:moveTo>
                      <a:pt x="48" y="0"/>
                    </a:moveTo>
                    <a:lnTo>
                      <a:pt x="30" y="6"/>
                    </a:lnTo>
                    <a:lnTo>
                      <a:pt x="18" y="12"/>
                    </a:lnTo>
                    <a:lnTo>
                      <a:pt x="6" y="28"/>
                    </a:lnTo>
                    <a:lnTo>
                      <a:pt x="0" y="45"/>
                    </a:lnTo>
                    <a:lnTo>
                      <a:pt x="6" y="62"/>
                    </a:lnTo>
                    <a:lnTo>
                      <a:pt x="18" y="79"/>
                    </a:lnTo>
                    <a:lnTo>
                      <a:pt x="30" y="84"/>
                    </a:lnTo>
                    <a:lnTo>
                      <a:pt x="48" y="90"/>
                    </a:lnTo>
                    <a:lnTo>
                      <a:pt x="71" y="84"/>
                    </a:lnTo>
                    <a:lnTo>
                      <a:pt x="83" y="79"/>
                    </a:lnTo>
                    <a:lnTo>
                      <a:pt x="95" y="62"/>
                    </a:lnTo>
                    <a:lnTo>
                      <a:pt x="101" y="45"/>
                    </a:lnTo>
                    <a:lnTo>
                      <a:pt x="95" y="28"/>
                    </a:lnTo>
                    <a:lnTo>
                      <a:pt x="83" y="12"/>
                    </a:lnTo>
                    <a:lnTo>
                      <a:pt x="71" y="6"/>
                    </a:lnTo>
                    <a:lnTo>
                      <a:pt x="48" y="0"/>
                    </a:lnTo>
                  </a:path>
                </a:pathLst>
              </a:custGeom>
              <a:noFill/>
              <a:ln w="0">
                <a:solidFill>
                  <a:srgbClr val="000000"/>
                </a:solidFill>
                <a:prstDash val="solid"/>
                <a:round/>
                <a:headEnd/>
                <a:tailEnd/>
              </a:ln>
            </p:spPr>
            <p:txBody>
              <a:bodyPr/>
              <a:lstStyle/>
              <a:p>
                <a:pPr>
                  <a:defRPr/>
                </a:pPr>
                <a:endParaRPr lang="en-GB"/>
              </a:p>
            </p:txBody>
          </p:sp>
          <p:sp>
            <p:nvSpPr>
              <p:cNvPr id="143" name="Freeform 125"/>
              <p:cNvSpPr>
                <a:spLocks/>
              </p:cNvSpPr>
              <p:nvPr/>
            </p:nvSpPr>
            <p:spPr bwMode="auto">
              <a:xfrm>
                <a:off x="1837" y="1199"/>
                <a:ext cx="93" cy="85"/>
              </a:xfrm>
              <a:custGeom>
                <a:avLst/>
                <a:gdLst>
                  <a:gd name="T0" fmla="*/ 52 w 89"/>
                  <a:gd name="T1" fmla="*/ 89 h 84"/>
                  <a:gd name="T2" fmla="*/ 29 w 89"/>
                  <a:gd name="T3" fmla="*/ 89 h 84"/>
                  <a:gd name="T4" fmla="*/ 17 w 89"/>
                  <a:gd name="T5" fmla="*/ 78 h 84"/>
                  <a:gd name="T6" fmla="*/ 6 w 89"/>
                  <a:gd name="T7" fmla="*/ 67 h 84"/>
                  <a:gd name="T8" fmla="*/ 0 w 89"/>
                  <a:gd name="T9" fmla="*/ 50 h 84"/>
                  <a:gd name="T10" fmla="*/ 6 w 89"/>
                  <a:gd name="T11" fmla="*/ 28 h 84"/>
                  <a:gd name="T12" fmla="*/ 17 w 89"/>
                  <a:gd name="T13" fmla="*/ 17 h 84"/>
                  <a:gd name="T14" fmla="*/ 29 w 89"/>
                  <a:gd name="T15" fmla="*/ 6 h 84"/>
                  <a:gd name="T16" fmla="*/ 52 w 89"/>
                  <a:gd name="T17" fmla="*/ 0 h 84"/>
                  <a:gd name="T18" fmla="*/ 75 w 89"/>
                  <a:gd name="T19" fmla="*/ 6 h 84"/>
                  <a:gd name="T20" fmla="*/ 96 w 89"/>
                  <a:gd name="T21" fmla="*/ 17 h 84"/>
                  <a:gd name="T22" fmla="*/ 103 w 89"/>
                  <a:gd name="T23" fmla="*/ 28 h 84"/>
                  <a:gd name="T24" fmla="*/ 111 w 89"/>
                  <a:gd name="T25" fmla="*/ 50 h 84"/>
                  <a:gd name="T26" fmla="*/ 103 w 89"/>
                  <a:gd name="T27" fmla="*/ 67 h 84"/>
                  <a:gd name="T28" fmla="*/ 96 w 89"/>
                  <a:gd name="T29" fmla="*/ 78 h 84"/>
                  <a:gd name="T30" fmla="*/ 75 w 89"/>
                  <a:gd name="T31" fmla="*/ 89 h 84"/>
                  <a:gd name="T32" fmla="*/ 52 w 89"/>
                  <a:gd name="T33" fmla="*/ 89 h 84"/>
                  <a:gd name="T34" fmla="*/ 52 w 89"/>
                  <a:gd name="T35" fmla="*/ 89 h 8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9"/>
                  <a:gd name="T55" fmla="*/ 0 h 84"/>
                  <a:gd name="T56" fmla="*/ 89 w 89"/>
                  <a:gd name="T57" fmla="*/ 84 h 8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9" h="84">
                    <a:moveTo>
                      <a:pt x="42" y="84"/>
                    </a:moveTo>
                    <a:lnTo>
                      <a:pt x="24" y="84"/>
                    </a:lnTo>
                    <a:lnTo>
                      <a:pt x="12" y="73"/>
                    </a:lnTo>
                    <a:lnTo>
                      <a:pt x="6" y="62"/>
                    </a:lnTo>
                    <a:lnTo>
                      <a:pt x="0" y="45"/>
                    </a:lnTo>
                    <a:lnTo>
                      <a:pt x="6" y="28"/>
                    </a:lnTo>
                    <a:lnTo>
                      <a:pt x="12" y="17"/>
                    </a:lnTo>
                    <a:lnTo>
                      <a:pt x="24" y="6"/>
                    </a:lnTo>
                    <a:lnTo>
                      <a:pt x="42" y="0"/>
                    </a:lnTo>
                    <a:lnTo>
                      <a:pt x="60" y="6"/>
                    </a:lnTo>
                    <a:lnTo>
                      <a:pt x="77" y="17"/>
                    </a:lnTo>
                    <a:lnTo>
                      <a:pt x="83" y="28"/>
                    </a:lnTo>
                    <a:lnTo>
                      <a:pt x="89" y="45"/>
                    </a:lnTo>
                    <a:lnTo>
                      <a:pt x="83" y="62"/>
                    </a:lnTo>
                    <a:lnTo>
                      <a:pt x="77" y="73"/>
                    </a:lnTo>
                    <a:lnTo>
                      <a:pt x="60" y="84"/>
                    </a:lnTo>
                    <a:lnTo>
                      <a:pt x="42" y="84"/>
                    </a:lnTo>
                  </a:path>
                </a:pathLst>
              </a:custGeom>
              <a:noFill/>
              <a:ln w="0">
                <a:solidFill>
                  <a:srgbClr val="000000"/>
                </a:solidFill>
                <a:prstDash val="solid"/>
                <a:round/>
                <a:headEnd/>
                <a:tailEnd/>
              </a:ln>
            </p:spPr>
            <p:txBody>
              <a:bodyPr/>
              <a:lstStyle/>
              <a:p>
                <a:pPr>
                  <a:defRPr/>
                </a:pPr>
                <a:endParaRPr lang="en-GB"/>
              </a:p>
            </p:txBody>
          </p:sp>
          <p:sp>
            <p:nvSpPr>
              <p:cNvPr id="144" name="Freeform 126"/>
              <p:cNvSpPr>
                <a:spLocks/>
              </p:cNvSpPr>
              <p:nvPr/>
            </p:nvSpPr>
            <p:spPr bwMode="auto">
              <a:xfrm>
                <a:off x="1859" y="1209"/>
                <a:ext cx="52" cy="68"/>
              </a:xfrm>
              <a:custGeom>
                <a:avLst/>
                <a:gdLst>
                  <a:gd name="T0" fmla="*/ 48 w 53"/>
                  <a:gd name="T1" fmla="*/ 55 h 67"/>
                  <a:gd name="T2" fmla="*/ 48 w 53"/>
                  <a:gd name="T3" fmla="*/ 60 h 67"/>
                  <a:gd name="T4" fmla="*/ 42 w 53"/>
                  <a:gd name="T5" fmla="*/ 66 h 67"/>
                  <a:gd name="T6" fmla="*/ 31 w 53"/>
                  <a:gd name="T7" fmla="*/ 72 h 67"/>
                  <a:gd name="T8" fmla="*/ 24 w 53"/>
                  <a:gd name="T9" fmla="*/ 72 h 67"/>
                  <a:gd name="T10" fmla="*/ 18 w 53"/>
                  <a:gd name="T11" fmla="*/ 72 h 67"/>
                  <a:gd name="T12" fmla="*/ 6 w 53"/>
                  <a:gd name="T13" fmla="*/ 66 h 67"/>
                  <a:gd name="T14" fmla="*/ 0 w 53"/>
                  <a:gd name="T15" fmla="*/ 60 h 67"/>
                  <a:gd name="T16" fmla="*/ 0 w 53"/>
                  <a:gd name="T17" fmla="*/ 55 h 67"/>
                  <a:gd name="T18" fmla="*/ 0 w 53"/>
                  <a:gd name="T19" fmla="*/ 0 h 67"/>
                  <a:gd name="T20" fmla="*/ 48 w 53"/>
                  <a:gd name="T21" fmla="*/ 0 h 67"/>
                  <a:gd name="T22" fmla="*/ 48 w 53"/>
                  <a:gd name="T23" fmla="*/ 55 h 67"/>
                  <a:gd name="T24" fmla="*/ 48 w 53"/>
                  <a:gd name="T25" fmla="*/ 55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67"/>
                  <a:gd name="T41" fmla="*/ 53 w 53"/>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67">
                    <a:moveTo>
                      <a:pt x="53" y="50"/>
                    </a:moveTo>
                    <a:lnTo>
                      <a:pt x="53" y="55"/>
                    </a:lnTo>
                    <a:lnTo>
                      <a:pt x="47" y="61"/>
                    </a:lnTo>
                    <a:lnTo>
                      <a:pt x="36" y="67"/>
                    </a:lnTo>
                    <a:lnTo>
                      <a:pt x="24" y="67"/>
                    </a:lnTo>
                    <a:lnTo>
                      <a:pt x="18" y="67"/>
                    </a:lnTo>
                    <a:lnTo>
                      <a:pt x="6" y="61"/>
                    </a:lnTo>
                    <a:lnTo>
                      <a:pt x="0" y="55"/>
                    </a:lnTo>
                    <a:lnTo>
                      <a:pt x="0" y="50"/>
                    </a:lnTo>
                    <a:lnTo>
                      <a:pt x="0" y="0"/>
                    </a:lnTo>
                    <a:lnTo>
                      <a:pt x="53" y="0"/>
                    </a:lnTo>
                    <a:lnTo>
                      <a:pt x="53" y="50"/>
                    </a:lnTo>
                    <a:close/>
                  </a:path>
                </a:pathLst>
              </a:custGeom>
              <a:solidFill>
                <a:srgbClr val="FF1601"/>
              </a:solidFill>
              <a:ln w="9525">
                <a:noFill/>
                <a:round/>
                <a:headEnd/>
                <a:tailEnd/>
              </a:ln>
            </p:spPr>
            <p:txBody>
              <a:bodyPr/>
              <a:lstStyle/>
              <a:p>
                <a:pPr>
                  <a:defRPr/>
                </a:pPr>
                <a:endParaRPr lang="en-GB"/>
              </a:p>
            </p:txBody>
          </p:sp>
          <p:sp>
            <p:nvSpPr>
              <p:cNvPr id="145" name="Freeform 127"/>
              <p:cNvSpPr>
                <a:spLocks/>
              </p:cNvSpPr>
              <p:nvPr/>
            </p:nvSpPr>
            <p:spPr bwMode="auto">
              <a:xfrm>
                <a:off x="1859" y="1209"/>
                <a:ext cx="52" cy="68"/>
              </a:xfrm>
              <a:custGeom>
                <a:avLst/>
                <a:gdLst>
                  <a:gd name="T0" fmla="*/ 48 w 53"/>
                  <a:gd name="T1" fmla="*/ 55 h 67"/>
                  <a:gd name="T2" fmla="*/ 48 w 53"/>
                  <a:gd name="T3" fmla="*/ 60 h 67"/>
                  <a:gd name="T4" fmla="*/ 42 w 53"/>
                  <a:gd name="T5" fmla="*/ 66 h 67"/>
                  <a:gd name="T6" fmla="*/ 31 w 53"/>
                  <a:gd name="T7" fmla="*/ 72 h 67"/>
                  <a:gd name="T8" fmla="*/ 24 w 53"/>
                  <a:gd name="T9" fmla="*/ 72 h 67"/>
                  <a:gd name="T10" fmla="*/ 18 w 53"/>
                  <a:gd name="T11" fmla="*/ 72 h 67"/>
                  <a:gd name="T12" fmla="*/ 6 w 53"/>
                  <a:gd name="T13" fmla="*/ 66 h 67"/>
                  <a:gd name="T14" fmla="*/ 0 w 53"/>
                  <a:gd name="T15" fmla="*/ 60 h 67"/>
                  <a:gd name="T16" fmla="*/ 0 w 53"/>
                  <a:gd name="T17" fmla="*/ 55 h 67"/>
                  <a:gd name="T18" fmla="*/ 0 w 53"/>
                  <a:gd name="T19" fmla="*/ 0 h 67"/>
                  <a:gd name="T20" fmla="*/ 48 w 53"/>
                  <a:gd name="T21" fmla="*/ 0 h 67"/>
                  <a:gd name="T22" fmla="*/ 48 w 53"/>
                  <a:gd name="T23" fmla="*/ 55 h 67"/>
                  <a:gd name="T24" fmla="*/ 48 w 53"/>
                  <a:gd name="T25" fmla="*/ 55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67"/>
                  <a:gd name="T41" fmla="*/ 53 w 53"/>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67">
                    <a:moveTo>
                      <a:pt x="53" y="50"/>
                    </a:moveTo>
                    <a:lnTo>
                      <a:pt x="53" y="55"/>
                    </a:lnTo>
                    <a:lnTo>
                      <a:pt x="47" y="61"/>
                    </a:lnTo>
                    <a:lnTo>
                      <a:pt x="36" y="67"/>
                    </a:lnTo>
                    <a:lnTo>
                      <a:pt x="24" y="67"/>
                    </a:lnTo>
                    <a:lnTo>
                      <a:pt x="18" y="67"/>
                    </a:lnTo>
                    <a:lnTo>
                      <a:pt x="6" y="61"/>
                    </a:lnTo>
                    <a:lnTo>
                      <a:pt x="0" y="55"/>
                    </a:lnTo>
                    <a:lnTo>
                      <a:pt x="0" y="50"/>
                    </a:lnTo>
                    <a:lnTo>
                      <a:pt x="0" y="0"/>
                    </a:lnTo>
                    <a:lnTo>
                      <a:pt x="53" y="0"/>
                    </a:lnTo>
                    <a:lnTo>
                      <a:pt x="53" y="50"/>
                    </a:lnTo>
                  </a:path>
                </a:pathLst>
              </a:custGeom>
              <a:noFill/>
              <a:ln w="0">
                <a:solidFill>
                  <a:srgbClr val="FFFFFF"/>
                </a:solidFill>
                <a:prstDash val="solid"/>
                <a:round/>
                <a:headEnd/>
                <a:tailEnd/>
              </a:ln>
            </p:spPr>
            <p:txBody>
              <a:bodyPr/>
              <a:lstStyle/>
              <a:p>
                <a:pPr>
                  <a:defRPr/>
                </a:pPr>
                <a:endParaRPr lang="en-GB"/>
              </a:p>
            </p:txBody>
          </p:sp>
          <p:sp>
            <p:nvSpPr>
              <p:cNvPr id="146" name="Freeform 128"/>
              <p:cNvSpPr>
                <a:spLocks/>
              </p:cNvSpPr>
              <p:nvPr/>
            </p:nvSpPr>
            <p:spPr bwMode="auto">
              <a:xfrm>
                <a:off x="1868" y="1225"/>
                <a:ext cx="31" cy="35"/>
              </a:xfrm>
              <a:custGeom>
                <a:avLst/>
                <a:gdLst>
                  <a:gd name="T0" fmla="*/ 35 w 30"/>
                  <a:gd name="T1" fmla="*/ 33 h 34"/>
                  <a:gd name="T2" fmla="*/ 29 w 30"/>
                  <a:gd name="T3" fmla="*/ 39 h 34"/>
                  <a:gd name="T4" fmla="*/ 12 w 30"/>
                  <a:gd name="T5" fmla="*/ 39 h 34"/>
                  <a:gd name="T6" fmla="*/ 6 w 30"/>
                  <a:gd name="T7" fmla="*/ 39 h 34"/>
                  <a:gd name="T8" fmla="*/ 0 w 30"/>
                  <a:gd name="T9" fmla="*/ 33 h 34"/>
                  <a:gd name="T10" fmla="*/ 0 w 30"/>
                  <a:gd name="T11" fmla="*/ 0 h 34"/>
                  <a:gd name="T12" fmla="*/ 35 w 30"/>
                  <a:gd name="T13" fmla="*/ 0 h 34"/>
                  <a:gd name="T14" fmla="*/ 35 w 30"/>
                  <a:gd name="T15" fmla="*/ 33 h 34"/>
                  <a:gd name="T16" fmla="*/ 35 w 30"/>
                  <a:gd name="T17" fmla="*/ 33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4"/>
                  <a:gd name="T29" fmla="*/ 30 w 30"/>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4">
                    <a:moveTo>
                      <a:pt x="30" y="28"/>
                    </a:moveTo>
                    <a:lnTo>
                      <a:pt x="24" y="34"/>
                    </a:lnTo>
                    <a:lnTo>
                      <a:pt x="12" y="34"/>
                    </a:lnTo>
                    <a:lnTo>
                      <a:pt x="6" y="34"/>
                    </a:lnTo>
                    <a:lnTo>
                      <a:pt x="0" y="28"/>
                    </a:lnTo>
                    <a:lnTo>
                      <a:pt x="0" y="0"/>
                    </a:lnTo>
                    <a:lnTo>
                      <a:pt x="30" y="0"/>
                    </a:lnTo>
                    <a:lnTo>
                      <a:pt x="30" y="28"/>
                    </a:lnTo>
                    <a:close/>
                  </a:path>
                </a:pathLst>
              </a:custGeom>
              <a:solidFill>
                <a:srgbClr val="FFFFFF"/>
              </a:solidFill>
              <a:ln w="9525">
                <a:noFill/>
                <a:round/>
                <a:headEnd/>
                <a:tailEnd/>
              </a:ln>
            </p:spPr>
            <p:txBody>
              <a:bodyPr/>
              <a:lstStyle/>
              <a:p>
                <a:pPr>
                  <a:defRPr/>
                </a:pPr>
                <a:endParaRPr lang="en-GB"/>
              </a:p>
            </p:txBody>
          </p:sp>
          <p:sp>
            <p:nvSpPr>
              <p:cNvPr id="147" name="Freeform 129"/>
              <p:cNvSpPr>
                <a:spLocks/>
              </p:cNvSpPr>
              <p:nvPr/>
            </p:nvSpPr>
            <p:spPr bwMode="auto">
              <a:xfrm>
                <a:off x="1880" y="1225"/>
                <a:ext cx="5" cy="12"/>
              </a:xfrm>
              <a:custGeom>
                <a:avLst/>
                <a:gdLst>
                  <a:gd name="T0" fmla="*/ 3 w 6"/>
                  <a:gd name="T1" fmla="*/ 11 h 11"/>
                  <a:gd name="T2" fmla="*/ 3 w 6"/>
                  <a:gd name="T3" fmla="*/ 16 h 11"/>
                  <a:gd name="T4" fmla="*/ 0 w 6"/>
                  <a:gd name="T5" fmla="*/ 16 h 11"/>
                  <a:gd name="T6" fmla="*/ 0 w 6"/>
                  <a:gd name="T7" fmla="*/ 16 h 11"/>
                  <a:gd name="T8" fmla="*/ 0 w 6"/>
                  <a:gd name="T9" fmla="*/ 11 h 11"/>
                  <a:gd name="T10" fmla="*/ 0 w 6"/>
                  <a:gd name="T11" fmla="*/ 0 h 11"/>
                  <a:gd name="T12" fmla="*/ 3 w 6"/>
                  <a:gd name="T13" fmla="*/ 0 h 11"/>
                  <a:gd name="T14" fmla="*/ 3 w 6"/>
                  <a:gd name="T15" fmla="*/ 11 h 11"/>
                  <a:gd name="T16" fmla="*/ 3 w 6"/>
                  <a:gd name="T17" fmla="*/ 11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1"/>
                  <a:gd name="T29" fmla="*/ 6 w 6"/>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1">
                    <a:moveTo>
                      <a:pt x="6" y="6"/>
                    </a:moveTo>
                    <a:lnTo>
                      <a:pt x="6" y="11"/>
                    </a:lnTo>
                    <a:lnTo>
                      <a:pt x="0" y="11"/>
                    </a:lnTo>
                    <a:lnTo>
                      <a:pt x="0" y="6"/>
                    </a:lnTo>
                    <a:lnTo>
                      <a:pt x="0" y="0"/>
                    </a:lnTo>
                    <a:lnTo>
                      <a:pt x="6" y="0"/>
                    </a:lnTo>
                    <a:lnTo>
                      <a:pt x="6" y="6"/>
                    </a:lnTo>
                    <a:close/>
                  </a:path>
                </a:pathLst>
              </a:custGeom>
              <a:solidFill>
                <a:srgbClr val="0A50A1"/>
              </a:solidFill>
              <a:ln w="9525">
                <a:noFill/>
                <a:round/>
                <a:headEnd/>
                <a:tailEnd/>
              </a:ln>
            </p:spPr>
            <p:txBody>
              <a:bodyPr/>
              <a:lstStyle/>
              <a:p>
                <a:pPr>
                  <a:defRPr/>
                </a:pPr>
                <a:endParaRPr lang="en-GB"/>
              </a:p>
            </p:txBody>
          </p:sp>
          <p:sp>
            <p:nvSpPr>
              <p:cNvPr id="148" name="Freeform 130"/>
              <p:cNvSpPr>
                <a:spLocks/>
              </p:cNvSpPr>
              <p:nvPr/>
            </p:nvSpPr>
            <p:spPr bwMode="auto">
              <a:xfrm>
                <a:off x="1880" y="1249"/>
                <a:ext cx="5" cy="5"/>
              </a:xfrm>
              <a:custGeom>
                <a:avLst/>
                <a:gdLst>
                  <a:gd name="T0" fmla="*/ 3 w 6"/>
                  <a:gd name="T1" fmla="*/ 5 h 5"/>
                  <a:gd name="T2" fmla="*/ 3 w 6"/>
                  <a:gd name="T3" fmla="*/ 5 h 5"/>
                  <a:gd name="T4" fmla="*/ 0 w 6"/>
                  <a:gd name="T5" fmla="*/ 5 h 5"/>
                  <a:gd name="T6" fmla="*/ 0 w 6"/>
                  <a:gd name="T7" fmla="*/ 5 h 5"/>
                  <a:gd name="T8" fmla="*/ 0 w 6"/>
                  <a:gd name="T9" fmla="*/ 0 h 5"/>
                  <a:gd name="T10" fmla="*/ 3 w 6"/>
                  <a:gd name="T11" fmla="*/ 0 h 5"/>
                  <a:gd name="T12" fmla="*/ 3 w 6"/>
                  <a:gd name="T13" fmla="*/ 5 h 5"/>
                  <a:gd name="T14" fmla="*/ 3 w 6"/>
                  <a:gd name="T15" fmla="*/ 5 h 5"/>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5"/>
                  <a:gd name="T26" fmla="*/ 6 w 6"/>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5">
                    <a:moveTo>
                      <a:pt x="6" y="5"/>
                    </a:moveTo>
                    <a:lnTo>
                      <a:pt x="6" y="5"/>
                    </a:lnTo>
                    <a:lnTo>
                      <a:pt x="0" y="5"/>
                    </a:lnTo>
                    <a:lnTo>
                      <a:pt x="0" y="0"/>
                    </a:lnTo>
                    <a:lnTo>
                      <a:pt x="6" y="0"/>
                    </a:lnTo>
                    <a:lnTo>
                      <a:pt x="6" y="5"/>
                    </a:lnTo>
                    <a:close/>
                  </a:path>
                </a:pathLst>
              </a:custGeom>
              <a:solidFill>
                <a:srgbClr val="0A50A1"/>
              </a:solidFill>
              <a:ln w="9525">
                <a:noFill/>
                <a:round/>
                <a:headEnd/>
                <a:tailEnd/>
              </a:ln>
            </p:spPr>
            <p:txBody>
              <a:bodyPr/>
              <a:lstStyle/>
              <a:p>
                <a:pPr>
                  <a:defRPr/>
                </a:pPr>
                <a:endParaRPr lang="en-GB"/>
              </a:p>
            </p:txBody>
          </p:sp>
          <p:sp>
            <p:nvSpPr>
              <p:cNvPr id="149" name="Freeform 131"/>
              <p:cNvSpPr>
                <a:spLocks/>
              </p:cNvSpPr>
              <p:nvPr/>
            </p:nvSpPr>
            <p:spPr bwMode="auto">
              <a:xfrm>
                <a:off x="1885" y="1237"/>
                <a:ext cx="7" cy="7"/>
              </a:xfrm>
              <a:custGeom>
                <a:avLst/>
                <a:gdLst>
                  <a:gd name="T0" fmla="*/ 13 w 6"/>
                  <a:gd name="T1" fmla="*/ 13 h 6"/>
                  <a:gd name="T2" fmla="*/ 13 w 6"/>
                  <a:gd name="T3" fmla="*/ 13 h 6"/>
                  <a:gd name="T4" fmla="*/ 0 w 6"/>
                  <a:gd name="T5" fmla="*/ 13 h 6"/>
                  <a:gd name="T6" fmla="*/ 0 w 6"/>
                  <a:gd name="T7" fmla="*/ 13 h 6"/>
                  <a:gd name="T8" fmla="*/ 0 w 6"/>
                  <a:gd name="T9" fmla="*/ 0 h 6"/>
                  <a:gd name="T10" fmla="*/ 13 w 6"/>
                  <a:gd name="T11" fmla="*/ 0 h 6"/>
                  <a:gd name="T12" fmla="*/ 13 w 6"/>
                  <a:gd name="T13" fmla="*/ 13 h 6"/>
                  <a:gd name="T14" fmla="*/ 13 w 6"/>
                  <a:gd name="T15" fmla="*/ 13 h 6"/>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6"/>
                  <a:gd name="T26" fmla="*/ 6 w 6"/>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6">
                    <a:moveTo>
                      <a:pt x="6" y="6"/>
                    </a:moveTo>
                    <a:lnTo>
                      <a:pt x="6" y="6"/>
                    </a:lnTo>
                    <a:lnTo>
                      <a:pt x="0" y="6"/>
                    </a:lnTo>
                    <a:lnTo>
                      <a:pt x="0" y="0"/>
                    </a:lnTo>
                    <a:lnTo>
                      <a:pt x="6" y="0"/>
                    </a:lnTo>
                    <a:lnTo>
                      <a:pt x="6" y="6"/>
                    </a:lnTo>
                    <a:close/>
                  </a:path>
                </a:pathLst>
              </a:custGeom>
              <a:solidFill>
                <a:srgbClr val="0A50A1"/>
              </a:solidFill>
              <a:ln w="9525">
                <a:noFill/>
                <a:round/>
                <a:headEnd/>
                <a:tailEnd/>
              </a:ln>
            </p:spPr>
            <p:txBody>
              <a:bodyPr/>
              <a:lstStyle/>
              <a:p>
                <a:pPr>
                  <a:defRPr/>
                </a:pPr>
                <a:endParaRPr lang="en-GB"/>
              </a:p>
            </p:txBody>
          </p:sp>
          <p:sp>
            <p:nvSpPr>
              <p:cNvPr id="150" name="Freeform 132"/>
              <p:cNvSpPr>
                <a:spLocks/>
              </p:cNvSpPr>
              <p:nvPr/>
            </p:nvSpPr>
            <p:spPr bwMode="auto">
              <a:xfrm>
                <a:off x="1873" y="1237"/>
                <a:ext cx="7" cy="7"/>
              </a:xfrm>
              <a:custGeom>
                <a:avLst/>
                <a:gdLst>
                  <a:gd name="T0" fmla="*/ 13 w 6"/>
                  <a:gd name="T1" fmla="*/ 13 h 6"/>
                  <a:gd name="T2" fmla="*/ 13 w 6"/>
                  <a:gd name="T3" fmla="*/ 13 h 6"/>
                  <a:gd name="T4" fmla="*/ 0 w 6"/>
                  <a:gd name="T5" fmla="*/ 13 h 6"/>
                  <a:gd name="T6" fmla="*/ 0 w 6"/>
                  <a:gd name="T7" fmla="*/ 13 h 6"/>
                  <a:gd name="T8" fmla="*/ 0 w 6"/>
                  <a:gd name="T9" fmla="*/ 0 h 6"/>
                  <a:gd name="T10" fmla="*/ 13 w 6"/>
                  <a:gd name="T11" fmla="*/ 0 h 6"/>
                  <a:gd name="T12" fmla="*/ 13 w 6"/>
                  <a:gd name="T13" fmla="*/ 13 h 6"/>
                  <a:gd name="T14" fmla="*/ 13 w 6"/>
                  <a:gd name="T15" fmla="*/ 13 h 6"/>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6"/>
                  <a:gd name="T26" fmla="*/ 6 w 6"/>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6">
                    <a:moveTo>
                      <a:pt x="6" y="6"/>
                    </a:moveTo>
                    <a:lnTo>
                      <a:pt x="6" y="6"/>
                    </a:lnTo>
                    <a:lnTo>
                      <a:pt x="0" y="6"/>
                    </a:lnTo>
                    <a:lnTo>
                      <a:pt x="0" y="0"/>
                    </a:lnTo>
                    <a:lnTo>
                      <a:pt x="6" y="0"/>
                    </a:lnTo>
                    <a:lnTo>
                      <a:pt x="6" y="6"/>
                    </a:lnTo>
                    <a:close/>
                  </a:path>
                </a:pathLst>
              </a:custGeom>
              <a:solidFill>
                <a:srgbClr val="0A50A1"/>
              </a:solidFill>
              <a:ln w="9525">
                <a:noFill/>
                <a:round/>
                <a:headEnd/>
                <a:tailEnd/>
              </a:ln>
            </p:spPr>
            <p:txBody>
              <a:bodyPr/>
              <a:lstStyle/>
              <a:p>
                <a:pPr>
                  <a:defRPr/>
                </a:pPr>
                <a:endParaRPr lang="en-GB"/>
              </a:p>
            </p:txBody>
          </p:sp>
          <p:sp>
            <p:nvSpPr>
              <p:cNvPr id="151" name="Freeform 133"/>
              <p:cNvSpPr>
                <a:spLocks/>
              </p:cNvSpPr>
              <p:nvPr/>
            </p:nvSpPr>
            <p:spPr bwMode="auto">
              <a:xfrm>
                <a:off x="1861" y="1209"/>
                <a:ext cx="7" cy="12"/>
              </a:xfrm>
              <a:custGeom>
                <a:avLst/>
                <a:gdLst>
                  <a:gd name="T0" fmla="*/ 13 w 6"/>
                  <a:gd name="T1" fmla="*/ 16 h 11"/>
                  <a:gd name="T2" fmla="*/ 0 w 6"/>
                  <a:gd name="T3" fmla="*/ 16 h 11"/>
                  <a:gd name="T4" fmla="*/ 0 w 6"/>
                  <a:gd name="T5" fmla="*/ 0 h 11"/>
                  <a:gd name="T6" fmla="*/ 13 w 6"/>
                  <a:gd name="T7" fmla="*/ 0 h 11"/>
                  <a:gd name="T8" fmla="*/ 13 w 6"/>
                  <a:gd name="T9" fmla="*/ 16 h 11"/>
                  <a:gd name="T10" fmla="*/ 13 w 6"/>
                  <a:gd name="T11" fmla="*/ 16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6" y="11"/>
                    </a:moveTo>
                    <a:lnTo>
                      <a:pt x="0" y="11"/>
                    </a:lnTo>
                    <a:lnTo>
                      <a:pt x="0" y="0"/>
                    </a:lnTo>
                    <a:lnTo>
                      <a:pt x="6" y="0"/>
                    </a:lnTo>
                    <a:lnTo>
                      <a:pt x="6" y="11"/>
                    </a:lnTo>
                    <a:close/>
                  </a:path>
                </a:pathLst>
              </a:custGeom>
              <a:solidFill>
                <a:srgbClr val="FFE600"/>
              </a:solidFill>
              <a:ln w="9525">
                <a:noFill/>
                <a:round/>
                <a:headEnd/>
                <a:tailEnd/>
              </a:ln>
            </p:spPr>
            <p:txBody>
              <a:bodyPr/>
              <a:lstStyle/>
              <a:p>
                <a:pPr>
                  <a:defRPr/>
                </a:pPr>
                <a:endParaRPr lang="en-GB"/>
              </a:p>
            </p:txBody>
          </p:sp>
          <p:sp>
            <p:nvSpPr>
              <p:cNvPr id="152" name="Freeform 134"/>
              <p:cNvSpPr>
                <a:spLocks/>
              </p:cNvSpPr>
              <p:nvPr/>
            </p:nvSpPr>
            <p:spPr bwMode="auto">
              <a:xfrm>
                <a:off x="1861" y="1209"/>
                <a:ext cx="7" cy="12"/>
              </a:xfrm>
              <a:custGeom>
                <a:avLst/>
                <a:gdLst>
                  <a:gd name="T0" fmla="*/ 13 w 6"/>
                  <a:gd name="T1" fmla="*/ 16 h 11"/>
                  <a:gd name="T2" fmla="*/ 0 w 6"/>
                  <a:gd name="T3" fmla="*/ 16 h 11"/>
                  <a:gd name="T4" fmla="*/ 0 w 6"/>
                  <a:gd name="T5" fmla="*/ 0 h 11"/>
                  <a:gd name="T6" fmla="*/ 13 w 6"/>
                  <a:gd name="T7" fmla="*/ 0 h 11"/>
                  <a:gd name="T8" fmla="*/ 13 w 6"/>
                  <a:gd name="T9" fmla="*/ 16 h 11"/>
                  <a:gd name="T10" fmla="*/ 13 w 6"/>
                  <a:gd name="T11" fmla="*/ 16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6" y="11"/>
                    </a:moveTo>
                    <a:lnTo>
                      <a:pt x="0" y="11"/>
                    </a:lnTo>
                    <a:lnTo>
                      <a:pt x="0" y="0"/>
                    </a:lnTo>
                    <a:lnTo>
                      <a:pt x="6" y="0"/>
                    </a:lnTo>
                    <a:lnTo>
                      <a:pt x="6" y="11"/>
                    </a:lnTo>
                  </a:path>
                </a:pathLst>
              </a:custGeom>
              <a:noFill/>
              <a:ln w="0">
                <a:solidFill>
                  <a:srgbClr val="000000"/>
                </a:solidFill>
                <a:prstDash val="solid"/>
                <a:round/>
                <a:headEnd/>
                <a:tailEnd/>
              </a:ln>
            </p:spPr>
            <p:txBody>
              <a:bodyPr/>
              <a:lstStyle/>
              <a:p>
                <a:pPr>
                  <a:defRPr/>
                </a:pPr>
                <a:endParaRPr lang="en-GB"/>
              </a:p>
            </p:txBody>
          </p:sp>
          <p:sp>
            <p:nvSpPr>
              <p:cNvPr id="153" name="Freeform 135"/>
              <p:cNvSpPr>
                <a:spLocks/>
              </p:cNvSpPr>
              <p:nvPr/>
            </p:nvSpPr>
            <p:spPr bwMode="auto">
              <a:xfrm>
                <a:off x="1899" y="1209"/>
                <a:ext cx="5" cy="12"/>
              </a:xfrm>
              <a:custGeom>
                <a:avLst/>
                <a:gdLst>
                  <a:gd name="T0" fmla="*/ 5 w 5"/>
                  <a:gd name="T1" fmla="*/ 16 h 11"/>
                  <a:gd name="T2" fmla="*/ 0 w 5"/>
                  <a:gd name="T3" fmla="*/ 16 h 11"/>
                  <a:gd name="T4" fmla="*/ 0 w 5"/>
                  <a:gd name="T5" fmla="*/ 0 h 11"/>
                  <a:gd name="T6" fmla="*/ 5 w 5"/>
                  <a:gd name="T7" fmla="*/ 0 h 11"/>
                  <a:gd name="T8" fmla="*/ 5 w 5"/>
                  <a:gd name="T9" fmla="*/ 16 h 11"/>
                  <a:gd name="T10" fmla="*/ 5 w 5"/>
                  <a:gd name="T11" fmla="*/ 16 h 11"/>
                  <a:gd name="T12" fmla="*/ 0 60000 65536"/>
                  <a:gd name="T13" fmla="*/ 0 60000 65536"/>
                  <a:gd name="T14" fmla="*/ 0 60000 65536"/>
                  <a:gd name="T15" fmla="*/ 0 60000 65536"/>
                  <a:gd name="T16" fmla="*/ 0 60000 65536"/>
                  <a:gd name="T17" fmla="*/ 0 60000 65536"/>
                  <a:gd name="T18" fmla="*/ 0 w 5"/>
                  <a:gd name="T19" fmla="*/ 0 h 11"/>
                  <a:gd name="T20" fmla="*/ 5 w 5"/>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5" h="11">
                    <a:moveTo>
                      <a:pt x="5" y="11"/>
                    </a:moveTo>
                    <a:lnTo>
                      <a:pt x="0" y="11"/>
                    </a:lnTo>
                    <a:lnTo>
                      <a:pt x="0" y="0"/>
                    </a:lnTo>
                    <a:lnTo>
                      <a:pt x="5" y="0"/>
                    </a:lnTo>
                    <a:lnTo>
                      <a:pt x="5" y="11"/>
                    </a:lnTo>
                    <a:close/>
                  </a:path>
                </a:pathLst>
              </a:custGeom>
              <a:solidFill>
                <a:srgbClr val="FFE600"/>
              </a:solidFill>
              <a:ln w="9525">
                <a:noFill/>
                <a:round/>
                <a:headEnd/>
                <a:tailEnd/>
              </a:ln>
            </p:spPr>
            <p:txBody>
              <a:bodyPr/>
              <a:lstStyle/>
              <a:p>
                <a:pPr>
                  <a:defRPr/>
                </a:pPr>
                <a:endParaRPr lang="en-GB"/>
              </a:p>
            </p:txBody>
          </p:sp>
          <p:sp>
            <p:nvSpPr>
              <p:cNvPr id="154" name="Freeform 136"/>
              <p:cNvSpPr>
                <a:spLocks/>
              </p:cNvSpPr>
              <p:nvPr/>
            </p:nvSpPr>
            <p:spPr bwMode="auto">
              <a:xfrm>
                <a:off x="1899" y="1209"/>
                <a:ext cx="5" cy="12"/>
              </a:xfrm>
              <a:custGeom>
                <a:avLst/>
                <a:gdLst>
                  <a:gd name="T0" fmla="*/ 5 w 5"/>
                  <a:gd name="T1" fmla="*/ 16 h 11"/>
                  <a:gd name="T2" fmla="*/ 0 w 5"/>
                  <a:gd name="T3" fmla="*/ 16 h 11"/>
                  <a:gd name="T4" fmla="*/ 0 w 5"/>
                  <a:gd name="T5" fmla="*/ 0 h 11"/>
                  <a:gd name="T6" fmla="*/ 5 w 5"/>
                  <a:gd name="T7" fmla="*/ 0 h 11"/>
                  <a:gd name="T8" fmla="*/ 5 w 5"/>
                  <a:gd name="T9" fmla="*/ 16 h 11"/>
                  <a:gd name="T10" fmla="*/ 5 w 5"/>
                  <a:gd name="T11" fmla="*/ 16 h 11"/>
                  <a:gd name="T12" fmla="*/ 0 60000 65536"/>
                  <a:gd name="T13" fmla="*/ 0 60000 65536"/>
                  <a:gd name="T14" fmla="*/ 0 60000 65536"/>
                  <a:gd name="T15" fmla="*/ 0 60000 65536"/>
                  <a:gd name="T16" fmla="*/ 0 60000 65536"/>
                  <a:gd name="T17" fmla="*/ 0 60000 65536"/>
                  <a:gd name="T18" fmla="*/ 0 w 5"/>
                  <a:gd name="T19" fmla="*/ 0 h 11"/>
                  <a:gd name="T20" fmla="*/ 5 w 5"/>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5" h="11">
                    <a:moveTo>
                      <a:pt x="5" y="11"/>
                    </a:moveTo>
                    <a:lnTo>
                      <a:pt x="0" y="11"/>
                    </a:lnTo>
                    <a:lnTo>
                      <a:pt x="0" y="0"/>
                    </a:lnTo>
                    <a:lnTo>
                      <a:pt x="5" y="0"/>
                    </a:lnTo>
                    <a:lnTo>
                      <a:pt x="5" y="11"/>
                    </a:lnTo>
                  </a:path>
                </a:pathLst>
              </a:custGeom>
              <a:noFill/>
              <a:ln w="0">
                <a:solidFill>
                  <a:srgbClr val="000000"/>
                </a:solidFill>
                <a:prstDash val="solid"/>
                <a:round/>
                <a:headEnd/>
                <a:tailEnd/>
              </a:ln>
            </p:spPr>
            <p:txBody>
              <a:bodyPr/>
              <a:lstStyle/>
              <a:p>
                <a:pPr>
                  <a:defRPr/>
                </a:pPr>
                <a:endParaRPr lang="en-GB"/>
              </a:p>
            </p:txBody>
          </p:sp>
          <p:sp>
            <p:nvSpPr>
              <p:cNvPr id="155" name="Freeform 137"/>
              <p:cNvSpPr>
                <a:spLocks/>
              </p:cNvSpPr>
              <p:nvPr/>
            </p:nvSpPr>
            <p:spPr bwMode="auto">
              <a:xfrm>
                <a:off x="1861" y="1237"/>
                <a:ext cx="7" cy="7"/>
              </a:xfrm>
              <a:custGeom>
                <a:avLst/>
                <a:gdLst>
                  <a:gd name="T0" fmla="*/ 13 w 6"/>
                  <a:gd name="T1" fmla="*/ 13 h 6"/>
                  <a:gd name="T2" fmla="*/ 0 w 6"/>
                  <a:gd name="T3" fmla="*/ 13 h 6"/>
                  <a:gd name="T4" fmla="*/ 0 w 6"/>
                  <a:gd name="T5" fmla="*/ 0 h 6"/>
                  <a:gd name="T6" fmla="*/ 13 w 6"/>
                  <a:gd name="T7" fmla="*/ 0 h 6"/>
                  <a:gd name="T8" fmla="*/ 13 w 6"/>
                  <a:gd name="T9" fmla="*/ 13 h 6"/>
                  <a:gd name="T10" fmla="*/ 13 w 6"/>
                  <a:gd name="T11" fmla="*/ 13 h 6"/>
                  <a:gd name="T12" fmla="*/ 0 60000 65536"/>
                  <a:gd name="T13" fmla="*/ 0 60000 65536"/>
                  <a:gd name="T14" fmla="*/ 0 60000 65536"/>
                  <a:gd name="T15" fmla="*/ 0 60000 65536"/>
                  <a:gd name="T16" fmla="*/ 0 60000 65536"/>
                  <a:gd name="T17" fmla="*/ 0 60000 65536"/>
                  <a:gd name="T18" fmla="*/ 0 w 6"/>
                  <a:gd name="T19" fmla="*/ 0 h 6"/>
                  <a:gd name="T20" fmla="*/ 6 w 6"/>
                  <a:gd name="T21" fmla="*/ 6 h 6"/>
                </a:gdLst>
                <a:ahLst/>
                <a:cxnLst>
                  <a:cxn ang="T12">
                    <a:pos x="T0" y="T1"/>
                  </a:cxn>
                  <a:cxn ang="T13">
                    <a:pos x="T2" y="T3"/>
                  </a:cxn>
                  <a:cxn ang="T14">
                    <a:pos x="T4" y="T5"/>
                  </a:cxn>
                  <a:cxn ang="T15">
                    <a:pos x="T6" y="T7"/>
                  </a:cxn>
                  <a:cxn ang="T16">
                    <a:pos x="T8" y="T9"/>
                  </a:cxn>
                  <a:cxn ang="T17">
                    <a:pos x="T10" y="T11"/>
                  </a:cxn>
                </a:cxnLst>
                <a:rect l="T18" t="T19" r="T20" b="T21"/>
                <a:pathLst>
                  <a:path w="6" h="6">
                    <a:moveTo>
                      <a:pt x="6" y="6"/>
                    </a:moveTo>
                    <a:lnTo>
                      <a:pt x="0" y="6"/>
                    </a:lnTo>
                    <a:lnTo>
                      <a:pt x="0" y="0"/>
                    </a:lnTo>
                    <a:lnTo>
                      <a:pt x="6" y="0"/>
                    </a:lnTo>
                    <a:lnTo>
                      <a:pt x="6" y="6"/>
                    </a:lnTo>
                    <a:close/>
                  </a:path>
                </a:pathLst>
              </a:custGeom>
              <a:solidFill>
                <a:srgbClr val="FFE600"/>
              </a:solidFill>
              <a:ln w="9525">
                <a:noFill/>
                <a:round/>
                <a:headEnd/>
                <a:tailEnd/>
              </a:ln>
            </p:spPr>
            <p:txBody>
              <a:bodyPr/>
              <a:lstStyle/>
              <a:p>
                <a:pPr>
                  <a:defRPr/>
                </a:pPr>
                <a:endParaRPr lang="en-GB"/>
              </a:p>
            </p:txBody>
          </p:sp>
          <p:sp>
            <p:nvSpPr>
              <p:cNvPr id="156" name="Freeform 138"/>
              <p:cNvSpPr>
                <a:spLocks/>
              </p:cNvSpPr>
              <p:nvPr/>
            </p:nvSpPr>
            <p:spPr bwMode="auto">
              <a:xfrm>
                <a:off x="1861" y="1237"/>
                <a:ext cx="7" cy="7"/>
              </a:xfrm>
              <a:custGeom>
                <a:avLst/>
                <a:gdLst>
                  <a:gd name="T0" fmla="*/ 13 w 6"/>
                  <a:gd name="T1" fmla="*/ 13 h 6"/>
                  <a:gd name="T2" fmla="*/ 0 w 6"/>
                  <a:gd name="T3" fmla="*/ 13 h 6"/>
                  <a:gd name="T4" fmla="*/ 0 w 6"/>
                  <a:gd name="T5" fmla="*/ 0 h 6"/>
                  <a:gd name="T6" fmla="*/ 13 w 6"/>
                  <a:gd name="T7" fmla="*/ 0 h 6"/>
                  <a:gd name="T8" fmla="*/ 13 w 6"/>
                  <a:gd name="T9" fmla="*/ 13 h 6"/>
                  <a:gd name="T10" fmla="*/ 13 w 6"/>
                  <a:gd name="T11" fmla="*/ 13 h 6"/>
                  <a:gd name="T12" fmla="*/ 0 60000 65536"/>
                  <a:gd name="T13" fmla="*/ 0 60000 65536"/>
                  <a:gd name="T14" fmla="*/ 0 60000 65536"/>
                  <a:gd name="T15" fmla="*/ 0 60000 65536"/>
                  <a:gd name="T16" fmla="*/ 0 60000 65536"/>
                  <a:gd name="T17" fmla="*/ 0 60000 65536"/>
                  <a:gd name="T18" fmla="*/ 0 w 6"/>
                  <a:gd name="T19" fmla="*/ 0 h 6"/>
                  <a:gd name="T20" fmla="*/ 6 w 6"/>
                  <a:gd name="T21" fmla="*/ 6 h 6"/>
                </a:gdLst>
                <a:ahLst/>
                <a:cxnLst>
                  <a:cxn ang="T12">
                    <a:pos x="T0" y="T1"/>
                  </a:cxn>
                  <a:cxn ang="T13">
                    <a:pos x="T2" y="T3"/>
                  </a:cxn>
                  <a:cxn ang="T14">
                    <a:pos x="T4" y="T5"/>
                  </a:cxn>
                  <a:cxn ang="T15">
                    <a:pos x="T6" y="T7"/>
                  </a:cxn>
                  <a:cxn ang="T16">
                    <a:pos x="T8" y="T9"/>
                  </a:cxn>
                  <a:cxn ang="T17">
                    <a:pos x="T10" y="T11"/>
                  </a:cxn>
                </a:cxnLst>
                <a:rect l="T18" t="T19" r="T20" b="T21"/>
                <a:pathLst>
                  <a:path w="6" h="6">
                    <a:moveTo>
                      <a:pt x="6" y="6"/>
                    </a:moveTo>
                    <a:lnTo>
                      <a:pt x="0" y="6"/>
                    </a:lnTo>
                    <a:lnTo>
                      <a:pt x="0" y="0"/>
                    </a:lnTo>
                    <a:lnTo>
                      <a:pt x="6" y="0"/>
                    </a:lnTo>
                    <a:lnTo>
                      <a:pt x="6" y="6"/>
                    </a:lnTo>
                  </a:path>
                </a:pathLst>
              </a:custGeom>
              <a:noFill/>
              <a:ln w="0">
                <a:solidFill>
                  <a:srgbClr val="000000"/>
                </a:solidFill>
                <a:prstDash val="solid"/>
                <a:round/>
                <a:headEnd/>
                <a:tailEnd/>
              </a:ln>
            </p:spPr>
            <p:txBody>
              <a:bodyPr/>
              <a:lstStyle/>
              <a:p>
                <a:pPr>
                  <a:defRPr/>
                </a:pPr>
                <a:endParaRPr lang="en-GB"/>
              </a:p>
            </p:txBody>
          </p:sp>
          <p:sp>
            <p:nvSpPr>
              <p:cNvPr id="157" name="Freeform 139"/>
              <p:cNvSpPr>
                <a:spLocks/>
              </p:cNvSpPr>
              <p:nvPr/>
            </p:nvSpPr>
            <p:spPr bwMode="auto">
              <a:xfrm>
                <a:off x="1861" y="1254"/>
                <a:ext cx="12" cy="14"/>
              </a:xfrm>
              <a:custGeom>
                <a:avLst/>
                <a:gdLst>
                  <a:gd name="T0" fmla="*/ 12 w 12"/>
                  <a:gd name="T1" fmla="*/ 22 h 11"/>
                  <a:gd name="T2" fmla="*/ 12 w 12"/>
                  <a:gd name="T3" fmla="*/ 37 h 11"/>
                  <a:gd name="T4" fmla="*/ 0 w 12"/>
                  <a:gd name="T5" fmla="*/ 22 h 11"/>
                  <a:gd name="T6" fmla="*/ 6 w 12"/>
                  <a:gd name="T7" fmla="*/ 0 h 11"/>
                  <a:gd name="T8" fmla="*/ 12 w 12"/>
                  <a:gd name="T9" fmla="*/ 22 h 11"/>
                  <a:gd name="T10" fmla="*/ 12 w 12"/>
                  <a:gd name="T11" fmla="*/ 22 h 11"/>
                  <a:gd name="T12" fmla="*/ 0 60000 65536"/>
                  <a:gd name="T13" fmla="*/ 0 60000 65536"/>
                  <a:gd name="T14" fmla="*/ 0 60000 65536"/>
                  <a:gd name="T15" fmla="*/ 0 60000 65536"/>
                  <a:gd name="T16" fmla="*/ 0 60000 65536"/>
                  <a:gd name="T17" fmla="*/ 0 60000 65536"/>
                  <a:gd name="T18" fmla="*/ 0 w 12"/>
                  <a:gd name="T19" fmla="*/ 0 h 11"/>
                  <a:gd name="T20" fmla="*/ 12 w 12"/>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2" h="11">
                    <a:moveTo>
                      <a:pt x="12" y="6"/>
                    </a:moveTo>
                    <a:lnTo>
                      <a:pt x="12" y="11"/>
                    </a:lnTo>
                    <a:lnTo>
                      <a:pt x="0" y="6"/>
                    </a:lnTo>
                    <a:lnTo>
                      <a:pt x="6" y="0"/>
                    </a:lnTo>
                    <a:lnTo>
                      <a:pt x="12" y="6"/>
                    </a:lnTo>
                    <a:close/>
                  </a:path>
                </a:pathLst>
              </a:custGeom>
              <a:solidFill>
                <a:srgbClr val="FFE600"/>
              </a:solidFill>
              <a:ln w="9525">
                <a:noFill/>
                <a:round/>
                <a:headEnd/>
                <a:tailEnd/>
              </a:ln>
            </p:spPr>
            <p:txBody>
              <a:bodyPr/>
              <a:lstStyle/>
              <a:p>
                <a:pPr>
                  <a:defRPr/>
                </a:pPr>
                <a:endParaRPr lang="en-GB"/>
              </a:p>
            </p:txBody>
          </p:sp>
          <p:sp>
            <p:nvSpPr>
              <p:cNvPr id="158" name="Freeform 140"/>
              <p:cNvSpPr>
                <a:spLocks/>
              </p:cNvSpPr>
              <p:nvPr/>
            </p:nvSpPr>
            <p:spPr bwMode="auto">
              <a:xfrm>
                <a:off x="1861" y="1254"/>
                <a:ext cx="12" cy="14"/>
              </a:xfrm>
              <a:custGeom>
                <a:avLst/>
                <a:gdLst>
                  <a:gd name="T0" fmla="*/ 12 w 12"/>
                  <a:gd name="T1" fmla="*/ 22 h 11"/>
                  <a:gd name="T2" fmla="*/ 12 w 12"/>
                  <a:gd name="T3" fmla="*/ 37 h 11"/>
                  <a:gd name="T4" fmla="*/ 0 w 12"/>
                  <a:gd name="T5" fmla="*/ 22 h 11"/>
                  <a:gd name="T6" fmla="*/ 6 w 12"/>
                  <a:gd name="T7" fmla="*/ 0 h 11"/>
                  <a:gd name="T8" fmla="*/ 12 w 12"/>
                  <a:gd name="T9" fmla="*/ 22 h 11"/>
                  <a:gd name="T10" fmla="*/ 12 w 12"/>
                  <a:gd name="T11" fmla="*/ 22 h 11"/>
                  <a:gd name="T12" fmla="*/ 0 60000 65536"/>
                  <a:gd name="T13" fmla="*/ 0 60000 65536"/>
                  <a:gd name="T14" fmla="*/ 0 60000 65536"/>
                  <a:gd name="T15" fmla="*/ 0 60000 65536"/>
                  <a:gd name="T16" fmla="*/ 0 60000 65536"/>
                  <a:gd name="T17" fmla="*/ 0 60000 65536"/>
                  <a:gd name="T18" fmla="*/ 0 w 12"/>
                  <a:gd name="T19" fmla="*/ 0 h 11"/>
                  <a:gd name="T20" fmla="*/ 12 w 12"/>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2" h="11">
                    <a:moveTo>
                      <a:pt x="12" y="6"/>
                    </a:moveTo>
                    <a:lnTo>
                      <a:pt x="12" y="11"/>
                    </a:lnTo>
                    <a:lnTo>
                      <a:pt x="0" y="6"/>
                    </a:lnTo>
                    <a:lnTo>
                      <a:pt x="6" y="0"/>
                    </a:lnTo>
                    <a:lnTo>
                      <a:pt x="12" y="6"/>
                    </a:lnTo>
                  </a:path>
                </a:pathLst>
              </a:custGeom>
              <a:noFill/>
              <a:ln w="0">
                <a:solidFill>
                  <a:srgbClr val="000000"/>
                </a:solidFill>
                <a:prstDash val="solid"/>
                <a:round/>
                <a:headEnd/>
                <a:tailEnd/>
              </a:ln>
            </p:spPr>
            <p:txBody>
              <a:bodyPr/>
              <a:lstStyle/>
              <a:p>
                <a:pPr>
                  <a:defRPr/>
                </a:pPr>
                <a:endParaRPr lang="en-GB"/>
              </a:p>
            </p:txBody>
          </p:sp>
          <p:sp>
            <p:nvSpPr>
              <p:cNvPr id="159" name="Freeform 141"/>
              <p:cNvSpPr>
                <a:spLocks/>
              </p:cNvSpPr>
              <p:nvPr/>
            </p:nvSpPr>
            <p:spPr bwMode="auto">
              <a:xfrm>
                <a:off x="1892" y="1254"/>
                <a:ext cx="7" cy="14"/>
              </a:xfrm>
              <a:custGeom>
                <a:avLst/>
                <a:gdLst>
                  <a:gd name="T0" fmla="*/ 0 w 6"/>
                  <a:gd name="T1" fmla="*/ 22 h 11"/>
                  <a:gd name="T2" fmla="*/ 0 w 6"/>
                  <a:gd name="T3" fmla="*/ 37 h 11"/>
                  <a:gd name="T4" fmla="*/ 13 w 6"/>
                  <a:gd name="T5" fmla="*/ 22 h 11"/>
                  <a:gd name="T6" fmla="*/ 13 w 6"/>
                  <a:gd name="T7" fmla="*/ 0 h 11"/>
                  <a:gd name="T8" fmla="*/ 0 w 6"/>
                  <a:gd name="T9" fmla="*/ 22 h 11"/>
                  <a:gd name="T10" fmla="*/ 0 w 6"/>
                  <a:gd name="T11" fmla="*/ 22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0" y="6"/>
                    </a:moveTo>
                    <a:lnTo>
                      <a:pt x="0" y="11"/>
                    </a:lnTo>
                    <a:lnTo>
                      <a:pt x="6" y="6"/>
                    </a:lnTo>
                    <a:lnTo>
                      <a:pt x="6" y="0"/>
                    </a:lnTo>
                    <a:lnTo>
                      <a:pt x="0" y="6"/>
                    </a:lnTo>
                    <a:close/>
                  </a:path>
                </a:pathLst>
              </a:custGeom>
              <a:solidFill>
                <a:srgbClr val="FFE600"/>
              </a:solidFill>
              <a:ln w="9525">
                <a:noFill/>
                <a:round/>
                <a:headEnd/>
                <a:tailEnd/>
              </a:ln>
            </p:spPr>
            <p:txBody>
              <a:bodyPr/>
              <a:lstStyle/>
              <a:p>
                <a:pPr>
                  <a:defRPr/>
                </a:pPr>
                <a:endParaRPr lang="en-GB"/>
              </a:p>
            </p:txBody>
          </p:sp>
          <p:sp>
            <p:nvSpPr>
              <p:cNvPr id="160" name="Freeform 142"/>
              <p:cNvSpPr>
                <a:spLocks/>
              </p:cNvSpPr>
              <p:nvPr/>
            </p:nvSpPr>
            <p:spPr bwMode="auto">
              <a:xfrm>
                <a:off x="1892" y="1254"/>
                <a:ext cx="7" cy="14"/>
              </a:xfrm>
              <a:custGeom>
                <a:avLst/>
                <a:gdLst>
                  <a:gd name="T0" fmla="*/ 0 w 6"/>
                  <a:gd name="T1" fmla="*/ 22 h 11"/>
                  <a:gd name="T2" fmla="*/ 0 w 6"/>
                  <a:gd name="T3" fmla="*/ 37 h 11"/>
                  <a:gd name="T4" fmla="*/ 13 w 6"/>
                  <a:gd name="T5" fmla="*/ 22 h 11"/>
                  <a:gd name="T6" fmla="*/ 13 w 6"/>
                  <a:gd name="T7" fmla="*/ 0 h 11"/>
                  <a:gd name="T8" fmla="*/ 0 w 6"/>
                  <a:gd name="T9" fmla="*/ 22 h 11"/>
                  <a:gd name="T10" fmla="*/ 0 w 6"/>
                  <a:gd name="T11" fmla="*/ 22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0" y="6"/>
                    </a:moveTo>
                    <a:lnTo>
                      <a:pt x="0" y="11"/>
                    </a:lnTo>
                    <a:lnTo>
                      <a:pt x="6" y="6"/>
                    </a:lnTo>
                    <a:lnTo>
                      <a:pt x="6" y="0"/>
                    </a:lnTo>
                    <a:lnTo>
                      <a:pt x="0" y="6"/>
                    </a:lnTo>
                  </a:path>
                </a:pathLst>
              </a:custGeom>
              <a:noFill/>
              <a:ln w="0">
                <a:solidFill>
                  <a:srgbClr val="000000"/>
                </a:solidFill>
                <a:prstDash val="solid"/>
                <a:round/>
                <a:headEnd/>
                <a:tailEnd/>
              </a:ln>
            </p:spPr>
            <p:txBody>
              <a:bodyPr/>
              <a:lstStyle/>
              <a:p>
                <a:pPr>
                  <a:defRPr/>
                </a:pPr>
                <a:endParaRPr lang="en-GB"/>
              </a:p>
            </p:txBody>
          </p:sp>
          <p:sp>
            <p:nvSpPr>
              <p:cNvPr id="161" name="Freeform 143"/>
              <p:cNvSpPr>
                <a:spLocks/>
              </p:cNvSpPr>
              <p:nvPr/>
            </p:nvSpPr>
            <p:spPr bwMode="auto">
              <a:xfrm>
                <a:off x="1899" y="1237"/>
                <a:ext cx="5" cy="7"/>
              </a:xfrm>
              <a:custGeom>
                <a:avLst/>
                <a:gdLst>
                  <a:gd name="T0" fmla="*/ 5 w 5"/>
                  <a:gd name="T1" fmla="*/ 13 h 6"/>
                  <a:gd name="T2" fmla="*/ 0 w 5"/>
                  <a:gd name="T3" fmla="*/ 13 h 6"/>
                  <a:gd name="T4" fmla="*/ 0 w 5"/>
                  <a:gd name="T5" fmla="*/ 0 h 6"/>
                  <a:gd name="T6" fmla="*/ 5 w 5"/>
                  <a:gd name="T7" fmla="*/ 0 h 6"/>
                  <a:gd name="T8" fmla="*/ 5 w 5"/>
                  <a:gd name="T9" fmla="*/ 13 h 6"/>
                  <a:gd name="T10" fmla="*/ 5 w 5"/>
                  <a:gd name="T11" fmla="*/ 13 h 6"/>
                  <a:gd name="T12" fmla="*/ 0 60000 65536"/>
                  <a:gd name="T13" fmla="*/ 0 60000 65536"/>
                  <a:gd name="T14" fmla="*/ 0 60000 65536"/>
                  <a:gd name="T15" fmla="*/ 0 60000 65536"/>
                  <a:gd name="T16" fmla="*/ 0 60000 65536"/>
                  <a:gd name="T17" fmla="*/ 0 60000 65536"/>
                  <a:gd name="T18" fmla="*/ 0 w 5"/>
                  <a:gd name="T19" fmla="*/ 0 h 6"/>
                  <a:gd name="T20" fmla="*/ 5 w 5"/>
                  <a:gd name="T21" fmla="*/ 6 h 6"/>
                </a:gdLst>
                <a:ahLst/>
                <a:cxnLst>
                  <a:cxn ang="T12">
                    <a:pos x="T0" y="T1"/>
                  </a:cxn>
                  <a:cxn ang="T13">
                    <a:pos x="T2" y="T3"/>
                  </a:cxn>
                  <a:cxn ang="T14">
                    <a:pos x="T4" y="T5"/>
                  </a:cxn>
                  <a:cxn ang="T15">
                    <a:pos x="T6" y="T7"/>
                  </a:cxn>
                  <a:cxn ang="T16">
                    <a:pos x="T8" y="T9"/>
                  </a:cxn>
                  <a:cxn ang="T17">
                    <a:pos x="T10" y="T11"/>
                  </a:cxn>
                </a:cxnLst>
                <a:rect l="T18" t="T19" r="T20" b="T21"/>
                <a:pathLst>
                  <a:path w="5" h="6">
                    <a:moveTo>
                      <a:pt x="5" y="6"/>
                    </a:moveTo>
                    <a:lnTo>
                      <a:pt x="0" y="6"/>
                    </a:lnTo>
                    <a:lnTo>
                      <a:pt x="0" y="0"/>
                    </a:lnTo>
                    <a:lnTo>
                      <a:pt x="5" y="0"/>
                    </a:lnTo>
                    <a:lnTo>
                      <a:pt x="5" y="6"/>
                    </a:lnTo>
                    <a:close/>
                  </a:path>
                </a:pathLst>
              </a:custGeom>
              <a:solidFill>
                <a:srgbClr val="FFE600"/>
              </a:solidFill>
              <a:ln w="9525">
                <a:noFill/>
                <a:round/>
                <a:headEnd/>
                <a:tailEnd/>
              </a:ln>
            </p:spPr>
            <p:txBody>
              <a:bodyPr/>
              <a:lstStyle/>
              <a:p>
                <a:pPr>
                  <a:defRPr/>
                </a:pPr>
                <a:endParaRPr lang="en-GB"/>
              </a:p>
            </p:txBody>
          </p:sp>
          <p:sp>
            <p:nvSpPr>
              <p:cNvPr id="162" name="Freeform 144"/>
              <p:cNvSpPr>
                <a:spLocks/>
              </p:cNvSpPr>
              <p:nvPr/>
            </p:nvSpPr>
            <p:spPr bwMode="auto">
              <a:xfrm>
                <a:off x="1899" y="1237"/>
                <a:ext cx="5" cy="7"/>
              </a:xfrm>
              <a:custGeom>
                <a:avLst/>
                <a:gdLst>
                  <a:gd name="T0" fmla="*/ 5 w 5"/>
                  <a:gd name="T1" fmla="*/ 13 h 6"/>
                  <a:gd name="T2" fmla="*/ 0 w 5"/>
                  <a:gd name="T3" fmla="*/ 13 h 6"/>
                  <a:gd name="T4" fmla="*/ 0 w 5"/>
                  <a:gd name="T5" fmla="*/ 0 h 6"/>
                  <a:gd name="T6" fmla="*/ 5 w 5"/>
                  <a:gd name="T7" fmla="*/ 0 h 6"/>
                  <a:gd name="T8" fmla="*/ 5 w 5"/>
                  <a:gd name="T9" fmla="*/ 13 h 6"/>
                  <a:gd name="T10" fmla="*/ 5 w 5"/>
                  <a:gd name="T11" fmla="*/ 13 h 6"/>
                  <a:gd name="T12" fmla="*/ 0 60000 65536"/>
                  <a:gd name="T13" fmla="*/ 0 60000 65536"/>
                  <a:gd name="T14" fmla="*/ 0 60000 65536"/>
                  <a:gd name="T15" fmla="*/ 0 60000 65536"/>
                  <a:gd name="T16" fmla="*/ 0 60000 65536"/>
                  <a:gd name="T17" fmla="*/ 0 60000 65536"/>
                  <a:gd name="T18" fmla="*/ 0 w 5"/>
                  <a:gd name="T19" fmla="*/ 0 h 6"/>
                  <a:gd name="T20" fmla="*/ 5 w 5"/>
                  <a:gd name="T21" fmla="*/ 6 h 6"/>
                </a:gdLst>
                <a:ahLst/>
                <a:cxnLst>
                  <a:cxn ang="T12">
                    <a:pos x="T0" y="T1"/>
                  </a:cxn>
                  <a:cxn ang="T13">
                    <a:pos x="T2" y="T3"/>
                  </a:cxn>
                  <a:cxn ang="T14">
                    <a:pos x="T4" y="T5"/>
                  </a:cxn>
                  <a:cxn ang="T15">
                    <a:pos x="T6" y="T7"/>
                  </a:cxn>
                  <a:cxn ang="T16">
                    <a:pos x="T8" y="T9"/>
                  </a:cxn>
                  <a:cxn ang="T17">
                    <a:pos x="T10" y="T11"/>
                  </a:cxn>
                </a:cxnLst>
                <a:rect l="T18" t="T19" r="T20" b="T21"/>
                <a:pathLst>
                  <a:path w="5" h="6">
                    <a:moveTo>
                      <a:pt x="5" y="6"/>
                    </a:moveTo>
                    <a:lnTo>
                      <a:pt x="0" y="6"/>
                    </a:lnTo>
                    <a:lnTo>
                      <a:pt x="0" y="0"/>
                    </a:lnTo>
                    <a:lnTo>
                      <a:pt x="5" y="0"/>
                    </a:lnTo>
                    <a:lnTo>
                      <a:pt x="5" y="6"/>
                    </a:lnTo>
                  </a:path>
                </a:pathLst>
              </a:custGeom>
              <a:noFill/>
              <a:ln w="0">
                <a:solidFill>
                  <a:srgbClr val="000000"/>
                </a:solidFill>
                <a:prstDash val="solid"/>
                <a:round/>
                <a:headEnd/>
                <a:tailEnd/>
              </a:ln>
            </p:spPr>
            <p:txBody>
              <a:bodyPr/>
              <a:lstStyle/>
              <a:p>
                <a:pPr>
                  <a:defRPr/>
                </a:pPr>
                <a:endParaRPr lang="en-GB"/>
              </a:p>
            </p:txBody>
          </p:sp>
          <p:sp>
            <p:nvSpPr>
              <p:cNvPr id="163" name="Freeform 145"/>
              <p:cNvSpPr>
                <a:spLocks/>
              </p:cNvSpPr>
              <p:nvPr/>
            </p:nvSpPr>
            <p:spPr bwMode="auto">
              <a:xfrm>
                <a:off x="1880" y="1209"/>
                <a:ext cx="5" cy="12"/>
              </a:xfrm>
              <a:custGeom>
                <a:avLst/>
                <a:gdLst>
                  <a:gd name="T0" fmla="*/ 3 w 6"/>
                  <a:gd name="T1" fmla="*/ 16 h 11"/>
                  <a:gd name="T2" fmla="*/ 0 w 6"/>
                  <a:gd name="T3" fmla="*/ 16 h 11"/>
                  <a:gd name="T4" fmla="*/ 0 w 6"/>
                  <a:gd name="T5" fmla="*/ 0 h 11"/>
                  <a:gd name="T6" fmla="*/ 3 w 6"/>
                  <a:gd name="T7" fmla="*/ 0 h 11"/>
                  <a:gd name="T8" fmla="*/ 3 w 6"/>
                  <a:gd name="T9" fmla="*/ 16 h 11"/>
                  <a:gd name="T10" fmla="*/ 3 w 6"/>
                  <a:gd name="T11" fmla="*/ 16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6" y="11"/>
                    </a:moveTo>
                    <a:lnTo>
                      <a:pt x="0" y="11"/>
                    </a:lnTo>
                    <a:lnTo>
                      <a:pt x="0" y="0"/>
                    </a:lnTo>
                    <a:lnTo>
                      <a:pt x="6" y="0"/>
                    </a:lnTo>
                    <a:lnTo>
                      <a:pt x="6" y="11"/>
                    </a:lnTo>
                    <a:close/>
                  </a:path>
                </a:pathLst>
              </a:custGeom>
              <a:solidFill>
                <a:srgbClr val="FFE600"/>
              </a:solidFill>
              <a:ln w="9525">
                <a:noFill/>
                <a:round/>
                <a:headEnd/>
                <a:tailEnd/>
              </a:ln>
            </p:spPr>
            <p:txBody>
              <a:bodyPr/>
              <a:lstStyle/>
              <a:p>
                <a:pPr>
                  <a:defRPr/>
                </a:pPr>
                <a:endParaRPr lang="en-GB"/>
              </a:p>
            </p:txBody>
          </p:sp>
          <p:sp>
            <p:nvSpPr>
              <p:cNvPr id="164" name="Freeform 146"/>
              <p:cNvSpPr>
                <a:spLocks/>
              </p:cNvSpPr>
              <p:nvPr/>
            </p:nvSpPr>
            <p:spPr bwMode="auto">
              <a:xfrm>
                <a:off x="1880" y="1209"/>
                <a:ext cx="5" cy="12"/>
              </a:xfrm>
              <a:custGeom>
                <a:avLst/>
                <a:gdLst>
                  <a:gd name="T0" fmla="*/ 3 w 6"/>
                  <a:gd name="T1" fmla="*/ 16 h 11"/>
                  <a:gd name="T2" fmla="*/ 0 w 6"/>
                  <a:gd name="T3" fmla="*/ 16 h 11"/>
                  <a:gd name="T4" fmla="*/ 0 w 6"/>
                  <a:gd name="T5" fmla="*/ 0 h 11"/>
                  <a:gd name="T6" fmla="*/ 3 w 6"/>
                  <a:gd name="T7" fmla="*/ 0 h 11"/>
                  <a:gd name="T8" fmla="*/ 3 w 6"/>
                  <a:gd name="T9" fmla="*/ 16 h 11"/>
                  <a:gd name="T10" fmla="*/ 3 w 6"/>
                  <a:gd name="T11" fmla="*/ 16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6" y="11"/>
                    </a:moveTo>
                    <a:lnTo>
                      <a:pt x="0" y="11"/>
                    </a:lnTo>
                    <a:lnTo>
                      <a:pt x="0" y="0"/>
                    </a:lnTo>
                    <a:lnTo>
                      <a:pt x="6" y="0"/>
                    </a:lnTo>
                    <a:lnTo>
                      <a:pt x="6" y="11"/>
                    </a:lnTo>
                  </a:path>
                </a:pathLst>
              </a:custGeom>
              <a:noFill/>
              <a:ln w="0">
                <a:solidFill>
                  <a:srgbClr val="000000"/>
                </a:solidFill>
                <a:prstDash val="solid"/>
                <a:round/>
                <a:headEnd/>
                <a:tailEnd/>
              </a:ln>
            </p:spPr>
            <p:txBody>
              <a:bodyPr/>
              <a:lstStyle/>
              <a:p>
                <a:pPr>
                  <a:defRPr/>
                </a:pPr>
                <a:endParaRPr lang="en-GB"/>
              </a:p>
            </p:txBody>
          </p:sp>
          <p:sp>
            <p:nvSpPr>
              <p:cNvPr id="165" name="Freeform 147"/>
              <p:cNvSpPr>
                <a:spLocks/>
              </p:cNvSpPr>
              <p:nvPr/>
            </p:nvSpPr>
            <p:spPr bwMode="auto">
              <a:xfrm>
                <a:off x="1778" y="1164"/>
                <a:ext cx="247" cy="158"/>
              </a:xfrm>
              <a:custGeom>
                <a:avLst/>
                <a:gdLst>
                  <a:gd name="T0" fmla="*/ 255 w 245"/>
                  <a:gd name="T1" fmla="*/ 166 h 156"/>
                  <a:gd name="T2" fmla="*/ 255 w 245"/>
                  <a:gd name="T3" fmla="*/ 0 h 156"/>
                  <a:gd name="T4" fmla="*/ 0 w 245"/>
                  <a:gd name="T5" fmla="*/ 0 h 156"/>
                  <a:gd name="T6" fmla="*/ 0 w 245"/>
                  <a:gd name="T7" fmla="*/ 166 h 156"/>
                  <a:gd name="T8" fmla="*/ 255 w 245"/>
                  <a:gd name="T9" fmla="*/ 166 h 156"/>
                  <a:gd name="T10" fmla="*/ 255 w 245"/>
                  <a:gd name="T11" fmla="*/ 16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path>
                </a:pathLst>
              </a:custGeom>
              <a:noFill/>
              <a:ln w="0">
                <a:solidFill>
                  <a:srgbClr val="000000"/>
                </a:solidFill>
                <a:prstDash val="solid"/>
                <a:round/>
                <a:headEnd/>
                <a:tailEnd/>
              </a:ln>
            </p:spPr>
            <p:txBody>
              <a:bodyPr/>
              <a:lstStyle/>
              <a:p>
                <a:pPr>
                  <a:defRPr/>
                </a:pPr>
                <a:endParaRPr lang="en-GB"/>
              </a:p>
            </p:txBody>
          </p:sp>
        </p:grpSp>
        <p:grpSp>
          <p:nvGrpSpPr>
            <p:cNvPr id="20" name="Group 148"/>
            <p:cNvGrpSpPr>
              <a:grpSpLocks/>
            </p:cNvGrpSpPr>
            <p:nvPr userDrawn="1"/>
          </p:nvGrpSpPr>
          <p:grpSpPr bwMode="auto">
            <a:xfrm>
              <a:off x="4792854" y="6619865"/>
              <a:ext cx="192235" cy="123446"/>
              <a:chOff x="1595" y="1394"/>
              <a:chExt cx="245" cy="158"/>
            </a:xfrm>
          </p:grpSpPr>
          <p:sp>
            <p:nvSpPr>
              <p:cNvPr id="110" name="Freeform 149"/>
              <p:cNvSpPr>
                <a:spLocks/>
              </p:cNvSpPr>
              <p:nvPr/>
            </p:nvSpPr>
            <p:spPr bwMode="auto">
              <a:xfrm>
                <a:off x="1595" y="1394"/>
                <a:ext cx="245" cy="158"/>
              </a:xfrm>
              <a:custGeom>
                <a:avLst/>
                <a:gdLst>
                  <a:gd name="T0" fmla="*/ 245 w 245"/>
                  <a:gd name="T1" fmla="*/ 162 h 157"/>
                  <a:gd name="T2" fmla="*/ 245 w 245"/>
                  <a:gd name="T3" fmla="*/ 0 h 157"/>
                  <a:gd name="T4" fmla="*/ 0 w 245"/>
                  <a:gd name="T5" fmla="*/ 0 h 157"/>
                  <a:gd name="T6" fmla="*/ 0 w 245"/>
                  <a:gd name="T7" fmla="*/ 162 h 157"/>
                  <a:gd name="T8" fmla="*/ 245 w 245"/>
                  <a:gd name="T9" fmla="*/ 162 h 157"/>
                  <a:gd name="T10" fmla="*/ 245 w 245"/>
                  <a:gd name="T11" fmla="*/ 162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close/>
                  </a:path>
                </a:pathLst>
              </a:custGeom>
              <a:solidFill>
                <a:srgbClr val="FFFFFF"/>
              </a:solidFill>
              <a:ln w="9525">
                <a:noFill/>
                <a:round/>
                <a:headEnd/>
                <a:tailEnd/>
              </a:ln>
            </p:spPr>
            <p:txBody>
              <a:bodyPr/>
              <a:lstStyle/>
              <a:p>
                <a:pPr>
                  <a:defRPr/>
                </a:pPr>
                <a:endParaRPr lang="en-GB"/>
              </a:p>
            </p:txBody>
          </p:sp>
          <p:sp>
            <p:nvSpPr>
              <p:cNvPr id="111" name="Freeform 150"/>
              <p:cNvSpPr>
                <a:spLocks/>
              </p:cNvSpPr>
              <p:nvPr/>
            </p:nvSpPr>
            <p:spPr bwMode="auto">
              <a:xfrm>
                <a:off x="1595" y="1394"/>
                <a:ext cx="73" cy="47"/>
              </a:xfrm>
              <a:custGeom>
                <a:avLst/>
                <a:gdLst>
                  <a:gd name="T0" fmla="*/ 77 w 72"/>
                  <a:gd name="T1" fmla="*/ 0 h 45"/>
                  <a:gd name="T2" fmla="*/ 0 w 72"/>
                  <a:gd name="T3" fmla="*/ 0 h 45"/>
                  <a:gd name="T4" fmla="*/ 0 w 72"/>
                  <a:gd name="T5" fmla="*/ 55 h 45"/>
                  <a:gd name="T6" fmla="*/ 77 w 72"/>
                  <a:gd name="T7" fmla="*/ 55 h 45"/>
                  <a:gd name="T8" fmla="*/ 77 w 72"/>
                  <a:gd name="T9" fmla="*/ 0 h 45"/>
                  <a:gd name="T10" fmla="*/ 77 w 72"/>
                  <a:gd name="T11" fmla="*/ 0 h 45"/>
                  <a:gd name="T12" fmla="*/ 0 60000 65536"/>
                  <a:gd name="T13" fmla="*/ 0 60000 65536"/>
                  <a:gd name="T14" fmla="*/ 0 60000 65536"/>
                  <a:gd name="T15" fmla="*/ 0 60000 65536"/>
                  <a:gd name="T16" fmla="*/ 0 60000 65536"/>
                  <a:gd name="T17" fmla="*/ 0 60000 65536"/>
                  <a:gd name="T18" fmla="*/ 0 w 72"/>
                  <a:gd name="T19" fmla="*/ 0 h 45"/>
                  <a:gd name="T20" fmla="*/ 72 w 72"/>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72" h="45">
                    <a:moveTo>
                      <a:pt x="72" y="0"/>
                    </a:moveTo>
                    <a:lnTo>
                      <a:pt x="0" y="0"/>
                    </a:lnTo>
                    <a:lnTo>
                      <a:pt x="0" y="45"/>
                    </a:lnTo>
                    <a:lnTo>
                      <a:pt x="72" y="45"/>
                    </a:lnTo>
                    <a:lnTo>
                      <a:pt x="72" y="0"/>
                    </a:lnTo>
                    <a:close/>
                  </a:path>
                </a:pathLst>
              </a:custGeom>
              <a:solidFill>
                <a:srgbClr val="FF0000"/>
              </a:solidFill>
              <a:ln w="9525">
                <a:noFill/>
                <a:round/>
                <a:headEnd/>
                <a:tailEnd/>
              </a:ln>
            </p:spPr>
            <p:txBody>
              <a:bodyPr/>
              <a:lstStyle/>
              <a:p>
                <a:pPr>
                  <a:defRPr/>
                </a:pPr>
                <a:endParaRPr lang="en-GB"/>
              </a:p>
            </p:txBody>
          </p:sp>
          <p:sp>
            <p:nvSpPr>
              <p:cNvPr id="112" name="Freeform 151"/>
              <p:cNvSpPr>
                <a:spLocks/>
              </p:cNvSpPr>
              <p:nvPr/>
            </p:nvSpPr>
            <p:spPr bwMode="auto">
              <a:xfrm>
                <a:off x="1595" y="1505"/>
                <a:ext cx="73" cy="47"/>
              </a:xfrm>
              <a:custGeom>
                <a:avLst/>
                <a:gdLst>
                  <a:gd name="T0" fmla="*/ 0 w 72"/>
                  <a:gd name="T1" fmla="*/ 0 h 45"/>
                  <a:gd name="T2" fmla="*/ 0 w 72"/>
                  <a:gd name="T3" fmla="*/ 55 h 45"/>
                  <a:gd name="T4" fmla="*/ 77 w 72"/>
                  <a:gd name="T5" fmla="*/ 55 h 45"/>
                  <a:gd name="T6" fmla="*/ 77 w 72"/>
                  <a:gd name="T7" fmla="*/ 0 h 45"/>
                  <a:gd name="T8" fmla="*/ 0 w 72"/>
                  <a:gd name="T9" fmla="*/ 0 h 45"/>
                  <a:gd name="T10" fmla="*/ 0 w 72"/>
                  <a:gd name="T11" fmla="*/ 0 h 45"/>
                  <a:gd name="T12" fmla="*/ 0 60000 65536"/>
                  <a:gd name="T13" fmla="*/ 0 60000 65536"/>
                  <a:gd name="T14" fmla="*/ 0 60000 65536"/>
                  <a:gd name="T15" fmla="*/ 0 60000 65536"/>
                  <a:gd name="T16" fmla="*/ 0 60000 65536"/>
                  <a:gd name="T17" fmla="*/ 0 60000 65536"/>
                  <a:gd name="T18" fmla="*/ 0 w 72"/>
                  <a:gd name="T19" fmla="*/ 0 h 45"/>
                  <a:gd name="T20" fmla="*/ 72 w 72"/>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72" h="45">
                    <a:moveTo>
                      <a:pt x="0" y="0"/>
                    </a:moveTo>
                    <a:lnTo>
                      <a:pt x="0" y="45"/>
                    </a:lnTo>
                    <a:lnTo>
                      <a:pt x="72" y="45"/>
                    </a:lnTo>
                    <a:lnTo>
                      <a:pt x="72" y="0"/>
                    </a:lnTo>
                    <a:lnTo>
                      <a:pt x="0" y="0"/>
                    </a:lnTo>
                    <a:close/>
                  </a:path>
                </a:pathLst>
              </a:custGeom>
              <a:solidFill>
                <a:srgbClr val="FF0000"/>
              </a:solidFill>
              <a:ln w="9525">
                <a:noFill/>
                <a:round/>
                <a:headEnd/>
                <a:tailEnd/>
              </a:ln>
            </p:spPr>
            <p:txBody>
              <a:bodyPr/>
              <a:lstStyle/>
              <a:p>
                <a:pPr>
                  <a:defRPr/>
                </a:pPr>
                <a:endParaRPr lang="en-GB"/>
              </a:p>
            </p:txBody>
          </p:sp>
          <p:sp>
            <p:nvSpPr>
              <p:cNvPr id="113" name="Freeform 152"/>
              <p:cNvSpPr>
                <a:spLocks/>
              </p:cNvSpPr>
              <p:nvPr/>
            </p:nvSpPr>
            <p:spPr bwMode="auto">
              <a:xfrm>
                <a:off x="1739" y="1505"/>
                <a:ext cx="101" cy="47"/>
              </a:xfrm>
              <a:custGeom>
                <a:avLst/>
                <a:gdLst>
                  <a:gd name="T0" fmla="*/ 0 w 102"/>
                  <a:gd name="T1" fmla="*/ 55 h 45"/>
                  <a:gd name="T2" fmla="*/ 97 w 102"/>
                  <a:gd name="T3" fmla="*/ 55 h 45"/>
                  <a:gd name="T4" fmla="*/ 97 w 102"/>
                  <a:gd name="T5" fmla="*/ 0 h 45"/>
                  <a:gd name="T6" fmla="*/ 0 w 102"/>
                  <a:gd name="T7" fmla="*/ 0 h 45"/>
                  <a:gd name="T8" fmla="*/ 0 w 102"/>
                  <a:gd name="T9" fmla="*/ 55 h 45"/>
                  <a:gd name="T10" fmla="*/ 0 w 102"/>
                  <a:gd name="T11" fmla="*/ 55 h 45"/>
                  <a:gd name="T12" fmla="*/ 0 60000 65536"/>
                  <a:gd name="T13" fmla="*/ 0 60000 65536"/>
                  <a:gd name="T14" fmla="*/ 0 60000 65536"/>
                  <a:gd name="T15" fmla="*/ 0 60000 65536"/>
                  <a:gd name="T16" fmla="*/ 0 60000 65536"/>
                  <a:gd name="T17" fmla="*/ 0 60000 65536"/>
                  <a:gd name="T18" fmla="*/ 0 w 102"/>
                  <a:gd name="T19" fmla="*/ 0 h 45"/>
                  <a:gd name="T20" fmla="*/ 102 w 102"/>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102" h="45">
                    <a:moveTo>
                      <a:pt x="0" y="45"/>
                    </a:moveTo>
                    <a:lnTo>
                      <a:pt x="102" y="45"/>
                    </a:lnTo>
                    <a:lnTo>
                      <a:pt x="102" y="0"/>
                    </a:lnTo>
                    <a:lnTo>
                      <a:pt x="0" y="0"/>
                    </a:lnTo>
                    <a:lnTo>
                      <a:pt x="0" y="45"/>
                    </a:lnTo>
                    <a:close/>
                  </a:path>
                </a:pathLst>
              </a:custGeom>
              <a:solidFill>
                <a:srgbClr val="FF0000"/>
              </a:solidFill>
              <a:ln w="9525">
                <a:noFill/>
                <a:round/>
                <a:headEnd/>
                <a:tailEnd/>
              </a:ln>
            </p:spPr>
            <p:txBody>
              <a:bodyPr/>
              <a:lstStyle/>
              <a:p>
                <a:pPr>
                  <a:defRPr/>
                </a:pPr>
                <a:endParaRPr lang="en-GB"/>
              </a:p>
            </p:txBody>
          </p:sp>
          <p:sp>
            <p:nvSpPr>
              <p:cNvPr id="114" name="Freeform 153"/>
              <p:cNvSpPr>
                <a:spLocks/>
              </p:cNvSpPr>
              <p:nvPr/>
            </p:nvSpPr>
            <p:spPr bwMode="auto">
              <a:xfrm>
                <a:off x="1739" y="1394"/>
                <a:ext cx="101" cy="47"/>
              </a:xfrm>
              <a:custGeom>
                <a:avLst/>
                <a:gdLst>
                  <a:gd name="T0" fmla="*/ 0 w 102"/>
                  <a:gd name="T1" fmla="*/ 0 h 45"/>
                  <a:gd name="T2" fmla="*/ 0 w 102"/>
                  <a:gd name="T3" fmla="*/ 55 h 45"/>
                  <a:gd name="T4" fmla="*/ 97 w 102"/>
                  <a:gd name="T5" fmla="*/ 55 h 45"/>
                  <a:gd name="T6" fmla="*/ 97 w 102"/>
                  <a:gd name="T7" fmla="*/ 0 h 45"/>
                  <a:gd name="T8" fmla="*/ 0 w 102"/>
                  <a:gd name="T9" fmla="*/ 0 h 45"/>
                  <a:gd name="T10" fmla="*/ 0 w 102"/>
                  <a:gd name="T11" fmla="*/ 0 h 45"/>
                  <a:gd name="T12" fmla="*/ 0 60000 65536"/>
                  <a:gd name="T13" fmla="*/ 0 60000 65536"/>
                  <a:gd name="T14" fmla="*/ 0 60000 65536"/>
                  <a:gd name="T15" fmla="*/ 0 60000 65536"/>
                  <a:gd name="T16" fmla="*/ 0 60000 65536"/>
                  <a:gd name="T17" fmla="*/ 0 60000 65536"/>
                  <a:gd name="T18" fmla="*/ 0 w 102"/>
                  <a:gd name="T19" fmla="*/ 0 h 45"/>
                  <a:gd name="T20" fmla="*/ 102 w 102"/>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102" h="45">
                    <a:moveTo>
                      <a:pt x="0" y="0"/>
                    </a:moveTo>
                    <a:lnTo>
                      <a:pt x="0" y="45"/>
                    </a:lnTo>
                    <a:lnTo>
                      <a:pt x="102" y="45"/>
                    </a:lnTo>
                    <a:lnTo>
                      <a:pt x="102" y="0"/>
                    </a:lnTo>
                    <a:lnTo>
                      <a:pt x="0" y="0"/>
                    </a:lnTo>
                    <a:close/>
                  </a:path>
                </a:pathLst>
              </a:custGeom>
              <a:solidFill>
                <a:srgbClr val="FF0000"/>
              </a:solidFill>
              <a:ln w="9525">
                <a:noFill/>
                <a:round/>
                <a:headEnd/>
                <a:tailEnd/>
              </a:ln>
            </p:spPr>
            <p:txBody>
              <a:bodyPr/>
              <a:lstStyle/>
              <a:p>
                <a:pPr>
                  <a:defRPr/>
                </a:pPr>
                <a:endParaRPr lang="en-GB"/>
              </a:p>
            </p:txBody>
          </p:sp>
          <p:sp>
            <p:nvSpPr>
              <p:cNvPr id="115" name="Freeform 154"/>
              <p:cNvSpPr>
                <a:spLocks/>
              </p:cNvSpPr>
              <p:nvPr/>
            </p:nvSpPr>
            <p:spPr bwMode="auto">
              <a:xfrm>
                <a:off x="1595" y="1394"/>
                <a:ext cx="245" cy="158"/>
              </a:xfrm>
              <a:custGeom>
                <a:avLst/>
                <a:gdLst>
                  <a:gd name="T0" fmla="*/ 125 w 245"/>
                  <a:gd name="T1" fmla="*/ 162 h 157"/>
                  <a:gd name="T2" fmla="*/ 125 w 245"/>
                  <a:gd name="T3" fmla="*/ 100 h 157"/>
                  <a:gd name="T4" fmla="*/ 245 w 245"/>
                  <a:gd name="T5" fmla="*/ 100 h 157"/>
                  <a:gd name="T6" fmla="*/ 245 w 245"/>
                  <a:gd name="T7" fmla="*/ 62 h 157"/>
                  <a:gd name="T8" fmla="*/ 125 w 245"/>
                  <a:gd name="T9" fmla="*/ 62 h 157"/>
                  <a:gd name="T10" fmla="*/ 125 w 245"/>
                  <a:gd name="T11" fmla="*/ 0 h 157"/>
                  <a:gd name="T12" fmla="*/ 90 w 245"/>
                  <a:gd name="T13" fmla="*/ 0 h 157"/>
                  <a:gd name="T14" fmla="*/ 90 w 245"/>
                  <a:gd name="T15" fmla="*/ 62 h 157"/>
                  <a:gd name="T16" fmla="*/ 0 w 245"/>
                  <a:gd name="T17" fmla="*/ 62 h 157"/>
                  <a:gd name="T18" fmla="*/ 0 w 245"/>
                  <a:gd name="T19" fmla="*/ 100 h 157"/>
                  <a:gd name="T20" fmla="*/ 90 w 245"/>
                  <a:gd name="T21" fmla="*/ 100 h 157"/>
                  <a:gd name="T22" fmla="*/ 90 w 245"/>
                  <a:gd name="T23" fmla="*/ 162 h 157"/>
                  <a:gd name="T24" fmla="*/ 125 w 245"/>
                  <a:gd name="T25" fmla="*/ 162 h 157"/>
                  <a:gd name="T26" fmla="*/ 125 w 245"/>
                  <a:gd name="T27" fmla="*/ 162 h 15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5"/>
                  <a:gd name="T43" fmla="*/ 0 h 157"/>
                  <a:gd name="T44" fmla="*/ 245 w 245"/>
                  <a:gd name="T45" fmla="*/ 157 h 15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5" h="157">
                    <a:moveTo>
                      <a:pt x="125" y="157"/>
                    </a:moveTo>
                    <a:lnTo>
                      <a:pt x="125" y="95"/>
                    </a:lnTo>
                    <a:lnTo>
                      <a:pt x="245" y="95"/>
                    </a:lnTo>
                    <a:lnTo>
                      <a:pt x="245" y="62"/>
                    </a:lnTo>
                    <a:lnTo>
                      <a:pt x="125" y="62"/>
                    </a:lnTo>
                    <a:lnTo>
                      <a:pt x="125" y="0"/>
                    </a:lnTo>
                    <a:lnTo>
                      <a:pt x="90" y="0"/>
                    </a:lnTo>
                    <a:lnTo>
                      <a:pt x="90" y="62"/>
                    </a:lnTo>
                    <a:lnTo>
                      <a:pt x="0" y="62"/>
                    </a:lnTo>
                    <a:lnTo>
                      <a:pt x="0" y="95"/>
                    </a:lnTo>
                    <a:lnTo>
                      <a:pt x="90" y="95"/>
                    </a:lnTo>
                    <a:lnTo>
                      <a:pt x="90" y="157"/>
                    </a:lnTo>
                    <a:lnTo>
                      <a:pt x="125" y="157"/>
                    </a:lnTo>
                    <a:close/>
                  </a:path>
                </a:pathLst>
              </a:custGeom>
              <a:solidFill>
                <a:srgbClr val="0C419A"/>
              </a:solidFill>
              <a:ln w="9525">
                <a:noFill/>
                <a:round/>
                <a:headEnd/>
                <a:tailEnd/>
              </a:ln>
            </p:spPr>
            <p:txBody>
              <a:bodyPr/>
              <a:lstStyle/>
              <a:p>
                <a:pPr>
                  <a:defRPr/>
                </a:pPr>
                <a:endParaRPr lang="en-GB"/>
              </a:p>
            </p:txBody>
          </p:sp>
          <p:sp>
            <p:nvSpPr>
              <p:cNvPr id="116" name="Freeform 155"/>
              <p:cNvSpPr>
                <a:spLocks/>
              </p:cNvSpPr>
              <p:nvPr/>
            </p:nvSpPr>
            <p:spPr bwMode="auto">
              <a:xfrm>
                <a:off x="1595" y="1394"/>
                <a:ext cx="245" cy="158"/>
              </a:xfrm>
              <a:custGeom>
                <a:avLst/>
                <a:gdLst>
                  <a:gd name="T0" fmla="*/ 245 w 245"/>
                  <a:gd name="T1" fmla="*/ 162 h 157"/>
                  <a:gd name="T2" fmla="*/ 245 w 245"/>
                  <a:gd name="T3" fmla="*/ 0 h 157"/>
                  <a:gd name="T4" fmla="*/ 0 w 245"/>
                  <a:gd name="T5" fmla="*/ 0 h 157"/>
                  <a:gd name="T6" fmla="*/ 0 w 245"/>
                  <a:gd name="T7" fmla="*/ 162 h 157"/>
                  <a:gd name="T8" fmla="*/ 245 w 245"/>
                  <a:gd name="T9" fmla="*/ 162 h 157"/>
                  <a:gd name="T10" fmla="*/ 245 w 245"/>
                  <a:gd name="T11" fmla="*/ 162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path>
                </a:pathLst>
              </a:custGeom>
              <a:noFill/>
              <a:ln w="0">
                <a:solidFill>
                  <a:srgbClr val="000000"/>
                </a:solidFill>
                <a:prstDash val="solid"/>
                <a:round/>
                <a:headEnd/>
                <a:tailEnd/>
              </a:ln>
            </p:spPr>
            <p:txBody>
              <a:bodyPr/>
              <a:lstStyle/>
              <a:p>
                <a:pPr>
                  <a:defRPr/>
                </a:pPr>
                <a:endParaRPr lang="en-GB"/>
              </a:p>
            </p:txBody>
          </p:sp>
        </p:grpSp>
        <p:grpSp>
          <p:nvGrpSpPr>
            <p:cNvPr id="21" name="Group 156"/>
            <p:cNvGrpSpPr>
              <a:grpSpLocks/>
            </p:cNvGrpSpPr>
            <p:nvPr userDrawn="1"/>
          </p:nvGrpSpPr>
          <p:grpSpPr bwMode="auto">
            <a:xfrm>
              <a:off x="4544782" y="6619866"/>
              <a:ext cx="190269" cy="123446"/>
              <a:chOff x="1593" y="1143"/>
              <a:chExt cx="244" cy="158"/>
            </a:xfrm>
          </p:grpSpPr>
          <p:sp>
            <p:nvSpPr>
              <p:cNvPr id="106" name="Freeform 157"/>
              <p:cNvSpPr>
                <a:spLocks/>
              </p:cNvSpPr>
              <p:nvPr/>
            </p:nvSpPr>
            <p:spPr bwMode="auto">
              <a:xfrm>
                <a:off x="1593" y="1143"/>
                <a:ext cx="244" cy="158"/>
              </a:xfrm>
              <a:custGeom>
                <a:avLst/>
                <a:gdLst>
                  <a:gd name="T0" fmla="*/ 240 w 245"/>
                  <a:gd name="T1" fmla="*/ 162 h 157"/>
                  <a:gd name="T2" fmla="*/ 240 w 245"/>
                  <a:gd name="T3" fmla="*/ 0 h 157"/>
                  <a:gd name="T4" fmla="*/ 0 w 245"/>
                  <a:gd name="T5" fmla="*/ 0 h 157"/>
                  <a:gd name="T6" fmla="*/ 0 w 245"/>
                  <a:gd name="T7" fmla="*/ 162 h 157"/>
                  <a:gd name="T8" fmla="*/ 240 w 245"/>
                  <a:gd name="T9" fmla="*/ 162 h 157"/>
                  <a:gd name="T10" fmla="*/ 240 w 245"/>
                  <a:gd name="T11" fmla="*/ 162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close/>
                  </a:path>
                </a:pathLst>
              </a:custGeom>
              <a:solidFill>
                <a:srgbClr val="FFFFFF"/>
              </a:solidFill>
              <a:ln w="9525">
                <a:noFill/>
                <a:round/>
                <a:headEnd/>
                <a:tailEnd/>
              </a:ln>
            </p:spPr>
            <p:txBody>
              <a:bodyPr/>
              <a:lstStyle/>
              <a:p>
                <a:pPr>
                  <a:defRPr/>
                </a:pPr>
                <a:endParaRPr lang="en-GB"/>
              </a:p>
            </p:txBody>
          </p:sp>
          <p:sp>
            <p:nvSpPr>
              <p:cNvPr id="107" name="Freeform 158"/>
              <p:cNvSpPr>
                <a:spLocks/>
              </p:cNvSpPr>
              <p:nvPr/>
            </p:nvSpPr>
            <p:spPr bwMode="auto">
              <a:xfrm>
                <a:off x="1593" y="1143"/>
                <a:ext cx="244" cy="47"/>
              </a:xfrm>
              <a:custGeom>
                <a:avLst/>
                <a:gdLst>
                  <a:gd name="T0" fmla="*/ 240 w 245"/>
                  <a:gd name="T1" fmla="*/ 55 h 45"/>
                  <a:gd name="T2" fmla="*/ 240 w 245"/>
                  <a:gd name="T3" fmla="*/ 0 h 45"/>
                  <a:gd name="T4" fmla="*/ 0 w 245"/>
                  <a:gd name="T5" fmla="*/ 0 h 45"/>
                  <a:gd name="T6" fmla="*/ 0 w 245"/>
                  <a:gd name="T7" fmla="*/ 55 h 45"/>
                  <a:gd name="T8" fmla="*/ 240 w 245"/>
                  <a:gd name="T9" fmla="*/ 55 h 45"/>
                  <a:gd name="T10" fmla="*/ 240 w 245"/>
                  <a:gd name="T11" fmla="*/ 55 h 45"/>
                  <a:gd name="T12" fmla="*/ 0 60000 65536"/>
                  <a:gd name="T13" fmla="*/ 0 60000 65536"/>
                  <a:gd name="T14" fmla="*/ 0 60000 65536"/>
                  <a:gd name="T15" fmla="*/ 0 60000 65536"/>
                  <a:gd name="T16" fmla="*/ 0 60000 65536"/>
                  <a:gd name="T17" fmla="*/ 0 60000 65536"/>
                  <a:gd name="T18" fmla="*/ 0 w 245"/>
                  <a:gd name="T19" fmla="*/ 0 h 45"/>
                  <a:gd name="T20" fmla="*/ 245 w 245"/>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245" h="45">
                    <a:moveTo>
                      <a:pt x="245" y="45"/>
                    </a:moveTo>
                    <a:lnTo>
                      <a:pt x="245" y="0"/>
                    </a:lnTo>
                    <a:lnTo>
                      <a:pt x="0" y="0"/>
                    </a:lnTo>
                    <a:lnTo>
                      <a:pt x="0" y="45"/>
                    </a:lnTo>
                    <a:lnTo>
                      <a:pt x="245" y="45"/>
                    </a:lnTo>
                    <a:close/>
                  </a:path>
                </a:pathLst>
              </a:custGeom>
              <a:solidFill>
                <a:srgbClr val="FF0000"/>
              </a:solidFill>
              <a:ln w="9525">
                <a:noFill/>
                <a:round/>
                <a:headEnd/>
                <a:tailEnd/>
              </a:ln>
            </p:spPr>
            <p:txBody>
              <a:bodyPr/>
              <a:lstStyle/>
              <a:p>
                <a:pPr>
                  <a:defRPr/>
                </a:pPr>
                <a:endParaRPr lang="en-GB"/>
              </a:p>
            </p:txBody>
          </p:sp>
          <p:sp>
            <p:nvSpPr>
              <p:cNvPr id="108" name="Freeform 159"/>
              <p:cNvSpPr>
                <a:spLocks/>
              </p:cNvSpPr>
              <p:nvPr/>
            </p:nvSpPr>
            <p:spPr bwMode="auto">
              <a:xfrm>
                <a:off x="1593" y="1249"/>
                <a:ext cx="244" cy="52"/>
              </a:xfrm>
              <a:custGeom>
                <a:avLst/>
                <a:gdLst>
                  <a:gd name="T0" fmla="*/ 240 w 245"/>
                  <a:gd name="T1" fmla="*/ 56 h 51"/>
                  <a:gd name="T2" fmla="*/ 240 w 245"/>
                  <a:gd name="T3" fmla="*/ 0 h 51"/>
                  <a:gd name="T4" fmla="*/ 0 w 245"/>
                  <a:gd name="T5" fmla="*/ 0 h 51"/>
                  <a:gd name="T6" fmla="*/ 0 w 245"/>
                  <a:gd name="T7" fmla="*/ 56 h 51"/>
                  <a:gd name="T8" fmla="*/ 240 w 245"/>
                  <a:gd name="T9" fmla="*/ 56 h 51"/>
                  <a:gd name="T10" fmla="*/ 240 w 245"/>
                  <a:gd name="T11" fmla="*/ 56 h 51"/>
                  <a:gd name="T12" fmla="*/ 0 60000 65536"/>
                  <a:gd name="T13" fmla="*/ 0 60000 65536"/>
                  <a:gd name="T14" fmla="*/ 0 60000 65536"/>
                  <a:gd name="T15" fmla="*/ 0 60000 65536"/>
                  <a:gd name="T16" fmla="*/ 0 60000 65536"/>
                  <a:gd name="T17" fmla="*/ 0 60000 65536"/>
                  <a:gd name="T18" fmla="*/ 0 w 245"/>
                  <a:gd name="T19" fmla="*/ 0 h 51"/>
                  <a:gd name="T20" fmla="*/ 245 w 245"/>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45" h="51">
                    <a:moveTo>
                      <a:pt x="245" y="51"/>
                    </a:moveTo>
                    <a:lnTo>
                      <a:pt x="245" y="0"/>
                    </a:lnTo>
                    <a:lnTo>
                      <a:pt x="0" y="0"/>
                    </a:lnTo>
                    <a:lnTo>
                      <a:pt x="0" y="51"/>
                    </a:lnTo>
                    <a:lnTo>
                      <a:pt x="245" y="51"/>
                    </a:lnTo>
                    <a:close/>
                  </a:path>
                </a:pathLst>
              </a:custGeom>
              <a:solidFill>
                <a:srgbClr val="0C419A"/>
              </a:solidFill>
              <a:ln w="9525">
                <a:noFill/>
                <a:round/>
                <a:headEnd/>
                <a:tailEnd/>
              </a:ln>
            </p:spPr>
            <p:txBody>
              <a:bodyPr/>
              <a:lstStyle/>
              <a:p>
                <a:pPr>
                  <a:defRPr/>
                </a:pPr>
                <a:endParaRPr lang="en-GB"/>
              </a:p>
            </p:txBody>
          </p:sp>
          <p:sp>
            <p:nvSpPr>
              <p:cNvPr id="109" name="Freeform 160"/>
              <p:cNvSpPr>
                <a:spLocks/>
              </p:cNvSpPr>
              <p:nvPr/>
            </p:nvSpPr>
            <p:spPr bwMode="auto">
              <a:xfrm>
                <a:off x="1593" y="1143"/>
                <a:ext cx="244" cy="158"/>
              </a:xfrm>
              <a:custGeom>
                <a:avLst/>
                <a:gdLst>
                  <a:gd name="T0" fmla="*/ 240 w 245"/>
                  <a:gd name="T1" fmla="*/ 162 h 157"/>
                  <a:gd name="T2" fmla="*/ 240 w 245"/>
                  <a:gd name="T3" fmla="*/ 0 h 157"/>
                  <a:gd name="T4" fmla="*/ 0 w 245"/>
                  <a:gd name="T5" fmla="*/ 0 h 157"/>
                  <a:gd name="T6" fmla="*/ 0 w 245"/>
                  <a:gd name="T7" fmla="*/ 162 h 157"/>
                  <a:gd name="T8" fmla="*/ 240 w 245"/>
                  <a:gd name="T9" fmla="*/ 162 h 157"/>
                  <a:gd name="T10" fmla="*/ 240 w 245"/>
                  <a:gd name="T11" fmla="*/ 162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path>
                </a:pathLst>
              </a:custGeom>
              <a:noFill/>
              <a:ln w="0">
                <a:solidFill>
                  <a:srgbClr val="000000"/>
                </a:solidFill>
                <a:prstDash val="solid"/>
                <a:round/>
                <a:headEnd/>
                <a:tailEnd/>
              </a:ln>
            </p:spPr>
            <p:txBody>
              <a:bodyPr/>
              <a:lstStyle/>
              <a:p>
                <a:pPr>
                  <a:defRPr/>
                </a:pPr>
                <a:endParaRPr lang="en-GB"/>
              </a:p>
            </p:txBody>
          </p:sp>
        </p:grpSp>
        <p:grpSp>
          <p:nvGrpSpPr>
            <p:cNvPr id="22" name="Group 161"/>
            <p:cNvGrpSpPr>
              <a:grpSpLocks/>
            </p:cNvGrpSpPr>
            <p:nvPr userDrawn="1"/>
          </p:nvGrpSpPr>
          <p:grpSpPr bwMode="auto">
            <a:xfrm>
              <a:off x="4069570" y="6619870"/>
              <a:ext cx="192609" cy="123030"/>
              <a:chOff x="1591" y="892"/>
              <a:chExt cx="247" cy="158"/>
            </a:xfrm>
          </p:grpSpPr>
          <p:sp>
            <p:nvSpPr>
              <p:cNvPr id="102" name="Freeform 162"/>
              <p:cNvSpPr>
                <a:spLocks/>
              </p:cNvSpPr>
              <p:nvPr/>
            </p:nvSpPr>
            <p:spPr bwMode="auto">
              <a:xfrm>
                <a:off x="1591" y="892"/>
                <a:ext cx="247" cy="158"/>
              </a:xfrm>
              <a:custGeom>
                <a:avLst/>
                <a:gdLst>
                  <a:gd name="T0" fmla="*/ 255 w 245"/>
                  <a:gd name="T1" fmla="*/ 166 h 156"/>
                  <a:gd name="T2" fmla="*/ 255 w 245"/>
                  <a:gd name="T3" fmla="*/ 0 h 156"/>
                  <a:gd name="T4" fmla="*/ 0 w 245"/>
                  <a:gd name="T5" fmla="*/ 0 h 156"/>
                  <a:gd name="T6" fmla="*/ 0 w 245"/>
                  <a:gd name="T7" fmla="*/ 166 h 156"/>
                  <a:gd name="T8" fmla="*/ 255 w 245"/>
                  <a:gd name="T9" fmla="*/ 166 h 156"/>
                  <a:gd name="T10" fmla="*/ 255 w 245"/>
                  <a:gd name="T11" fmla="*/ 16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close/>
                  </a:path>
                </a:pathLst>
              </a:custGeom>
              <a:solidFill>
                <a:srgbClr val="FFFFFF"/>
              </a:solidFill>
              <a:ln w="9525">
                <a:noFill/>
                <a:round/>
                <a:headEnd/>
                <a:tailEnd/>
              </a:ln>
            </p:spPr>
            <p:txBody>
              <a:bodyPr/>
              <a:lstStyle/>
              <a:p>
                <a:pPr>
                  <a:defRPr/>
                </a:pPr>
                <a:endParaRPr lang="en-GB"/>
              </a:p>
            </p:txBody>
          </p:sp>
          <p:sp>
            <p:nvSpPr>
              <p:cNvPr id="103" name="Freeform 163"/>
              <p:cNvSpPr>
                <a:spLocks/>
              </p:cNvSpPr>
              <p:nvPr/>
            </p:nvSpPr>
            <p:spPr bwMode="auto">
              <a:xfrm>
                <a:off x="1591" y="892"/>
                <a:ext cx="247" cy="52"/>
              </a:xfrm>
              <a:custGeom>
                <a:avLst/>
                <a:gdLst>
                  <a:gd name="T0" fmla="*/ 255 w 245"/>
                  <a:gd name="T1" fmla="*/ 60 h 50"/>
                  <a:gd name="T2" fmla="*/ 255 w 245"/>
                  <a:gd name="T3" fmla="*/ 0 h 50"/>
                  <a:gd name="T4" fmla="*/ 0 w 245"/>
                  <a:gd name="T5" fmla="*/ 0 h 50"/>
                  <a:gd name="T6" fmla="*/ 0 w 245"/>
                  <a:gd name="T7" fmla="*/ 60 h 50"/>
                  <a:gd name="T8" fmla="*/ 255 w 245"/>
                  <a:gd name="T9" fmla="*/ 60 h 50"/>
                  <a:gd name="T10" fmla="*/ 255 w 245"/>
                  <a:gd name="T11" fmla="*/ 60 h 50"/>
                  <a:gd name="T12" fmla="*/ 0 60000 65536"/>
                  <a:gd name="T13" fmla="*/ 0 60000 65536"/>
                  <a:gd name="T14" fmla="*/ 0 60000 65536"/>
                  <a:gd name="T15" fmla="*/ 0 60000 65536"/>
                  <a:gd name="T16" fmla="*/ 0 60000 65536"/>
                  <a:gd name="T17" fmla="*/ 0 60000 65536"/>
                  <a:gd name="T18" fmla="*/ 0 w 245"/>
                  <a:gd name="T19" fmla="*/ 0 h 50"/>
                  <a:gd name="T20" fmla="*/ 245 w 245"/>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5" h="50">
                    <a:moveTo>
                      <a:pt x="245" y="50"/>
                    </a:moveTo>
                    <a:lnTo>
                      <a:pt x="245" y="0"/>
                    </a:lnTo>
                    <a:lnTo>
                      <a:pt x="0" y="0"/>
                    </a:lnTo>
                    <a:lnTo>
                      <a:pt x="0" y="50"/>
                    </a:lnTo>
                    <a:lnTo>
                      <a:pt x="245" y="50"/>
                    </a:lnTo>
                    <a:close/>
                  </a:path>
                </a:pathLst>
              </a:custGeom>
              <a:solidFill>
                <a:srgbClr val="FF0000"/>
              </a:solidFill>
              <a:ln w="9525">
                <a:noFill/>
                <a:round/>
                <a:headEnd/>
                <a:tailEnd/>
              </a:ln>
            </p:spPr>
            <p:txBody>
              <a:bodyPr/>
              <a:lstStyle/>
              <a:p>
                <a:pPr>
                  <a:defRPr/>
                </a:pPr>
                <a:endParaRPr lang="en-GB"/>
              </a:p>
            </p:txBody>
          </p:sp>
          <p:sp>
            <p:nvSpPr>
              <p:cNvPr id="104" name="Freeform 164"/>
              <p:cNvSpPr>
                <a:spLocks/>
              </p:cNvSpPr>
              <p:nvPr/>
            </p:nvSpPr>
            <p:spPr bwMode="auto">
              <a:xfrm>
                <a:off x="1591" y="998"/>
                <a:ext cx="247" cy="52"/>
              </a:xfrm>
              <a:custGeom>
                <a:avLst/>
                <a:gdLst>
                  <a:gd name="T0" fmla="*/ 255 w 245"/>
                  <a:gd name="T1" fmla="*/ 60 h 50"/>
                  <a:gd name="T2" fmla="*/ 255 w 245"/>
                  <a:gd name="T3" fmla="*/ 0 h 50"/>
                  <a:gd name="T4" fmla="*/ 0 w 245"/>
                  <a:gd name="T5" fmla="*/ 0 h 50"/>
                  <a:gd name="T6" fmla="*/ 0 w 245"/>
                  <a:gd name="T7" fmla="*/ 60 h 50"/>
                  <a:gd name="T8" fmla="*/ 255 w 245"/>
                  <a:gd name="T9" fmla="*/ 60 h 50"/>
                  <a:gd name="T10" fmla="*/ 255 w 245"/>
                  <a:gd name="T11" fmla="*/ 60 h 50"/>
                  <a:gd name="T12" fmla="*/ 0 60000 65536"/>
                  <a:gd name="T13" fmla="*/ 0 60000 65536"/>
                  <a:gd name="T14" fmla="*/ 0 60000 65536"/>
                  <a:gd name="T15" fmla="*/ 0 60000 65536"/>
                  <a:gd name="T16" fmla="*/ 0 60000 65536"/>
                  <a:gd name="T17" fmla="*/ 0 60000 65536"/>
                  <a:gd name="T18" fmla="*/ 0 w 245"/>
                  <a:gd name="T19" fmla="*/ 0 h 50"/>
                  <a:gd name="T20" fmla="*/ 245 w 245"/>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5" h="50">
                    <a:moveTo>
                      <a:pt x="245" y="50"/>
                    </a:moveTo>
                    <a:lnTo>
                      <a:pt x="245" y="0"/>
                    </a:lnTo>
                    <a:lnTo>
                      <a:pt x="0" y="0"/>
                    </a:lnTo>
                    <a:lnTo>
                      <a:pt x="0" y="50"/>
                    </a:lnTo>
                    <a:lnTo>
                      <a:pt x="245" y="50"/>
                    </a:lnTo>
                    <a:close/>
                  </a:path>
                </a:pathLst>
              </a:custGeom>
              <a:solidFill>
                <a:srgbClr val="1D93C1"/>
              </a:solidFill>
              <a:ln w="9525">
                <a:noFill/>
                <a:round/>
                <a:headEnd/>
                <a:tailEnd/>
              </a:ln>
            </p:spPr>
            <p:txBody>
              <a:bodyPr/>
              <a:lstStyle/>
              <a:p>
                <a:pPr>
                  <a:defRPr/>
                </a:pPr>
                <a:endParaRPr lang="en-GB"/>
              </a:p>
            </p:txBody>
          </p:sp>
          <p:sp>
            <p:nvSpPr>
              <p:cNvPr id="105" name="Freeform 165"/>
              <p:cNvSpPr>
                <a:spLocks/>
              </p:cNvSpPr>
              <p:nvPr/>
            </p:nvSpPr>
            <p:spPr bwMode="auto">
              <a:xfrm>
                <a:off x="1591" y="892"/>
                <a:ext cx="247" cy="158"/>
              </a:xfrm>
              <a:custGeom>
                <a:avLst/>
                <a:gdLst>
                  <a:gd name="T0" fmla="*/ 255 w 245"/>
                  <a:gd name="T1" fmla="*/ 166 h 156"/>
                  <a:gd name="T2" fmla="*/ 255 w 245"/>
                  <a:gd name="T3" fmla="*/ 0 h 156"/>
                  <a:gd name="T4" fmla="*/ 0 w 245"/>
                  <a:gd name="T5" fmla="*/ 0 h 156"/>
                  <a:gd name="T6" fmla="*/ 0 w 245"/>
                  <a:gd name="T7" fmla="*/ 166 h 156"/>
                  <a:gd name="T8" fmla="*/ 255 w 245"/>
                  <a:gd name="T9" fmla="*/ 166 h 156"/>
                  <a:gd name="T10" fmla="*/ 255 w 245"/>
                  <a:gd name="T11" fmla="*/ 16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path>
                </a:pathLst>
              </a:custGeom>
              <a:noFill/>
              <a:ln w="0">
                <a:solidFill>
                  <a:srgbClr val="000000"/>
                </a:solidFill>
                <a:prstDash val="solid"/>
                <a:round/>
                <a:headEnd/>
                <a:tailEnd/>
              </a:ln>
            </p:spPr>
            <p:txBody>
              <a:bodyPr/>
              <a:lstStyle/>
              <a:p>
                <a:pPr>
                  <a:defRPr/>
                </a:pPr>
                <a:endParaRPr lang="en-GB"/>
              </a:p>
            </p:txBody>
          </p:sp>
        </p:grpSp>
        <p:graphicFrame>
          <p:nvGraphicFramePr>
            <p:cNvPr id="23" name="Object 166"/>
            <p:cNvGraphicFramePr>
              <a:graphicFrameLocks noChangeAspect="1"/>
            </p:cNvGraphicFramePr>
            <p:nvPr/>
          </p:nvGraphicFramePr>
          <p:xfrm>
            <a:off x="7017128" y="6619868"/>
            <a:ext cx="195796" cy="127427"/>
          </p:xfrm>
          <a:graphic>
            <a:graphicData uri="http://schemas.openxmlformats.org/presentationml/2006/ole">
              <p:oleObj spid="_x0000_s68610" name="Clip" r:id="rId4" imgW="3809524" imgH="2619048" progId="">
                <p:embed/>
              </p:oleObj>
            </a:graphicData>
          </a:graphic>
        </p:graphicFrame>
        <p:grpSp>
          <p:nvGrpSpPr>
            <p:cNvPr id="24" name="Group 185"/>
            <p:cNvGrpSpPr>
              <a:grpSpLocks/>
            </p:cNvGrpSpPr>
            <p:nvPr userDrawn="1"/>
          </p:nvGrpSpPr>
          <p:grpSpPr bwMode="auto">
            <a:xfrm>
              <a:off x="863803" y="6619883"/>
              <a:ext cx="192235" cy="122984"/>
              <a:chOff x="4187" y="1590"/>
              <a:chExt cx="238" cy="163"/>
            </a:xfrm>
          </p:grpSpPr>
          <p:sp>
            <p:nvSpPr>
              <p:cNvPr id="75" name="Freeform 186"/>
              <p:cNvSpPr>
                <a:spLocks/>
              </p:cNvSpPr>
              <p:nvPr/>
            </p:nvSpPr>
            <p:spPr bwMode="auto">
              <a:xfrm>
                <a:off x="4187" y="1590"/>
                <a:ext cx="238" cy="54"/>
              </a:xfrm>
              <a:custGeom>
                <a:avLst/>
                <a:gdLst>
                  <a:gd name="T0" fmla="*/ 0 w 244"/>
                  <a:gd name="T1" fmla="*/ 0 h 50"/>
                  <a:gd name="T2" fmla="*/ 35 w 244"/>
                  <a:gd name="T3" fmla="*/ 0 h 50"/>
                  <a:gd name="T4" fmla="*/ 35 w 244"/>
                  <a:gd name="T5" fmla="*/ 1414 h 50"/>
                  <a:gd name="T6" fmla="*/ 0 w 244"/>
                  <a:gd name="T7" fmla="*/ 1414 h 50"/>
                  <a:gd name="T8" fmla="*/ 0 w 244"/>
                  <a:gd name="T9" fmla="*/ 0 h 50"/>
                  <a:gd name="T10" fmla="*/ 0 w 244"/>
                  <a:gd name="T11" fmla="*/ 0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0" y="0"/>
                    </a:moveTo>
                    <a:lnTo>
                      <a:pt x="244" y="0"/>
                    </a:lnTo>
                    <a:lnTo>
                      <a:pt x="244" y="50"/>
                    </a:lnTo>
                    <a:lnTo>
                      <a:pt x="0" y="50"/>
                    </a:lnTo>
                    <a:lnTo>
                      <a:pt x="0" y="0"/>
                    </a:lnTo>
                    <a:close/>
                  </a:path>
                </a:pathLst>
              </a:custGeom>
              <a:solidFill>
                <a:srgbClr val="FB0F0C"/>
              </a:solidFill>
              <a:ln w="9525">
                <a:noFill/>
                <a:round/>
                <a:headEnd/>
                <a:tailEnd/>
              </a:ln>
            </p:spPr>
            <p:txBody>
              <a:bodyPr/>
              <a:lstStyle/>
              <a:p>
                <a:pPr>
                  <a:defRPr/>
                </a:pPr>
                <a:endParaRPr lang="en-GB"/>
              </a:p>
            </p:txBody>
          </p:sp>
          <p:sp>
            <p:nvSpPr>
              <p:cNvPr id="76" name="Freeform 187"/>
              <p:cNvSpPr>
                <a:spLocks/>
              </p:cNvSpPr>
              <p:nvPr/>
            </p:nvSpPr>
            <p:spPr bwMode="auto">
              <a:xfrm>
                <a:off x="4187" y="1695"/>
                <a:ext cx="238" cy="58"/>
              </a:xfrm>
              <a:custGeom>
                <a:avLst/>
                <a:gdLst>
                  <a:gd name="T0" fmla="*/ 0 w 244"/>
                  <a:gd name="T1" fmla="*/ 0 h 55"/>
                  <a:gd name="T2" fmla="*/ 35 w 244"/>
                  <a:gd name="T3" fmla="*/ 0 h 55"/>
                  <a:gd name="T4" fmla="*/ 35 w 244"/>
                  <a:gd name="T5" fmla="*/ 1069 h 55"/>
                  <a:gd name="T6" fmla="*/ 0 w 244"/>
                  <a:gd name="T7" fmla="*/ 1069 h 55"/>
                  <a:gd name="T8" fmla="*/ 0 w 244"/>
                  <a:gd name="T9" fmla="*/ 0 h 55"/>
                  <a:gd name="T10" fmla="*/ 0 w 244"/>
                  <a:gd name="T11" fmla="*/ 0 h 55"/>
                  <a:gd name="T12" fmla="*/ 0 60000 65536"/>
                  <a:gd name="T13" fmla="*/ 0 60000 65536"/>
                  <a:gd name="T14" fmla="*/ 0 60000 65536"/>
                  <a:gd name="T15" fmla="*/ 0 60000 65536"/>
                  <a:gd name="T16" fmla="*/ 0 60000 65536"/>
                  <a:gd name="T17" fmla="*/ 0 60000 65536"/>
                  <a:gd name="T18" fmla="*/ 0 w 244"/>
                  <a:gd name="T19" fmla="*/ 0 h 55"/>
                  <a:gd name="T20" fmla="*/ 244 w 244"/>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244" h="55">
                    <a:moveTo>
                      <a:pt x="0" y="0"/>
                    </a:moveTo>
                    <a:lnTo>
                      <a:pt x="244" y="0"/>
                    </a:lnTo>
                    <a:lnTo>
                      <a:pt x="244" y="55"/>
                    </a:lnTo>
                    <a:lnTo>
                      <a:pt x="0" y="55"/>
                    </a:lnTo>
                    <a:lnTo>
                      <a:pt x="0" y="0"/>
                    </a:lnTo>
                    <a:close/>
                  </a:path>
                </a:pathLst>
              </a:custGeom>
              <a:solidFill>
                <a:srgbClr val="1C0A7F"/>
              </a:solidFill>
              <a:ln w="9525">
                <a:noFill/>
                <a:round/>
                <a:headEnd/>
                <a:tailEnd/>
              </a:ln>
            </p:spPr>
            <p:txBody>
              <a:bodyPr/>
              <a:lstStyle/>
              <a:p>
                <a:pPr>
                  <a:defRPr/>
                </a:pPr>
                <a:endParaRPr lang="en-GB"/>
              </a:p>
            </p:txBody>
          </p:sp>
          <p:sp>
            <p:nvSpPr>
              <p:cNvPr id="77" name="Freeform 188"/>
              <p:cNvSpPr>
                <a:spLocks/>
              </p:cNvSpPr>
              <p:nvPr/>
            </p:nvSpPr>
            <p:spPr bwMode="auto">
              <a:xfrm>
                <a:off x="4187" y="1644"/>
                <a:ext cx="238" cy="56"/>
              </a:xfrm>
              <a:custGeom>
                <a:avLst/>
                <a:gdLst>
                  <a:gd name="T0" fmla="*/ 0 w 244"/>
                  <a:gd name="T1" fmla="*/ 0 h 56"/>
                  <a:gd name="T2" fmla="*/ 35 w 244"/>
                  <a:gd name="T3" fmla="*/ 0 h 56"/>
                  <a:gd name="T4" fmla="*/ 35 w 244"/>
                  <a:gd name="T5" fmla="*/ 201 h 56"/>
                  <a:gd name="T6" fmla="*/ 0 w 244"/>
                  <a:gd name="T7" fmla="*/ 201 h 56"/>
                  <a:gd name="T8" fmla="*/ 0 w 244"/>
                  <a:gd name="T9" fmla="*/ 0 h 56"/>
                  <a:gd name="T10" fmla="*/ 0 w 244"/>
                  <a:gd name="T11" fmla="*/ 0 h 56"/>
                  <a:gd name="T12" fmla="*/ 0 60000 65536"/>
                  <a:gd name="T13" fmla="*/ 0 60000 65536"/>
                  <a:gd name="T14" fmla="*/ 0 60000 65536"/>
                  <a:gd name="T15" fmla="*/ 0 60000 65536"/>
                  <a:gd name="T16" fmla="*/ 0 60000 65536"/>
                  <a:gd name="T17" fmla="*/ 0 60000 65536"/>
                  <a:gd name="T18" fmla="*/ 0 w 244"/>
                  <a:gd name="T19" fmla="*/ 0 h 56"/>
                  <a:gd name="T20" fmla="*/ 244 w 244"/>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244" h="56">
                    <a:moveTo>
                      <a:pt x="0" y="0"/>
                    </a:moveTo>
                    <a:lnTo>
                      <a:pt x="244" y="0"/>
                    </a:lnTo>
                    <a:lnTo>
                      <a:pt x="244" y="56"/>
                    </a:lnTo>
                    <a:lnTo>
                      <a:pt x="0" y="56"/>
                    </a:lnTo>
                    <a:lnTo>
                      <a:pt x="0" y="0"/>
                    </a:lnTo>
                    <a:close/>
                  </a:path>
                </a:pathLst>
              </a:custGeom>
              <a:solidFill>
                <a:srgbClr val="FFFFFF"/>
              </a:solidFill>
              <a:ln w="9525">
                <a:noFill/>
                <a:round/>
                <a:headEnd/>
                <a:tailEnd/>
              </a:ln>
            </p:spPr>
            <p:txBody>
              <a:bodyPr/>
              <a:lstStyle/>
              <a:p>
                <a:pPr>
                  <a:defRPr/>
                </a:pPr>
                <a:endParaRPr lang="en-GB"/>
              </a:p>
            </p:txBody>
          </p:sp>
          <p:sp>
            <p:nvSpPr>
              <p:cNvPr id="78" name="Freeform 189"/>
              <p:cNvSpPr>
                <a:spLocks/>
              </p:cNvSpPr>
              <p:nvPr/>
            </p:nvSpPr>
            <p:spPr bwMode="auto">
              <a:xfrm>
                <a:off x="4267" y="1644"/>
                <a:ext cx="69" cy="63"/>
              </a:xfrm>
              <a:custGeom>
                <a:avLst/>
                <a:gdLst>
                  <a:gd name="T0" fmla="*/ 17 w 71"/>
                  <a:gd name="T1" fmla="*/ 385 h 62"/>
                  <a:gd name="T2" fmla="*/ 17 w 71"/>
                  <a:gd name="T3" fmla="*/ 0 h 62"/>
                  <a:gd name="T4" fmla="*/ 0 w 71"/>
                  <a:gd name="T5" fmla="*/ 0 h 62"/>
                  <a:gd name="T6" fmla="*/ 0 w 71"/>
                  <a:gd name="T7" fmla="*/ 385 h 62"/>
                  <a:gd name="T8" fmla="*/ 6 w 71"/>
                  <a:gd name="T9" fmla="*/ 545 h 62"/>
                  <a:gd name="T10" fmla="*/ 12 w 71"/>
                  <a:gd name="T11" fmla="*/ 619 h 62"/>
                  <a:gd name="T12" fmla="*/ 17 w 71"/>
                  <a:gd name="T13" fmla="*/ 669 h 62"/>
                  <a:gd name="T14" fmla="*/ 17 w 71"/>
                  <a:gd name="T15" fmla="*/ 737 h 62"/>
                  <a:gd name="T16" fmla="*/ 17 w 71"/>
                  <a:gd name="T17" fmla="*/ 669 h 62"/>
                  <a:gd name="T18" fmla="*/ 17 w 71"/>
                  <a:gd name="T19" fmla="*/ 619 h 62"/>
                  <a:gd name="T20" fmla="*/ 17 w 71"/>
                  <a:gd name="T21" fmla="*/ 545 h 62"/>
                  <a:gd name="T22" fmla="*/ 17 w 71"/>
                  <a:gd name="T23" fmla="*/ 385 h 62"/>
                  <a:gd name="T24" fmla="*/ 17 w 71"/>
                  <a:gd name="T25" fmla="*/ 385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1"/>
                  <a:gd name="T40" fmla="*/ 0 h 62"/>
                  <a:gd name="T41" fmla="*/ 71 w 71"/>
                  <a:gd name="T42" fmla="*/ 62 h 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1" h="62">
                    <a:moveTo>
                      <a:pt x="71" y="34"/>
                    </a:moveTo>
                    <a:lnTo>
                      <a:pt x="71" y="0"/>
                    </a:lnTo>
                    <a:lnTo>
                      <a:pt x="0" y="0"/>
                    </a:lnTo>
                    <a:lnTo>
                      <a:pt x="0" y="34"/>
                    </a:lnTo>
                    <a:lnTo>
                      <a:pt x="6" y="45"/>
                    </a:lnTo>
                    <a:lnTo>
                      <a:pt x="12" y="51"/>
                    </a:lnTo>
                    <a:lnTo>
                      <a:pt x="24" y="56"/>
                    </a:lnTo>
                    <a:lnTo>
                      <a:pt x="36" y="62"/>
                    </a:lnTo>
                    <a:lnTo>
                      <a:pt x="54" y="56"/>
                    </a:lnTo>
                    <a:lnTo>
                      <a:pt x="60" y="51"/>
                    </a:lnTo>
                    <a:lnTo>
                      <a:pt x="66" y="45"/>
                    </a:lnTo>
                    <a:lnTo>
                      <a:pt x="71" y="34"/>
                    </a:lnTo>
                    <a:close/>
                  </a:path>
                </a:pathLst>
              </a:custGeom>
              <a:solidFill>
                <a:srgbClr val="FFFFFF"/>
              </a:solidFill>
              <a:ln w="9525">
                <a:noFill/>
                <a:round/>
                <a:headEnd/>
                <a:tailEnd/>
              </a:ln>
            </p:spPr>
            <p:txBody>
              <a:bodyPr/>
              <a:lstStyle/>
              <a:p>
                <a:pPr>
                  <a:defRPr/>
                </a:pPr>
                <a:endParaRPr lang="en-GB"/>
              </a:p>
            </p:txBody>
          </p:sp>
          <p:sp>
            <p:nvSpPr>
              <p:cNvPr id="79" name="Freeform 190"/>
              <p:cNvSpPr>
                <a:spLocks/>
              </p:cNvSpPr>
              <p:nvPr/>
            </p:nvSpPr>
            <p:spPr bwMode="auto">
              <a:xfrm>
                <a:off x="4267" y="1644"/>
                <a:ext cx="69" cy="63"/>
              </a:xfrm>
              <a:custGeom>
                <a:avLst/>
                <a:gdLst>
                  <a:gd name="T0" fmla="*/ 17 w 71"/>
                  <a:gd name="T1" fmla="*/ 385 h 62"/>
                  <a:gd name="T2" fmla="*/ 17 w 71"/>
                  <a:gd name="T3" fmla="*/ 0 h 62"/>
                  <a:gd name="T4" fmla="*/ 0 w 71"/>
                  <a:gd name="T5" fmla="*/ 0 h 62"/>
                  <a:gd name="T6" fmla="*/ 0 w 71"/>
                  <a:gd name="T7" fmla="*/ 385 h 62"/>
                  <a:gd name="T8" fmla="*/ 6 w 71"/>
                  <a:gd name="T9" fmla="*/ 545 h 62"/>
                  <a:gd name="T10" fmla="*/ 12 w 71"/>
                  <a:gd name="T11" fmla="*/ 619 h 62"/>
                  <a:gd name="T12" fmla="*/ 17 w 71"/>
                  <a:gd name="T13" fmla="*/ 669 h 62"/>
                  <a:gd name="T14" fmla="*/ 17 w 71"/>
                  <a:gd name="T15" fmla="*/ 737 h 62"/>
                  <a:gd name="T16" fmla="*/ 17 w 71"/>
                  <a:gd name="T17" fmla="*/ 669 h 62"/>
                  <a:gd name="T18" fmla="*/ 17 w 71"/>
                  <a:gd name="T19" fmla="*/ 619 h 62"/>
                  <a:gd name="T20" fmla="*/ 17 w 71"/>
                  <a:gd name="T21" fmla="*/ 545 h 62"/>
                  <a:gd name="T22" fmla="*/ 17 w 71"/>
                  <a:gd name="T23" fmla="*/ 385 h 62"/>
                  <a:gd name="T24" fmla="*/ 17 w 71"/>
                  <a:gd name="T25" fmla="*/ 385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1"/>
                  <a:gd name="T40" fmla="*/ 0 h 62"/>
                  <a:gd name="T41" fmla="*/ 71 w 71"/>
                  <a:gd name="T42" fmla="*/ 62 h 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1" h="62">
                    <a:moveTo>
                      <a:pt x="71" y="34"/>
                    </a:moveTo>
                    <a:lnTo>
                      <a:pt x="71" y="0"/>
                    </a:lnTo>
                    <a:lnTo>
                      <a:pt x="0" y="0"/>
                    </a:lnTo>
                    <a:lnTo>
                      <a:pt x="0" y="34"/>
                    </a:lnTo>
                    <a:lnTo>
                      <a:pt x="6" y="45"/>
                    </a:lnTo>
                    <a:lnTo>
                      <a:pt x="12" y="51"/>
                    </a:lnTo>
                    <a:lnTo>
                      <a:pt x="24" y="56"/>
                    </a:lnTo>
                    <a:lnTo>
                      <a:pt x="36" y="62"/>
                    </a:lnTo>
                    <a:lnTo>
                      <a:pt x="54" y="56"/>
                    </a:lnTo>
                    <a:lnTo>
                      <a:pt x="60" y="51"/>
                    </a:lnTo>
                    <a:lnTo>
                      <a:pt x="66" y="45"/>
                    </a:lnTo>
                    <a:lnTo>
                      <a:pt x="71" y="34"/>
                    </a:lnTo>
                  </a:path>
                </a:pathLst>
              </a:custGeom>
              <a:noFill/>
              <a:ln w="0">
                <a:solidFill>
                  <a:srgbClr val="FB0F0C"/>
                </a:solidFill>
                <a:prstDash val="solid"/>
                <a:round/>
                <a:headEnd/>
                <a:tailEnd/>
              </a:ln>
            </p:spPr>
            <p:txBody>
              <a:bodyPr/>
              <a:lstStyle/>
              <a:p>
                <a:pPr>
                  <a:defRPr/>
                </a:pPr>
                <a:endParaRPr lang="en-GB"/>
              </a:p>
            </p:txBody>
          </p:sp>
          <p:sp>
            <p:nvSpPr>
              <p:cNvPr id="80" name="Freeform 191"/>
              <p:cNvSpPr>
                <a:spLocks/>
              </p:cNvSpPr>
              <p:nvPr/>
            </p:nvSpPr>
            <p:spPr bwMode="auto">
              <a:xfrm>
                <a:off x="4267" y="1644"/>
                <a:ext cx="69" cy="63"/>
              </a:xfrm>
              <a:custGeom>
                <a:avLst/>
                <a:gdLst>
                  <a:gd name="T0" fmla="*/ 17 w 71"/>
                  <a:gd name="T1" fmla="*/ 0 h 62"/>
                  <a:gd name="T2" fmla="*/ 17 w 71"/>
                  <a:gd name="T3" fmla="*/ 271 h 62"/>
                  <a:gd name="T4" fmla="*/ 0 w 71"/>
                  <a:gd name="T5" fmla="*/ 271 h 62"/>
                  <a:gd name="T6" fmla="*/ 0 w 71"/>
                  <a:gd name="T7" fmla="*/ 385 h 62"/>
                  <a:gd name="T8" fmla="*/ 17 w 71"/>
                  <a:gd name="T9" fmla="*/ 385 h 62"/>
                  <a:gd name="T10" fmla="*/ 17 w 71"/>
                  <a:gd name="T11" fmla="*/ 619 h 62"/>
                  <a:gd name="T12" fmla="*/ 17 w 71"/>
                  <a:gd name="T13" fmla="*/ 669 h 62"/>
                  <a:gd name="T14" fmla="*/ 12 w 71"/>
                  <a:gd name="T15" fmla="*/ 619 h 62"/>
                  <a:gd name="T16" fmla="*/ 6 w 71"/>
                  <a:gd name="T17" fmla="*/ 619 h 62"/>
                  <a:gd name="T18" fmla="*/ 17 w 71"/>
                  <a:gd name="T19" fmla="*/ 619 h 62"/>
                  <a:gd name="T20" fmla="*/ 17 w 71"/>
                  <a:gd name="T21" fmla="*/ 619 h 62"/>
                  <a:gd name="T22" fmla="*/ 17 w 71"/>
                  <a:gd name="T23" fmla="*/ 669 h 62"/>
                  <a:gd name="T24" fmla="*/ 17 w 71"/>
                  <a:gd name="T25" fmla="*/ 737 h 62"/>
                  <a:gd name="T26" fmla="*/ 17 w 71"/>
                  <a:gd name="T27" fmla="*/ 669 h 62"/>
                  <a:gd name="T28" fmla="*/ 17 w 71"/>
                  <a:gd name="T29" fmla="*/ 385 h 62"/>
                  <a:gd name="T30" fmla="*/ 17 w 71"/>
                  <a:gd name="T31" fmla="*/ 271 h 62"/>
                  <a:gd name="T32" fmla="*/ 17 w 71"/>
                  <a:gd name="T33" fmla="*/ 271 h 62"/>
                  <a:gd name="T34" fmla="*/ 17 w 71"/>
                  <a:gd name="T35" fmla="*/ 385 h 62"/>
                  <a:gd name="T36" fmla="*/ 17 w 71"/>
                  <a:gd name="T37" fmla="*/ 385 h 62"/>
                  <a:gd name="T38" fmla="*/ 17 w 71"/>
                  <a:gd name="T39" fmla="*/ 385 h 62"/>
                  <a:gd name="T40" fmla="*/ 17 w 71"/>
                  <a:gd name="T41" fmla="*/ 271 h 62"/>
                  <a:gd name="T42" fmla="*/ 17 w 71"/>
                  <a:gd name="T43" fmla="*/ 0 h 62"/>
                  <a:gd name="T44" fmla="*/ 0 w 71"/>
                  <a:gd name="T45" fmla="*/ 0 h 62"/>
                  <a:gd name="T46" fmla="*/ 0 w 71"/>
                  <a:gd name="T47" fmla="*/ 11 h 62"/>
                  <a:gd name="T48" fmla="*/ 17 w 71"/>
                  <a:gd name="T49" fmla="*/ 11 h 62"/>
                  <a:gd name="T50" fmla="*/ 17 w 71"/>
                  <a:gd name="T51" fmla="*/ 11 h 62"/>
                  <a:gd name="T52" fmla="*/ 17 w 71"/>
                  <a:gd name="T53" fmla="*/ 11 h 62"/>
                  <a:gd name="T54" fmla="*/ 17 w 71"/>
                  <a:gd name="T55" fmla="*/ 0 h 62"/>
                  <a:gd name="T56" fmla="*/ 17 w 71"/>
                  <a:gd name="T57" fmla="*/ 0 h 62"/>
                  <a:gd name="T58" fmla="*/ 17 w 71"/>
                  <a:gd name="T59" fmla="*/ 11 h 62"/>
                  <a:gd name="T60" fmla="*/ 17 w 71"/>
                  <a:gd name="T61" fmla="*/ 385 h 62"/>
                  <a:gd name="T62" fmla="*/ 17 w 71"/>
                  <a:gd name="T63" fmla="*/ 385 h 62"/>
                  <a:gd name="T64" fmla="*/ 17 w 71"/>
                  <a:gd name="T65" fmla="*/ 619 h 62"/>
                  <a:gd name="T66" fmla="*/ 17 w 71"/>
                  <a:gd name="T67" fmla="*/ 619 h 62"/>
                  <a:gd name="T68" fmla="*/ 17 w 71"/>
                  <a:gd name="T69" fmla="*/ 669 h 62"/>
                  <a:gd name="T70" fmla="*/ 17 w 71"/>
                  <a:gd name="T71" fmla="*/ 619 h 62"/>
                  <a:gd name="T72" fmla="*/ 17 w 71"/>
                  <a:gd name="T73" fmla="*/ 619 h 62"/>
                  <a:gd name="T74" fmla="*/ 17 w 71"/>
                  <a:gd name="T75" fmla="*/ 619 h 62"/>
                  <a:gd name="T76" fmla="*/ 17 w 71"/>
                  <a:gd name="T77" fmla="*/ 385 h 62"/>
                  <a:gd name="T78" fmla="*/ 17 w 71"/>
                  <a:gd name="T79" fmla="*/ 385 h 62"/>
                  <a:gd name="T80" fmla="*/ 17 w 71"/>
                  <a:gd name="T81" fmla="*/ 271 h 62"/>
                  <a:gd name="T82" fmla="*/ 17 w 71"/>
                  <a:gd name="T83" fmla="*/ 271 h 62"/>
                  <a:gd name="T84" fmla="*/ 17 w 71"/>
                  <a:gd name="T85" fmla="*/ 271 h 62"/>
                  <a:gd name="T86" fmla="*/ 17 w 71"/>
                  <a:gd name="T87" fmla="*/ 0 h 62"/>
                  <a:gd name="T88" fmla="*/ 17 w 71"/>
                  <a:gd name="T89" fmla="*/ 0 h 62"/>
                  <a:gd name="T90" fmla="*/ 17 w 71"/>
                  <a:gd name="T91" fmla="*/ 0 h 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1"/>
                  <a:gd name="T139" fmla="*/ 0 h 62"/>
                  <a:gd name="T140" fmla="*/ 71 w 71"/>
                  <a:gd name="T141" fmla="*/ 62 h 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1" h="62">
                    <a:moveTo>
                      <a:pt x="30" y="0"/>
                    </a:moveTo>
                    <a:lnTo>
                      <a:pt x="30" y="23"/>
                    </a:lnTo>
                    <a:lnTo>
                      <a:pt x="0" y="23"/>
                    </a:lnTo>
                    <a:lnTo>
                      <a:pt x="0" y="34"/>
                    </a:lnTo>
                    <a:lnTo>
                      <a:pt x="18" y="34"/>
                    </a:lnTo>
                    <a:lnTo>
                      <a:pt x="18" y="51"/>
                    </a:lnTo>
                    <a:lnTo>
                      <a:pt x="18" y="56"/>
                    </a:lnTo>
                    <a:lnTo>
                      <a:pt x="12" y="51"/>
                    </a:lnTo>
                    <a:lnTo>
                      <a:pt x="6" y="51"/>
                    </a:lnTo>
                    <a:lnTo>
                      <a:pt x="30" y="51"/>
                    </a:lnTo>
                    <a:lnTo>
                      <a:pt x="42" y="51"/>
                    </a:lnTo>
                    <a:lnTo>
                      <a:pt x="42" y="56"/>
                    </a:lnTo>
                    <a:lnTo>
                      <a:pt x="36" y="62"/>
                    </a:lnTo>
                    <a:lnTo>
                      <a:pt x="30" y="56"/>
                    </a:lnTo>
                    <a:lnTo>
                      <a:pt x="30" y="34"/>
                    </a:lnTo>
                    <a:lnTo>
                      <a:pt x="30" y="23"/>
                    </a:lnTo>
                    <a:lnTo>
                      <a:pt x="42" y="23"/>
                    </a:lnTo>
                    <a:lnTo>
                      <a:pt x="42" y="34"/>
                    </a:lnTo>
                    <a:lnTo>
                      <a:pt x="30" y="34"/>
                    </a:lnTo>
                    <a:lnTo>
                      <a:pt x="18" y="34"/>
                    </a:lnTo>
                    <a:lnTo>
                      <a:pt x="18" y="23"/>
                    </a:lnTo>
                    <a:lnTo>
                      <a:pt x="18" y="0"/>
                    </a:lnTo>
                    <a:lnTo>
                      <a:pt x="0" y="0"/>
                    </a:lnTo>
                    <a:lnTo>
                      <a:pt x="0" y="11"/>
                    </a:lnTo>
                    <a:lnTo>
                      <a:pt x="18" y="11"/>
                    </a:lnTo>
                    <a:lnTo>
                      <a:pt x="60" y="11"/>
                    </a:lnTo>
                    <a:lnTo>
                      <a:pt x="71" y="11"/>
                    </a:lnTo>
                    <a:lnTo>
                      <a:pt x="71" y="0"/>
                    </a:lnTo>
                    <a:lnTo>
                      <a:pt x="60" y="0"/>
                    </a:lnTo>
                    <a:lnTo>
                      <a:pt x="60" y="11"/>
                    </a:lnTo>
                    <a:lnTo>
                      <a:pt x="60" y="34"/>
                    </a:lnTo>
                    <a:lnTo>
                      <a:pt x="42" y="34"/>
                    </a:lnTo>
                    <a:lnTo>
                      <a:pt x="42" y="51"/>
                    </a:lnTo>
                    <a:lnTo>
                      <a:pt x="60" y="51"/>
                    </a:lnTo>
                    <a:lnTo>
                      <a:pt x="60" y="56"/>
                    </a:lnTo>
                    <a:lnTo>
                      <a:pt x="60" y="51"/>
                    </a:lnTo>
                    <a:lnTo>
                      <a:pt x="66" y="51"/>
                    </a:lnTo>
                    <a:lnTo>
                      <a:pt x="60" y="51"/>
                    </a:lnTo>
                    <a:lnTo>
                      <a:pt x="60" y="34"/>
                    </a:lnTo>
                    <a:lnTo>
                      <a:pt x="71" y="34"/>
                    </a:lnTo>
                    <a:lnTo>
                      <a:pt x="71" y="23"/>
                    </a:lnTo>
                    <a:lnTo>
                      <a:pt x="60" y="23"/>
                    </a:lnTo>
                    <a:lnTo>
                      <a:pt x="42" y="23"/>
                    </a:lnTo>
                    <a:lnTo>
                      <a:pt x="42" y="0"/>
                    </a:lnTo>
                    <a:lnTo>
                      <a:pt x="30" y="0"/>
                    </a:lnTo>
                    <a:close/>
                  </a:path>
                </a:pathLst>
              </a:custGeom>
              <a:solidFill>
                <a:srgbClr val="FB0F0C"/>
              </a:solidFill>
              <a:ln w="9525">
                <a:noFill/>
                <a:round/>
                <a:headEnd/>
                <a:tailEnd/>
              </a:ln>
            </p:spPr>
            <p:txBody>
              <a:bodyPr/>
              <a:lstStyle/>
              <a:p>
                <a:pPr>
                  <a:defRPr/>
                </a:pPr>
                <a:endParaRPr lang="en-GB"/>
              </a:p>
            </p:txBody>
          </p:sp>
          <p:sp>
            <p:nvSpPr>
              <p:cNvPr id="81" name="Freeform 192"/>
              <p:cNvSpPr>
                <a:spLocks/>
              </p:cNvSpPr>
              <p:nvPr/>
            </p:nvSpPr>
            <p:spPr bwMode="auto">
              <a:xfrm>
                <a:off x="4256" y="1607"/>
                <a:ext cx="92" cy="37"/>
              </a:xfrm>
              <a:custGeom>
                <a:avLst/>
                <a:gdLst>
                  <a:gd name="T0" fmla="*/ 18 w 95"/>
                  <a:gd name="T1" fmla="*/ 454 h 33"/>
                  <a:gd name="T2" fmla="*/ 18 w 95"/>
                  <a:gd name="T3" fmla="*/ 454 h 33"/>
                  <a:gd name="T4" fmla="*/ 18 w 95"/>
                  <a:gd name="T5" fmla="*/ 454 h 33"/>
                  <a:gd name="T6" fmla="*/ 18 w 95"/>
                  <a:gd name="T7" fmla="*/ 454 h 33"/>
                  <a:gd name="T8" fmla="*/ 18 w 95"/>
                  <a:gd name="T9" fmla="*/ 454 h 33"/>
                  <a:gd name="T10" fmla="*/ 18 w 95"/>
                  <a:gd name="T11" fmla="*/ 526 h 33"/>
                  <a:gd name="T12" fmla="*/ 18 w 95"/>
                  <a:gd name="T13" fmla="*/ 526 h 33"/>
                  <a:gd name="T14" fmla="*/ 18 w 95"/>
                  <a:gd name="T15" fmla="*/ 19 h 33"/>
                  <a:gd name="T16" fmla="*/ 18 w 95"/>
                  <a:gd name="T17" fmla="*/ 10 h 33"/>
                  <a:gd name="T18" fmla="*/ 18 w 95"/>
                  <a:gd name="T19" fmla="*/ 10 h 33"/>
                  <a:gd name="T20" fmla="*/ 18 w 95"/>
                  <a:gd name="T21" fmla="*/ 0 h 33"/>
                  <a:gd name="T22" fmla="*/ 18 w 95"/>
                  <a:gd name="T23" fmla="*/ 10 h 33"/>
                  <a:gd name="T24" fmla="*/ 18 w 95"/>
                  <a:gd name="T25" fmla="*/ 0 h 33"/>
                  <a:gd name="T26" fmla="*/ 18 w 95"/>
                  <a:gd name="T27" fmla="*/ 10 h 33"/>
                  <a:gd name="T28" fmla="*/ 18 w 95"/>
                  <a:gd name="T29" fmla="*/ 0 h 33"/>
                  <a:gd name="T30" fmla="*/ 15 w 95"/>
                  <a:gd name="T31" fmla="*/ 10 h 33"/>
                  <a:gd name="T32" fmla="*/ 12 w 95"/>
                  <a:gd name="T33" fmla="*/ 10 h 33"/>
                  <a:gd name="T34" fmla="*/ 0 w 95"/>
                  <a:gd name="T35" fmla="*/ 19 h 33"/>
                  <a:gd name="T36" fmla="*/ 12 w 95"/>
                  <a:gd name="T37" fmla="*/ 526 h 33"/>
                  <a:gd name="T38" fmla="*/ 15 w 95"/>
                  <a:gd name="T39" fmla="*/ 454 h 33"/>
                  <a:gd name="T40" fmla="*/ 18 w 95"/>
                  <a:gd name="T41" fmla="*/ 454 h 33"/>
                  <a:gd name="T42" fmla="*/ 18 w 95"/>
                  <a:gd name="T43" fmla="*/ 454 h 33"/>
                  <a:gd name="T44" fmla="*/ 18 w 95"/>
                  <a:gd name="T45" fmla="*/ 454 h 33"/>
                  <a:gd name="T46" fmla="*/ 18 w 95"/>
                  <a:gd name="T47" fmla="*/ 454 h 3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5"/>
                  <a:gd name="T73" fmla="*/ 0 h 33"/>
                  <a:gd name="T74" fmla="*/ 95 w 95"/>
                  <a:gd name="T75" fmla="*/ 33 h 3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5" h="33">
                    <a:moveTo>
                      <a:pt x="48" y="28"/>
                    </a:moveTo>
                    <a:lnTo>
                      <a:pt x="54" y="28"/>
                    </a:lnTo>
                    <a:lnTo>
                      <a:pt x="60" y="28"/>
                    </a:lnTo>
                    <a:lnTo>
                      <a:pt x="66" y="28"/>
                    </a:lnTo>
                    <a:lnTo>
                      <a:pt x="78" y="28"/>
                    </a:lnTo>
                    <a:lnTo>
                      <a:pt x="78" y="33"/>
                    </a:lnTo>
                    <a:lnTo>
                      <a:pt x="83" y="33"/>
                    </a:lnTo>
                    <a:lnTo>
                      <a:pt x="95" y="11"/>
                    </a:lnTo>
                    <a:lnTo>
                      <a:pt x="89" y="5"/>
                    </a:lnTo>
                    <a:lnTo>
                      <a:pt x="78" y="5"/>
                    </a:lnTo>
                    <a:lnTo>
                      <a:pt x="72" y="0"/>
                    </a:lnTo>
                    <a:lnTo>
                      <a:pt x="60" y="5"/>
                    </a:lnTo>
                    <a:lnTo>
                      <a:pt x="48" y="0"/>
                    </a:lnTo>
                    <a:lnTo>
                      <a:pt x="36" y="5"/>
                    </a:lnTo>
                    <a:lnTo>
                      <a:pt x="30" y="0"/>
                    </a:lnTo>
                    <a:lnTo>
                      <a:pt x="18" y="5"/>
                    </a:lnTo>
                    <a:lnTo>
                      <a:pt x="12" y="5"/>
                    </a:lnTo>
                    <a:lnTo>
                      <a:pt x="0" y="11"/>
                    </a:lnTo>
                    <a:lnTo>
                      <a:pt x="12" y="33"/>
                    </a:lnTo>
                    <a:lnTo>
                      <a:pt x="18" y="28"/>
                    </a:lnTo>
                    <a:lnTo>
                      <a:pt x="30" y="28"/>
                    </a:lnTo>
                    <a:lnTo>
                      <a:pt x="36" y="28"/>
                    </a:lnTo>
                    <a:lnTo>
                      <a:pt x="48" y="28"/>
                    </a:lnTo>
                    <a:close/>
                  </a:path>
                </a:pathLst>
              </a:custGeom>
              <a:solidFill>
                <a:srgbClr val="2F3092"/>
              </a:solidFill>
              <a:ln w="9525">
                <a:noFill/>
                <a:round/>
                <a:headEnd/>
                <a:tailEnd/>
              </a:ln>
            </p:spPr>
            <p:txBody>
              <a:bodyPr/>
              <a:lstStyle/>
              <a:p>
                <a:pPr>
                  <a:defRPr/>
                </a:pPr>
                <a:endParaRPr lang="en-GB"/>
              </a:p>
            </p:txBody>
          </p:sp>
          <p:sp>
            <p:nvSpPr>
              <p:cNvPr id="82" name="Freeform 193"/>
              <p:cNvSpPr>
                <a:spLocks/>
              </p:cNvSpPr>
              <p:nvPr/>
            </p:nvSpPr>
            <p:spPr bwMode="auto">
              <a:xfrm>
                <a:off x="4256" y="1607"/>
                <a:ext cx="92" cy="37"/>
              </a:xfrm>
              <a:custGeom>
                <a:avLst/>
                <a:gdLst>
                  <a:gd name="T0" fmla="*/ 18 w 95"/>
                  <a:gd name="T1" fmla="*/ 454 h 33"/>
                  <a:gd name="T2" fmla="*/ 18 w 95"/>
                  <a:gd name="T3" fmla="*/ 454 h 33"/>
                  <a:gd name="T4" fmla="*/ 18 w 95"/>
                  <a:gd name="T5" fmla="*/ 454 h 33"/>
                  <a:gd name="T6" fmla="*/ 18 w 95"/>
                  <a:gd name="T7" fmla="*/ 454 h 33"/>
                  <a:gd name="T8" fmla="*/ 18 w 95"/>
                  <a:gd name="T9" fmla="*/ 454 h 33"/>
                  <a:gd name="T10" fmla="*/ 18 w 95"/>
                  <a:gd name="T11" fmla="*/ 526 h 33"/>
                  <a:gd name="T12" fmla="*/ 18 w 95"/>
                  <a:gd name="T13" fmla="*/ 526 h 33"/>
                  <a:gd name="T14" fmla="*/ 18 w 95"/>
                  <a:gd name="T15" fmla="*/ 19 h 33"/>
                  <a:gd name="T16" fmla="*/ 18 w 95"/>
                  <a:gd name="T17" fmla="*/ 10 h 33"/>
                  <a:gd name="T18" fmla="*/ 18 w 95"/>
                  <a:gd name="T19" fmla="*/ 10 h 33"/>
                  <a:gd name="T20" fmla="*/ 18 w 95"/>
                  <a:gd name="T21" fmla="*/ 0 h 33"/>
                  <a:gd name="T22" fmla="*/ 18 w 95"/>
                  <a:gd name="T23" fmla="*/ 10 h 33"/>
                  <a:gd name="T24" fmla="*/ 18 w 95"/>
                  <a:gd name="T25" fmla="*/ 0 h 33"/>
                  <a:gd name="T26" fmla="*/ 18 w 95"/>
                  <a:gd name="T27" fmla="*/ 10 h 33"/>
                  <a:gd name="T28" fmla="*/ 18 w 95"/>
                  <a:gd name="T29" fmla="*/ 0 h 33"/>
                  <a:gd name="T30" fmla="*/ 15 w 95"/>
                  <a:gd name="T31" fmla="*/ 10 h 33"/>
                  <a:gd name="T32" fmla="*/ 12 w 95"/>
                  <a:gd name="T33" fmla="*/ 10 h 33"/>
                  <a:gd name="T34" fmla="*/ 0 w 95"/>
                  <a:gd name="T35" fmla="*/ 19 h 33"/>
                  <a:gd name="T36" fmla="*/ 12 w 95"/>
                  <a:gd name="T37" fmla="*/ 526 h 33"/>
                  <a:gd name="T38" fmla="*/ 15 w 95"/>
                  <a:gd name="T39" fmla="*/ 454 h 33"/>
                  <a:gd name="T40" fmla="*/ 18 w 95"/>
                  <a:gd name="T41" fmla="*/ 454 h 33"/>
                  <a:gd name="T42" fmla="*/ 18 w 95"/>
                  <a:gd name="T43" fmla="*/ 454 h 33"/>
                  <a:gd name="T44" fmla="*/ 18 w 95"/>
                  <a:gd name="T45" fmla="*/ 454 h 33"/>
                  <a:gd name="T46" fmla="*/ 18 w 95"/>
                  <a:gd name="T47" fmla="*/ 454 h 3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5"/>
                  <a:gd name="T73" fmla="*/ 0 h 33"/>
                  <a:gd name="T74" fmla="*/ 95 w 95"/>
                  <a:gd name="T75" fmla="*/ 33 h 3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5" h="33">
                    <a:moveTo>
                      <a:pt x="48" y="28"/>
                    </a:moveTo>
                    <a:lnTo>
                      <a:pt x="54" y="28"/>
                    </a:lnTo>
                    <a:lnTo>
                      <a:pt x="60" y="28"/>
                    </a:lnTo>
                    <a:lnTo>
                      <a:pt x="66" y="28"/>
                    </a:lnTo>
                    <a:lnTo>
                      <a:pt x="78" y="28"/>
                    </a:lnTo>
                    <a:lnTo>
                      <a:pt x="78" y="33"/>
                    </a:lnTo>
                    <a:lnTo>
                      <a:pt x="83" y="33"/>
                    </a:lnTo>
                    <a:lnTo>
                      <a:pt x="95" y="11"/>
                    </a:lnTo>
                    <a:lnTo>
                      <a:pt x="89" y="5"/>
                    </a:lnTo>
                    <a:lnTo>
                      <a:pt x="78" y="5"/>
                    </a:lnTo>
                    <a:lnTo>
                      <a:pt x="72" y="0"/>
                    </a:lnTo>
                    <a:lnTo>
                      <a:pt x="60" y="5"/>
                    </a:lnTo>
                    <a:lnTo>
                      <a:pt x="48" y="0"/>
                    </a:lnTo>
                    <a:lnTo>
                      <a:pt x="36" y="5"/>
                    </a:lnTo>
                    <a:lnTo>
                      <a:pt x="30" y="0"/>
                    </a:lnTo>
                    <a:lnTo>
                      <a:pt x="18" y="5"/>
                    </a:lnTo>
                    <a:lnTo>
                      <a:pt x="12" y="5"/>
                    </a:lnTo>
                    <a:lnTo>
                      <a:pt x="0" y="11"/>
                    </a:lnTo>
                    <a:lnTo>
                      <a:pt x="12" y="33"/>
                    </a:lnTo>
                    <a:lnTo>
                      <a:pt x="18" y="28"/>
                    </a:lnTo>
                    <a:lnTo>
                      <a:pt x="30" y="28"/>
                    </a:lnTo>
                    <a:lnTo>
                      <a:pt x="36" y="28"/>
                    </a:lnTo>
                    <a:lnTo>
                      <a:pt x="48" y="28"/>
                    </a:lnTo>
                  </a:path>
                </a:pathLst>
              </a:custGeom>
              <a:noFill/>
              <a:ln w="0">
                <a:solidFill>
                  <a:srgbClr val="FFFFFF"/>
                </a:solidFill>
                <a:prstDash val="solid"/>
                <a:round/>
                <a:headEnd/>
                <a:tailEnd/>
              </a:ln>
            </p:spPr>
            <p:txBody>
              <a:bodyPr/>
              <a:lstStyle/>
              <a:p>
                <a:pPr>
                  <a:defRPr/>
                </a:pPr>
                <a:endParaRPr lang="en-GB"/>
              </a:p>
            </p:txBody>
          </p:sp>
          <p:sp>
            <p:nvSpPr>
              <p:cNvPr id="83" name="Freeform 194"/>
              <p:cNvSpPr>
                <a:spLocks/>
              </p:cNvSpPr>
              <p:nvPr/>
            </p:nvSpPr>
            <p:spPr bwMode="auto">
              <a:xfrm>
                <a:off x="4274" y="1607"/>
                <a:ext cx="23" cy="29"/>
              </a:xfrm>
              <a:custGeom>
                <a:avLst/>
                <a:gdLst>
                  <a:gd name="T0" fmla="*/ 12 w 24"/>
                  <a:gd name="T1" fmla="*/ 5 h 28"/>
                  <a:gd name="T2" fmla="*/ 12 w 24"/>
                  <a:gd name="T3" fmla="*/ 0 h 28"/>
                  <a:gd name="T4" fmla="*/ 0 w 24"/>
                  <a:gd name="T5" fmla="*/ 5 h 28"/>
                  <a:gd name="T6" fmla="*/ 6 w 24"/>
                  <a:gd name="T7" fmla="*/ 33 h 28"/>
                  <a:gd name="T8" fmla="*/ 12 w 24"/>
                  <a:gd name="T9" fmla="*/ 33 h 28"/>
                  <a:gd name="T10" fmla="*/ 12 w 24"/>
                  <a:gd name="T11" fmla="*/ 33 h 28"/>
                  <a:gd name="T12" fmla="*/ 12 w 24"/>
                  <a:gd name="T13" fmla="*/ 5 h 28"/>
                  <a:gd name="T14" fmla="*/ 12 w 24"/>
                  <a:gd name="T15" fmla="*/ 5 h 28"/>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28"/>
                  <a:gd name="T26" fmla="*/ 24 w 24"/>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28">
                    <a:moveTo>
                      <a:pt x="18" y="5"/>
                    </a:moveTo>
                    <a:lnTo>
                      <a:pt x="12" y="0"/>
                    </a:lnTo>
                    <a:lnTo>
                      <a:pt x="0" y="5"/>
                    </a:lnTo>
                    <a:lnTo>
                      <a:pt x="6" y="28"/>
                    </a:lnTo>
                    <a:lnTo>
                      <a:pt x="18" y="28"/>
                    </a:lnTo>
                    <a:lnTo>
                      <a:pt x="24" y="28"/>
                    </a:lnTo>
                    <a:lnTo>
                      <a:pt x="18" y="5"/>
                    </a:lnTo>
                    <a:close/>
                  </a:path>
                </a:pathLst>
              </a:custGeom>
              <a:solidFill>
                <a:srgbClr val="16067B"/>
              </a:solidFill>
              <a:ln w="9525">
                <a:noFill/>
                <a:round/>
                <a:headEnd/>
                <a:tailEnd/>
              </a:ln>
            </p:spPr>
            <p:txBody>
              <a:bodyPr/>
              <a:lstStyle/>
              <a:p>
                <a:pPr>
                  <a:defRPr/>
                </a:pPr>
                <a:endParaRPr lang="en-GB"/>
              </a:p>
            </p:txBody>
          </p:sp>
          <p:sp>
            <p:nvSpPr>
              <p:cNvPr id="84" name="Freeform 195"/>
              <p:cNvSpPr>
                <a:spLocks/>
              </p:cNvSpPr>
              <p:nvPr/>
            </p:nvSpPr>
            <p:spPr bwMode="auto">
              <a:xfrm>
                <a:off x="4274" y="1607"/>
                <a:ext cx="23" cy="29"/>
              </a:xfrm>
              <a:custGeom>
                <a:avLst/>
                <a:gdLst>
                  <a:gd name="T0" fmla="*/ 12 w 24"/>
                  <a:gd name="T1" fmla="*/ 5 h 28"/>
                  <a:gd name="T2" fmla="*/ 12 w 24"/>
                  <a:gd name="T3" fmla="*/ 0 h 28"/>
                  <a:gd name="T4" fmla="*/ 0 w 24"/>
                  <a:gd name="T5" fmla="*/ 5 h 28"/>
                  <a:gd name="T6" fmla="*/ 6 w 24"/>
                  <a:gd name="T7" fmla="*/ 33 h 28"/>
                  <a:gd name="T8" fmla="*/ 12 w 24"/>
                  <a:gd name="T9" fmla="*/ 33 h 28"/>
                  <a:gd name="T10" fmla="*/ 12 w 24"/>
                  <a:gd name="T11" fmla="*/ 33 h 28"/>
                  <a:gd name="T12" fmla="*/ 12 w 24"/>
                  <a:gd name="T13" fmla="*/ 5 h 28"/>
                  <a:gd name="T14" fmla="*/ 12 w 24"/>
                  <a:gd name="T15" fmla="*/ 5 h 28"/>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28"/>
                  <a:gd name="T26" fmla="*/ 24 w 24"/>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28">
                    <a:moveTo>
                      <a:pt x="18" y="5"/>
                    </a:moveTo>
                    <a:lnTo>
                      <a:pt x="12" y="0"/>
                    </a:lnTo>
                    <a:lnTo>
                      <a:pt x="0" y="5"/>
                    </a:lnTo>
                    <a:lnTo>
                      <a:pt x="6" y="28"/>
                    </a:lnTo>
                    <a:lnTo>
                      <a:pt x="18" y="28"/>
                    </a:lnTo>
                    <a:lnTo>
                      <a:pt x="24" y="28"/>
                    </a:lnTo>
                    <a:lnTo>
                      <a:pt x="18" y="5"/>
                    </a:lnTo>
                  </a:path>
                </a:pathLst>
              </a:custGeom>
              <a:noFill/>
              <a:ln w="0">
                <a:solidFill>
                  <a:srgbClr val="FFFFFF"/>
                </a:solidFill>
                <a:prstDash val="solid"/>
                <a:round/>
                <a:headEnd/>
                <a:tailEnd/>
              </a:ln>
            </p:spPr>
            <p:txBody>
              <a:bodyPr/>
              <a:lstStyle/>
              <a:p>
                <a:pPr>
                  <a:defRPr/>
                </a:pPr>
                <a:endParaRPr lang="en-GB"/>
              </a:p>
            </p:txBody>
          </p:sp>
          <p:sp>
            <p:nvSpPr>
              <p:cNvPr id="85" name="Freeform 196"/>
              <p:cNvSpPr>
                <a:spLocks/>
              </p:cNvSpPr>
              <p:nvPr/>
            </p:nvSpPr>
            <p:spPr bwMode="auto">
              <a:xfrm>
                <a:off x="4315" y="1607"/>
                <a:ext cx="18" cy="29"/>
              </a:xfrm>
              <a:custGeom>
                <a:avLst/>
                <a:gdLst>
                  <a:gd name="T0" fmla="*/ 0 w 18"/>
                  <a:gd name="T1" fmla="*/ 5 h 28"/>
                  <a:gd name="T2" fmla="*/ 9 w 18"/>
                  <a:gd name="T3" fmla="*/ 0 h 28"/>
                  <a:gd name="T4" fmla="*/ 9 w 18"/>
                  <a:gd name="T5" fmla="*/ 5 h 28"/>
                  <a:gd name="T6" fmla="*/ 9 w 18"/>
                  <a:gd name="T7" fmla="*/ 33 h 28"/>
                  <a:gd name="T8" fmla="*/ 6 w 18"/>
                  <a:gd name="T9" fmla="*/ 33 h 28"/>
                  <a:gd name="T10" fmla="*/ 0 w 18"/>
                  <a:gd name="T11" fmla="*/ 33 h 28"/>
                  <a:gd name="T12" fmla="*/ 0 w 18"/>
                  <a:gd name="T13" fmla="*/ 5 h 28"/>
                  <a:gd name="T14" fmla="*/ 0 w 18"/>
                  <a:gd name="T15" fmla="*/ 5 h 28"/>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28"/>
                  <a:gd name="T26" fmla="*/ 18 w 18"/>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28">
                    <a:moveTo>
                      <a:pt x="0" y="5"/>
                    </a:moveTo>
                    <a:lnTo>
                      <a:pt x="12" y="0"/>
                    </a:lnTo>
                    <a:lnTo>
                      <a:pt x="18" y="5"/>
                    </a:lnTo>
                    <a:lnTo>
                      <a:pt x="12" y="28"/>
                    </a:lnTo>
                    <a:lnTo>
                      <a:pt x="6" y="28"/>
                    </a:lnTo>
                    <a:lnTo>
                      <a:pt x="0" y="28"/>
                    </a:lnTo>
                    <a:lnTo>
                      <a:pt x="0" y="5"/>
                    </a:lnTo>
                    <a:close/>
                  </a:path>
                </a:pathLst>
              </a:custGeom>
              <a:solidFill>
                <a:srgbClr val="16067B"/>
              </a:solidFill>
              <a:ln w="9525">
                <a:noFill/>
                <a:round/>
                <a:headEnd/>
                <a:tailEnd/>
              </a:ln>
            </p:spPr>
            <p:txBody>
              <a:bodyPr/>
              <a:lstStyle/>
              <a:p>
                <a:pPr>
                  <a:defRPr/>
                </a:pPr>
                <a:endParaRPr lang="en-GB"/>
              </a:p>
            </p:txBody>
          </p:sp>
          <p:sp>
            <p:nvSpPr>
              <p:cNvPr id="86" name="Freeform 197"/>
              <p:cNvSpPr>
                <a:spLocks/>
              </p:cNvSpPr>
              <p:nvPr/>
            </p:nvSpPr>
            <p:spPr bwMode="auto">
              <a:xfrm>
                <a:off x="4315" y="1607"/>
                <a:ext cx="18" cy="29"/>
              </a:xfrm>
              <a:custGeom>
                <a:avLst/>
                <a:gdLst>
                  <a:gd name="T0" fmla="*/ 0 w 18"/>
                  <a:gd name="T1" fmla="*/ 5 h 28"/>
                  <a:gd name="T2" fmla="*/ 9 w 18"/>
                  <a:gd name="T3" fmla="*/ 0 h 28"/>
                  <a:gd name="T4" fmla="*/ 9 w 18"/>
                  <a:gd name="T5" fmla="*/ 5 h 28"/>
                  <a:gd name="T6" fmla="*/ 9 w 18"/>
                  <a:gd name="T7" fmla="*/ 33 h 28"/>
                  <a:gd name="T8" fmla="*/ 6 w 18"/>
                  <a:gd name="T9" fmla="*/ 33 h 28"/>
                  <a:gd name="T10" fmla="*/ 0 w 18"/>
                  <a:gd name="T11" fmla="*/ 33 h 28"/>
                  <a:gd name="T12" fmla="*/ 0 w 18"/>
                  <a:gd name="T13" fmla="*/ 5 h 28"/>
                  <a:gd name="T14" fmla="*/ 0 w 18"/>
                  <a:gd name="T15" fmla="*/ 5 h 28"/>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28"/>
                  <a:gd name="T26" fmla="*/ 18 w 18"/>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28">
                    <a:moveTo>
                      <a:pt x="0" y="5"/>
                    </a:moveTo>
                    <a:lnTo>
                      <a:pt x="12" y="0"/>
                    </a:lnTo>
                    <a:lnTo>
                      <a:pt x="18" y="5"/>
                    </a:lnTo>
                    <a:lnTo>
                      <a:pt x="12" y="28"/>
                    </a:lnTo>
                    <a:lnTo>
                      <a:pt x="6" y="28"/>
                    </a:lnTo>
                    <a:lnTo>
                      <a:pt x="0" y="28"/>
                    </a:lnTo>
                    <a:lnTo>
                      <a:pt x="0" y="5"/>
                    </a:lnTo>
                  </a:path>
                </a:pathLst>
              </a:custGeom>
              <a:noFill/>
              <a:ln w="0">
                <a:solidFill>
                  <a:srgbClr val="FFFFFF"/>
                </a:solidFill>
                <a:prstDash val="solid"/>
                <a:round/>
                <a:headEnd/>
                <a:tailEnd/>
              </a:ln>
            </p:spPr>
            <p:txBody>
              <a:bodyPr/>
              <a:lstStyle/>
              <a:p>
                <a:pPr>
                  <a:defRPr/>
                </a:pPr>
                <a:endParaRPr lang="en-GB"/>
              </a:p>
            </p:txBody>
          </p:sp>
          <p:sp>
            <p:nvSpPr>
              <p:cNvPr id="87" name="Freeform 198"/>
              <p:cNvSpPr>
                <a:spLocks/>
              </p:cNvSpPr>
              <p:nvPr/>
            </p:nvSpPr>
            <p:spPr bwMode="auto">
              <a:xfrm>
                <a:off x="4260" y="1617"/>
                <a:ext cx="14" cy="7"/>
              </a:xfrm>
              <a:custGeom>
                <a:avLst/>
                <a:gdLst>
                  <a:gd name="T0" fmla="*/ 0 w 12"/>
                  <a:gd name="T1" fmla="*/ 28 h 5"/>
                  <a:gd name="T2" fmla="*/ 13 w 12"/>
                  <a:gd name="T3" fmla="*/ 28 h 5"/>
                  <a:gd name="T4" fmla="*/ 13 w 12"/>
                  <a:gd name="T5" fmla="*/ 28 h 5"/>
                  <a:gd name="T6" fmla="*/ 13 w 12"/>
                  <a:gd name="T7" fmla="*/ 28 h 5"/>
                  <a:gd name="T8" fmla="*/ 13 w 12"/>
                  <a:gd name="T9" fmla="*/ 28 h 5"/>
                  <a:gd name="T10" fmla="*/ 13 w 12"/>
                  <a:gd name="T11" fmla="*/ 28 h 5"/>
                  <a:gd name="T12" fmla="*/ 26 w 12"/>
                  <a:gd name="T13" fmla="*/ 28 h 5"/>
                  <a:gd name="T14" fmla="*/ 26 w 12"/>
                  <a:gd name="T15" fmla="*/ 28 h 5"/>
                  <a:gd name="T16" fmla="*/ 26 w 12"/>
                  <a:gd name="T17" fmla="*/ 0 h 5"/>
                  <a:gd name="T18" fmla="*/ 13 w 12"/>
                  <a:gd name="T19" fmla="*/ 0 h 5"/>
                  <a:gd name="T20" fmla="*/ 13 w 12"/>
                  <a:gd name="T21" fmla="*/ 0 h 5"/>
                  <a:gd name="T22" fmla="*/ 13 w 12"/>
                  <a:gd name="T23" fmla="*/ 0 h 5"/>
                  <a:gd name="T24" fmla="*/ 0 w 12"/>
                  <a:gd name="T25" fmla="*/ 28 h 5"/>
                  <a:gd name="T26" fmla="*/ 0 w 12"/>
                  <a:gd name="T27" fmla="*/ 28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5"/>
                  <a:gd name="T44" fmla="*/ 12 w 12"/>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5">
                    <a:moveTo>
                      <a:pt x="0" y="5"/>
                    </a:moveTo>
                    <a:lnTo>
                      <a:pt x="6" y="5"/>
                    </a:lnTo>
                    <a:lnTo>
                      <a:pt x="12" y="5"/>
                    </a:lnTo>
                    <a:lnTo>
                      <a:pt x="12" y="0"/>
                    </a:lnTo>
                    <a:lnTo>
                      <a:pt x="6" y="0"/>
                    </a:lnTo>
                    <a:lnTo>
                      <a:pt x="0" y="5"/>
                    </a:lnTo>
                    <a:close/>
                  </a:path>
                </a:pathLst>
              </a:custGeom>
              <a:solidFill>
                <a:srgbClr val="F7F619"/>
              </a:solidFill>
              <a:ln w="9525">
                <a:noFill/>
                <a:round/>
                <a:headEnd/>
                <a:tailEnd/>
              </a:ln>
            </p:spPr>
            <p:txBody>
              <a:bodyPr/>
              <a:lstStyle/>
              <a:p>
                <a:pPr>
                  <a:defRPr/>
                </a:pPr>
                <a:endParaRPr lang="en-GB"/>
              </a:p>
            </p:txBody>
          </p:sp>
          <p:sp>
            <p:nvSpPr>
              <p:cNvPr id="88" name="Freeform 199"/>
              <p:cNvSpPr>
                <a:spLocks/>
              </p:cNvSpPr>
              <p:nvPr/>
            </p:nvSpPr>
            <p:spPr bwMode="auto">
              <a:xfrm>
                <a:off x="4267" y="1631"/>
                <a:ext cx="11" cy="5"/>
              </a:xfrm>
              <a:custGeom>
                <a:avLst/>
                <a:gdLst>
                  <a:gd name="T0" fmla="*/ 0 w 12"/>
                  <a:gd name="T1" fmla="*/ 3 h 6"/>
                  <a:gd name="T2" fmla="*/ 0 w 12"/>
                  <a:gd name="T3" fmla="*/ 3 h 6"/>
                  <a:gd name="T4" fmla="*/ 0 w 12"/>
                  <a:gd name="T5" fmla="*/ 3 h 6"/>
                  <a:gd name="T6" fmla="*/ 6 w 12"/>
                  <a:gd name="T7" fmla="*/ 3 h 6"/>
                  <a:gd name="T8" fmla="*/ 6 w 12"/>
                  <a:gd name="T9" fmla="*/ 3 h 6"/>
                  <a:gd name="T10" fmla="*/ 6 w 12"/>
                  <a:gd name="T11" fmla="*/ 3 h 6"/>
                  <a:gd name="T12" fmla="*/ 7 w 12"/>
                  <a:gd name="T13" fmla="*/ 0 h 6"/>
                  <a:gd name="T14" fmla="*/ 7 w 12"/>
                  <a:gd name="T15" fmla="*/ 0 h 6"/>
                  <a:gd name="T16" fmla="*/ 7 w 12"/>
                  <a:gd name="T17" fmla="*/ 0 h 6"/>
                  <a:gd name="T18" fmla="*/ 6 w 12"/>
                  <a:gd name="T19" fmla="*/ 0 h 6"/>
                  <a:gd name="T20" fmla="*/ 6 w 12"/>
                  <a:gd name="T21" fmla="*/ 0 h 6"/>
                  <a:gd name="T22" fmla="*/ 6 w 12"/>
                  <a:gd name="T23" fmla="*/ 3 h 6"/>
                  <a:gd name="T24" fmla="*/ 0 w 12"/>
                  <a:gd name="T25" fmla="*/ 3 h 6"/>
                  <a:gd name="T26" fmla="*/ 0 w 12"/>
                  <a:gd name="T27" fmla="*/ 3 h 6"/>
                  <a:gd name="T28" fmla="*/ 0 w 12"/>
                  <a:gd name="T29" fmla="*/ 3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6"/>
                  <a:gd name="T47" fmla="*/ 12 w 12"/>
                  <a:gd name="T48" fmla="*/ 6 h 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6">
                    <a:moveTo>
                      <a:pt x="0" y="6"/>
                    </a:moveTo>
                    <a:lnTo>
                      <a:pt x="0" y="6"/>
                    </a:lnTo>
                    <a:lnTo>
                      <a:pt x="6" y="6"/>
                    </a:lnTo>
                    <a:lnTo>
                      <a:pt x="12" y="0"/>
                    </a:lnTo>
                    <a:lnTo>
                      <a:pt x="6" y="0"/>
                    </a:lnTo>
                    <a:lnTo>
                      <a:pt x="6" y="6"/>
                    </a:lnTo>
                    <a:lnTo>
                      <a:pt x="0" y="6"/>
                    </a:lnTo>
                    <a:close/>
                  </a:path>
                </a:pathLst>
              </a:custGeom>
              <a:solidFill>
                <a:srgbClr val="FFFFFF"/>
              </a:solidFill>
              <a:ln w="9525">
                <a:noFill/>
                <a:round/>
                <a:headEnd/>
                <a:tailEnd/>
              </a:ln>
            </p:spPr>
            <p:txBody>
              <a:bodyPr/>
              <a:lstStyle/>
              <a:p>
                <a:pPr>
                  <a:defRPr/>
                </a:pPr>
                <a:endParaRPr lang="en-GB"/>
              </a:p>
            </p:txBody>
          </p:sp>
          <p:sp>
            <p:nvSpPr>
              <p:cNvPr id="89" name="Freeform 200"/>
              <p:cNvSpPr>
                <a:spLocks/>
              </p:cNvSpPr>
              <p:nvPr/>
            </p:nvSpPr>
            <p:spPr bwMode="auto">
              <a:xfrm>
                <a:off x="4274" y="1614"/>
                <a:ext cx="16" cy="12"/>
              </a:xfrm>
              <a:custGeom>
                <a:avLst/>
                <a:gdLst>
                  <a:gd name="T0" fmla="*/ 4 w 18"/>
                  <a:gd name="T1" fmla="*/ 0 h 11"/>
                  <a:gd name="T2" fmla="*/ 4 w 18"/>
                  <a:gd name="T3" fmla="*/ 0 h 11"/>
                  <a:gd name="T4" fmla="*/ 4 w 18"/>
                  <a:gd name="T5" fmla="*/ 0 h 11"/>
                  <a:gd name="T6" fmla="*/ 0 w 18"/>
                  <a:gd name="T7" fmla="*/ 11 h 11"/>
                  <a:gd name="T8" fmla="*/ 4 w 18"/>
                  <a:gd name="T9" fmla="*/ 16 h 11"/>
                  <a:gd name="T10" fmla="*/ 4 w 18"/>
                  <a:gd name="T11" fmla="*/ 11 h 11"/>
                  <a:gd name="T12" fmla="*/ 4 w 18"/>
                  <a:gd name="T13" fmla="*/ 11 h 11"/>
                  <a:gd name="T14" fmla="*/ 4 w 18"/>
                  <a:gd name="T15" fmla="*/ 11 h 11"/>
                  <a:gd name="T16" fmla="*/ 4 w 18"/>
                  <a:gd name="T17" fmla="*/ 0 h 11"/>
                  <a:gd name="T18" fmla="*/ 4 w 18"/>
                  <a:gd name="T19" fmla="*/ 0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11"/>
                  <a:gd name="T32" fmla="*/ 18 w 18"/>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11">
                    <a:moveTo>
                      <a:pt x="18" y="0"/>
                    </a:moveTo>
                    <a:lnTo>
                      <a:pt x="12" y="0"/>
                    </a:lnTo>
                    <a:lnTo>
                      <a:pt x="6" y="0"/>
                    </a:lnTo>
                    <a:lnTo>
                      <a:pt x="0" y="6"/>
                    </a:lnTo>
                    <a:lnTo>
                      <a:pt x="6" y="11"/>
                    </a:lnTo>
                    <a:lnTo>
                      <a:pt x="12" y="6"/>
                    </a:lnTo>
                    <a:lnTo>
                      <a:pt x="18" y="6"/>
                    </a:lnTo>
                    <a:lnTo>
                      <a:pt x="18" y="0"/>
                    </a:lnTo>
                    <a:close/>
                  </a:path>
                </a:pathLst>
              </a:custGeom>
              <a:solidFill>
                <a:srgbClr val="FB0F0C"/>
              </a:solidFill>
              <a:ln w="9525">
                <a:noFill/>
                <a:round/>
                <a:headEnd/>
                <a:tailEnd/>
              </a:ln>
            </p:spPr>
            <p:txBody>
              <a:bodyPr/>
              <a:lstStyle/>
              <a:p>
                <a:pPr>
                  <a:defRPr/>
                </a:pPr>
                <a:endParaRPr lang="en-GB"/>
              </a:p>
            </p:txBody>
          </p:sp>
          <p:sp>
            <p:nvSpPr>
              <p:cNvPr id="90" name="Freeform 201"/>
              <p:cNvSpPr>
                <a:spLocks/>
              </p:cNvSpPr>
              <p:nvPr/>
            </p:nvSpPr>
            <p:spPr bwMode="auto">
              <a:xfrm>
                <a:off x="4279" y="1626"/>
                <a:ext cx="18" cy="5"/>
              </a:xfrm>
              <a:custGeom>
                <a:avLst/>
                <a:gdLst>
                  <a:gd name="T0" fmla="*/ 9 w 18"/>
                  <a:gd name="T1" fmla="*/ 0 h 6"/>
                  <a:gd name="T2" fmla="*/ 9 w 18"/>
                  <a:gd name="T3" fmla="*/ 0 h 6"/>
                  <a:gd name="T4" fmla="*/ 6 w 18"/>
                  <a:gd name="T5" fmla="*/ 0 h 6"/>
                  <a:gd name="T6" fmla="*/ 0 w 18"/>
                  <a:gd name="T7" fmla="*/ 0 h 6"/>
                  <a:gd name="T8" fmla="*/ 0 w 18"/>
                  <a:gd name="T9" fmla="*/ 3 h 6"/>
                  <a:gd name="T10" fmla="*/ 6 w 18"/>
                  <a:gd name="T11" fmla="*/ 3 h 6"/>
                  <a:gd name="T12" fmla="*/ 9 w 18"/>
                  <a:gd name="T13" fmla="*/ 3 h 6"/>
                  <a:gd name="T14" fmla="*/ 9 w 18"/>
                  <a:gd name="T15" fmla="*/ 3 h 6"/>
                  <a:gd name="T16" fmla="*/ 9 w 18"/>
                  <a:gd name="T17" fmla="*/ 0 h 6"/>
                  <a:gd name="T18" fmla="*/ 9 w 18"/>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6"/>
                  <a:gd name="T32" fmla="*/ 18 w 1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6">
                    <a:moveTo>
                      <a:pt x="12" y="0"/>
                    </a:moveTo>
                    <a:lnTo>
                      <a:pt x="12" y="0"/>
                    </a:lnTo>
                    <a:lnTo>
                      <a:pt x="6" y="0"/>
                    </a:lnTo>
                    <a:lnTo>
                      <a:pt x="0" y="0"/>
                    </a:lnTo>
                    <a:lnTo>
                      <a:pt x="0" y="6"/>
                    </a:lnTo>
                    <a:lnTo>
                      <a:pt x="6" y="6"/>
                    </a:lnTo>
                    <a:lnTo>
                      <a:pt x="12" y="6"/>
                    </a:lnTo>
                    <a:lnTo>
                      <a:pt x="18" y="6"/>
                    </a:lnTo>
                    <a:lnTo>
                      <a:pt x="12" y="0"/>
                    </a:lnTo>
                    <a:close/>
                  </a:path>
                </a:pathLst>
              </a:custGeom>
              <a:solidFill>
                <a:srgbClr val="FB0F0C"/>
              </a:solidFill>
              <a:ln w="9525">
                <a:noFill/>
                <a:round/>
                <a:headEnd/>
                <a:tailEnd/>
              </a:ln>
            </p:spPr>
            <p:txBody>
              <a:bodyPr/>
              <a:lstStyle/>
              <a:p>
                <a:pPr>
                  <a:defRPr/>
                </a:pPr>
                <a:endParaRPr lang="en-GB"/>
              </a:p>
            </p:txBody>
          </p:sp>
          <p:sp>
            <p:nvSpPr>
              <p:cNvPr id="91" name="Freeform 202"/>
              <p:cNvSpPr>
                <a:spLocks/>
              </p:cNvSpPr>
              <p:nvPr/>
            </p:nvSpPr>
            <p:spPr bwMode="auto">
              <a:xfrm>
                <a:off x="4331" y="1614"/>
                <a:ext cx="11" cy="12"/>
              </a:xfrm>
              <a:custGeom>
                <a:avLst/>
                <a:gdLst>
                  <a:gd name="T0" fmla="*/ 5 w 11"/>
                  <a:gd name="T1" fmla="*/ 0 h 11"/>
                  <a:gd name="T2" fmla="*/ 5 w 11"/>
                  <a:gd name="T3" fmla="*/ 11 h 11"/>
                  <a:gd name="T4" fmla="*/ 5 w 11"/>
                  <a:gd name="T5" fmla="*/ 11 h 11"/>
                  <a:gd name="T6" fmla="*/ 5 w 11"/>
                  <a:gd name="T7" fmla="*/ 11 h 11"/>
                  <a:gd name="T8" fmla="*/ 0 w 11"/>
                  <a:gd name="T9" fmla="*/ 11 h 11"/>
                  <a:gd name="T10" fmla="*/ 5 w 11"/>
                  <a:gd name="T11" fmla="*/ 16 h 11"/>
                  <a:gd name="T12" fmla="*/ 5 w 11"/>
                  <a:gd name="T13" fmla="*/ 16 h 11"/>
                  <a:gd name="T14" fmla="*/ 5 w 11"/>
                  <a:gd name="T15" fmla="*/ 16 h 11"/>
                  <a:gd name="T16" fmla="*/ 11 w 11"/>
                  <a:gd name="T17" fmla="*/ 16 h 11"/>
                  <a:gd name="T18" fmla="*/ 11 w 11"/>
                  <a:gd name="T19" fmla="*/ 11 h 11"/>
                  <a:gd name="T20" fmla="*/ 11 w 11"/>
                  <a:gd name="T21" fmla="*/ 11 h 11"/>
                  <a:gd name="T22" fmla="*/ 11 w 11"/>
                  <a:gd name="T23" fmla="*/ 11 h 11"/>
                  <a:gd name="T24" fmla="*/ 5 w 11"/>
                  <a:gd name="T25" fmla="*/ 0 h 11"/>
                  <a:gd name="T26" fmla="*/ 5 w 11"/>
                  <a:gd name="T27" fmla="*/ 0 h 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
                  <a:gd name="T43" fmla="*/ 0 h 11"/>
                  <a:gd name="T44" fmla="*/ 11 w 11"/>
                  <a:gd name="T45" fmla="*/ 11 h 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 h="11">
                    <a:moveTo>
                      <a:pt x="5" y="0"/>
                    </a:moveTo>
                    <a:lnTo>
                      <a:pt x="5" y="6"/>
                    </a:lnTo>
                    <a:lnTo>
                      <a:pt x="0" y="6"/>
                    </a:lnTo>
                    <a:lnTo>
                      <a:pt x="5" y="11"/>
                    </a:lnTo>
                    <a:lnTo>
                      <a:pt x="11" y="11"/>
                    </a:lnTo>
                    <a:lnTo>
                      <a:pt x="11" y="6"/>
                    </a:lnTo>
                    <a:lnTo>
                      <a:pt x="5" y="0"/>
                    </a:lnTo>
                    <a:close/>
                  </a:path>
                </a:pathLst>
              </a:custGeom>
              <a:solidFill>
                <a:srgbClr val="F7F619"/>
              </a:solidFill>
              <a:ln w="9525">
                <a:noFill/>
                <a:round/>
                <a:headEnd/>
                <a:tailEnd/>
              </a:ln>
            </p:spPr>
            <p:txBody>
              <a:bodyPr/>
              <a:lstStyle/>
              <a:p>
                <a:pPr>
                  <a:defRPr/>
                </a:pPr>
                <a:endParaRPr lang="en-GB"/>
              </a:p>
            </p:txBody>
          </p:sp>
          <p:sp>
            <p:nvSpPr>
              <p:cNvPr id="92" name="Freeform 203"/>
              <p:cNvSpPr>
                <a:spLocks/>
              </p:cNvSpPr>
              <p:nvPr/>
            </p:nvSpPr>
            <p:spPr bwMode="auto">
              <a:xfrm>
                <a:off x="4327" y="1626"/>
                <a:ext cx="16" cy="10"/>
              </a:xfrm>
              <a:custGeom>
                <a:avLst/>
                <a:gdLst>
                  <a:gd name="T0" fmla="*/ 6 w 17"/>
                  <a:gd name="T1" fmla="*/ 0 h 12"/>
                  <a:gd name="T2" fmla="*/ 6 w 17"/>
                  <a:gd name="T3" fmla="*/ 0 h 12"/>
                  <a:gd name="T4" fmla="*/ 8 w 17"/>
                  <a:gd name="T5" fmla="*/ 0 h 12"/>
                  <a:gd name="T6" fmla="*/ 8 w 17"/>
                  <a:gd name="T7" fmla="*/ 0 h 12"/>
                  <a:gd name="T8" fmla="*/ 12 w 17"/>
                  <a:gd name="T9" fmla="*/ 0 h 12"/>
                  <a:gd name="T10" fmla="*/ 12 w 17"/>
                  <a:gd name="T11" fmla="*/ 3 h 12"/>
                  <a:gd name="T12" fmla="*/ 8 w 17"/>
                  <a:gd name="T13" fmla="*/ 5 h 12"/>
                  <a:gd name="T14" fmla="*/ 8 w 17"/>
                  <a:gd name="T15" fmla="*/ 5 h 12"/>
                  <a:gd name="T16" fmla="*/ 6 w 17"/>
                  <a:gd name="T17" fmla="*/ 5 h 12"/>
                  <a:gd name="T18" fmla="*/ 0 w 17"/>
                  <a:gd name="T19" fmla="*/ 5 h 12"/>
                  <a:gd name="T20" fmla="*/ 6 w 17"/>
                  <a:gd name="T21" fmla="*/ 0 h 12"/>
                  <a:gd name="T22" fmla="*/ 6 w 17"/>
                  <a:gd name="T23" fmla="*/ 0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2"/>
                  <a:gd name="T38" fmla="*/ 17 w 17"/>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2">
                    <a:moveTo>
                      <a:pt x="6" y="0"/>
                    </a:moveTo>
                    <a:lnTo>
                      <a:pt x="6" y="0"/>
                    </a:lnTo>
                    <a:lnTo>
                      <a:pt x="11" y="0"/>
                    </a:lnTo>
                    <a:lnTo>
                      <a:pt x="17" y="0"/>
                    </a:lnTo>
                    <a:lnTo>
                      <a:pt x="17" y="6"/>
                    </a:lnTo>
                    <a:lnTo>
                      <a:pt x="11" y="12"/>
                    </a:lnTo>
                    <a:lnTo>
                      <a:pt x="6" y="12"/>
                    </a:lnTo>
                    <a:lnTo>
                      <a:pt x="0" y="12"/>
                    </a:lnTo>
                    <a:lnTo>
                      <a:pt x="6" y="0"/>
                    </a:lnTo>
                    <a:close/>
                  </a:path>
                </a:pathLst>
              </a:custGeom>
              <a:solidFill>
                <a:srgbClr val="FFFFFF"/>
              </a:solidFill>
              <a:ln w="9525">
                <a:noFill/>
                <a:round/>
                <a:headEnd/>
                <a:tailEnd/>
              </a:ln>
            </p:spPr>
            <p:txBody>
              <a:bodyPr/>
              <a:lstStyle/>
              <a:p>
                <a:pPr>
                  <a:defRPr/>
                </a:pPr>
                <a:endParaRPr lang="en-GB"/>
              </a:p>
            </p:txBody>
          </p:sp>
          <p:sp>
            <p:nvSpPr>
              <p:cNvPr id="93" name="Freeform 204"/>
              <p:cNvSpPr>
                <a:spLocks/>
              </p:cNvSpPr>
              <p:nvPr/>
            </p:nvSpPr>
            <p:spPr bwMode="auto">
              <a:xfrm>
                <a:off x="4327" y="1626"/>
                <a:ext cx="16" cy="10"/>
              </a:xfrm>
              <a:custGeom>
                <a:avLst/>
                <a:gdLst>
                  <a:gd name="T0" fmla="*/ 0 w 17"/>
                  <a:gd name="T1" fmla="*/ 0 h 12"/>
                  <a:gd name="T2" fmla="*/ 6 w 17"/>
                  <a:gd name="T3" fmla="*/ 0 h 12"/>
                  <a:gd name="T4" fmla="*/ 8 w 17"/>
                  <a:gd name="T5" fmla="*/ 3 h 12"/>
                  <a:gd name="T6" fmla="*/ 8 w 17"/>
                  <a:gd name="T7" fmla="*/ 3 h 12"/>
                  <a:gd name="T8" fmla="*/ 12 w 17"/>
                  <a:gd name="T9" fmla="*/ 3 h 12"/>
                  <a:gd name="T10" fmla="*/ 8 w 17"/>
                  <a:gd name="T11" fmla="*/ 5 h 12"/>
                  <a:gd name="T12" fmla="*/ 8 w 17"/>
                  <a:gd name="T13" fmla="*/ 5 h 12"/>
                  <a:gd name="T14" fmla="*/ 6 w 17"/>
                  <a:gd name="T15" fmla="*/ 5 h 12"/>
                  <a:gd name="T16" fmla="*/ 0 w 17"/>
                  <a:gd name="T17" fmla="*/ 3 h 12"/>
                  <a:gd name="T18" fmla="*/ 0 w 17"/>
                  <a:gd name="T19" fmla="*/ 0 h 12"/>
                  <a:gd name="T20" fmla="*/ 0 w 17"/>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2"/>
                  <a:gd name="T35" fmla="*/ 17 w 17"/>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2">
                    <a:moveTo>
                      <a:pt x="0" y="0"/>
                    </a:moveTo>
                    <a:lnTo>
                      <a:pt x="6" y="0"/>
                    </a:lnTo>
                    <a:lnTo>
                      <a:pt x="11" y="6"/>
                    </a:lnTo>
                    <a:lnTo>
                      <a:pt x="17" y="6"/>
                    </a:lnTo>
                    <a:lnTo>
                      <a:pt x="11" y="12"/>
                    </a:lnTo>
                    <a:lnTo>
                      <a:pt x="6" y="12"/>
                    </a:lnTo>
                    <a:lnTo>
                      <a:pt x="0" y="6"/>
                    </a:lnTo>
                    <a:lnTo>
                      <a:pt x="0" y="0"/>
                    </a:lnTo>
                    <a:close/>
                  </a:path>
                </a:pathLst>
              </a:custGeom>
              <a:solidFill>
                <a:srgbClr val="FB0F0C"/>
              </a:solidFill>
              <a:ln w="9525">
                <a:noFill/>
                <a:round/>
                <a:headEnd/>
                <a:tailEnd/>
              </a:ln>
            </p:spPr>
            <p:txBody>
              <a:bodyPr/>
              <a:lstStyle/>
              <a:p>
                <a:pPr>
                  <a:defRPr/>
                </a:pPr>
                <a:endParaRPr lang="en-GB"/>
              </a:p>
            </p:txBody>
          </p:sp>
          <p:sp>
            <p:nvSpPr>
              <p:cNvPr id="94" name="Freeform 205"/>
              <p:cNvSpPr>
                <a:spLocks/>
              </p:cNvSpPr>
              <p:nvPr/>
            </p:nvSpPr>
            <p:spPr bwMode="auto">
              <a:xfrm>
                <a:off x="4331" y="1631"/>
                <a:ext cx="11" cy="5"/>
              </a:xfrm>
              <a:custGeom>
                <a:avLst/>
                <a:gdLst>
                  <a:gd name="T0" fmla="*/ 5 w 11"/>
                  <a:gd name="T1" fmla="*/ 3 h 6"/>
                  <a:gd name="T2" fmla="*/ 5 w 11"/>
                  <a:gd name="T3" fmla="*/ 3 h 6"/>
                  <a:gd name="T4" fmla="*/ 5 w 11"/>
                  <a:gd name="T5" fmla="*/ 0 h 6"/>
                  <a:gd name="T6" fmla="*/ 5 w 11"/>
                  <a:gd name="T7" fmla="*/ 0 h 6"/>
                  <a:gd name="T8" fmla="*/ 5 w 11"/>
                  <a:gd name="T9" fmla="*/ 0 h 6"/>
                  <a:gd name="T10" fmla="*/ 11 w 11"/>
                  <a:gd name="T11" fmla="*/ 0 h 6"/>
                  <a:gd name="T12" fmla="*/ 11 w 11"/>
                  <a:gd name="T13" fmla="*/ 0 h 6"/>
                  <a:gd name="T14" fmla="*/ 11 w 11"/>
                  <a:gd name="T15" fmla="*/ 0 h 6"/>
                  <a:gd name="T16" fmla="*/ 5 w 11"/>
                  <a:gd name="T17" fmla="*/ 0 h 6"/>
                  <a:gd name="T18" fmla="*/ 5 w 11"/>
                  <a:gd name="T19" fmla="*/ 0 h 6"/>
                  <a:gd name="T20" fmla="*/ 5 w 11"/>
                  <a:gd name="T21" fmla="*/ 0 h 6"/>
                  <a:gd name="T22" fmla="*/ 0 w 11"/>
                  <a:gd name="T23" fmla="*/ 0 h 6"/>
                  <a:gd name="T24" fmla="*/ 0 w 11"/>
                  <a:gd name="T25" fmla="*/ 0 h 6"/>
                  <a:gd name="T26" fmla="*/ 0 w 11"/>
                  <a:gd name="T27" fmla="*/ 0 h 6"/>
                  <a:gd name="T28" fmla="*/ 0 w 11"/>
                  <a:gd name="T29" fmla="*/ 0 h 6"/>
                  <a:gd name="T30" fmla="*/ 0 w 11"/>
                  <a:gd name="T31" fmla="*/ 0 h 6"/>
                  <a:gd name="T32" fmla="*/ 0 w 11"/>
                  <a:gd name="T33" fmla="*/ 0 h 6"/>
                  <a:gd name="T34" fmla="*/ 0 w 11"/>
                  <a:gd name="T35" fmla="*/ 0 h 6"/>
                  <a:gd name="T36" fmla="*/ 0 w 11"/>
                  <a:gd name="T37" fmla="*/ 0 h 6"/>
                  <a:gd name="T38" fmla="*/ 0 w 11"/>
                  <a:gd name="T39" fmla="*/ 0 h 6"/>
                  <a:gd name="T40" fmla="*/ 0 w 11"/>
                  <a:gd name="T41" fmla="*/ 0 h 6"/>
                  <a:gd name="T42" fmla="*/ 0 w 11"/>
                  <a:gd name="T43" fmla="*/ 0 h 6"/>
                  <a:gd name="T44" fmla="*/ 0 w 11"/>
                  <a:gd name="T45" fmla="*/ 0 h 6"/>
                  <a:gd name="T46" fmla="*/ 0 w 11"/>
                  <a:gd name="T47" fmla="*/ 0 h 6"/>
                  <a:gd name="T48" fmla="*/ 0 w 11"/>
                  <a:gd name="T49" fmla="*/ 0 h 6"/>
                  <a:gd name="T50" fmla="*/ 0 w 11"/>
                  <a:gd name="T51" fmla="*/ 0 h 6"/>
                  <a:gd name="T52" fmla="*/ 0 w 11"/>
                  <a:gd name="T53" fmla="*/ 0 h 6"/>
                  <a:gd name="T54" fmla="*/ 0 w 11"/>
                  <a:gd name="T55" fmla="*/ 0 h 6"/>
                  <a:gd name="T56" fmla="*/ 0 w 11"/>
                  <a:gd name="T57" fmla="*/ 0 h 6"/>
                  <a:gd name="T58" fmla="*/ 0 w 11"/>
                  <a:gd name="T59" fmla="*/ 0 h 6"/>
                  <a:gd name="T60" fmla="*/ 0 w 11"/>
                  <a:gd name="T61" fmla="*/ 0 h 6"/>
                  <a:gd name="T62" fmla="*/ 0 w 11"/>
                  <a:gd name="T63" fmla="*/ 0 h 6"/>
                  <a:gd name="T64" fmla="*/ 5 w 11"/>
                  <a:gd name="T65" fmla="*/ 0 h 6"/>
                  <a:gd name="T66" fmla="*/ 5 w 11"/>
                  <a:gd name="T67" fmla="*/ 0 h 6"/>
                  <a:gd name="T68" fmla="*/ 5 w 11"/>
                  <a:gd name="T69" fmla="*/ 3 h 6"/>
                  <a:gd name="T70" fmla="*/ 5 w 11"/>
                  <a:gd name="T71" fmla="*/ 3 h 6"/>
                  <a:gd name="T72" fmla="*/ 5 w 11"/>
                  <a:gd name="T73" fmla="*/ 3 h 6"/>
                  <a:gd name="T74" fmla="*/ 5 w 11"/>
                  <a:gd name="T75" fmla="*/ 0 h 6"/>
                  <a:gd name="T76" fmla="*/ 5 w 11"/>
                  <a:gd name="T77" fmla="*/ 0 h 6"/>
                  <a:gd name="T78" fmla="*/ 5 w 11"/>
                  <a:gd name="T79" fmla="*/ 0 h 6"/>
                  <a:gd name="T80" fmla="*/ 5 w 11"/>
                  <a:gd name="T81" fmla="*/ 0 h 6"/>
                  <a:gd name="T82" fmla="*/ 5 w 11"/>
                  <a:gd name="T83" fmla="*/ 3 h 6"/>
                  <a:gd name="T84" fmla="*/ 5 w 11"/>
                  <a:gd name="T85" fmla="*/ 3 h 6"/>
                  <a:gd name="T86" fmla="*/ 5 w 11"/>
                  <a:gd name="T87" fmla="*/ 3 h 6"/>
                  <a:gd name="T88" fmla="*/ 5 w 11"/>
                  <a:gd name="T89" fmla="*/ 3 h 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
                  <a:gd name="T136" fmla="*/ 0 h 6"/>
                  <a:gd name="T137" fmla="*/ 11 w 11"/>
                  <a:gd name="T138" fmla="*/ 6 h 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 h="6">
                    <a:moveTo>
                      <a:pt x="5" y="6"/>
                    </a:moveTo>
                    <a:lnTo>
                      <a:pt x="5" y="6"/>
                    </a:lnTo>
                    <a:lnTo>
                      <a:pt x="5" y="0"/>
                    </a:lnTo>
                    <a:lnTo>
                      <a:pt x="11" y="0"/>
                    </a:lnTo>
                    <a:lnTo>
                      <a:pt x="5" y="0"/>
                    </a:lnTo>
                    <a:lnTo>
                      <a:pt x="0" y="0"/>
                    </a:lnTo>
                    <a:lnTo>
                      <a:pt x="5" y="0"/>
                    </a:lnTo>
                    <a:lnTo>
                      <a:pt x="5" y="6"/>
                    </a:lnTo>
                    <a:lnTo>
                      <a:pt x="5" y="0"/>
                    </a:lnTo>
                    <a:lnTo>
                      <a:pt x="5" y="6"/>
                    </a:lnTo>
                    <a:close/>
                  </a:path>
                </a:pathLst>
              </a:custGeom>
              <a:solidFill>
                <a:srgbClr val="000000"/>
              </a:solidFill>
              <a:ln w="9525">
                <a:noFill/>
                <a:round/>
                <a:headEnd/>
                <a:tailEnd/>
              </a:ln>
            </p:spPr>
            <p:txBody>
              <a:bodyPr/>
              <a:lstStyle/>
              <a:p>
                <a:pPr>
                  <a:defRPr/>
                </a:pPr>
                <a:endParaRPr lang="en-GB"/>
              </a:p>
            </p:txBody>
          </p:sp>
          <p:sp>
            <p:nvSpPr>
              <p:cNvPr id="95" name="Freeform 206"/>
              <p:cNvSpPr>
                <a:spLocks/>
              </p:cNvSpPr>
              <p:nvPr/>
            </p:nvSpPr>
            <p:spPr bwMode="auto">
              <a:xfrm>
                <a:off x="4315" y="1617"/>
                <a:ext cx="11" cy="15"/>
              </a:xfrm>
              <a:custGeom>
                <a:avLst/>
                <a:gdLst>
                  <a:gd name="T0" fmla="*/ 6 w 12"/>
                  <a:gd name="T1" fmla="*/ 50 h 11"/>
                  <a:gd name="T2" fmla="*/ 6 w 12"/>
                  <a:gd name="T3" fmla="*/ 50 h 11"/>
                  <a:gd name="T4" fmla="*/ 6 w 12"/>
                  <a:gd name="T5" fmla="*/ 26 h 11"/>
                  <a:gd name="T6" fmla="*/ 6 w 12"/>
                  <a:gd name="T7" fmla="*/ 26 h 11"/>
                  <a:gd name="T8" fmla="*/ 6 w 12"/>
                  <a:gd name="T9" fmla="*/ 26 h 11"/>
                  <a:gd name="T10" fmla="*/ 6 w 12"/>
                  <a:gd name="T11" fmla="*/ 26 h 11"/>
                  <a:gd name="T12" fmla="*/ 6 w 12"/>
                  <a:gd name="T13" fmla="*/ 26 h 11"/>
                  <a:gd name="T14" fmla="*/ 6 w 12"/>
                  <a:gd name="T15" fmla="*/ 26 h 11"/>
                  <a:gd name="T16" fmla="*/ 6 w 12"/>
                  <a:gd name="T17" fmla="*/ 26 h 11"/>
                  <a:gd name="T18" fmla="*/ 6 w 12"/>
                  <a:gd name="T19" fmla="*/ 26 h 11"/>
                  <a:gd name="T20" fmla="*/ 6 w 12"/>
                  <a:gd name="T21" fmla="*/ 26 h 11"/>
                  <a:gd name="T22" fmla="*/ 6 w 12"/>
                  <a:gd name="T23" fmla="*/ 0 h 11"/>
                  <a:gd name="T24" fmla="*/ 0 w 12"/>
                  <a:gd name="T25" fmla="*/ 0 h 11"/>
                  <a:gd name="T26" fmla="*/ 0 w 12"/>
                  <a:gd name="T27" fmla="*/ 0 h 11"/>
                  <a:gd name="T28" fmla="*/ 0 w 12"/>
                  <a:gd name="T29" fmla="*/ 0 h 11"/>
                  <a:gd name="T30" fmla="*/ 0 w 12"/>
                  <a:gd name="T31" fmla="*/ 26 h 11"/>
                  <a:gd name="T32" fmla="*/ 0 w 12"/>
                  <a:gd name="T33" fmla="*/ 26 h 11"/>
                  <a:gd name="T34" fmla="*/ 0 w 12"/>
                  <a:gd name="T35" fmla="*/ 26 h 11"/>
                  <a:gd name="T36" fmla="*/ 0 w 12"/>
                  <a:gd name="T37" fmla="*/ 26 h 11"/>
                  <a:gd name="T38" fmla="*/ 0 w 12"/>
                  <a:gd name="T39" fmla="*/ 26 h 11"/>
                  <a:gd name="T40" fmla="*/ 6 w 12"/>
                  <a:gd name="T41" fmla="*/ 26 h 11"/>
                  <a:gd name="T42" fmla="*/ 0 w 12"/>
                  <a:gd name="T43" fmla="*/ 26 h 11"/>
                  <a:gd name="T44" fmla="*/ 6 w 12"/>
                  <a:gd name="T45" fmla="*/ 50 h 11"/>
                  <a:gd name="T46" fmla="*/ 6 w 12"/>
                  <a:gd name="T47" fmla="*/ 50 h 11"/>
                  <a:gd name="T48" fmla="*/ 6 w 12"/>
                  <a:gd name="T49" fmla="*/ 26 h 11"/>
                  <a:gd name="T50" fmla="*/ 6 w 12"/>
                  <a:gd name="T51" fmla="*/ 26 h 11"/>
                  <a:gd name="T52" fmla="*/ 6 w 12"/>
                  <a:gd name="T53" fmla="*/ 26 h 11"/>
                  <a:gd name="T54" fmla="*/ 6 w 12"/>
                  <a:gd name="T55" fmla="*/ 50 h 11"/>
                  <a:gd name="T56" fmla="*/ 6 w 12"/>
                  <a:gd name="T57" fmla="*/ 50 h 11"/>
                  <a:gd name="T58" fmla="*/ 6 w 12"/>
                  <a:gd name="T59" fmla="*/ 50 h 11"/>
                  <a:gd name="T60" fmla="*/ 6 w 12"/>
                  <a:gd name="T61" fmla="*/ 26 h 11"/>
                  <a:gd name="T62" fmla="*/ 6 w 12"/>
                  <a:gd name="T63" fmla="*/ 26 h 11"/>
                  <a:gd name="T64" fmla="*/ 6 w 12"/>
                  <a:gd name="T65" fmla="*/ 26 h 11"/>
                  <a:gd name="T66" fmla="*/ 6 w 12"/>
                  <a:gd name="T67" fmla="*/ 26 h 11"/>
                  <a:gd name="T68" fmla="*/ 6 w 12"/>
                  <a:gd name="T69" fmla="*/ 26 h 11"/>
                  <a:gd name="T70" fmla="*/ 6 w 12"/>
                  <a:gd name="T71" fmla="*/ 50 h 11"/>
                  <a:gd name="T72" fmla="*/ 6 w 12"/>
                  <a:gd name="T73" fmla="*/ 50 h 11"/>
                  <a:gd name="T74" fmla="*/ 6 w 12"/>
                  <a:gd name="T75" fmla="*/ 26 h 11"/>
                  <a:gd name="T76" fmla="*/ 6 w 12"/>
                  <a:gd name="T77" fmla="*/ 26 h 11"/>
                  <a:gd name="T78" fmla="*/ 6 w 12"/>
                  <a:gd name="T79" fmla="*/ 26 h 11"/>
                  <a:gd name="T80" fmla="*/ 6 w 12"/>
                  <a:gd name="T81" fmla="*/ 50 h 11"/>
                  <a:gd name="T82" fmla="*/ 6 w 12"/>
                  <a:gd name="T83" fmla="*/ 50 h 11"/>
                  <a:gd name="T84" fmla="*/ 6 w 12"/>
                  <a:gd name="T85" fmla="*/ 50 h 11"/>
                  <a:gd name="T86" fmla="*/ 6 w 12"/>
                  <a:gd name="T87" fmla="*/ 50 h 1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
                  <a:gd name="T133" fmla="*/ 0 h 11"/>
                  <a:gd name="T134" fmla="*/ 12 w 12"/>
                  <a:gd name="T135" fmla="*/ 11 h 1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 h="11">
                    <a:moveTo>
                      <a:pt x="12" y="11"/>
                    </a:moveTo>
                    <a:lnTo>
                      <a:pt x="12" y="11"/>
                    </a:lnTo>
                    <a:lnTo>
                      <a:pt x="12" y="5"/>
                    </a:lnTo>
                    <a:lnTo>
                      <a:pt x="6" y="5"/>
                    </a:lnTo>
                    <a:lnTo>
                      <a:pt x="6" y="0"/>
                    </a:lnTo>
                    <a:lnTo>
                      <a:pt x="0" y="0"/>
                    </a:lnTo>
                    <a:lnTo>
                      <a:pt x="0" y="5"/>
                    </a:lnTo>
                    <a:lnTo>
                      <a:pt x="6" y="5"/>
                    </a:lnTo>
                    <a:lnTo>
                      <a:pt x="0" y="5"/>
                    </a:lnTo>
                    <a:lnTo>
                      <a:pt x="6" y="11"/>
                    </a:lnTo>
                    <a:lnTo>
                      <a:pt x="6" y="5"/>
                    </a:lnTo>
                    <a:lnTo>
                      <a:pt x="6" y="11"/>
                    </a:lnTo>
                    <a:lnTo>
                      <a:pt x="6" y="5"/>
                    </a:lnTo>
                    <a:lnTo>
                      <a:pt x="12" y="11"/>
                    </a:lnTo>
                    <a:lnTo>
                      <a:pt x="12" y="5"/>
                    </a:lnTo>
                    <a:lnTo>
                      <a:pt x="12" y="11"/>
                    </a:lnTo>
                    <a:close/>
                  </a:path>
                </a:pathLst>
              </a:custGeom>
              <a:solidFill>
                <a:srgbClr val="FFFFFF"/>
              </a:solidFill>
              <a:ln w="9525">
                <a:noFill/>
                <a:round/>
                <a:headEnd/>
                <a:tailEnd/>
              </a:ln>
            </p:spPr>
            <p:txBody>
              <a:bodyPr/>
              <a:lstStyle/>
              <a:p>
                <a:pPr>
                  <a:defRPr/>
                </a:pPr>
                <a:endParaRPr lang="en-GB"/>
              </a:p>
            </p:txBody>
          </p:sp>
          <p:sp>
            <p:nvSpPr>
              <p:cNvPr id="96" name="Freeform 207"/>
              <p:cNvSpPr>
                <a:spLocks/>
              </p:cNvSpPr>
              <p:nvPr/>
            </p:nvSpPr>
            <p:spPr bwMode="auto">
              <a:xfrm>
                <a:off x="4315" y="1617"/>
                <a:ext cx="7" cy="2"/>
              </a:xfrm>
              <a:custGeom>
                <a:avLst/>
                <a:gdLst>
                  <a:gd name="T0" fmla="*/ 13 w 6"/>
                  <a:gd name="T1" fmla="*/ 0 h 1"/>
                  <a:gd name="T2" fmla="*/ 13 w 6"/>
                  <a:gd name="T3" fmla="*/ 0 h 1"/>
                  <a:gd name="T4" fmla="*/ 13 w 6"/>
                  <a:gd name="T5" fmla="*/ 0 h 1"/>
                  <a:gd name="T6" fmla="*/ 13 w 6"/>
                  <a:gd name="T7" fmla="*/ 0 h 1"/>
                  <a:gd name="T8" fmla="*/ 13 w 6"/>
                  <a:gd name="T9" fmla="*/ 0 h 1"/>
                  <a:gd name="T10" fmla="*/ 13 w 6"/>
                  <a:gd name="T11" fmla="*/ 0 h 1"/>
                  <a:gd name="T12" fmla="*/ 13 w 6"/>
                  <a:gd name="T13" fmla="*/ 0 h 1"/>
                  <a:gd name="T14" fmla="*/ 13 w 6"/>
                  <a:gd name="T15" fmla="*/ 0 h 1"/>
                  <a:gd name="T16" fmla="*/ 0 w 6"/>
                  <a:gd name="T17" fmla="*/ 0 h 1"/>
                  <a:gd name="T18" fmla="*/ 0 w 6"/>
                  <a:gd name="T19" fmla="*/ 0 h 1"/>
                  <a:gd name="T20" fmla="*/ 0 w 6"/>
                  <a:gd name="T21" fmla="*/ 0 h 1"/>
                  <a:gd name="T22" fmla="*/ 0 w 6"/>
                  <a:gd name="T23" fmla="*/ 0 h 1"/>
                  <a:gd name="T24" fmla="*/ 0 w 6"/>
                  <a:gd name="T25" fmla="*/ 0 h 1"/>
                  <a:gd name="T26" fmla="*/ 0 w 6"/>
                  <a:gd name="T27" fmla="*/ 0 h 1"/>
                  <a:gd name="T28" fmla="*/ 0 w 6"/>
                  <a:gd name="T29" fmla="*/ 0 h 1"/>
                  <a:gd name="T30" fmla="*/ 13 w 6"/>
                  <a:gd name="T31" fmla="*/ 0 h 1"/>
                  <a:gd name="T32" fmla="*/ 13 w 6"/>
                  <a:gd name="T33" fmla="*/ 0 h 1"/>
                  <a:gd name="T34" fmla="*/ 13 w 6"/>
                  <a:gd name="T35" fmla="*/ 0 h 1"/>
                  <a:gd name="T36" fmla="*/ 13 w 6"/>
                  <a:gd name="T37" fmla="*/ 0 h 1"/>
                  <a:gd name="T38" fmla="*/ 13 w 6"/>
                  <a:gd name="T39" fmla="*/ 0 h 1"/>
                  <a:gd name="T40" fmla="*/ 13 w 6"/>
                  <a:gd name="T41" fmla="*/ 0 h 1"/>
                  <a:gd name="T42" fmla="*/ 13 w 6"/>
                  <a:gd name="T43" fmla="*/ 0 h 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
                  <a:gd name="T67" fmla="*/ 0 h 1"/>
                  <a:gd name="T68" fmla="*/ 6 w 6"/>
                  <a:gd name="T69" fmla="*/ 1 h 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 h="1">
                    <a:moveTo>
                      <a:pt x="6" y="0"/>
                    </a:moveTo>
                    <a:lnTo>
                      <a:pt x="6" y="0"/>
                    </a:lnTo>
                    <a:lnTo>
                      <a:pt x="0" y="0"/>
                    </a:lnTo>
                    <a:lnTo>
                      <a:pt x="6" y="0"/>
                    </a:lnTo>
                    <a:close/>
                  </a:path>
                </a:pathLst>
              </a:custGeom>
              <a:solidFill>
                <a:srgbClr val="FB0F0C"/>
              </a:solidFill>
              <a:ln w="9525">
                <a:noFill/>
                <a:round/>
                <a:headEnd/>
                <a:tailEnd/>
              </a:ln>
            </p:spPr>
            <p:txBody>
              <a:bodyPr/>
              <a:lstStyle/>
              <a:p>
                <a:pPr>
                  <a:defRPr/>
                </a:pPr>
                <a:endParaRPr lang="en-GB"/>
              </a:p>
            </p:txBody>
          </p:sp>
          <p:sp>
            <p:nvSpPr>
              <p:cNvPr id="97" name="Freeform 208"/>
              <p:cNvSpPr>
                <a:spLocks/>
              </p:cNvSpPr>
              <p:nvPr/>
            </p:nvSpPr>
            <p:spPr bwMode="auto">
              <a:xfrm>
                <a:off x="4315" y="1617"/>
                <a:ext cx="7" cy="7"/>
              </a:xfrm>
              <a:custGeom>
                <a:avLst/>
                <a:gdLst>
                  <a:gd name="T0" fmla="*/ 13 w 6"/>
                  <a:gd name="T1" fmla="*/ 0 h 5"/>
                  <a:gd name="T2" fmla="*/ 0 w 6"/>
                  <a:gd name="T3" fmla="*/ 0 h 5"/>
                  <a:gd name="T4" fmla="*/ 13 w 6"/>
                  <a:gd name="T5" fmla="*/ 28 h 5"/>
                  <a:gd name="T6" fmla="*/ 13 w 6"/>
                  <a:gd name="T7" fmla="*/ 0 h 5"/>
                  <a:gd name="T8" fmla="*/ 13 w 6"/>
                  <a:gd name="T9" fmla="*/ 0 h 5"/>
                  <a:gd name="T10" fmla="*/ 13 w 6"/>
                  <a:gd name="T11" fmla="*/ 0 h 5"/>
                  <a:gd name="T12" fmla="*/ 13 w 6"/>
                  <a:gd name="T13" fmla="*/ 28 h 5"/>
                  <a:gd name="T14" fmla="*/ 13 w 6"/>
                  <a:gd name="T15" fmla="*/ 28 h 5"/>
                  <a:gd name="T16" fmla="*/ 13 w 6"/>
                  <a:gd name="T17" fmla="*/ 28 h 5"/>
                  <a:gd name="T18" fmla="*/ 13 w 6"/>
                  <a:gd name="T19" fmla="*/ 0 h 5"/>
                  <a:gd name="T20" fmla="*/ 13 w 6"/>
                  <a:gd name="T21" fmla="*/ 0 h 5"/>
                  <a:gd name="T22" fmla="*/ 13 w 6"/>
                  <a:gd name="T23" fmla="*/ 0 h 5"/>
                  <a:gd name="T24" fmla="*/ 13 w 6"/>
                  <a:gd name="T25" fmla="*/ 0 h 5"/>
                  <a:gd name="T26" fmla="*/ 13 w 6"/>
                  <a:gd name="T27" fmla="*/ 0 h 5"/>
                  <a:gd name="T28" fmla="*/ 13 w 6"/>
                  <a:gd name="T29" fmla="*/ 0 h 5"/>
                  <a:gd name="T30" fmla="*/ 13 w 6"/>
                  <a:gd name="T31" fmla="*/ 0 h 5"/>
                  <a:gd name="T32" fmla="*/ 13 w 6"/>
                  <a:gd name="T33" fmla="*/ 0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
                  <a:gd name="T52" fmla="*/ 0 h 5"/>
                  <a:gd name="T53" fmla="*/ 6 w 6"/>
                  <a:gd name="T54" fmla="*/ 5 h 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 h="5">
                    <a:moveTo>
                      <a:pt x="6" y="0"/>
                    </a:moveTo>
                    <a:lnTo>
                      <a:pt x="0" y="0"/>
                    </a:lnTo>
                    <a:lnTo>
                      <a:pt x="6" y="5"/>
                    </a:lnTo>
                    <a:lnTo>
                      <a:pt x="6" y="0"/>
                    </a:lnTo>
                    <a:lnTo>
                      <a:pt x="6" y="5"/>
                    </a:lnTo>
                    <a:lnTo>
                      <a:pt x="6" y="0"/>
                    </a:lnTo>
                    <a:close/>
                  </a:path>
                </a:pathLst>
              </a:custGeom>
              <a:solidFill>
                <a:srgbClr val="FB0F0C"/>
              </a:solidFill>
              <a:ln w="9525">
                <a:noFill/>
                <a:round/>
                <a:headEnd/>
                <a:tailEnd/>
              </a:ln>
            </p:spPr>
            <p:txBody>
              <a:bodyPr/>
              <a:lstStyle/>
              <a:p>
                <a:pPr>
                  <a:defRPr/>
                </a:pPr>
                <a:endParaRPr lang="en-GB"/>
              </a:p>
            </p:txBody>
          </p:sp>
          <p:sp>
            <p:nvSpPr>
              <p:cNvPr id="98" name="Freeform 209"/>
              <p:cNvSpPr>
                <a:spLocks/>
              </p:cNvSpPr>
              <p:nvPr/>
            </p:nvSpPr>
            <p:spPr bwMode="auto">
              <a:xfrm>
                <a:off x="4304" y="1626"/>
                <a:ext cx="5" cy="0"/>
              </a:xfrm>
              <a:custGeom>
                <a:avLst/>
                <a:gdLst>
                  <a:gd name="T0" fmla="*/ 0 w 6"/>
                  <a:gd name="T1" fmla="*/ 0 h 1"/>
                  <a:gd name="T2" fmla="*/ 0 w 6"/>
                  <a:gd name="T3" fmla="*/ 0 h 1"/>
                  <a:gd name="T4" fmla="*/ 0 w 6"/>
                  <a:gd name="T5" fmla="*/ 0 h 1"/>
                  <a:gd name="T6" fmla="*/ 3 w 6"/>
                  <a:gd name="T7" fmla="*/ 0 h 1"/>
                  <a:gd name="T8" fmla="*/ 3 w 6"/>
                  <a:gd name="T9" fmla="*/ 0 h 1"/>
                  <a:gd name="T10" fmla="*/ 0 w 6"/>
                  <a:gd name="T11" fmla="*/ 0 h 1"/>
                  <a:gd name="T12" fmla="*/ 0 w 6"/>
                  <a:gd name="T13" fmla="*/ 0 h 1"/>
                  <a:gd name="T14" fmla="*/ 0 w 6"/>
                  <a:gd name="T15" fmla="*/ 0 h 1"/>
                  <a:gd name="T16" fmla="*/ 0 w 6"/>
                  <a:gd name="T17" fmla="*/ 0 h 1"/>
                  <a:gd name="T18" fmla="*/ 0 w 6"/>
                  <a:gd name="T19" fmla="*/ 0 h 1"/>
                  <a:gd name="T20" fmla="*/ 0 w 6"/>
                  <a:gd name="T21" fmla="*/ 0 h 1"/>
                  <a:gd name="T22" fmla="*/ 0 w 6"/>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1"/>
                  <a:gd name="T38" fmla="*/ 6 w 6"/>
                  <a:gd name="T39" fmla="*/ 0 h 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1">
                    <a:moveTo>
                      <a:pt x="0" y="0"/>
                    </a:moveTo>
                    <a:lnTo>
                      <a:pt x="0" y="0"/>
                    </a:lnTo>
                    <a:lnTo>
                      <a:pt x="6" y="0"/>
                    </a:lnTo>
                    <a:lnTo>
                      <a:pt x="0" y="0"/>
                    </a:lnTo>
                    <a:close/>
                  </a:path>
                </a:pathLst>
              </a:custGeom>
              <a:solidFill>
                <a:srgbClr val="FCCF41"/>
              </a:solidFill>
              <a:ln w="9525">
                <a:noFill/>
                <a:round/>
                <a:headEnd/>
                <a:tailEnd/>
              </a:ln>
            </p:spPr>
            <p:txBody>
              <a:bodyPr/>
              <a:lstStyle/>
              <a:p>
                <a:pPr>
                  <a:defRPr/>
                </a:pPr>
                <a:endParaRPr lang="en-GB"/>
              </a:p>
            </p:txBody>
          </p:sp>
          <p:sp>
            <p:nvSpPr>
              <p:cNvPr id="99" name="Freeform 210"/>
              <p:cNvSpPr>
                <a:spLocks/>
              </p:cNvSpPr>
              <p:nvPr/>
            </p:nvSpPr>
            <p:spPr bwMode="auto">
              <a:xfrm>
                <a:off x="4297" y="1617"/>
                <a:ext cx="7" cy="2"/>
              </a:xfrm>
              <a:custGeom>
                <a:avLst/>
                <a:gdLst>
                  <a:gd name="T0" fmla="*/ 0 w 6"/>
                  <a:gd name="T1" fmla="*/ 0 h 1"/>
                  <a:gd name="T2" fmla="*/ 0 w 6"/>
                  <a:gd name="T3" fmla="*/ 0 h 1"/>
                  <a:gd name="T4" fmla="*/ 0 w 6"/>
                  <a:gd name="T5" fmla="*/ 0 h 1"/>
                  <a:gd name="T6" fmla="*/ 13 w 6"/>
                  <a:gd name="T7" fmla="*/ 0 h 1"/>
                  <a:gd name="T8" fmla="*/ 13 w 6"/>
                  <a:gd name="T9" fmla="*/ 0 h 1"/>
                  <a:gd name="T10" fmla="*/ 13 w 6"/>
                  <a:gd name="T11" fmla="*/ 0 h 1"/>
                  <a:gd name="T12" fmla="*/ 13 w 6"/>
                  <a:gd name="T13" fmla="*/ 0 h 1"/>
                  <a:gd name="T14" fmla="*/ 0 w 6"/>
                  <a:gd name="T15" fmla="*/ 0 h 1"/>
                  <a:gd name="T16" fmla="*/ 0 w 6"/>
                  <a:gd name="T17" fmla="*/ 0 h 1"/>
                  <a:gd name="T18" fmla="*/ 0 w 6"/>
                  <a:gd name="T19" fmla="*/ 0 h 1"/>
                  <a:gd name="T20" fmla="*/ 0 w 6"/>
                  <a:gd name="T21" fmla="*/ 0 h 1"/>
                  <a:gd name="T22" fmla="*/ 0 w 6"/>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1"/>
                  <a:gd name="T38" fmla="*/ 6 w 6"/>
                  <a:gd name="T39" fmla="*/ 1 h 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1">
                    <a:moveTo>
                      <a:pt x="0" y="0"/>
                    </a:moveTo>
                    <a:lnTo>
                      <a:pt x="0" y="0"/>
                    </a:lnTo>
                    <a:lnTo>
                      <a:pt x="6" y="0"/>
                    </a:lnTo>
                    <a:lnTo>
                      <a:pt x="0" y="0"/>
                    </a:lnTo>
                    <a:close/>
                  </a:path>
                </a:pathLst>
              </a:custGeom>
              <a:solidFill>
                <a:srgbClr val="FCCF41"/>
              </a:solidFill>
              <a:ln w="9525">
                <a:noFill/>
                <a:round/>
                <a:headEnd/>
                <a:tailEnd/>
              </a:ln>
            </p:spPr>
            <p:txBody>
              <a:bodyPr/>
              <a:lstStyle/>
              <a:p>
                <a:pPr>
                  <a:defRPr/>
                </a:pPr>
                <a:endParaRPr lang="en-GB"/>
              </a:p>
            </p:txBody>
          </p:sp>
          <p:sp>
            <p:nvSpPr>
              <p:cNvPr id="100" name="Freeform 211"/>
              <p:cNvSpPr>
                <a:spLocks/>
              </p:cNvSpPr>
              <p:nvPr/>
            </p:nvSpPr>
            <p:spPr bwMode="auto">
              <a:xfrm>
                <a:off x="4308" y="1617"/>
                <a:ext cx="2" cy="2"/>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0 h 1"/>
                  <a:gd name="T16" fmla="*/ 0 w 1"/>
                  <a:gd name="T17" fmla="*/ 0 h 1"/>
                  <a:gd name="T18" fmla="*/ 0 w 1"/>
                  <a:gd name="T19" fmla="*/ 0 h 1"/>
                  <a:gd name="T20" fmla="*/ 0 w 1"/>
                  <a:gd name="T21" fmla="*/ 0 h 1"/>
                  <a:gd name="T22" fmla="*/ 0 w 1"/>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
                  <a:gd name="T37" fmla="*/ 0 h 1"/>
                  <a:gd name="T38" fmla="*/ 1 w 1"/>
                  <a:gd name="T39" fmla="*/ 1 h 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 h="1">
                    <a:moveTo>
                      <a:pt x="0" y="0"/>
                    </a:moveTo>
                    <a:lnTo>
                      <a:pt x="0" y="0"/>
                    </a:lnTo>
                    <a:close/>
                  </a:path>
                </a:pathLst>
              </a:custGeom>
              <a:solidFill>
                <a:srgbClr val="FCCF41"/>
              </a:solidFill>
              <a:ln w="9525">
                <a:noFill/>
                <a:round/>
                <a:headEnd/>
                <a:tailEnd/>
              </a:ln>
            </p:spPr>
            <p:txBody>
              <a:bodyPr/>
              <a:lstStyle/>
              <a:p>
                <a:pPr>
                  <a:defRPr/>
                </a:pPr>
                <a:endParaRPr lang="en-GB"/>
              </a:p>
            </p:txBody>
          </p:sp>
          <p:sp>
            <p:nvSpPr>
              <p:cNvPr id="101" name="Freeform 212"/>
              <p:cNvSpPr>
                <a:spLocks/>
              </p:cNvSpPr>
              <p:nvPr/>
            </p:nvSpPr>
            <p:spPr bwMode="auto">
              <a:xfrm>
                <a:off x="4187" y="1590"/>
                <a:ext cx="238" cy="163"/>
              </a:xfrm>
              <a:custGeom>
                <a:avLst/>
                <a:gdLst>
                  <a:gd name="T0" fmla="*/ 35 w 244"/>
                  <a:gd name="T1" fmla="*/ 2121 h 156"/>
                  <a:gd name="T2" fmla="*/ 35 w 244"/>
                  <a:gd name="T3" fmla="*/ 0 h 156"/>
                  <a:gd name="T4" fmla="*/ 0 w 244"/>
                  <a:gd name="T5" fmla="*/ 0 h 156"/>
                  <a:gd name="T6" fmla="*/ 0 w 244"/>
                  <a:gd name="T7" fmla="*/ 2121 h 156"/>
                  <a:gd name="T8" fmla="*/ 35 w 244"/>
                  <a:gd name="T9" fmla="*/ 2121 h 156"/>
                  <a:gd name="T10" fmla="*/ 35 w 244"/>
                  <a:gd name="T11" fmla="*/ 2121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p>
            </p:txBody>
          </p:sp>
        </p:grpSp>
        <p:grpSp>
          <p:nvGrpSpPr>
            <p:cNvPr id="25" name="Group 256"/>
            <p:cNvGrpSpPr>
              <a:grpSpLocks/>
            </p:cNvGrpSpPr>
            <p:nvPr userDrawn="1"/>
          </p:nvGrpSpPr>
          <p:grpSpPr bwMode="auto">
            <a:xfrm>
              <a:off x="5038738" y="6619865"/>
              <a:ext cx="190527" cy="123075"/>
              <a:chOff x="7877630" y="2333052"/>
              <a:chExt cx="253842" cy="163974"/>
            </a:xfrm>
          </p:grpSpPr>
          <p:sp>
            <p:nvSpPr>
              <p:cNvPr id="73" name="Freeform 220"/>
              <p:cNvSpPr>
                <a:spLocks/>
              </p:cNvSpPr>
              <p:nvPr userDrawn="1"/>
            </p:nvSpPr>
            <p:spPr bwMode="auto">
              <a:xfrm>
                <a:off x="7877632" y="2333057"/>
                <a:ext cx="253842" cy="73422"/>
              </a:xfrm>
              <a:custGeom>
                <a:avLst/>
                <a:gdLst>
                  <a:gd name="T0" fmla="*/ 2147483647 w 238"/>
                  <a:gd name="T1" fmla="*/ 2147483647 h 72"/>
                  <a:gd name="T2" fmla="*/ 0 w 238"/>
                  <a:gd name="T3" fmla="*/ 2147483647 h 72"/>
                  <a:gd name="T4" fmla="*/ 0 w 238"/>
                  <a:gd name="T5" fmla="*/ 0 h 72"/>
                  <a:gd name="T6" fmla="*/ 2147483647 w 238"/>
                  <a:gd name="T7" fmla="*/ 0 h 72"/>
                  <a:gd name="T8" fmla="*/ 2147483647 w 238"/>
                  <a:gd name="T9" fmla="*/ 2147483647 h 72"/>
                  <a:gd name="T10" fmla="*/ 2147483647 w 238"/>
                  <a:gd name="T11" fmla="*/ 2147483647 h 72"/>
                  <a:gd name="T12" fmla="*/ 0 60000 65536"/>
                  <a:gd name="T13" fmla="*/ 0 60000 65536"/>
                  <a:gd name="T14" fmla="*/ 0 60000 65536"/>
                  <a:gd name="T15" fmla="*/ 0 60000 65536"/>
                  <a:gd name="T16" fmla="*/ 0 60000 65536"/>
                  <a:gd name="T17" fmla="*/ 0 60000 65536"/>
                  <a:gd name="T18" fmla="*/ 0 w 238"/>
                  <a:gd name="T19" fmla="*/ 0 h 72"/>
                  <a:gd name="T20" fmla="*/ 238 w 238"/>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238" h="72">
                    <a:moveTo>
                      <a:pt x="238" y="72"/>
                    </a:moveTo>
                    <a:lnTo>
                      <a:pt x="0" y="72"/>
                    </a:lnTo>
                    <a:lnTo>
                      <a:pt x="0" y="0"/>
                    </a:lnTo>
                    <a:lnTo>
                      <a:pt x="238" y="0"/>
                    </a:lnTo>
                    <a:lnTo>
                      <a:pt x="238" y="72"/>
                    </a:lnTo>
                    <a:close/>
                  </a:path>
                </a:pathLst>
              </a:custGeom>
              <a:solidFill>
                <a:srgbClr val="FFFFFF"/>
              </a:solidFill>
              <a:ln w="9525">
                <a:noFill/>
                <a:round/>
                <a:headEnd/>
                <a:tailEnd/>
              </a:ln>
            </p:spPr>
            <p:txBody>
              <a:bodyPr/>
              <a:lstStyle/>
              <a:p>
                <a:pPr>
                  <a:defRPr/>
                </a:pPr>
                <a:endParaRPr lang="en-GB"/>
              </a:p>
            </p:txBody>
          </p:sp>
          <p:sp>
            <p:nvSpPr>
              <p:cNvPr id="74" name="Freeform 221"/>
              <p:cNvSpPr>
                <a:spLocks/>
              </p:cNvSpPr>
              <p:nvPr userDrawn="1"/>
            </p:nvSpPr>
            <p:spPr bwMode="auto">
              <a:xfrm>
                <a:off x="7880095" y="2411373"/>
                <a:ext cx="251378" cy="85658"/>
              </a:xfrm>
              <a:custGeom>
                <a:avLst/>
                <a:gdLst>
                  <a:gd name="T0" fmla="*/ 2147483647 w 238"/>
                  <a:gd name="T1" fmla="*/ 2147483647 h 84"/>
                  <a:gd name="T2" fmla="*/ 2147483647 w 238"/>
                  <a:gd name="T3" fmla="*/ 0 h 84"/>
                  <a:gd name="T4" fmla="*/ 0 w 238"/>
                  <a:gd name="T5" fmla="*/ 0 h 84"/>
                  <a:gd name="T6" fmla="*/ 0 w 238"/>
                  <a:gd name="T7" fmla="*/ 2147483647 h 84"/>
                  <a:gd name="T8" fmla="*/ 2147483647 w 238"/>
                  <a:gd name="T9" fmla="*/ 2147483647 h 84"/>
                  <a:gd name="T10" fmla="*/ 2147483647 w 238"/>
                  <a:gd name="T11" fmla="*/ 2147483647 h 84"/>
                  <a:gd name="T12" fmla="*/ 0 60000 65536"/>
                  <a:gd name="T13" fmla="*/ 0 60000 65536"/>
                  <a:gd name="T14" fmla="*/ 0 60000 65536"/>
                  <a:gd name="T15" fmla="*/ 0 60000 65536"/>
                  <a:gd name="T16" fmla="*/ 0 60000 65536"/>
                  <a:gd name="T17" fmla="*/ 0 60000 65536"/>
                  <a:gd name="T18" fmla="*/ 0 w 238"/>
                  <a:gd name="T19" fmla="*/ 0 h 84"/>
                  <a:gd name="T20" fmla="*/ 238 w 238"/>
                  <a:gd name="T21" fmla="*/ 84 h 84"/>
                </a:gdLst>
                <a:ahLst/>
                <a:cxnLst>
                  <a:cxn ang="T12">
                    <a:pos x="T0" y="T1"/>
                  </a:cxn>
                  <a:cxn ang="T13">
                    <a:pos x="T2" y="T3"/>
                  </a:cxn>
                  <a:cxn ang="T14">
                    <a:pos x="T4" y="T5"/>
                  </a:cxn>
                  <a:cxn ang="T15">
                    <a:pos x="T6" y="T7"/>
                  </a:cxn>
                  <a:cxn ang="T16">
                    <a:pos x="T8" y="T9"/>
                  </a:cxn>
                  <a:cxn ang="T17">
                    <a:pos x="T10" y="T11"/>
                  </a:cxn>
                </a:cxnLst>
                <a:rect l="T18" t="T19" r="T20" b="T21"/>
                <a:pathLst>
                  <a:path w="238" h="84">
                    <a:moveTo>
                      <a:pt x="238" y="84"/>
                    </a:moveTo>
                    <a:lnTo>
                      <a:pt x="238" y="0"/>
                    </a:lnTo>
                    <a:lnTo>
                      <a:pt x="0" y="0"/>
                    </a:lnTo>
                    <a:lnTo>
                      <a:pt x="0" y="84"/>
                    </a:lnTo>
                    <a:lnTo>
                      <a:pt x="238" y="84"/>
                    </a:lnTo>
                    <a:close/>
                  </a:path>
                </a:pathLst>
              </a:custGeom>
              <a:solidFill>
                <a:srgbClr val="FF0000"/>
              </a:solidFill>
              <a:ln w="9525">
                <a:noFill/>
                <a:round/>
                <a:headEnd/>
                <a:tailEnd/>
              </a:ln>
            </p:spPr>
            <p:txBody>
              <a:bodyPr/>
              <a:lstStyle/>
              <a:p>
                <a:pPr>
                  <a:defRPr/>
                </a:pPr>
                <a:endParaRPr lang="en-GB"/>
              </a:p>
            </p:txBody>
          </p:sp>
        </p:grpSp>
        <p:grpSp>
          <p:nvGrpSpPr>
            <p:cNvPr id="26" name="Group 223"/>
            <p:cNvGrpSpPr>
              <a:grpSpLocks/>
            </p:cNvGrpSpPr>
            <p:nvPr userDrawn="1"/>
          </p:nvGrpSpPr>
          <p:grpSpPr bwMode="auto">
            <a:xfrm>
              <a:off x="2846569" y="6619861"/>
              <a:ext cx="192235" cy="126753"/>
              <a:chOff x="4184" y="1339"/>
              <a:chExt cx="238" cy="168"/>
            </a:xfrm>
          </p:grpSpPr>
          <p:sp>
            <p:nvSpPr>
              <p:cNvPr id="69" name="Freeform 224"/>
              <p:cNvSpPr>
                <a:spLocks/>
              </p:cNvSpPr>
              <p:nvPr/>
            </p:nvSpPr>
            <p:spPr bwMode="auto">
              <a:xfrm>
                <a:off x="4184" y="1339"/>
                <a:ext cx="238" cy="163"/>
              </a:xfrm>
              <a:custGeom>
                <a:avLst/>
                <a:gdLst>
                  <a:gd name="T0" fmla="*/ 35 w 244"/>
                  <a:gd name="T1" fmla="*/ 2121 h 156"/>
                  <a:gd name="T2" fmla="*/ 35 w 244"/>
                  <a:gd name="T3" fmla="*/ 0 h 156"/>
                  <a:gd name="T4" fmla="*/ 0 w 244"/>
                  <a:gd name="T5" fmla="*/ 0 h 156"/>
                  <a:gd name="T6" fmla="*/ 0 w 244"/>
                  <a:gd name="T7" fmla="*/ 2121 h 156"/>
                  <a:gd name="T8" fmla="*/ 35 w 244"/>
                  <a:gd name="T9" fmla="*/ 2121 h 156"/>
                  <a:gd name="T10" fmla="*/ 35 w 244"/>
                  <a:gd name="T11" fmla="*/ 2121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close/>
                  </a:path>
                </a:pathLst>
              </a:custGeom>
              <a:solidFill>
                <a:srgbClr val="FFFFFF"/>
              </a:solidFill>
              <a:ln w="9525">
                <a:noFill/>
                <a:round/>
                <a:headEnd/>
                <a:tailEnd/>
              </a:ln>
            </p:spPr>
            <p:txBody>
              <a:bodyPr/>
              <a:lstStyle/>
              <a:p>
                <a:pPr>
                  <a:defRPr/>
                </a:pPr>
                <a:endParaRPr lang="en-GB"/>
              </a:p>
            </p:txBody>
          </p:sp>
          <p:sp>
            <p:nvSpPr>
              <p:cNvPr id="70" name="Freeform 225"/>
              <p:cNvSpPr>
                <a:spLocks/>
              </p:cNvSpPr>
              <p:nvPr/>
            </p:nvSpPr>
            <p:spPr bwMode="auto">
              <a:xfrm>
                <a:off x="4184" y="1339"/>
                <a:ext cx="238" cy="54"/>
              </a:xfrm>
              <a:custGeom>
                <a:avLst/>
                <a:gdLst>
                  <a:gd name="T0" fmla="*/ 35 w 244"/>
                  <a:gd name="T1" fmla="*/ 1414 h 50"/>
                  <a:gd name="T2" fmla="*/ 35 w 244"/>
                  <a:gd name="T3" fmla="*/ 0 h 50"/>
                  <a:gd name="T4" fmla="*/ 0 w 244"/>
                  <a:gd name="T5" fmla="*/ 0 h 50"/>
                  <a:gd name="T6" fmla="*/ 0 w 244"/>
                  <a:gd name="T7" fmla="*/ 1414 h 50"/>
                  <a:gd name="T8" fmla="*/ 35 w 244"/>
                  <a:gd name="T9" fmla="*/ 1414 h 50"/>
                  <a:gd name="T10" fmla="*/ 35 w 244"/>
                  <a:gd name="T11" fmla="*/ 1414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244" y="50"/>
                    </a:moveTo>
                    <a:lnTo>
                      <a:pt x="244" y="0"/>
                    </a:lnTo>
                    <a:lnTo>
                      <a:pt x="0" y="0"/>
                    </a:lnTo>
                    <a:lnTo>
                      <a:pt x="0" y="50"/>
                    </a:lnTo>
                    <a:lnTo>
                      <a:pt x="244" y="50"/>
                    </a:lnTo>
                    <a:close/>
                  </a:path>
                </a:pathLst>
              </a:custGeom>
              <a:solidFill>
                <a:srgbClr val="FF0000"/>
              </a:solidFill>
              <a:ln w="9525">
                <a:noFill/>
                <a:round/>
                <a:headEnd/>
                <a:tailEnd/>
              </a:ln>
            </p:spPr>
            <p:txBody>
              <a:bodyPr/>
              <a:lstStyle/>
              <a:p>
                <a:pPr>
                  <a:defRPr/>
                </a:pPr>
                <a:endParaRPr lang="en-GB"/>
              </a:p>
            </p:txBody>
          </p:sp>
          <p:sp>
            <p:nvSpPr>
              <p:cNvPr id="71" name="Freeform 226"/>
              <p:cNvSpPr>
                <a:spLocks/>
              </p:cNvSpPr>
              <p:nvPr/>
            </p:nvSpPr>
            <p:spPr bwMode="auto">
              <a:xfrm>
                <a:off x="4184" y="1449"/>
                <a:ext cx="238" cy="58"/>
              </a:xfrm>
              <a:custGeom>
                <a:avLst/>
                <a:gdLst>
                  <a:gd name="T0" fmla="*/ 35 w 244"/>
                  <a:gd name="T1" fmla="*/ 2021 h 50"/>
                  <a:gd name="T2" fmla="*/ 35 w 244"/>
                  <a:gd name="T3" fmla="*/ 0 h 50"/>
                  <a:gd name="T4" fmla="*/ 0 w 244"/>
                  <a:gd name="T5" fmla="*/ 0 h 50"/>
                  <a:gd name="T6" fmla="*/ 0 w 244"/>
                  <a:gd name="T7" fmla="*/ 2021 h 50"/>
                  <a:gd name="T8" fmla="*/ 35 w 244"/>
                  <a:gd name="T9" fmla="*/ 2021 h 50"/>
                  <a:gd name="T10" fmla="*/ 35 w 244"/>
                  <a:gd name="T11" fmla="*/ 2021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244" y="50"/>
                    </a:moveTo>
                    <a:lnTo>
                      <a:pt x="244" y="0"/>
                    </a:lnTo>
                    <a:lnTo>
                      <a:pt x="0" y="0"/>
                    </a:lnTo>
                    <a:lnTo>
                      <a:pt x="0" y="50"/>
                    </a:lnTo>
                    <a:lnTo>
                      <a:pt x="244" y="50"/>
                    </a:lnTo>
                    <a:close/>
                  </a:path>
                </a:pathLst>
              </a:custGeom>
              <a:solidFill>
                <a:srgbClr val="409D27"/>
              </a:solidFill>
              <a:ln w="9525">
                <a:noFill/>
                <a:round/>
                <a:headEnd/>
                <a:tailEnd/>
              </a:ln>
            </p:spPr>
            <p:txBody>
              <a:bodyPr/>
              <a:lstStyle/>
              <a:p>
                <a:pPr>
                  <a:defRPr/>
                </a:pPr>
                <a:endParaRPr lang="en-GB"/>
              </a:p>
            </p:txBody>
          </p:sp>
          <p:sp>
            <p:nvSpPr>
              <p:cNvPr id="72" name="Freeform 227"/>
              <p:cNvSpPr>
                <a:spLocks/>
              </p:cNvSpPr>
              <p:nvPr/>
            </p:nvSpPr>
            <p:spPr bwMode="auto">
              <a:xfrm>
                <a:off x="4184" y="1339"/>
                <a:ext cx="238" cy="163"/>
              </a:xfrm>
              <a:custGeom>
                <a:avLst/>
                <a:gdLst>
                  <a:gd name="T0" fmla="*/ 35 w 244"/>
                  <a:gd name="T1" fmla="*/ 2121 h 156"/>
                  <a:gd name="T2" fmla="*/ 35 w 244"/>
                  <a:gd name="T3" fmla="*/ 0 h 156"/>
                  <a:gd name="T4" fmla="*/ 0 w 244"/>
                  <a:gd name="T5" fmla="*/ 0 h 156"/>
                  <a:gd name="T6" fmla="*/ 0 w 244"/>
                  <a:gd name="T7" fmla="*/ 2121 h 156"/>
                  <a:gd name="T8" fmla="*/ 35 w 244"/>
                  <a:gd name="T9" fmla="*/ 2121 h 156"/>
                  <a:gd name="T10" fmla="*/ 35 w 244"/>
                  <a:gd name="T11" fmla="*/ 2121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p>
            </p:txBody>
          </p:sp>
        </p:grpSp>
        <p:grpSp>
          <p:nvGrpSpPr>
            <p:cNvPr id="27" name="Group 228"/>
            <p:cNvGrpSpPr>
              <a:grpSpLocks/>
            </p:cNvGrpSpPr>
            <p:nvPr userDrawn="1"/>
          </p:nvGrpSpPr>
          <p:grpSpPr bwMode="auto">
            <a:xfrm>
              <a:off x="6037223" y="6619868"/>
              <a:ext cx="192235" cy="127020"/>
              <a:chOff x="4188" y="2157"/>
              <a:chExt cx="238" cy="162"/>
            </a:xfrm>
          </p:grpSpPr>
          <p:sp>
            <p:nvSpPr>
              <p:cNvPr id="56" name="Freeform 229"/>
              <p:cNvSpPr>
                <a:spLocks/>
              </p:cNvSpPr>
              <p:nvPr/>
            </p:nvSpPr>
            <p:spPr bwMode="auto">
              <a:xfrm>
                <a:off x="4188" y="2157"/>
                <a:ext cx="238" cy="157"/>
              </a:xfrm>
              <a:custGeom>
                <a:avLst/>
                <a:gdLst>
                  <a:gd name="T0" fmla="*/ 0 w 238"/>
                  <a:gd name="T1" fmla="*/ 0 h 151"/>
                  <a:gd name="T2" fmla="*/ 238 w 238"/>
                  <a:gd name="T3" fmla="*/ 0 h 151"/>
                  <a:gd name="T4" fmla="*/ 238 w 238"/>
                  <a:gd name="T5" fmla="*/ 2176 h 151"/>
                  <a:gd name="T6" fmla="*/ 0 w 238"/>
                  <a:gd name="T7" fmla="*/ 2176 h 151"/>
                  <a:gd name="T8" fmla="*/ 0 w 238"/>
                  <a:gd name="T9" fmla="*/ 0 h 151"/>
                  <a:gd name="T10" fmla="*/ 0 w 238"/>
                  <a:gd name="T11" fmla="*/ 0 h 151"/>
                  <a:gd name="T12" fmla="*/ 0 60000 65536"/>
                  <a:gd name="T13" fmla="*/ 0 60000 65536"/>
                  <a:gd name="T14" fmla="*/ 0 60000 65536"/>
                  <a:gd name="T15" fmla="*/ 0 60000 65536"/>
                  <a:gd name="T16" fmla="*/ 0 60000 65536"/>
                  <a:gd name="T17" fmla="*/ 0 60000 65536"/>
                  <a:gd name="T18" fmla="*/ 0 w 238"/>
                  <a:gd name="T19" fmla="*/ 0 h 151"/>
                  <a:gd name="T20" fmla="*/ 238 w 238"/>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38" h="151">
                    <a:moveTo>
                      <a:pt x="0" y="0"/>
                    </a:moveTo>
                    <a:lnTo>
                      <a:pt x="238" y="0"/>
                    </a:lnTo>
                    <a:lnTo>
                      <a:pt x="238" y="151"/>
                    </a:lnTo>
                    <a:lnTo>
                      <a:pt x="0" y="151"/>
                    </a:lnTo>
                    <a:lnTo>
                      <a:pt x="0" y="0"/>
                    </a:lnTo>
                    <a:close/>
                  </a:path>
                </a:pathLst>
              </a:custGeom>
              <a:solidFill>
                <a:srgbClr val="1A0C80"/>
              </a:solidFill>
              <a:ln w="9525">
                <a:noFill/>
                <a:round/>
                <a:headEnd/>
                <a:tailEnd/>
              </a:ln>
            </p:spPr>
            <p:txBody>
              <a:bodyPr/>
              <a:lstStyle/>
              <a:p>
                <a:pPr>
                  <a:defRPr/>
                </a:pPr>
                <a:endParaRPr lang="en-GB"/>
              </a:p>
            </p:txBody>
          </p:sp>
          <p:sp>
            <p:nvSpPr>
              <p:cNvPr id="57" name="Freeform 230"/>
              <p:cNvSpPr>
                <a:spLocks/>
              </p:cNvSpPr>
              <p:nvPr/>
            </p:nvSpPr>
            <p:spPr bwMode="auto">
              <a:xfrm>
                <a:off x="4188" y="2157"/>
                <a:ext cx="238" cy="59"/>
              </a:xfrm>
              <a:custGeom>
                <a:avLst/>
                <a:gdLst>
                  <a:gd name="T0" fmla="*/ 0 w 238"/>
                  <a:gd name="T1" fmla="*/ 0 h 56"/>
                  <a:gd name="T2" fmla="*/ 238 w 238"/>
                  <a:gd name="T3" fmla="*/ 0 h 56"/>
                  <a:gd name="T4" fmla="*/ 238 w 238"/>
                  <a:gd name="T5" fmla="*/ 1039 h 56"/>
                  <a:gd name="T6" fmla="*/ 0 w 238"/>
                  <a:gd name="T7" fmla="*/ 1039 h 56"/>
                  <a:gd name="T8" fmla="*/ 0 w 238"/>
                  <a:gd name="T9" fmla="*/ 0 h 56"/>
                  <a:gd name="T10" fmla="*/ 0 w 238"/>
                  <a:gd name="T11" fmla="*/ 0 h 56"/>
                  <a:gd name="T12" fmla="*/ 0 60000 65536"/>
                  <a:gd name="T13" fmla="*/ 0 60000 65536"/>
                  <a:gd name="T14" fmla="*/ 0 60000 65536"/>
                  <a:gd name="T15" fmla="*/ 0 60000 65536"/>
                  <a:gd name="T16" fmla="*/ 0 60000 65536"/>
                  <a:gd name="T17" fmla="*/ 0 60000 65536"/>
                  <a:gd name="T18" fmla="*/ 0 w 238"/>
                  <a:gd name="T19" fmla="*/ 0 h 56"/>
                  <a:gd name="T20" fmla="*/ 238 w 238"/>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238" h="56">
                    <a:moveTo>
                      <a:pt x="0" y="0"/>
                    </a:moveTo>
                    <a:lnTo>
                      <a:pt x="238" y="0"/>
                    </a:lnTo>
                    <a:lnTo>
                      <a:pt x="238" y="56"/>
                    </a:lnTo>
                    <a:lnTo>
                      <a:pt x="0" y="56"/>
                    </a:lnTo>
                    <a:lnTo>
                      <a:pt x="0" y="0"/>
                    </a:lnTo>
                    <a:close/>
                  </a:path>
                </a:pathLst>
              </a:custGeom>
              <a:solidFill>
                <a:srgbClr val="FFFFFF"/>
              </a:solidFill>
              <a:ln w="9525">
                <a:noFill/>
                <a:round/>
                <a:headEnd/>
                <a:tailEnd/>
              </a:ln>
            </p:spPr>
            <p:txBody>
              <a:bodyPr/>
              <a:lstStyle/>
              <a:p>
                <a:pPr>
                  <a:defRPr/>
                </a:pPr>
                <a:endParaRPr lang="en-GB"/>
              </a:p>
            </p:txBody>
          </p:sp>
          <p:sp>
            <p:nvSpPr>
              <p:cNvPr id="58" name="Freeform 231"/>
              <p:cNvSpPr>
                <a:spLocks/>
              </p:cNvSpPr>
              <p:nvPr/>
            </p:nvSpPr>
            <p:spPr bwMode="auto">
              <a:xfrm>
                <a:off x="4188" y="2260"/>
                <a:ext cx="238" cy="59"/>
              </a:xfrm>
              <a:custGeom>
                <a:avLst/>
                <a:gdLst>
                  <a:gd name="T0" fmla="*/ 0 w 238"/>
                  <a:gd name="T1" fmla="*/ 0 h 55"/>
                  <a:gd name="T2" fmla="*/ 238 w 238"/>
                  <a:gd name="T3" fmla="*/ 0 h 55"/>
                  <a:gd name="T4" fmla="*/ 238 w 238"/>
                  <a:gd name="T5" fmla="*/ 1166 h 55"/>
                  <a:gd name="T6" fmla="*/ 0 w 238"/>
                  <a:gd name="T7" fmla="*/ 1166 h 55"/>
                  <a:gd name="T8" fmla="*/ 0 w 238"/>
                  <a:gd name="T9" fmla="*/ 0 h 55"/>
                  <a:gd name="T10" fmla="*/ 0 w 238"/>
                  <a:gd name="T11" fmla="*/ 0 h 55"/>
                  <a:gd name="T12" fmla="*/ 0 60000 65536"/>
                  <a:gd name="T13" fmla="*/ 0 60000 65536"/>
                  <a:gd name="T14" fmla="*/ 0 60000 65536"/>
                  <a:gd name="T15" fmla="*/ 0 60000 65536"/>
                  <a:gd name="T16" fmla="*/ 0 60000 65536"/>
                  <a:gd name="T17" fmla="*/ 0 60000 65536"/>
                  <a:gd name="T18" fmla="*/ 0 w 238"/>
                  <a:gd name="T19" fmla="*/ 0 h 55"/>
                  <a:gd name="T20" fmla="*/ 238 w 238"/>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238" h="55">
                    <a:moveTo>
                      <a:pt x="0" y="0"/>
                    </a:moveTo>
                    <a:lnTo>
                      <a:pt x="238" y="0"/>
                    </a:lnTo>
                    <a:lnTo>
                      <a:pt x="238" y="55"/>
                    </a:lnTo>
                    <a:lnTo>
                      <a:pt x="0" y="55"/>
                    </a:lnTo>
                    <a:lnTo>
                      <a:pt x="0" y="0"/>
                    </a:lnTo>
                    <a:close/>
                  </a:path>
                </a:pathLst>
              </a:custGeom>
              <a:solidFill>
                <a:srgbClr val="FB0F0C"/>
              </a:solidFill>
              <a:ln w="9525">
                <a:noFill/>
                <a:round/>
                <a:headEnd/>
                <a:tailEnd/>
              </a:ln>
            </p:spPr>
            <p:txBody>
              <a:bodyPr/>
              <a:lstStyle/>
              <a:p>
                <a:pPr>
                  <a:defRPr/>
                </a:pPr>
                <a:endParaRPr lang="en-GB"/>
              </a:p>
            </p:txBody>
          </p:sp>
          <p:sp>
            <p:nvSpPr>
              <p:cNvPr id="59" name="Freeform 232"/>
              <p:cNvSpPr>
                <a:spLocks/>
              </p:cNvSpPr>
              <p:nvPr/>
            </p:nvSpPr>
            <p:spPr bwMode="auto">
              <a:xfrm>
                <a:off x="4218" y="2185"/>
                <a:ext cx="41" cy="47"/>
              </a:xfrm>
              <a:custGeom>
                <a:avLst/>
                <a:gdLst>
                  <a:gd name="T0" fmla="*/ 37 w 42"/>
                  <a:gd name="T1" fmla="*/ 190 h 45"/>
                  <a:gd name="T2" fmla="*/ 37 w 42"/>
                  <a:gd name="T3" fmla="*/ 11 h 45"/>
                  <a:gd name="T4" fmla="*/ 37 w 42"/>
                  <a:gd name="T5" fmla="*/ 0 h 45"/>
                  <a:gd name="T6" fmla="*/ 0 w 42"/>
                  <a:gd name="T7" fmla="*/ 0 h 45"/>
                  <a:gd name="T8" fmla="*/ 0 w 42"/>
                  <a:gd name="T9" fmla="*/ 11 h 45"/>
                  <a:gd name="T10" fmla="*/ 0 w 42"/>
                  <a:gd name="T11" fmla="*/ 190 h 45"/>
                  <a:gd name="T12" fmla="*/ 6 w 42"/>
                  <a:gd name="T13" fmla="*/ 217 h 45"/>
                  <a:gd name="T14" fmla="*/ 6 w 42"/>
                  <a:gd name="T15" fmla="*/ 242 h 45"/>
                  <a:gd name="T16" fmla="*/ 12 w 42"/>
                  <a:gd name="T17" fmla="*/ 277 h 45"/>
                  <a:gd name="T18" fmla="*/ 18 w 42"/>
                  <a:gd name="T19" fmla="*/ 277 h 45"/>
                  <a:gd name="T20" fmla="*/ 21 w 42"/>
                  <a:gd name="T21" fmla="*/ 277 h 45"/>
                  <a:gd name="T22" fmla="*/ 25 w 42"/>
                  <a:gd name="T23" fmla="*/ 277 h 45"/>
                  <a:gd name="T24" fmla="*/ 25 w 42"/>
                  <a:gd name="T25" fmla="*/ 277 h 45"/>
                  <a:gd name="T26" fmla="*/ 31 w 42"/>
                  <a:gd name="T27" fmla="*/ 242 h 45"/>
                  <a:gd name="T28" fmla="*/ 31 w 42"/>
                  <a:gd name="T29" fmla="*/ 217 h 45"/>
                  <a:gd name="T30" fmla="*/ 37 w 42"/>
                  <a:gd name="T31" fmla="*/ 190 h 45"/>
                  <a:gd name="T32" fmla="*/ 37 w 42"/>
                  <a:gd name="T33" fmla="*/ 190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45"/>
                  <a:gd name="T53" fmla="*/ 42 w 42"/>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45">
                    <a:moveTo>
                      <a:pt x="42" y="28"/>
                    </a:moveTo>
                    <a:lnTo>
                      <a:pt x="42" y="11"/>
                    </a:lnTo>
                    <a:lnTo>
                      <a:pt x="42" y="0"/>
                    </a:lnTo>
                    <a:lnTo>
                      <a:pt x="0" y="0"/>
                    </a:lnTo>
                    <a:lnTo>
                      <a:pt x="0" y="11"/>
                    </a:lnTo>
                    <a:lnTo>
                      <a:pt x="0" y="28"/>
                    </a:lnTo>
                    <a:lnTo>
                      <a:pt x="6" y="34"/>
                    </a:lnTo>
                    <a:lnTo>
                      <a:pt x="6" y="39"/>
                    </a:lnTo>
                    <a:lnTo>
                      <a:pt x="12" y="45"/>
                    </a:lnTo>
                    <a:lnTo>
                      <a:pt x="18" y="45"/>
                    </a:lnTo>
                    <a:lnTo>
                      <a:pt x="24" y="45"/>
                    </a:lnTo>
                    <a:lnTo>
                      <a:pt x="30" y="45"/>
                    </a:lnTo>
                    <a:lnTo>
                      <a:pt x="36" y="39"/>
                    </a:lnTo>
                    <a:lnTo>
                      <a:pt x="36" y="34"/>
                    </a:lnTo>
                    <a:lnTo>
                      <a:pt x="42" y="28"/>
                    </a:lnTo>
                    <a:close/>
                  </a:path>
                </a:pathLst>
              </a:custGeom>
              <a:solidFill>
                <a:srgbClr val="1A0C80"/>
              </a:solidFill>
              <a:ln w="9525">
                <a:noFill/>
                <a:round/>
                <a:headEnd/>
                <a:tailEnd/>
              </a:ln>
            </p:spPr>
            <p:txBody>
              <a:bodyPr/>
              <a:lstStyle/>
              <a:p>
                <a:pPr>
                  <a:defRPr/>
                </a:pPr>
                <a:endParaRPr lang="en-GB"/>
              </a:p>
            </p:txBody>
          </p:sp>
          <p:sp>
            <p:nvSpPr>
              <p:cNvPr id="60" name="Freeform 233"/>
              <p:cNvSpPr>
                <a:spLocks/>
              </p:cNvSpPr>
              <p:nvPr/>
            </p:nvSpPr>
            <p:spPr bwMode="auto">
              <a:xfrm>
                <a:off x="4218" y="2185"/>
                <a:ext cx="41" cy="47"/>
              </a:xfrm>
              <a:custGeom>
                <a:avLst/>
                <a:gdLst>
                  <a:gd name="T0" fmla="*/ 37 w 42"/>
                  <a:gd name="T1" fmla="*/ 190 h 45"/>
                  <a:gd name="T2" fmla="*/ 37 w 42"/>
                  <a:gd name="T3" fmla="*/ 11 h 45"/>
                  <a:gd name="T4" fmla="*/ 37 w 42"/>
                  <a:gd name="T5" fmla="*/ 0 h 45"/>
                  <a:gd name="T6" fmla="*/ 0 w 42"/>
                  <a:gd name="T7" fmla="*/ 0 h 45"/>
                  <a:gd name="T8" fmla="*/ 0 w 42"/>
                  <a:gd name="T9" fmla="*/ 11 h 45"/>
                  <a:gd name="T10" fmla="*/ 0 w 42"/>
                  <a:gd name="T11" fmla="*/ 190 h 45"/>
                  <a:gd name="T12" fmla="*/ 6 w 42"/>
                  <a:gd name="T13" fmla="*/ 217 h 45"/>
                  <a:gd name="T14" fmla="*/ 6 w 42"/>
                  <a:gd name="T15" fmla="*/ 242 h 45"/>
                  <a:gd name="T16" fmla="*/ 12 w 42"/>
                  <a:gd name="T17" fmla="*/ 277 h 45"/>
                  <a:gd name="T18" fmla="*/ 18 w 42"/>
                  <a:gd name="T19" fmla="*/ 277 h 45"/>
                  <a:gd name="T20" fmla="*/ 21 w 42"/>
                  <a:gd name="T21" fmla="*/ 277 h 45"/>
                  <a:gd name="T22" fmla="*/ 25 w 42"/>
                  <a:gd name="T23" fmla="*/ 277 h 45"/>
                  <a:gd name="T24" fmla="*/ 25 w 42"/>
                  <a:gd name="T25" fmla="*/ 277 h 45"/>
                  <a:gd name="T26" fmla="*/ 31 w 42"/>
                  <a:gd name="T27" fmla="*/ 242 h 45"/>
                  <a:gd name="T28" fmla="*/ 31 w 42"/>
                  <a:gd name="T29" fmla="*/ 217 h 45"/>
                  <a:gd name="T30" fmla="*/ 37 w 42"/>
                  <a:gd name="T31" fmla="*/ 190 h 45"/>
                  <a:gd name="T32" fmla="*/ 37 w 42"/>
                  <a:gd name="T33" fmla="*/ 190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45"/>
                  <a:gd name="T53" fmla="*/ 42 w 42"/>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45">
                    <a:moveTo>
                      <a:pt x="42" y="28"/>
                    </a:moveTo>
                    <a:lnTo>
                      <a:pt x="42" y="11"/>
                    </a:lnTo>
                    <a:lnTo>
                      <a:pt x="42" y="0"/>
                    </a:lnTo>
                    <a:lnTo>
                      <a:pt x="0" y="0"/>
                    </a:lnTo>
                    <a:lnTo>
                      <a:pt x="0" y="11"/>
                    </a:lnTo>
                    <a:lnTo>
                      <a:pt x="0" y="28"/>
                    </a:lnTo>
                    <a:lnTo>
                      <a:pt x="6" y="34"/>
                    </a:lnTo>
                    <a:lnTo>
                      <a:pt x="6" y="39"/>
                    </a:lnTo>
                    <a:lnTo>
                      <a:pt x="12" y="45"/>
                    </a:lnTo>
                    <a:lnTo>
                      <a:pt x="18" y="45"/>
                    </a:lnTo>
                    <a:lnTo>
                      <a:pt x="24" y="45"/>
                    </a:lnTo>
                    <a:lnTo>
                      <a:pt x="30" y="45"/>
                    </a:lnTo>
                    <a:lnTo>
                      <a:pt x="36" y="39"/>
                    </a:lnTo>
                    <a:lnTo>
                      <a:pt x="36" y="34"/>
                    </a:lnTo>
                    <a:lnTo>
                      <a:pt x="42" y="28"/>
                    </a:lnTo>
                  </a:path>
                </a:pathLst>
              </a:custGeom>
              <a:noFill/>
              <a:ln w="0">
                <a:solidFill>
                  <a:srgbClr val="FF1900"/>
                </a:solidFill>
                <a:prstDash val="solid"/>
                <a:round/>
                <a:headEnd/>
                <a:tailEnd/>
              </a:ln>
            </p:spPr>
            <p:txBody>
              <a:bodyPr/>
              <a:lstStyle/>
              <a:p>
                <a:pPr>
                  <a:defRPr/>
                </a:pPr>
                <a:endParaRPr lang="en-GB"/>
              </a:p>
            </p:txBody>
          </p:sp>
          <p:sp>
            <p:nvSpPr>
              <p:cNvPr id="61" name="Freeform 234"/>
              <p:cNvSpPr>
                <a:spLocks/>
              </p:cNvSpPr>
              <p:nvPr/>
            </p:nvSpPr>
            <p:spPr bwMode="auto">
              <a:xfrm>
                <a:off x="4218" y="2178"/>
                <a:ext cx="41" cy="12"/>
              </a:xfrm>
              <a:custGeom>
                <a:avLst/>
                <a:gdLst>
                  <a:gd name="T0" fmla="*/ 37 w 42"/>
                  <a:gd name="T1" fmla="*/ 6 h 12"/>
                  <a:gd name="T2" fmla="*/ 37 w 42"/>
                  <a:gd name="T3" fmla="*/ 6 h 12"/>
                  <a:gd name="T4" fmla="*/ 31 w 42"/>
                  <a:gd name="T5" fmla="*/ 6 h 12"/>
                  <a:gd name="T6" fmla="*/ 25 w 42"/>
                  <a:gd name="T7" fmla="*/ 0 h 12"/>
                  <a:gd name="T8" fmla="*/ 21 w 42"/>
                  <a:gd name="T9" fmla="*/ 0 h 12"/>
                  <a:gd name="T10" fmla="*/ 12 w 42"/>
                  <a:gd name="T11" fmla="*/ 0 h 12"/>
                  <a:gd name="T12" fmla="*/ 6 w 42"/>
                  <a:gd name="T13" fmla="*/ 6 h 12"/>
                  <a:gd name="T14" fmla="*/ 0 w 42"/>
                  <a:gd name="T15" fmla="*/ 6 h 12"/>
                  <a:gd name="T16" fmla="*/ 0 w 42"/>
                  <a:gd name="T17" fmla="*/ 12 h 12"/>
                  <a:gd name="T18" fmla="*/ 37 w 42"/>
                  <a:gd name="T19" fmla="*/ 6 h 12"/>
                  <a:gd name="T20" fmla="*/ 37 w 42"/>
                  <a:gd name="T21" fmla="*/ 6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
                  <a:gd name="T34" fmla="*/ 0 h 12"/>
                  <a:gd name="T35" fmla="*/ 42 w 42"/>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 h="12">
                    <a:moveTo>
                      <a:pt x="42" y="6"/>
                    </a:moveTo>
                    <a:lnTo>
                      <a:pt x="42" y="6"/>
                    </a:lnTo>
                    <a:lnTo>
                      <a:pt x="36" y="6"/>
                    </a:lnTo>
                    <a:lnTo>
                      <a:pt x="30" y="0"/>
                    </a:lnTo>
                    <a:lnTo>
                      <a:pt x="24" y="0"/>
                    </a:lnTo>
                    <a:lnTo>
                      <a:pt x="12" y="0"/>
                    </a:lnTo>
                    <a:lnTo>
                      <a:pt x="6" y="6"/>
                    </a:lnTo>
                    <a:lnTo>
                      <a:pt x="0" y="6"/>
                    </a:lnTo>
                    <a:lnTo>
                      <a:pt x="0" y="12"/>
                    </a:lnTo>
                    <a:lnTo>
                      <a:pt x="42" y="6"/>
                    </a:lnTo>
                    <a:close/>
                  </a:path>
                </a:pathLst>
              </a:custGeom>
              <a:solidFill>
                <a:srgbClr val="1A0C80"/>
              </a:solidFill>
              <a:ln w="9525">
                <a:noFill/>
                <a:round/>
                <a:headEnd/>
                <a:tailEnd/>
              </a:ln>
            </p:spPr>
            <p:txBody>
              <a:bodyPr/>
              <a:lstStyle/>
              <a:p>
                <a:pPr>
                  <a:defRPr/>
                </a:pPr>
                <a:endParaRPr lang="en-GB"/>
              </a:p>
            </p:txBody>
          </p:sp>
          <p:sp>
            <p:nvSpPr>
              <p:cNvPr id="62" name="Freeform 235"/>
              <p:cNvSpPr>
                <a:spLocks/>
              </p:cNvSpPr>
              <p:nvPr/>
            </p:nvSpPr>
            <p:spPr bwMode="auto">
              <a:xfrm>
                <a:off x="4225" y="2194"/>
                <a:ext cx="27" cy="37"/>
              </a:xfrm>
              <a:custGeom>
                <a:avLst/>
                <a:gdLst>
                  <a:gd name="T0" fmla="*/ 18 w 30"/>
                  <a:gd name="T1" fmla="*/ 266 h 34"/>
                  <a:gd name="T2" fmla="*/ 14 w 30"/>
                  <a:gd name="T3" fmla="*/ 11 h 34"/>
                  <a:gd name="T4" fmla="*/ 11 w 30"/>
                  <a:gd name="T5" fmla="*/ 11 h 34"/>
                  <a:gd name="T6" fmla="*/ 11 w 30"/>
                  <a:gd name="T7" fmla="*/ 0 h 34"/>
                  <a:gd name="T8" fmla="*/ 7 w 30"/>
                  <a:gd name="T9" fmla="*/ 11 h 34"/>
                  <a:gd name="T10" fmla="*/ 5 w 30"/>
                  <a:gd name="T11" fmla="*/ 11 h 34"/>
                  <a:gd name="T12" fmla="*/ 0 w 30"/>
                  <a:gd name="T13" fmla="*/ 266 h 34"/>
                  <a:gd name="T14" fmla="*/ 0 w 30"/>
                  <a:gd name="T15" fmla="*/ 317 h 34"/>
                  <a:gd name="T16" fmla="*/ 5 w 30"/>
                  <a:gd name="T17" fmla="*/ 365 h 34"/>
                  <a:gd name="T18" fmla="*/ 5 w 30"/>
                  <a:gd name="T19" fmla="*/ 365 h 34"/>
                  <a:gd name="T20" fmla="*/ 7 w 30"/>
                  <a:gd name="T21" fmla="*/ 433 h 34"/>
                  <a:gd name="T22" fmla="*/ 11 w 30"/>
                  <a:gd name="T23" fmla="*/ 433 h 34"/>
                  <a:gd name="T24" fmla="*/ 11 w 30"/>
                  <a:gd name="T25" fmla="*/ 433 h 34"/>
                  <a:gd name="T26" fmla="*/ 14 w 30"/>
                  <a:gd name="T27" fmla="*/ 365 h 34"/>
                  <a:gd name="T28" fmla="*/ 18 w 30"/>
                  <a:gd name="T29" fmla="*/ 365 h 34"/>
                  <a:gd name="T30" fmla="*/ 18 w 30"/>
                  <a:gd name="T31" fmla="*/ 317 h 34"/>
                  <a:gd name="T32" fmla="*/ 18 w 30"/>
                  <a:gd name="T33" fmla="*/ 266 h 34"/>
                  <a:gd name="T34" fmla="*/ 18 w 30"/>
                  <a:gd name="T35" fmla="*/ 266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34"/>
                  <a:gd name="T56" fmla="*/ 30 w 30"/>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34">
                    <a:moveTo>
                      <a:pt x="30" y="17"/>
                    </a:moveTo>
                    <a:lnTo>
                      <a:pt x="24" y="6"/>
                    </a:lnTo>
                    <a:lnTo>
                      <a:pt x="18" y="6"/>
                    </a:lnTo>
                    <a:lnTo>
                      <a:pt x="18" y="0"/>
                    </a:lnTo>
                    <a:lnTo>
                      <a:pt x="12" y="6"/>
                    </a:lnTo>
                    <a:lnTo>
                      <a:pt x="6" y="6"/>
                    </a:lnTo>
                    <a:lnTo>
                      <a:pt x="0" y="17"/>
                    </a:lnTo>
                    <a:lnTo>
                      <a:pt x="0" y="23"/>
                    </a:lnTo>
                    <a:lnTo>
                      <a:pt x="6" y="28"/>
                    </a:lnTo>
                    <a:lnTo>
                      <a:pt x="12" y="34"/>
                    </a:lnTo>
                    <a:lnTo>
                      <a:pt x="18" y="34"/>
                    </a:lnTo>
                    <a:lnTo>
                      <a:pt x="24" y="28"/>
                    </a:lnTo>
                    <a:lnTo>
                      <a:pt x="30" y="28"/>
                    </a:lnTo>
                    <a:lnTo>
                      <a:pt x="30" y="23"/>
                    </a:lnTo>
                    <a:lnTo>
                      <a:pt x="30" y="17"/>
                    </a:lnTo>
                    <a:close/>
                  </a:path>
                </a:pathLst>
              </a:custGeom>
              <a:solidFill>
                <a:srgbClr val="FFFFFF"/>
              </a:solidFill>
              <a:ln w="9525">
                <a:noFill/>
                <a:round/>
                <a:headEnd/>
                <a:tailEnd/>
              </a:ln>
            </p:spPr>
            <p:txBody>
              <a:bodyPr/>
              <a:lstStyle/>
              <a:p>
                <a:pPr>
                  <a:defRPr/>
                </a:pPr>
                <a:endParaRPr lang="en-GB"/>
              </a:p>
            </p:txBody>
          </p:sp>
          <p:sp>
            <p:nvSpPr>
              <p:cNvPr id="63" name="Freeform 236"/>
              <p:cNvSpPr>
                <a:spLocks/>
              </p:cNvSpPr>
              <p:nvPr/>
            </p:nvSpPr>
            <p:spPr bwMode="auto">
              <a:xfrm>
                <a:off x="4225" y="2216"/>
                <a:ext cx="27" cy="7"/>
              </a:xfrm>
              <a:custGeom>
                <a:avLst/>
                <a:gdLst>
                  <a:gd name="T0" fmla="*/ 18 w 30"/>
                  <a:gd name="T1" fmla="*/ 13 h 6"/>
                  <a:gd name="T2" fmla="*/ 18 w 30"/>
                  <a:gd name="T3" fmla="*/ 13 h 6"/>
                  <a:gd name="T4" fmla="*/ 18 w 30"/>
                  <a:gd name="T5" fmla="*/ 13 h 6"/>
                  <a:gd name="T6" fmla="*/ 18 w 30"/>
                  <a:gd name="T7" fmla="*/ 13 h 6"/>
                  <a:gd name="T8" fmla="*/ 18 w 30"/>
                  <a:gd name="T9" fmla="*/ 0 h 6"/>
                  <a:gd name="T10" fmla="*/ 18 w 30"/>
                  <a:gd name="T11" fmla="*/ 0 h 6"/>
                  <a:gd name="T12" fmla="*/ 18 w 30"/>
                  <a:gd name="T13" fmla="*/ 0 h 6"/>
                  <a:gd name="T14" fmla="*/ 18 w 30"/>
                  <a:gd name="T15" fmla="*/ 0 h 6"/>
                  <a:gd name="T16" fmla="*/ 14 w 30"/>
                  <a:gd name="T17" fmla="*/ 0 h 6"/>
                  <a:gd name="T18" fmla="*/ 14 w 30"/>
                  <a:gd name="T19" fmla="*/ 0 h 6"/>
                  <a:gd name="T20" fmla="*/ 14 w 30"/>
                  <a:gd name="T21" fmla="*/ 0 h 6"/>
                  <a:gd name="T22" fmla="*/ 11 w 30"/>
                  <a:gd name="T23" fmla="*/ 0 h 6"/>
                  <a:gd name="T24" fmla="*/ 11 w 30"/>
                  <a:gd name="T25" fmla="*/ 0 h 6"/>
                  <a:gd name="T26" fmla="*/ 7 w 30"/>
                  <a:gd name="T27" fmla="*/ 0 h 6"/>
                  <a:gd name="T28" fmla="*/ 7 w 30"/>
                  <a:gd name="T29" fmla="*/ 0 h 6"/>
                  <a:gd name="T30" fmla="*/ 7 w 30"/>
                  <a:gd name="T31" fmla="*/ 0 h 6"/>
                  <a:gd name="T32" fmla="*/ 5 w 30"/>
                  <a:gd name="T33" fmla="*/ 0 h 6"/>
                  <a:gd name="T34" fmla="*/ 5 w 30"/>
                  <a:gd name="T35" fmla="*/ 0 h 6"/>
                  <a:gd name="T36" fmla="*/ 5 w 30"/>
                  <a:gd name="T37" fmla="*/ 0 h 6"/>
                  <a:gd name="T38" fmla="*/ 0 w 30"/>
                  <a:gd name="T39" fmla="*/ 0 h 6"/>
                  <a:gd name="T40" fmla="*/ 0 w 30"/>
                  <a:gd name="T41" fmla="*/ 0 h 6"/>
                  <a:gd name="T42" fmla="*/ 0 w 30"/>
                  <a:gd name="T43" fmla="*/ 0 h 6"/>
                  <a:gd name="T44" fmla="*/ 0 w 30"/>
                  <a:gd name="T45" fmla="*/ 13 h 6"/>
                  <a:gd name="T46" fmla="*/ 0 w 30"/>
                  <a:gd name="T47" fmla="*/ 13 h 6"/>
                  <a:gd name="T48" fmla="*/ 0 w 30"/>
                  <a:gd name="T49" fmla="*/ 13 h 6"/>
                  <a:gd name="T50" fmla="*/ 0 w 30"/>
                  <a:gd name="T51" fmla="*/ 13 h 6"/>
                  <a:gd name="T52" fmla="*/ 5 w 30"/>
                  <a:gd name="T53" fmla="*/ 13 h 6"/>
                  <a:gd name="T54" fmla="*/ 5 w 30"/>
                  <a:gd name="T55" fmla="*/ 13 h 6"/>
                  <a:gd name="T56" fmla="*/ 7 w 30"/>
                  <a:gd name="T57" fmla="*/ 13 h 6"/>
                  <a:gd name="T58" fmla="*/ 7 w 30"/>
                  <a:gd name="T59" fmla="*/ 13 h 6"/>
                  <a:gd name="T60" fmla="*/ 7 w 30"/>
                  <a:gd name="T61" fmla="*/ 13 h 6"/>
                  <a:gd name="T62" fmla="*/ 11 w 30"/>
                  <a:gd name="T63" fmla="*/ 13 h 6"/>
                  <a:gd name="T64" fmla="*/ 11 w 30"/>
                  <a:gd name="T65" fmla="*/ 13 h 6"/>
                  <a:gd name="T66" fmla="*/ 11 w 30"/>
                  <a:gd name="T67" fmla="*/ 13 h 6"/>
                  <a:gd name="T68" fmla="*/ 14 w 30"/>
                  <a:gd name="T69" fmla="*/ 13 h 6"/>
                  <a:gd name="T70" fmla="*/ 14 w 30"/>
                  <a:gd name="T71" fmla="*/ 13 h 6"/>
                  <a:gd name="T72" fmla="*/ 14 w 30"/>
                  <a:gd name="T73" fmla="*/ 13 h 6"/>
                  <a:gd name="T74" fmla="*/ 18 w 30"/>
                  <a:gd name="T75" fmla="*/ 13 h 6"/>
                  <a:gd name="T76" fmla="*/ 18 w 30"/>
                  <a:gd name="T77" fmla="*/ 13 h 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0"/>
                  <a:gd name="T118" fmla="*/ 0 h 6"/>
                  <a:gd name="T119" fmla="*/ 30 w 30"/>
                  <a:gd name="T120" fmla="*/ 6 h 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0" h="6">
                    <a:moveTo>
                      <a:pt x="30" y="6"/>
                    </a:moveTo>
                    <a:lnTo>
                      <a:pt x="30" y="6"/>
                    </a:lnTo>
                    <a:lnTo>
                      <a:pt x="30" y="0"/>
                    </a:lnTo>
                    <a:lnTo>
                      <a:pt x="24" y="0"/>
                    </a:lnTo>
                    <a:lnTo>
                      <a:pt x="18" y="0"/>
                    </a:lnTo>
                    <a:lnTo>
                      <a:pt x="12" y="0"/>
                    </a:lnTo>
                    <a:lnTo>
                      <a:pt x="6" y="0"/>
                    </a:lnTo>
                    <a:lnTo>
                      <a:pt x="0" y="0"/>
                    </a:lnTo>
                    <a:lnTo>
                      <a:pt x="0" y="6"/>
                    </a:lnTo>
                    <a:lnTo>
                      <a:pt x="6" y="6"/>
                    </a:lnTo>
                    <a:lnTo>
                      <a:pt x="12" y="6"/>
                    </a:lnTo>
                    <a:lnTo>
                      <a:pt x="18" y="6"/>
                    </a:lnTo>
                    <a:lnTo>
                      <a:pt x="24" y="6"/>
                    </a:lnTo>
                    <a:lnTo>
                      <a:pt x="30" y="6"/>
                    </a:lnTo>
                    <a:close/>
                  </a:path>
                </a:pathLst>
              </a:custGeom>
              <a:solidFill>
                <a:srgbClr val="1A0C80"/>
              </a:solidFill>
              <a:ln w="9525">
                <a:noFill/>
                <a:round/>
                <a:headEnd/>
                <a:tailEnd/>
              </a:ln>
            </p:spPr>
            <p:txBody>
              <a:bodyPr/>
              <a:lstStyle/>
              <a:p>
                <a:pPr>
                  <a:defRPr/>
                </a:pPr>
                <a:endParaRPr lang="en-GB"/>
              </a:p>
            </p:txBody>
          </p:sp>
          <p:sp>
            <p:nvSpPr>
              <p:cNvPr id="64" name="Freeform 237"/>
              <p:cNvSpPr>
                <a:spLocks/>
              </p:cNvSpPr>
              <p:nvPr/>
            </p:nvSpPr>
            <p:spPr bwMode="auto">
              <a:xfrm>
                <a:off x="4225" y="2223"/>
                <a:ext cx="27" cy="2"/>
              </a:xfrm>
              <a:custGeom>
                <a:avLst/>
                <a:gdLst>
                  <a:gd name="T0" fmla="*/ 18 w 30"/>
                  <a:gd name="T1" fmla="*/ 0 h 1"/>
                  <a:gd name="T2" fmla="*/ 18 w 30"/>
                  <a:gd name="T3" fmla="*/ 0 h 1"/>
                  <a:gd name="T4" fmla="*/ 18 w 30"/>
                  <a:gd name="T5" fmla="*/ 0 h 1"/>
                  <a:gd name="T6" fmla="*/ 18 w 30"/>
                  <a:gd name="T7" fmla="*/ 0 h 1"/>
                  <a:gd name="T8" fmla="*/ 18 w 30"/>
                  <a:gd name="T9" fmla="*/ 0 h 1"/>
                  <a:gd name="T10" fmla="*/ 18 w 30"/>
                  <a:gd name="T11" fmla="*/ 0 h 1"/>
                  <a:gd name="T12" fmla="*/ 18 w 30"/>
                  <a:gd name="T13" fmla="*/ 0 h 1"/>
                  <a:gd name="T14" fmla="*/ 18 w 30"/>
                  <a:gd name="T15" fmla="*/ 0 h 1"/>
                  <a:gd name="T16" fmla="*/ 14 w 30"/>
                  <a:gd name="T17" fmla="*/ 0 h 1"/>
                  <a:gd name="T18" fmla="*/ 14 w 30"/>
                  <a:gd name="T19" fmla="*/ 0 h 1"/>
                  <a:gd name="T20" fmla="*/ 14 w 30"/>
                  <a:gd name="T21" fmla="*/ 0 h 1"/>
                  <a:gd name="T22" fmla="*/ 11 w 30"/>
                  <a:gd name="T23" fmla="*/ 0 h 1"/>
                  <a:gd name="T24" fmla="*/ 11 w 30"/>
                  <a:gd name="T25" fmla="*/ 0 h 1"/>
                  <a:gd name="T26" fmla="*/ 7 w 30"/>
                  <a:gd name="T27" fmla="*/ 0 h 1"/>
                  <a:gd name="T28" fmla="*/ 7 w 30"/>
                  <a:gd name="T29" fmla="*/ 0 h 1"/>
                  <a:gd name="T30" fmla="*/ 7 w 30"/>
                  <a:gd name="T31" fmla="*/ 0 h 1"/>
                  <a:gd name="T32" fmla="*/ 5 w 30"/>
                  <a:gd name="T33" fmla="*/ 0 h 1"/>
                  <a:gd name="T34" fmla="*/ 5 w 30"/>
                  <a:gd name="T35" fmla="*/ 0 h 1"/>
                  <a:gd name="T36" fmla="*/ 5 w 30"/>
                  <a:gd name="T37" fmla="*/ 0 h 1"/>
                  <a:gd name="T38" fmla="*/ 0 w 30"/>
                  <a:gd name="T39" fmla="*/ 0 h 1"/>
                  <a:gd name="T40" fmla="*/ 0 w 30"/>
                  <a:gd name="T41" fmla="*/ 0 h 1"/>
                  <a:gd name="T42" fmla="*/ 0 w 30"/>
                  <a:gd name="T43" fmla="*/ 0 h 1"/>
                  <a:gd name="T44" fmla="*/ 0 w 30"/>
                  <a:gd name="T45" fmla="*/ 0 h 1"/>
                  <a:gd name="T46" fmla="*/ 0 w 30"/>
                  <a:gd name="T47" fmla="*/ 0 h 1"/>
                  <a:gd name="T48" fmla="*/ 0 w 30"/>
                  <a:gd name="T49" fmla="*/ 0 h 1"/>
                  <a:gd name="T50" fmla="*/ 5 w 30"/>
                  <a:gd name="T51" fmla="*/ 0 h 1"/>
                  <a:gd name="T52" fmla="*/ 5 w 30"/>
                  <a:gd name="T53" fmla="*/ 0 h 1"/>
                  <a:gd name="T54" fmla="*/ 5 w 30"/>
                  <a:gd name="T55" fmla="*/ 0 h 1"/>
                  <a:gd name="T56" fmla="*/ 7 w 30"/>
                  <a:gd name="T57" fmla="*/ 0 h 1"/>
                  <a:gd name="T58" fmla="*/ 7 w 30"/>
                  <a:gd name="T59" fmla="*/ 0 h 1"/>
                  <a:gd name="T60" fmla="*/ 7 w 30"/>
                  <a:gd name="T61" fmla="*/ 0 h 1"/>
                  <a:gd name="T62" fmla="*/ 11 w 30"/>
                  <a:gd name="T63" fmla="*/ 0 h 1"/>
                  <a:gd name="T64" fmla="*/ 11 w 30"/>
                  <a:gd name="T65" fmla="*/ 0 h 1"/>
                  <a:gd name="T66" fmla="*/ 14 w 30"/>
                  <a:gd name="T67" fmla="*/ 0 h 1"/>
                  <a:gd name="T68" fmla="*/ 14 w 30"/>
                  <a:gd name="T69" fmla="*/ 0 h 1"/>
                  <a:gd name="T70" fmla="*/ 14 w 30"/>
                  <a:gd name="T71" fmla="*/ 0 h 1"/>
                  <a:gd name="T72" fmla="*/ 18 w 30"/>
                  <a:gd name="T73" fmla="*/ 0 h 1"/>
                  <a:gd name="T74" fmla="*/ 18 w 30"/>
                  <a:gd name="T75" fmla="*/ 0 h 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0"/>
                  <a:gd name="T115" fmla="*/ 0 h 1"/>
                  <a:gd name="T116" fmla="*/ 30 w 30"/>
                  <a:gd name="T117" fmla="*/ 1 h 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0" h="1">
                    <a:moveTo>
                      <a:pt x="30" y="0"/>
                    </a:moveTo>
                    <a:lnTo>
                      <a:pt x="30" y="0"/>
                    </a:lnTo>
                    <a:lnTo>
                      <a:pt x="24" y="0"/>
                    </a:lnTo>
                    <a:lnTo>
                      <a:pt x="18" y="0"/>
                    </a:lnTo>
                    <a:lnTo>
                      <a:pt x="12" y="0"/>
                    </a:lnTo>
                    <a:lnTo>
                      <a:pt x="6" y="0"/>
                    </a:lnTo>
                    <a:lnTo>
                      <a:pt x="0" y="0"/>
                    </a:lnTo>
                    <a:lnTo>
                      <a:pt x="6" y="0"/>
                    </a:lnTo>
                    <a:lnTo>
                      <a:pt x="12" y="0"/>
                    </a:lnTo>
                    <a:lnTo>
                      <a:pt x="18" y="0"/>
                    </a:lnTo>
                    <a:lnTo>
                      <a:pt x="24" y="0"/>
                    </a:lnTo>
                    <a:lnTo>
                      <a:pt x="30" y="0"/>
                    </a:lnTo>
                    <a:close/>
                  </a:path>
                </a:pathLst>
              </a:custGeom>
              <a:solidFill>
                <a:srgbClr val="1A0C80"/>
              </a:solidFill>
              <a:ln w="9525">
                <a:noFill/>
                <a:round/>
                <a:headEnd/>
                <a:tailEnd/>
              </a:ln>
            </p:spPr>
            <p:txBody>
              <a:bodyPr/>
              <a:lstStyle/>
              <a:p>
                <a:pPr>
                  <a:defRPr/>
                </a:pPr>
                <a:endParaRPr lang="en-GB"/>
              </a:p>
            </p:txBody>
          </p:sp>
          <p:sp>
            <p:nvSpPr>
              <p:cNvPr id="65" name="Freeform 238"/>
              <p:cNvSpPr>
                <a:spLocks/>
              </p:cNvSpPr>
              <p:nvPr/>
            </p:nvSpPr>
            <p:spPr bwMode="auto">
              <a:xfrm>
                <a:off x="4237" y="2190"/>
                <a:ext cx="7" cy="7"/>
              </a:xfrm>
              <a:custGeom>
                <a:avLst/>
                <a:gdLst>
                  <a:gd name="T0" fmla="*/ 13 w 6"/>
                  <a:gd name="T1" fmla="*/ 0 h 5"/>
                  <a:gd name="T2" fmla="*/ 13 w 6"/>
                  <a:gd name="T3" fmla="*/ 0 h 5"/>
                  <a:gd name="T4" fmla="*/ 13 w 6"/>
                  <a:gd name="T5" fmla="*/ 0 h 5"/>
                  <a:gd name="T6" fmla="*/ 0 w 6"/>
                  <a:gd name="T7" fmla="*/ 0 h 5"/>
                  <a:gd name="T8" fmla="*/ 0 w 6"/>
                  <a:gd name="T9" fmla="*/ 0 h 5"/>
                  <a:gd name="T10" fmla="*/ 0 w 6"/>
                  <a:gd name="T11" fmla="*/ 0 h 5"/>
                  <a:gd name="T12" fmla="*/ 0 w 6"/>
                  <a:gd name="T13" fmla="*/ 0 h 5"/>
                  <a:gd name="T14" fmla="*/ 0 w 6"/>
                  <a:gd name="T15" fmla="*/ 0 h 5"/>
                  <a:gd name="T16" fmla="*/ 13 w 6"/>
                  <a:gd name="T17" fmla="*/ 28 h 5"/>
                  <a:gd name="T18" fmla="*/ 13 w 6"/>
                  <a:gd name="T19" fmla="*/ 0 h 5"/>
                  <a:gd name="T20" fmla="*/ 13 w 6"/>
                  <a:gd name="T21" fmla="*/ 0 h 5"/>
                  <a:gd name="T22" fmla="*/ 13 w 6"/>
                  <a:gd name="T23" fmla="*/ 0 h 5"/>
                  <a:gd name="T24" fmla="*/ 13 w 6"/>
                  <a:gd name="T25" fmla="*/ 0 h 5"/>
                  <a:gd name="T26" fmla="*/ 13 w 6"/>
                  <a:gd name="T27" fmla="*/ 0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5"/>
                  <a:gd name="T44" fmla="*/ 6 w 6"/>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5">
                    <a:moveTo>
                      <a:pt x="6" y="0"/>
                    </a:moveTo>
                    <a:lnTo>
                      <a:pt x="6" y="0"/>
                    </a:lnTo>
                    <a:lnTo>
                      <a:pt x="0" y="0"/>
                    </a:lnTo>
                    <a:lnTo>
                      <a:pt x="6" y="5"/>
                    </a:lnTo>
                    <a:lnTo>
                      <a:pt x="6" y="0"/>
                    </a:lnTo>
                    <a:close/>
                  </a:path>
                </a:pathLst>
              </a:custGeom>
              <a:solidFill>
                <a:srgbClr val="F7F619"/>
              </a:solidFill>
              <a:ln w="9525">
                <a:noFill/>
                <a:round/>
                <a:headEnd/>
                <a:tailEnd/>
              </a:ln>
            </p:spPr>
            <p:txBody>
              <a:bodyPr/>
              <a:lstStyle/>
              <a:p>
                <a:pPr>
                  <a:defRPr/>
                </a:pPr>
                <a:endParaRPr lang="en-GB"/>
              </a:p>
            </p:txBody>
          </p:sp>
          <p:sp>
            <p:nvSpPr>
              <p:cNvPr id="66" name="Freeform 239"/>
              <p:cNvSpPr>
                <a:spLocks/>
              </p:cNvSpPr>
              <p:nvPr/>
            </p:nvSpPr>
            <p:spPr bwMode="auto">
              <a:xfrm>
                <a:off x="4241" y="2185"/>
                <a:ext cx="7" cy="2"/>
              </a:xfrm>
              <a:custGeom>
                <a:avLst/>
                <a:gdLst>
                  <a:gd name="T0" fmla="*/ 13 w 6"/>
                  <a:gd name="T1" fmla="*/ 0 h 1"/>
                  <a:gd name="T2" fmla="*/ 13 w 6"/>
                  <a:gd name="T3" fmla="*/ 0 h 1"/>
                  <a:gd name="T4" fmla="*/ 13 w 6"/>
                  <a:gd name="T5" fmla="*/ 0 h 1"/>
                  <a:gd name="T6" fmla="*/ 0 w 6"/>
                  <a:gd name="T7" fmla="*/ 0 h 1"/>
                  <a:gd name="T8" fmla="*/ 0 w 6"/>
                  <a:gd name="T9" fmla="*/ 0 h 1"/>
                  <a:gd name="T10" fmla="*/ 0 w 6"/>
                  <a:gd name="T11" fmla="*/ 0 h 1"/>
                  <a:gd name="T12" fmla="*/ 0 w 6"/>
                  <a:gd name="T13" fmla="*/ 0 h 1"/>
                  <a:gd name="T14" fmla="*/ 0 w 6"/>
                  <a:gd name="T15" fmla="*/ 0 h 1"/>
                  <a:gd name="T16" fmla="*/ 13 w 6"/>
                  <a:gd name="T17" fmla="*/ 0 h 1"/>
                  <a:gd name="T18" fmla="*/ 13 w 6"/>
                  <a:gd name="T19" fmla="*/ 0 h 1"/>
                  <a:gd name="T20" fmla="*/ 13 w 6"/>
                  <a:gd name="T21" fmla="*/ 0 h 1"/>
                  <a:gd name="T22" fmla="*/ 13 w 6"/>
                  <a:gd name="T23" fmla="*/ 0 h 1"/>
                  <a:gd name="T24" fmla="*/ 13 w 6"/>
                  <a:gd name="T25" fmla="*/ 0 h 1"/>
                  <a:gd name="T26" fmla="*/ 13 w 6"/>
                  <a:gd name="T27" fmla="*/ 0 h 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1"/>
                  <a:gd name="T44" fmla="*/ 6 w 6"/>
                  <a:gd name="T45" fmla="*/ 1 h 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1">
                    <a:moveTo>
                      <a:pt x="6" y="0"/>
                    </a:moveTo>
                    <a:lnTo>
                      <a:pt x="6" y="0"/>
                    </a:lnTo>
                    <a:lnTo>
                      <a:pt x="0" y="0"/>
                    </a:lnTo>
                    <a:lnTo>
                      <a:pt x="6" y="0"/>
                    </a:lnTo>
                    <a:close/>
                  </a:path>
                </a:pathLst>
              </a:custGeom>
              <a:solidFill>
                <a:srgbClr val="F7F619"/>
              </a:solidFill>
              <a:ln w="9525">
                <a:noFill/>
                <a:round/>
                <a:headEnd/>
                <a:tailEnd/>
              </a:ln>
            </p:spPr>
            <p:txBody>
              <a:bodyPr/>
              <a:lstStyle/>
              <a:p>
                <a:pPr>
                  <a:defRPr/>
                </a:pPr>
                <a:endParaRPr lang="en-GB"/>
              </a:p>
            </p:txBody>
          </p:sp>
          <p:sp>
            <p:nvSpPr>
              <p:cNvPr id="67" name="Freeform 240"/>
              <p:cNvSpPr>
                <a:spLocks/>
              </p:cNvSpPr>
              <p:nvPr/>
            </p:nvSpPr>
            <p:spPr bwMode="auto">
              <a:xfrm>
                <a:off x="4230" y="2185"/>
                <a:ext cx="7" cy="2"/>
              </a:xfrm>
              <a:custGeom>
                <a:avLst/>
                <a:gdLst>
                  <a:gd name="T0" fmla="*/ 13 w 6"/>
                  <a:gd name="T1" fmla="*/ 0 h 1"/>
                  <a:gd name="T2" fmla="*/ 13 w 6"/>
                  <a:gd name="T3" fmla="*/ 0 h 1"/>
                  <a:gd name="T4" fmla="*/ 13 w 6"/>
                  <a:gd name="T5" fmla="*/ 0 h 1"/>
                  <a:gd name="T6" fmla="*/ 13 w 6"/>
                  <a:gd name="T7" fmla="*/ 0 h 1"/>
                  <a:gd name="T8" fmla="*/ 0 w 6"/>
                  <a:gd name="T9" fmla="*/ 0 h 1"/>
                  <a:gd name="T10" fmla="*/ 0 w 6"/>
                  <a:gd name="T11" fmla="*/ 0 h 1"/>
                  <a:gd name="T12" fmla="*/ 0 w 6"/>
                  <a:gd name="T13" fmla="*/ 0 h 1"/>
                  <a:gd name="T14" fmla="*/ 13 w 6"/>
                  <a:gd name="T15" fmla="*/ 0 h 1"/>
                  <a:gd name="T16" fmla="*/ 13 w 6"/>
                  <a:gd name="T17" fmla="*/ 0 h 1"/>
                  <a:gd name="T18" fmla="*/ 13 w 6"/>
                  <a:gd name="T19" fmla="*/ 0 h 1"/>
                  <a:gd name="T20" fmla="*/ 13 w 6"/>
                  <a:gd name="T21" fmla="*/ 0 h 1"/>
                  <a:gd name="T22" fmla="*/ 13 w 6"/>
                  <a:gd name="T23" fmla="*/ 0 h 1"/>
                  <a:gd name="T24" fmla="*/ 13 w 6"/>
                  <a:gd name="T25" fmla="*/ 0 h 1"/>
                  <a:gd name="T26" fmla="*/ 13 w 6"/>
                  <a:gd name="T27" fmla="*/ 0 h 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1"/>
                  <a:gd name="T44" fmla="*/ 6 w 6"/>
                  <a:gd name="T45" fmla="*/ 1 h 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1">
                    <a:moveTo>
                      <a:pt x="6" y="0"/>
                    </a:moveTo>
                    <a:lnTo>
                      <a:pt x="6" y="0"/>
                    </a:lnTo>
                    <a:lnTo>
                      <a:pt x="0" y="0"/>
                    </a:lnTo>
                    <a:lnTo>
                      <a:pt x="6" y="0"/>
                    </a:lnTo>
                    <a:close/>
                  </a:path>
                </a:pathLst>
              </a:custGeom>
              <a:solidFill>
                <a:srgbClr val="F7F619"/>
              </a:solidFill>
              <a:ln w="9525">
                <a:noFill/>
                <a:round/>
                <a:headEnd/>
                <a:tailEnd/>
              </a:ln>
            </p:spPr>
            <p:txBody>
              <a:bodyPr/>
              <a:lstStyle/>
              <a:p>
                <a:pPr>
                  <a:defRPr/>
                </a:pPr>
                <a:endParaRPr lang="en-GB"/>
              </a:p>
            </p:txBody>
          </p:sp>
          <p:sp>
            <p:nvSpPr>
              <p:cNvPr id="68" name="Freeform 241"/>
              <p:cNvSpPr>
                <a:spLocks/>
              </p:cNvSpPr>
              <p:nvPr/>
            </p:nvSpPr>
            <p:spPr bwMode="auto">
              <a:xfrm>
                <a:off x="4188" y="2157"/>
                <a:ext cx="238" cy="162"/>
              </a:xfrm>
              <a:custGeom>
                <a:avLst/>
                <a:gdLst>
                  <a:gd name="T0" fmla="*/ 238 w 238"/>
                  <a:gd name="T1" fmla="*/ 0 h 156"/>
                  <a:gd name="T2" fmla="*/ 0 w 238"/>
                  <a:gd name="T3" fmla="*/ 0 h 156"/>
                  <a:gd name="T4" fmla="*/ 0 w 238"/>
                  <a:gd name="T5" fmla="*/ 2058 h 156"/>
                  <a:gd name="T6" fmla="*/ 238 w 238"/>
                  <a:gd name="T7" fmla="*/ 2058 h 156"/>
                  <a:gd name="T8" fmla="*/ 238 w 238"/>
                  <a:gd name="T9" fmla="*/ 0 h 156"/>
                  <a:gd name="T10" fmla="*/ 238 w 238"/>
                  <a:gd name="T11" fmla="*/ 0 h 156"/>
                  <a:gd name="T12" fmla="*/ 0 60000 65536"/>
                  <a:gd name="T13" fmla="*/ 0 60000 65536"/>
                  <a:gd name="T14" fmla="*/ 0 60000 65536"/>
                  <a:gd name="T15" fmla="*/ 0 60000 65536"/>
                  <a:gd name="T16" fmla="*/ 0 60000 65536"/>
                  <a:gd name="T17" fmla="*/ 0 60000 65536"/>
                  <a:gd name="T18" fmla="*/ 0 w 238"/>
                  <a:gd name="T19" fmla="*/ 0 h 156"/>
                  <a:gd name="T20" fmla="*/ 238 w 238"/>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38" h="156">
                    <a:moveTo>
                      <a:pt x="238" y="0"/>
                    </a:moveTo>
                    <a:lnTo>
                      <a:pt x="0" y="0"/>
                    </a:lnTo>
                    <a:lnTo>
                      <a:pt x="0" y="156"/>
                    </a:lnTo>
                    <a:lnTo>
                      <a:pt x="238" y="156"/>
                    </a:lnTo>
                    <a:lnTo>
                      <a:pt x="238" y="0"/>
                    </a:lnTo>
                  </a:path>
                </a:pathLst>
              </a:custGeom>
              <a:noFill/>
              <a:ln w="0">
                <a:solidFill>
                  <a:srgbClr val="000000"/>
                </a:solidFill>
                <a:prstDash val="solid"/>
                <a:round/>
                <a:headEnd/>
                <a:tailEnd/>
              </a:ln>
            </p:spPr>
            <p:txBody>
              <a:bodyPr/>
              <a:lstStyle/>
              <a:p>
                <a:pPr>
                  <a:defRPr/>
                </a:pPr>
                <a:endParaRPr lang="en-GB"/>
              </a:p>
            </p:txBody>
          </p:sp>
        </p:grpSp>
        <p:graphicFrame>
          <p:nvGraphicFramePr>
            <p:cNvPr id="28" name="Object 252"/>
            <p:cNvGraphicFramePr>
              <a:graphicFrameLocks noChangeAspect="1"/>
            </p:cNvGraphicFramePr>
            <p:nvPr/>
          </p:nvGraphicFramePr>
          <p:xfrm>
            <a:off x="3829370" y="6619868"/>
            <a:ext cx="186303" cy="121473"/>
          </p:xfrm>
          <a:graphic>
            <a:graphicData uri="http://schemas.openxmlformats.org/presentationml/2006/ole">
              <p:oleObj spid="_x0000_s68611" name="Clip" r:id="rId5" imgW="2833538" imgH="1919138" progId="">
                <p:embed/>
              </p:oleObj>
            </a:graphicData>
          </a:graphic>
        </p:graphicFrame>
        <p:grpSp>
          <p:nvGrpSpPr>
            <p:cNvPr id="29" name="Group 214"/>
            <p:cNvGrpSpPr>
              <a:grpSpLocks/>
            </p:cNvGrpSpPr>
            <p:nvPr userDrawn="1"/>
          </p:nvGrpSpPr>
          <p:grpSpPr bwMode="auto">
            <a:xfrm>
              <a:off x="5544064" y="6619872"/>
              <a:ext cx="193850" cy="123085"/>
              <a:chOff x="4187" y="2402"/>
              <a:chExt cx="240" cy="160"/>
            </a:xfrm>
          </p:grpSpPr>
          <p:sp>
            <p:nvSpPr>
              <p:cNvPr id="52" name="Freeform 215"/>
              <p:cNvSpPr>
                <a:spLocks/>
              </p:cNvSpPr>
              <p:nvPr/>
            </p:nvSpPr>
            <p:spPr bwMode="auto">
              <a:xfrm>
                <a:off x="4235" y="2402"/>
                <a:ext cx="190" cy="160"/>
              </a:xfrm>
              <a:custGeom>
                <a:avLst/>
                <a:gdLst>
                  <a:gd name="T0" fmla="*/ 186 w 191"/>
                  <a:gd name="T1" fmla="*/ 1209 h 156"/>
                  <a:gd name="T2" fmla="*/ 186 w 191"/>
                  <a:gd name="T3" fmla="*/ 0 h 156"/>
                  <a:gd name="T4" fmla="*/ 0 w 191"/>
                  <a:gd name="T5" fmla="*/ 0 h 156"/>
                  <a:gd name="T6" fmla="*/ 0 w 191"/>
                  <a:gd name="T7" fmla="*/ 1209 h 156"/>
                  <a:gd name="T8" fmla="*/ 186 w 191"/>
                  <a:gd name="T9" fmla="*/ 1209 h 156"/>
                  <a:gd name="T10" fmla="*/ 186 w 191"/>
                  <a:gd name="T11" fmla="*/ 1209 h 156"/>
                  <a:gd name="T12" fmla="*/ 0 60000 65536"/>
                  <a:gd name="T13" fmla="*/ 0 60000 65536"/>
                  <a:gd name="T14" fmla="*/ 0 60000 65536"/>
                  <a:gd name="T15" fmla="*/ 0 60000 65536"/>
                  <a:gd name="T16" fmla="*/ 0 60000 65536"/>
                  <a:gd name="T17" fmla="*/ 0 60000 65536"/>
                  <a:gd name="T18" fmla="*/ 0 w 191"/>
                  <a:gd name="T19" fmla="*/ 0 h 156"/>
                  <a:gd name="T20" fmla="*/ 191 w 191"/>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91" h="156">
                    <a:moveTo>
                      <a:pt x="191" y="156"/>
                    </a:moveTo>
                    <a:lnTo>
                      <a:pt x="191" y="0"/>
                    </a:lnTo>
                    <a:lnTo>
                      <a:pt x="0" y="0"/>
                    </a:lnTo>
                    <a:lnTo>
                      <a:pt x="0" y="156"/>
                    </a:lnTo>
                    <a:lnTo>
                      <a:pt x="191" y="156"/>
                    </a:lnTo>
                    <a:close/>
                  </a:path>
                </a:pathLst>
              </a:custGeom>
              <a:solidFill>
                <a:srgbClr val="FFE600"/>
              </a:solidFill>
              <a:ln w="9525">
                <a:noFill/>
                <a:round/>
                <a:headEnd/>
                <a:tailEnd/>
              </a:ln>
            </p:spPr>
            <p:txBody>
              <a:bodyPr/>
              <a:lstStyle/>
              <a:p>
                <a:pPr>
                  <a:defRPr/>
                </a:pPr>
                <a:endParaRPr lang="en-GB"/>
              </a:p>
            </p:txBody>
          </p:sp>
          <p:sp>
            <p:nvSpPr>
              <p:cNvPr id="53" name="Freeform 216"/>
              <p:cNvSpPr>
                <a:spLocks/>
              </p:cNvSpPr>
              <p:nvPr/>
            </p:nvSpPr>
            <p:spPr bwMode="auto">
              <a:xfrm>
                <a:off x="4187" y="2402"/>
                <a:ext cx="78" cy="160"/>
              </a:xfrm>
              <a:custGeom>
                <a:avLst/>
                <a:gdLst>
                  <a:gd name="T0" fmla="*/ 82 w 77"/>
                  <a:gd name="T1" fmla="*/ 1209 h 156"/>
                  <a:gd name="T2" fmla="*/ 82 w 77"/>
                  <a:gd name="T3" fmla="*/ 0 h 156"/>
                  <a:gd name="T4" fmla="*/ 0 w 77"/>
                  <a:gd name="T5" fmla="*/ 0 h 156"/>
                  <a:gd name="T6" fmla="*/ 0 w 77"/>
                  <a:gd name="T7" fmla="*/ 1209 h 156"/>
                  <a:gd name="T8" fmla="*/ 82 w 77"/>
                  <a:gd name="T9" fmla="*/ 1209 h 156"/>
                  <a:gd name="T10" fmla="*/ 82 w 77"/>
                  <a:gd name="T11" fmla="*/ 1209 h 156"/>
                  <a:gd name="T12" fmla="*/ 0 60000 65536"/>
                  <a:gd name="T13" fmla="*/ 0 60000 65536"/>
                  <a:gd name="T14" fmla="*/ 0 60000 65536"/>
                  <a:gd name="T15" fmla="*/ 0 60000 65536"/>
                  <a:gd name="T16" fmla="*/ 0 60000 65536"/>
                  <a:gd name="T17" fmla="*/ 0 60000 65536"/>
                  <a:gd name="T18" fmla="*/ 0 w 77"/>
                  <a:gd name="T19" fmla="*/ 0 h 156"/>
                  <a:gd name="T20" fmla="*/ 77 w 77"/>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77" h="156">
                    <a:moveTo>
                      <a:pt x="77" y="156"/>
                    </a:moveTo>
                    <a:lnTo>
                      <a:pt x="77" y="0"/>
                    </a:lnTo>
                    <a:lnTo>
                      <a:pt x="0" y="0"/>
                    </a:lnTo>
                    <a:lnTo>
                      <a:pt x="0" y="156"/>
                    </a:lnTo>
                    <a:lnTo>
                      <a:pt x="77" y="156"/>
                    </a:lnTo>
                    <a:close/>
                  </a:path>
                </a:pathLst>
              </a:custGeom>
              <a:solidFill>
                <a:srgbClr val="0C419A"/>
              </a:solidFill>
              <a:ln w="9525">
                <a:noFill/>
                <a:round/>
                <a:headEnd/>
                <a:tailEnd/>
              </a:ln>
            </p:spPr>
            <p:txBody>
              <a:bodyPr/>
              <a:lstStyle/>
              <a:p>
                <a:pPr>
                  <a:defRPr/>
                </a:pPr>
                <a:endParaRPr lang="en-GB"/>
              </a:p>
            </p:txBody>
          </p:sp>
          <p:sp>
            <p:nvSpPr>
              <p:cNvPr id="54" name="Freeform 217"/>
              <p:cNvSpPr>
                <a:spLocks/>
              </p:cNvSpPr>
              <p:nvPr/>
            </p:nvSpPr>
            <p:spPr bwMode="auto">
              <a:xfrm>
                <a:off x="4347" y="2402"/>
                <a:ext cx="80" cy="160"/>
              </a:xfrm>
              <a:custGeom>
                <a:avLst/>
                <a:gdLst>
                  <a:gd name="T0" fmla="*/ 88 w 78"/>
                  <a:gd name="T1" fmla="*/ 1209 h 156"/>
                  <a:gd name="T2" fmla="*/ 88 w 78"/>
                  <a:gd name="T3" fmla="*/ 0 h 156"/>
                  <a:gd name="T4" fmla="*/ 0 w 78"/>
                  <a:gd name="T5" fmla="*/ 0 h 156"/>
                  <a:gd name="T6" fmla="*/ 0 w 78"/>
                  <a:gd name="T7" fmla="*/ 1209 h 156"/>
                  <a:gd name="T8" fmla="*/ 88 w 78"/>
                  <a:gd name="T9" fmla="*/ 1209 h 156"/>
                  <a:gd name="T10" fmla="*/ 88 w 78"/>
                  <a:gd name="T11" fmla="*/ 1209 h 156"/>
                  <a:gd name="T12" fmla="*/ 0 60000 65536"/>
                  <a:gd name="T13" fmla="*/ 0 60000 65536"/>
                  <a:gd name="T14" fmla="*/ 0 60000 65536"/>
                  <a:gd name="T15" fmla="*/ 0 60000 65536"/>
                  <a:gd name="T16" fmla="*/ 0 60000 65536"/>
                  <a:gd name="T17" fmla="*/ 0 60000 65536"/>
                  <a:gd name="T18" fmla="*/ 0 w 78"/>
                  <a:gd name="T19" fmla="*/ 0 h 156"/>
                  <a:gd name="T20" fmla="*/ 78 w 78"/>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78" h="156">
                    <a:moveTo>
                      <a:pt x="78" y="156"/>
                    </a:moveTo>
                    <a:lnTo>
                      <a:pt x="78" y="0"/>
                    </a:lnTo>
                    <a:lnTo>
                      <a:pt x="0" y="0"/>
                    </a:lnTo>
                    <a:lnTo>
                      <a:pt x="0" y="156"/>
                    </a:lnTo>
                    <a:lnTo>
                      <a:pt x="78" y="156"/>
                    </a:lnTo>
                    <a:close/>
                  </a:path>
                </a:pathLst>
              </a:custGeom>
              <a:solidFill>
                <a:srgbClr val="FF0000"/>
              </a:solidFill>
              <a:ln w="9525">
                <a:noFill/>
                <a:round/>
                <a:headEnd/>
                <a:tailEnd/>
              </a:ln>
            </p:spPr>
            <p:txBody>
              <a:bodyPr/>
              <a:lstStyle/>
              <a:p>
                <a:pPr>
                  <a:defRPr/>
                </a:pPr>
                <a:endParaRPr lang="en-GB"/>
              </a:p>
            </p:txBody>
          </p:sp>
          <p:sp>
            <p:nvSpPr>
              <p:cNvPr id="55" name="Freeform 218"/>
              <p:cNvSpPr>
                <a:spLocks/>
              </p:cNvSpPr>
              <p:nvPr/>
            </p:nvSpPr>
            <p:spPr bwMode="auto">
              <a:xfrm>
                <a:off x="4187" y="2402"/>
                <a:ext cx="238" cy="160"/>
              </a:xfrm>
              <a:custGeom>
                <a:avLst/>
                <a:gdLst>
                  <a:gd name="T0" fmla="*/ 19 w 244"/>
                  <a:gd name="T1" fmla="*/ 26522 h 151"/>
                  <a:gd name="T2" fmla="*/ 19 w 244"/>
                  <a:gd name="T3" fmla="*/ 0 h 151"/>
                  <a:gd name="T4" fmla="*/ 0 w 244"/>
                  <a:gd name="T5" fmla="*/ 0 h 151"/>
                  <a:gd name="T6" fmla="*/ 0 w 244"/>
                  <a:gd name="T7" fmla="*/ 26522 h 151"/>
                  <a:gd name="T8" fmla="*/ 19 w 244"/>
                  <a:gd name="T9" fmla="*/ 26522 h 151"/>
                  <a:gd name="T10" fmla="*/ 19 w 244"/>
                  <a:gd name="T11" fmla="*/ 26522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path>
                </a:pathLst>
              </a:custGeom>
              <a:noFill/>
              <a:ln w="0">
                <a:solidFill>
                  <a:srgbClr val="000000"/>
                </a:solidFill>
                <a:prstDash val="solid"/>
                <a:round/>
                <a:headEnd/>
                <a:tailEnd/>
              </a:ln>
            </p:spPr>
            <p:txBody>
              <a:bodyPr/>
              <a:lstStyle/>
              <a:p>
                <a:pPr>
                  <a:defRPr/>
                </a:pPr>
                <a:endParaRPr lang="en-GB"/>
              </a:p>
            </p:txBody>
          </p:sp>
        </p:grpSp>
        <p:grpSp>
          <p:nvGrpSpPr>
            <p:cNvPr id="30" name="Group 38"/>
            <p:cNvGrpSpPr>
              <a:grpSpLocks/>
            </p:cNvGrpSpPr>
            <p:nvPr userDrawn="1"/>
          </p:nvGrpSpPr>
          <p:grpSpPr bwMode="auto">
            <a:xfrm>
              <a:off x="1109726" y="6619871"/>
              <a:ext cx="192235" cy="123040"/>
              <a:chOff x="528" y="1773"/>
              <a:chExt cx="246" cy="157"/>
            </a:xfrm>
          </p:grpSpPr>
          <p:sp>
            <p:nvSpPr>
              <p:cNvPr id="48" name="Freeform 248"/>
              <p:cNvSpPr>
                <a:spLocks/>
              </p:cNvSpPr>
              <p:nvPr/>
            </p:nvSpPr>
            <p:spPr bwMode="auto">
              <a:xfrm>
                <a:off x="528" y="1773"/>
                <a:ext cx="246" cy="157"/>
              </a:xfrm>
              <a:custGeom>
                <a:avLst/>
                <a:gdLst>
                  <a:gd name="T0" fmla="*/ 465 w 244"/>
                  <a:gd name="T1" fmla="*/ 61 h 157"/>
                  <a:gd name="T2" fmla="*/ 465 w 244"/>
                  <a:gd name="T3" fmla="*/ 0 h 157"/>
                  <a:gd name="T4" fmla="*/ 0 w 244"/>
                  <a:gd name="T5" fmla="*/ 0 h 157"/>
                  <a:gd name="T6" fmla="*/ 0 w 244"/>
                  <a:gd name="T7" fmla="*/ 61 h 157"/>
                  <a:gd name="T8" fmla="*/ 465 w 244"/>
                  <a:gd name="T9" fmla="*/ 61 h 157"/>
                  <a:gd name="T10" fmla="*/ 465 w 244"/>
                  <a:gd name="T11" fmla="*/ 61 h 157"/>
                  <a:gd name="T12" fmla="*/ 0 60000 65536"/>
                  <a:gd name="T13" fmla="*/ 0 60000 65536"/>
                  <a:gd name="T14" fmla="*/ 0 60000 65536"/>
                  <a:gd name="T15" fmla="*/ 0 60000 65536"/>
                  <a:gd name="T16" fmla="*/ 0 60000 65536"/>
                  <a:gd name="T17" fmla="*/ 0 60000 65536"/>
                  <a:gd name="T18" fmla="*/ 0 w 244"/>
                  <a:gd name="T19" fmla="*/ 0 h 157"/>
                  <a:gd name="T20" fmla="*/ 244 w 244"/>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4" h="157">
                    <a:moveTo>
                      <a:pt x="244" y="157"/>
                    </a:moveTo>
                    <a:lnTo>
                      <a:pt x="244" y="0"/>
                    </a:lnTo>
                    <a:lnTo>
                      <a:pt x="0" y="0"/>
                    </a:lnTo>
                    <a:lnTo>
                      <a:pt x="0" y="157"/>
                    </a:lnTo>
                    <a:lnTo>
                      <a:pt x="244" y="157"/>
                    </a:lnTo>
                    <a:close/>
                  </a:path>
                </a:pathLst>
              </a:custGeom>
              <a:solidFill>
                <a:srgbClr val="FFFFFF"/>
              </a:solidFill>
              <a:ln w="9525">
                <a:noFill/>
                <a:round/>
                <a:headEnd/>
                <a:tailEnd/>
              </a:ln>
            </p:spPr>
            <p:txBody>
              <a:bodyPr/>
              <a:lstStyle/>
              <a:p>
                <a:pPr>
                  <a:defRPr/>
                </a:pPr>
                <a:endParaRPr lang="en-GB"/>
              </a:p>
            </p:txBody>
          </p:sp>
          <p:sp>
            <p:nvSpPr>
              <p:cNvPr id="49" name="Freeform 249"/>
              <p:cNvSpPr>
                <a:spLocks/>
              </p:cNvSpPr>
              <p:nvPr/>
            </p:nvSpPr>
            <p:spPr bwMode="auto">
              <a:xfrm>
                <a:off x="528" y="1850"/>
                <a:ext cx="246" cy="80"/>
              </a:xfrm>
              <a:custGeom>
                <a:avLst/>
                <a:gdLst>
                  <a:gd name="T0" fmla="*/ 3455 w 238"/>
                  <a:gd name="T1" fmla="*/ 39 h 79"/>
                  <a:gd name="T2" fmla="*/ 3455 w 238"/>
                  <a:gd name="T3" fmla="*/ 0 h 79"/>
                  <a:gd name="T4" fmla="*/ 0 w 238"/>
                  <a:gd name="T5" fmla="*/ 0 h 79"/>
                  <a:gd name="T6" fmla="*/ 0 w 238"/>
                  <a:gd name="T7" fmla="*/ 39 h 79"/>
                  <a:gd name="T8" fmla="*/ 3455 w 238"/>
                  <a:gd name="T9" fmla="*/ 39 h 79"/>
                  <a:gd name="T10" fmla="*/ 3455 w 238"/>
                  <a:gd name="T11" fmla="*/ 39 h 79"/>
                  <a:gd name="T12" fmla="*/ 0 60000 65536"/>
                  <a:gd name="T13" fmla="*/ 0 60000 65536"/>
                  <a:gd name="T14" fmla="*/ 0 60000 65536"/>
                  <a:gd name="T15" fmla="*/ 0 60000 65536"/>
                  <a:gd name="T16" fmla="*/ 0 60000 65536"/>
                  <a:gd name="T17" fmla="*/ 0 60000 65536"/>
                  <a:gd name="T18" fmla="*/ 0 w 238"/>
                  <a:gd name="T19" fmla="*/ 0 h 79"/>
                  <a:gd name="T20" fmla="*/ 238 w 238"/>
                  <a:gd name="T21" fmla="*/ 79 h 79"/>
                </a:gdLst>
                <a:ahLst/>
                <a:cxnLst>
                  <a:cxn ang="T12">
                    <a:pos x="T0" y="T1"/>
                  </a:cxn>
                  <a:cxn ang="T13">
                    <a:pos x="T2" y="T3"/>
                  </a:cxn>
                  <a:cxn ang="T14">
                    <a:pos x="T4" y="T5"/>
                  </a:cxn>
                  <a:cxn ang="T15">
                    <a:pos x="T6" y="T7"/>
                  </a:cxn>
                  <a:cxn ang="T16">
                    <a:pos x="T8" y="T9"/>
                  </a:cxn>
                  <a:cxn ang="T17">
                    <a:pos x="T10" y="T11"/>
                  </a:cxn>
                </a:cxnLst>
                <a:rect l="T18" t="T19" r="T20" b="T21"/>
                <a:pathLst>
                  <a:path w="238" h="79">
                    <a:moveTo>
                      <a:pt x="238" y="79"/>
                    </a:moveTo>
                    <a:lnTo>
                      <a:pt x="238" y="0"/>
                    </a:lnTo>
                    <a:lnTo>
                      <a:pt x="0" y="0"/>
                    </a:lnTo>
                    <a:lnTo>
                      <a:pt x="0" y="79"/>
                    </a:lnTo>
                    <a:lnTo>
                      <a:pt x="238" y="79"/>
                    </a:lnTo>
                    <a:close/>
                  </a:path>
                </a:pathLst>
              </a:custGeom>
              <a:solidFill>
                <a:srgbClr val="FF0000"/>
              </a:solidFill>
              <a:ln w="9525">
                <a:noFill/>
                <a:round/>
                <a:headEnd/>
                <a:tailEnd/>
              </a:ln>
            </p:spPr>
            <p:txBody>
              <a:bodyPr/>
              <a:lstStyle/>
              <a:p>
                <a:pPr>
                  <a:defRPr/>
                </a:pPr>
                <a:endParaRPr lang="en-GB"/>
              </a:p>
            </p:txBody>
          </p:sp>
          <p:sp>
            <p:nvSpPr>
              <p:cNvPr id="50" name="Freeform 250"/>
              <p:cNvSpPr>
                <a:spLocks/>
              </p:cNvSpPr>
              <p:nvPr/>
            </p:nvSpPr>
            <p:spPr bwMode="auto">
              <a:xfrm>
                <a:off x="528" y="1773"/>
                <a:ext cx="121" cy="157"/>
              </a:xfrm>
              <a:custGeom>
                <a:avLst/>
                <a:gdLst>
                  <a:gd name="T0" fmla="*/ 0 w 119"/>
                  <a:gd name="T1" fmla="*/ 0 h 157"/>
                  <a:gd name="T2" fmla="*/ 0 w 119"/>
                  <a:gd name="T3" fmla="*/ 61 h 157"/>
                  <a:gd name="T4" fmla="*/ 231 w 119"/>
                  <a:gd name="T5" fmla="*/ 39 h 157"/>
                  <a:gd name="T6" fmla="*/ 0 w 119"/>
                  <a:gd name="T7" fmla="*/ 0 h 157"/>
                  <a:gd name="T8" fmla="*/ 0 w 119"/>
                  <a:gd name="T9" fmla="*/ 0 h 157"/>
                  <a:gd name="T10" fmla="*/ 0 60000 65536"/>
                  <a:gd name="T11" fmla="*/ 0 60000 65536"/>
                  <a:gd name="T12" fmla="*/ 0 60000 65536"/>
                  <a:gd name="T13" fmla="*/ 0 60000 65536"/>
                  <a:gd name="T14" fmla="*/ 0 60000 65536"/>
                  <a:gd name="T15" fmla="*/ 0 w 119"/>
                  <a:gd name="T16" fmla="*/ 0 h 157"/>
                  <a:gd name="T17" fmla="*/ 119 w 119"/>
                  <a:gd name="T18" fmla="*/ 157 h 157"/>
                </a:gdLst>
                <a:ahLst/>
                <a:cxnLst>
                  <a:cxn ang="T10">
                    <a:pos x="T0" y="T1"/>
                  </a:cxn>
                  <a:cxn ang="T11">
                    <a:pos x="T2" y="T3"/>
                  </a:cxn>
                  <a:cxn ang="T12">
                    <a:pos x="T4" y="T5"/>
                  </a:cxn>
                  <a:cxn ang="T13">
                    <a:pos x="T6" y="T7"/>
                  </a:cxn>
                  <a:cxn ang="T14">
                    <a:pos x="T8" y="T9"/>
                  </a:cxn>
                </a:cxnLst>
                <a:rect l="T15" t="T16" r="T17" b="T18"/>
                <a:pathLst>
                  <a:path w="119" h="157">
                    <a:moveTo>
                      <a:pt x="0" y="0"/>
                    </a:moveTo>
                    <a:lnTo>
                      <a:pt x="0" y="157"/>
                    </a:lnTo>
                    <a:lnTo>
                      <a:pt x="119" y="78"/>
                    </a:lnTo>
                    <a:lnTo>
                      <a:pt x="0" y="0"/>
                    </a:lnTo>
                    <a:close/>
                  </a:path>
                </a:pathLst>
              </a:custGeom>
              <a:solidFill>
                <a:srgbClr val="1A0C80"/>
              </a:solidFill>
              <a:ln w="9525">
                <a:noFill/>
                <a:round/>
                <a:headEnd/>
                <a:tailEnd/>
              </a:ln>
            </p:spPr>
            <p:txBody>
              <a:bodyPr/>
              <a:lstStyle/>
              <a:p>
                <a:pPr>
                  <a:defRPr/>
                </a:pPr>
                <a:endParaRPr lang="en-GB"/>
              </a:p>
            </p:txBody>
          </p:sp>
          <p:sp>
            <p:nvSpPr>
              <p:cNvPr id="51" name="Freeform 251"/>
              <p:cNvSpPr>
                <a:spLocks/>
              </p:cNvSpPr>
              <p:nvPr/>
            </p:nvSpPr>
            <p:spPr bwMode="auto">
              <a:xfrm>
                <a:off x="528" y="1773"/>
                <a:ext cx="246" cy="157"/>
              </a:xfrm>
              <a:custGeom>
                <a:avLst/>
                <a:gdLst>
                  <a:gd name="T0" fmla="*/ 465 w 244"/>
                  <a:gd name="T1" fmla="*/ 61 h 157"/>
                  <a:gd name="T2" fmla="*/ 465 w 244"/>
                  <a:gd name="T3" fmla="*/ 0 h 157"/>
                  <a:gd name="T4" fmla="*/ 0 w 244"/>
                  <a:gd name="T5" fmla="*/ 0 h 157"/>
                  <a:gd name="T6" fmla="*/ 0 w 244"/>
                  <a:gd name="T7" fmla="*/ 61 h 157"/>
                  <a:gd name="T8" fmla="*/ 465 w 244"/>
                  <a:gd name="T9" fmla="*/ 61 h 157"/>
                  <a:gd name="T10" fmla="*/ 465 w 244"/>
                  <a:gd name="T11" fmla="*/ 61 h 157"/>
                  <a:gd name="T12" fmla="*/ 0 60000 65536"/>
                  <a:gd name="T13" fmla="*/ 0 60000 65536"/>
                  <a:gd name="T14" fmla="*/ 0 60000 65536"/>
                  <a:gd name="T15" fmla="*/ 0 60000 65536"/>
                  <a:gd name="T16" fmla="*/ 0 60000 65536"/>
                  <a:gd name="T17" fmla="*/ 0 60000 65536"/>
                  <a:gd name="T18" fmla="*/ 0 w 244"/>
                  <a:gd name="T19" fmla="*/ 0 h 157"/>
                  <a:gd name="T20" fmla="*/ 244 w 244"/>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4" h="157">
                    <a:moveTo>
                      <a:pt x="244" y="157"/>
                    </a:moveTo>
                    <a:lnTo>
                      <a:pt x="244" y="0"/>
                    </a:lnTo>
                    <a:lnTo>
                      <a:pt x="0" y="0"/>
                    </a:lnTo>
                    <a:lnTo>
                      <a:pt x="0" y="157"/>
                    </a:lnTo>
                    <a:lnTo>
                      <a:pt x="244" y="157"/>
                    </a:lnTo>
                  </a:path>
                </a:pathLst>
              </a:custGeom>
              <a:noFill/>
              <a:ln w="0">
                <a:solidFill>
                  <a:srgbClr val="000000"/>
                </a:solidFill>
                <a:prstDash val="solid"/>
                <a:round/>
                <a:headEnd/>
                <a:tailEnd/>
              </a:ln>
            </p:spPr>
            <p:txBody>
              <a:bodyPr/>
              <a:lstStyle/>
              <a:p>
                <a:pPr>
                  <a:defRPr/>
                </a:pPr>
                <a:endParaRPr lang="en-GB"/>
              </a:p>
            </p:txBody>
          </p:sp>
        </p:grpSp>
        <p:grpSp>
          <p:nvGrpSpPr>
            <p:cNvPr id="31" name="Group 253"/>
            <p:cNvGrpSpPr>
              <a:grpSpLocks/>
            </p:cNvGrpSpPr>
            <p:nvPr userDrawn="1"/>
          </p:nvGrpSpPr>
          <p:grpSpPr bwMode="auto">
            <a:xfrm>
              <a:off x="7785664" y="6619866"/>
              <a:ext cx="190246" cy="123446"/>
              <a:chOff x="528" y="1164"/>
              <a:chExt cx="237" cy="158"/>
            </a:xfrm>
          </p:grpSpPr>
          <p:sp>
            <p:nvSpPr>
              <p:cNvPr id="44" name="Rectangle 254"/>
              <p:cNvSpPr>
                <a:spLocks noChangeArrowheads="1"/>
              </p:cNvSpPr>
              <p:nvPr/>
            </p:nvSpPr>
            <p:spPr bwMode="auto">
              <a:xfrm>
                <a:off x="528" y="1164"/>
                <a:ext cx="237" cy="158"/>
              </a:xfrm>
              <a:prstGeom prst="rect">
                <a:avLst/>
              </a:prstGeom>
              <a:noFill/>
              <a:ln w="3175">
                <a:solidFill>
                  <a:schemeClr val="tx1"/>
                </a:solidFill>
                <a:miter lim="800000"/>
                <a:headEnd/>
                <a:tailEnd/>
              </a:ln>
              <a:extLst>
                <a:ext uri="{909E8E84-426E-40DD-AFC4-6F175D3DCCD1}"/>
              </a:extLst>
            </p:spPr>
            <p:txBody>
              <a:bodyPr/>
              <a:lstStyle>
                <a:lvl1pPr eaLnBrk="0" hangingPunct="0">
                  <a:defRPr sz="900" b="1">
                    <a:solidFill>
                      <a:schemeClr val="bg1"/>
                    </a:solidFill>
                    <a:latin typeface="Tahoma" pitchFamily="34" charset="0"/>
                  </a:defRPr>
                </a:lvl1pPr>
                <a:lvl2pPr marL="742950" indent="-285750" eaLnBrk="0" hangingPunct="0">
                  <a:defRPr sz="900" b="1">
                    <a:solidFill>
                      <a:schemeClr val="bg1"/>
                    </a:solidFill>
                    <a:latin typeface="Tahoma" pitchFamily="34" charset="0"/>
                  </a:defRPr>
                </a:lvl2pPr>
                <a:lvl3pPr marL="1143000" indent="-228600" eaLnBrk="0" hangingPunct="0">
                  <a:defRPr sz="900" b="1">
                    <a:solidFill>
                      <a:schemeClr val="bg1"/>
                    </a:solidFill>
                    <a:latin typeface="Tahoma" pitchFamily="34" charset="0"/>
                  </a:defRPr>
                </a:lvl3pPr>
                <a:lvl4pPr marL="1600200" indent="-228600" eaLnBrk="0" hangingPunct="0">
                  <a:defRPr sz="900" b="1">
                    <a:solidFill>
                      <a:schemeClr val="bg1"/>
                    </a:solidFill>
                    <a:latin typeface="Tahoma" pitchFamily="34" charset="0"/>
                  </a:defRPr>
                </a:lvl4pPr>
                <a:lvl5pPr marL="2057400" indent="-228600" eaLnBrk="0" hangingPunct="0">
                  <a:defRPr sz="900" b="1">
                    <a:solidFill>
                      <a:schemeClr val="bg1"/>
                    </a:solidFill>
                    <a:latin typeface="Tahoma" pitchFamily="34" charset="0"/>
                  </a:defRPr>
                </a:lvl5pPr>
                <a:lvl6pPr marL="2514600" indent="-228600" eaLnBrk="0" fontAlgn="base" hangingPunct="0">
                  <a:spcBef>
                    <a:spcPct val="0"/>
                  </a:spcBef>
                  <a:spcAft>
                    <a:spcPct val="0"/>
                  </a:spcAft>
                  <a:defRPr sz="900" b="1">
                    <a:solidFill>
                      <a:schemeClr val="bg1"/>
                    </a:solidFill>
                    <a:latin typeface="Tahoma" pitchFamily="34" charset="0"/>
                  </a:defRPr>
                </a:lvl6pPr>
                <a:lvl7pPr marL="2971800" indent="-228600" eaLnBrk="0" fontAlgn="base" hangingPunct="0">
                  <a:spcBef>
                    <a:spcPct val="0"/>
                  </a:spcBef>
                  <a:spcAft>
                    <a:spcPct val="0"/>
                  </a:spcAft>
                  <a:defRPr sz="900" b="1">
                    <a:solidFill>
                      <a:schemeClr val="bg1"/>
                    </a:solidFill>
                    <a:latin typeface="Tahoma" pitchFamily="34" charset="0"/>
                  </a:defRPr>
                </a:lvl7pPr>
                <a:lvl8pPr marL="3429000" indent="-228600" eaLnBrk="0" fontAlgn="base" hangingPunct="0">
                  <a:spcBef>
                    <a:spcPct val="0"/>
                  </a:spcBef>
                  <a:spcAft>
                    <a:spcPct val="0"/>
                  </a:spcAft>
                  <a:defRPr sz="900" b="1">
                    <a:solidFill>
                      <a:schemeClr val="bg1"/>
                    </a:solidFill>
                    <a:latin typeface="Tahoma" pitchFamily="34" charset="0"/>
                  </a:defRPr>
                </a:lvl8pPr>
                <a:lvl9pPr marL="3886200" indent="-228600" eaLnBrk="0" fontAlgn="base" hangingPunct="0">
                  <a:spcBef>
                    <a:spcPct val="0"/>
                  </a:spcBef>
                  <a:spcAft>
                    <a:spcPct val="0"/>
                  </a:spcAft>
                  <a:defRPr sz="900" b="1">
                    <a:solidFill>
                      <a:schemeClr val="bg1"/>
                    </a:solidFill>
                    <a:latin typeface="Tahoma" pitchFamily="34" charset="0"/>
                  </a:defRPr>
                </a:lvl9pPr>
              </a:lstStyle>
              <a:p>
                <a:pPr>
                  <a:spcBef>
                    <a:spcPct val="50000"/>
                  </a:spcBef>
                  <a:defRPr/>
                </a:pPr>
                <a:endParaRPr lang="en-US" altLang="en-US" smtClean="0">
                  <a:solidFill>
                    <a:srgbClr val="FFFFFF"/>
                  </a:solidFill>
                  <a:latin typeface="Arial" charset="0"/>
                  <a:cs typeface="Arial" charset="0"/>
                </a:endParaRPr>
              </a:p>
            </p:txBody>
          </p:sp>
          <p:sp>
            <p:nvSpPr>
              <p:cNvPr id="45" name="Rectangle 255"/>
              <p:cNvSpPr>
                <a:spLocks noChangeArrowheads="1"/>
              </p:cNvSpPr>
              <p:nvPr/>
            </p:nvSpPr>
            <p:spPr bwMode="auto">
              <a:xfrm>
                <a:off x="528" y="1164"/>
                <a:ext cx="237" cy="54"/>
              </a:xfrm>
              <a:prstGeom prst="rect">
                <a:avLst/>
              </a:prstGeom>
              <a:solidFill>
                <a:srgbClr val="FFFFFF"/>
              </a:solidFill>
              <a:ln w="3175">
                <a:solidFill>
                  <a:schemeClr val="tx1"/>
                </a:solidFill>
                <a:miter lim="800000"/>
                <a:headEnd/>
                <a:tailEnd/>
              </a:ln>
            </p:spPr>
            <p:txBody>
              <a:bodyPr/>
              <a:lstStyle>
                <a:lvl1pPr eaLnBrk="0" hangingPunct="0">
                  <a:defRPr sz="900" b="1">
                    <a:solidFill>
                      <a:schemeClr val="bg1"/>
                    </a:solidFill>
                    <a:latin typeface="Tahoma" pitchFamily="34" charset="0"/>
                  </a:defRPr>
                </a:lvl1pPr>
                <a:lvl2pPr marL="742950" indent="-285750" eaLnBrk="0" hangingPunct="0">
                  <a:defRPr sz="900" b="1">
                    <a:solidFill>
                      <a:schemeClr val="bg1"/>
                    </a:solidFill>
                    <a:latin typeface="Tahoma" pitchFamily="34" charset="0"/>
                  </a:defRPr>
                </a:lvl2pPr>
                <a:lvl3pPr marL="1143000" indent="-228600" eaLnBrk="0" hangingPunct="0">
                  <a:defRPr sz="900" b="1">
                    <a:solidFill>
                      <a:schemeClr val="bg1"/>
                    </a:solidFill>
                    <a:latin typeface="Tahoma" pitchFamily="34" charset="0"/>
                  </a:defRPr>
                </a:lvl3pPr>
                <a:lvl4pPr marL="1600200" indent="-228600" eaLnBrk="0" hangingPunct="0">
                  <a:defRPr sz="900" b="1">
                    <a:solidFill>
                      <a:schemeClr val="bg1"/>
                    </a:solidFill>
                    <a:latin typeface="Tahoma" pitchFamily="34" charset="0"/>
                  </a:defRPr>
                </a:lvl4pPr>
                <a:lvl5pPr marL="2057400" indent="-228600" eaLnBrk="0" hangingPunct="0">
                  <a:defRPr sz="900" b="1">
                    <a:solidFill>
                      <a:schemeClr val="bg1"/>
                    </a:solidFill>
                    <a:latin typeface="Tahoma" pitchFamily="34" charset="0"/>
                  </a:defRPr>
                </a:lvl5pPr>
                <a:lvl6pPr marL="2514600" indent="-228600" eaLnBrk="0" fontAlgn="base" hangingPunct="0">
                  <a:spcBef>
                    <a:spcPct val="0"/>
                  </a:spcBef>
                  <a:spcAft>
                    <a:spcPct val="0"/>
                  </a:spcAft>
                  <a:defRPr sz="900" b="1">
                    <a:solidFill>
                      <a:schemeClr val="bg1"/>
                    </a:solidFill>
                    <a:latin typeface="Tahoma" pitchFamily="34" charset="0"/>
                  </a:defRPr>
                </a:lvl6pPr>
                <a:lvl7pPr marL="2971800" indent="-228600" eaLnBrk="0" fontAlgn="base" hangingPunct="0">
                  <a:spcBef>
                    <a:spcPct val="0"/>
                  </a:spcBef>
                  <a:spcAft>
                    <a:spcPct val="0"/>
                  </a:spcAft>
                  <a:defRPr sz="900" b="1">
                    <a:solidFill>
                      <a:schemeClr val="bg1"/>
                    </a:solidFill>
                    <a:latin typeface="Tahoma" pitchFamily="34" charset="0"/>
                  </a:defRPr>
                </a:lvl7pPr>
                <a:lvl8pPr marL="3429000" indent="-228600" eaLnBrk="0" fontAlgn="base" hangingPunct="0">
                  <a:spcBef>
                    <a:spcPct val="0"/>
                  </a:spcBef>
                  <a:spcAft>
                    <a:spcPct val="0"/>
                  </a:spcAft>
                  <a:defRPr sz="900" b="1">
                    <a:solidFill>
                      <a:schemeClr val="bg1"/>
                    </a:solidFill>
                    <a:latin typeface="Tahoma" pitchFamily="34" charset="0"/>
                  </a:defRPr>
                </a:lvl8pPr>
                <a:lvl9pPr marL="3886200" indent="-228600" eaLnBrk="0" fontAlgn="base" hangingPunct="0">
                  <a:spcBef>
                    <a:spcPct val="0"/>
                  </a:spcBef>
                  <a:spcAft>
                    <a:spcPct val="0"/>
                  </a:spcAft>
                  <a:defRPr sz="900" b="1">
                    <a:solidFill>
                      <a:schemeClr val="bg1"/>
                    </a:solidFill>
                    <a:latin typeface="Tahoma" pitchFamily="34" charset="0"/>
                  </a:defRPr>
                </a:lvl9pPr>
              </a:lstStyle>
              <a:p>
                <a:pPr>
                  <a:spcBef>
                    <a:spcPct val="50000"/>
                  </a:spcBef>
                  <a:defRPr/>
                </a:pPr>
                <a:endParaRPr lang="en-US" altLang="en-US" smtClean="0">
                  <a:solidFill>
                    <a:srgbClr val="FFFFFF"/>
                  </a:solidFill>
                  <a:latin typeface="Arial" charset="0"/>
                  <a:cs typeface="Arial" charset="0"/>
                </a:endParaRPr>
              </a:p>
            </p:txBody>
          </p:sp>
          <p:sp>
            <p:nvSpPr>
              <p:cNvPr id="46" name="Rectangle 256"/>
              <p:cNvSpPr>
                <a:spLocks noChangeArrowheads="1"/>
              </p:cNvSpPr>
              <p:nvPr/>
            </p:nvSpPr>
            <p:spPr bwMode="auto">
              <a:xfrm>
                <a:off x="528" y="1218"/>
                <a:ext cx="237" cy="54"/>
              </a:xfrm>
              <a:prstGeom prst="rect">
                <a:avLst/>
              </a:prstGeom>
              <a:solidFill>
                <a:srgbClr val="00FF00"/>
              </a:solidFill>
              <a:ln w="3175">
                <a:solidFill>
                  <a:schemeClr val="tx1">
                    <a:lumMod val="50000"/>
                  </a:schemeClr>
                </a:solidFill>
                <a:miter lim="800000"/>
                <a:headEnd/>
                <a:tailEnd/>
              </a:ln>
            </p:spPr>
            <p:txBody>
              <a:bodyPr/>
              <a:lstStyle/>
              <a:p>
                <a:pPr eaLnBrk="0" hangingPunct="0">
                  <a:spcBef>
                    <a:spcPct val="50000"/>
                  </a:spcBef>
                  <a:defRPr/>
                </a:pPr>
                <a:endParaRPr lang="en-US">
                  <a:solidFill>
                    <a:srgbClr val="FFFFFF"/>
                  </a:solidFill>
                  <a:latin typeface="Arial" pitchFamily="34" charset="0"/>
                  <a:cs typeface="Arial" pitchFamily="34" charset="0"/>
                </a:endParaRPr>
              </a:p>
            </p:txBody>
          </p:sp>
          <p:sp>
            <p:nvSpPr>
              <p:cNvPr id="47" name="Rectangle 257"/>
              <p:cNvSpPr>
                <a:spLocks noChangeArrowheads="1"/>
              </p:cNvSpPr>
              <p:nvPr/>
            </p:nvSpPr>
            <p:spPr bwMode="auto">
              <a:xfrm>
                <a:off x="528" y="1267"/>
                <a:ext cx="237" cy="54"/>
              </a:xfrm>
              <a:prstGeom prst="rect">
                <a:avLst/>
              </a:prstGeom>
              <a:solidFill>
                <a:srgbClr val="FF0000"/>
              </a:solidFill>
              <a:ln>
                <a:noFill/>
              </a:ln>
              <a:extLst>
                <a:ext uri="{91240B29-F687-4F45-9708-019B960494DF}"/>
              </a:extLst>
            </p:spPr>
            <p:txBody>
              <a:bodyPr/>
              <a:lstStyle>
                <a:lvl1pPr eaLnBrk="0" hangingPunct="0">
                  <a:defRPr sz="900" b="1">
                    <a:solidFill>
                      <a:schemeClr val="bg1"/>
                    </a:solidFill>
                    <a:latin typeface="Tahoma" pitchFamily="34" charset="0"/>
                  </a:defRPr>
                </a:lvl1pPr>
                <a:lvl2pPr marL="742950" indent="-285750" eaLnBrk="0" hangingPunct="0">
                  <a:defRPr sz="900" b="1">
                    <a:solidFill>
                      <a:schemeClr val="bg1"/>
                    </a:solidFill>
                    <a:latin typeface="Tahoma" pitchFamily="34" charset="0"/>
                  </a:defRPr>
                </a:lvl2pPr>
                <a:lvl3pPr marL="1143000" indent="-228600" eaLnBrk="0" hangingPunct="0">
                  <a:defRPr sz="900" b="1">
                    <a:solidFill>
                      <a:schemeClr val="bg1"/>
                    </a:solidFill>
                    <a:latin typeface="Tahoma" pitchFamily="34" charset="0"/>
                  </a:defRPr>
                </a:lvl3pPr>
                <a:lvl4pPr marL="1600200" indent="-228600" eaLnBrk="0" hangingPunct="0">
                  <a:defRPr sz="900" b="1">
                    <a:solidFill>
                      <a:schemeClr val="bg1"/>
                    </a:solidFill>
                    <a:latin typeface="Tahoma" pitchFamily="34" charset="0"/>
                  </a:defRPr>
                </a:lvl4pPr>
                <a:lvl5pPr marL="2057400" indent="-228600" eaLnBrk="0" hangingPunct="0">
                  <a:defRPr sz="900" b="1">
                    <a:solidFill>
                      <a:schemeClr val="bg1"/>
                    </a:solidFill>
                    <a:latin typeface="Tahoma" pitchFamily="34" charset="0"/>
                  </a:defRPr>
                </a:lvl5pPr>
                <a:lvl6pPr marL="2514600" indent="-228600" eaLnBrk="0" fontAlgn="base" hangingPunct="0">
                  <a:spcBef>
                    <a:spcPct val="0"/>
                  </a:spcBef>
                  <a:spcAft>
                    <a:spcPct val="0"/>
                  </a:spcAft>
                  <a:defRPr sz="900" b="1">
                    <a:solidFill>
                      <a:schemeClr val="bg1"/>
                    </a:solidFill>
                    <a:latin typeface="Tahoma" pitchFamily="34" charset="0"/>
                  </a:defRPr>
                </a:lvl6pPr>
                <a:lvl7pPr marL="2971800" indent="-228600" eaLnBrk="0" fontAlgn="base" hangingPunct="0">
                  <a:spcBef>
                    <a:spcPct val="0"/>
                  </a:spcBef>
                  <a:spcAft>
                    <a:spcPct val="0"/>
                  </a:spcAft>
                  <a:defRPr sz="900" b="1">
                    <a:solidFill>
                      <a:schemeClr val="bg1"/>
                    </a:solidFill>
                    <a:latin typeface="Tahoma" pitchFamily="34" charset="0"/>
                  </a:defRPr>
                </a:lvl7pPr>
                <a:lvl8pPr marL="3429000" indent="-228600" eaLnBrk="0" fontAlgn="base" hangingPunct="0">
                  <a:spcBef>
                    <a:spcPct val="0"/>
                  </a:spcBef>
                  <a:spcAft>
                    <a:spcPct val="0"/>
                  </a:spcAft>
                  <a:defRPr sz="900" b="1">
                    <a:solidFill>
                      <a:schemeClr val="bg1"/>
                    </a:solidFill>
                    <a:latin typeface="Tahoma" pitchFamily="34" charset="0"/>
                  </a:defRPr>
                </a:lvl8pPr>
                <a:lvl9pPr marL="3886200" indent="-228600" eaLnBrk="0" fontAlgn="base" hangingPunct="0">
                  <a:spcBef>
                    <a:spcPct val="0"/>
                  </a:spcBef>
                  <a:spcAft>
                    <a:spcPct val="0"/>
                  </a:spcAft>
                  <a:defRPr sz="900" b="1">
                    <a:solidFill>
                      <a:schemeClr val="bg1"/>
                    </a:solidFill>
                    <a:latin typeface="Tahoma" pitchFamily="34" charset="0"/>
                  </a:defRPr>
                </a:lvl9pPr>
              </a:lstStyle>
              <a:p>
                <a:pPr>
                  <a:spcBef>
                    <a:spcPct val="50000"/>
                  </a:spcBef>
                  <a:defRPr/>
                </a:pPr>
                <a:endParaRPr lang="en-US" altLang="en-US" smtClean="0">
                  <a:solidFill>
                    <a:srgbClr val="FFFFFF"/>
                  </a:solidFill>
                  <a:latin typeface="Arial" charset="0"/>
                  <a:cs typeface="Arial" charset="0"/>
                </a:endParaRPr>
              </a:p>
            </p:txBody>
          </p:sp>
        </p:grpSp>
        <p:pic>
          <p:nvPicPr>
            <p:cNvPr id="32" name="Picture 268"/>
            <p:cNvPicPr>
              <a:picLocks noChangeAspect="1" noChangeArrowheads="1"/>
            </p:cNvPicPr>
            <p:nvPr userDrawn="1"/>
          </p:nvPicPr>
          <p:blipFill>
            <a:blip r:embed="rId6" cstate="print"/>
            <a:srcRect/>
            <a:stretch>
              <a:fillRect/>
            </a:stretch>
          </p:blipFill>
          <p:spPr bwMode="auto">
            <a:xfrm>
              <a:off x="3096021" y="6619868"/>
              <a:ext cx="194609" cy="127427"/>
            </a:xfrm>
            <a:prstGeom prst="rect">
              <a:avLst/>
            </a:prstGeom>
            <a:noFill/>
            <a:ln w="9525">
              <a:noFill/>
              <a:miter lim="800000"/>
              <a:headEnd/>
              <a:tailEnd/>
            </a:ln>
          </p:spPr>
        </p:pic>
        <p:grpSp>
          <p:nvGrpSpPr>
            <p:cNvPr id="33" name="Group 269"/>
            <p:cNvGrpSpPr>
              <a:grpSpLocks noChangeAspect="1"/>
            </p:cNvGrpSpPr>
            <p:nvPr userDrawn="1"/>
          </p:nvGrpSpPr>
          <p:grpSpPr bwMode="auto">
            <a:xfrm>
              <a:off x="4311448" y="6619875"/>
              <a:ext cx="187075" cy="119106"/>
              <a:chOff x="4213" y="2064"/>
              <a:chExt cx="242" cy="156"/>
            </a:xfrm>
          </p:grpSpPr>
          <p:sp>
            <p:nvSpPr>
              <p:cNvPr id="40" name="AutoShape 270"/>
              <p:cNvSpPr>
                <a:spLocks noChangeAspect="1" noChangeArrowheads="1" noTextEdit="1"/>
              </p:cNvSpPr>
              <p:nvPr/>
            </p:nvSpPr>
            <p:spPr bwMode="auto">
              <a:xfrm>
                <a:off x="4213" y="2064"/>
                <a:ext cx="242" cy="156"/>
              </a:xfrm>
              <a:prstGeom prst="rect">
                <a:avLst/>
              </a:prstGeom>
              <a:noFill/>
              <a:ln w="6350" algn="ctr">
                <a:solidFill>
                  <a:schemeClr val="tx1"/>
                </a:solidFill>
                <a:miter lim="800000"/>
                <a:headEnd/>
                <a:tailEnd/>
              </a:ln>
            </p:spPr>
            <p:txBody>
              <a:bodyPr/>
              <a:lstStyle/>
              <a:p>
                <a:pPr>
                  <a:defRPr/>
                </a:pPr>
                <a:endParaRPr lang="en-GB"/>
              </a:p>
            </p:txBody>
          </p:sp>
          <p:sp>
            <p:nvSpPr>
              <p:cNvPr id="41" name="Rectangle 271"/>
              <p:cNvSpPr>
                <a:spLocks noChangeArrowheads="1"/>
              </p:cNvSpPr>
              <p:nvPr/>
            </p:nvSpPr>
            <p:spPr bwMode="auto">
              <a:xfrm>
                <a:off x="4213" y="2064"/>
                <a:ext cx="242" cy="53"/>
              </a:xfrm>
              <a:prstGeom prst="rect">
                <a:avLst/>
              </a:prstGeom>
              <a:solidFill>
                <a:srgbClr val="FFFF00"/>
              </a:solidFill>
              <a:ln>
                <a:noFill/>
              </a:ln>
              <a:extLst>
                <a:ext uri="{91240B29-F687-4F45-9708-019B960494DF}"/>
              </a:extLst>
            </p:spPr>
            <p:txBody>
              <a:bodyPr/>
              <a:lstStyle>
                <a:lvl1pPr eaLnBrk="0" hangingPunct="0">
                  <a:defRPr sz="900" b="1">
                    <a:solidFill>
                      <a:schemeClr val="bg1"/>
                    </a:solidFill>
                    <a:latin typeface="Tahoma" pitchFamily="34" charset="0"/>
                  </a:defRPr>
                </a:lvl1pPr>
                <a:lvl2pPr marL="742950" indent="-285750" eaLnBrk="0" hangingPunct="0">
                  <a:defRPr sz="900" b="1">
                    <a:solidFill>
                      <a:schemeClr val="bg1"/>
                    </a:solidFill>
                    <a:latin typeface="Tahoma" pitchFamily="34" charset="0"/>
                  </a:defRPr>
                </a:lvl2pPr>
                <a:lvl3pPr marL="1143000" indent="-228600" eaLnBrk="0" hangingPunct="0">
                  <a:defRPr sz="900" b="1">
                    <a:solidFill>
                      <a:schemeClr val="bg1"/>
                    </a:solidFill>
                    <a:latin typeface="Tahoma" pitchFamily="34" charset="0"/>
                  </a:defRPr>
                </a:lvl3pPr>
                <a:lvl4pPr marL="1600200" indent="-228600" eaLnBrk="0" hangingPunct="0">
                  <a:defRPr sz="900" b="1">
                    <a:solidFill>
                      <a:schemeClr val="bg1"/>
                    </a:solidFill>
                    <a:latin typeface="Tahoma" pitchFamily="34" charset="0"/>
                  </a:defRPr>
                </a:lvl4pPr>
                <a:lvl5pPr marL="2057400" indent="-228600" eaLnBrk="0" hangingPunct="0">
                  <a:defRPr sz="900" b="1">
                    <a:solidFill>
                      <a:schemeClr val="bg1"/>
                    </a:solidFill>
                    <a:latin typeface="Tahoma" pitchFamily="34" charset="0"/>
                  </a:defRPr>
                </a:lvl5pPr>
                <a:lvl6pPr marL="2514600" indent="-228600" eaLnBrk="0" fontAlgn="base" hangingPunct="0">
                  <a:spcBef>
                    <a:spcPct val="0"/>
                  </a:spcBef>
                  <a:spcAft>
                    <a:spcPct val="0"/>
                  </a:spcAft>
                  <a:defRPr sz="900" b="1">
                    <a:solidFill>
                      <a:schemeClr val="bg1"/>
                    </a:solidFill>
                    <a:latin typeface="Tahoma" pitchFamily="34" charset="0"/>
                  </a:defRPr>
                </a:lvl6pPr>
                <a:lvl7pPr marL="2971800" indent="-228600" eaLnBrk="0" fontAlgn="base" hangingPunct="0">
                  <a:spcBef>
                    <a:spcPct val="0"/>
                  </a:spcBef>
                  <a:spcAft>
                    <a:spcPct val="0"/>
                  </a:spcAft>
                  <a:defRPr sz="900" b="1">
                    <a:solidFill>
                      <a:schemeClr val="bg1"/>
                    </a:solidFill>
                    <a:latin typeface="Tahoma" pitchFamily="34" charset="0"/>
                  </a:defRPr>
                </a:lvl7pPr>
                <a:lvl8pPr marL="3429000" indent="-228600" eaLnBrk="0" fontAlgn="base" hangingPunct="0">
                  <a:spcBef>
                    <a:spcPct val="0"/>
                  </a:spcBef>
                  <a:spcAft>
                    <a:spcPct val="0"/>
                  </a:spcAft>
                  <a:defRPr sz="900" b="1">
                    <a:solidFill>
                      <a:schemeClr val="bg1"/>
                    </a:solidFill>
                    <a:latin typeface="Tahoma" pitchFamily="34" charset="0"/>
                  </a:defRPr>
                </a:lvl8pPr>
                <a:lvl9pPr marL="3886200" indent="-228600" eaLnBrk="0" fontAlgn="base" hangingPunct="0">
                  <a:spcBef>
                    <a:spcPct val="0"/>
                  </a:spcBef>
                  <a:spcAft>
                    <a:spcPct val="0"/>
                  </a:spcAft>
                  <a:defRPr sz="900" b="1">
                    <a:solidFill>
                      <a:schemeClr val="bg1"/>
                    </a:solidFill>
                    <a:latin typeface="Tahoma" pitchFamily="34" charset="0"/>
                  </a:defRPr>
                </a:lvl9pPr>
              </a:lstStyle>
              <a:p>
                <a:pPr>
                  <a:spcBef>
                    <a:spcPct val="50000"/>
                  </a:spcBef>
                  <a:defRPr/>
                </a:pPr>
                <a:endParaRPr lang="en-US" altLang="en-US" smtClean="0">
                  <a:solidFill>
                    <a:srgbClr val="FFFFFF"/>
                  </a:solidFill>
                </a:endParaRPr>
              </a:p>
            </p:txBody>
          </p:sp>
          <p:sp>
            <p:nvSpPr>
              <p:cNvPr id="42" name="Rectangle 272"/>
              <p:cNvSpPr>
                <a:spLocks noChangeArrowheads="1"/>
              </p:cNvSpPr>
              <p:nvPr/>
            </p:nvSpPr>
            <p:spPr bwMode="auto">
              <a:xfrm>
                <a:off x="4213" y="2117"/>
                <a:ext cx="242" cy="51"/>
              </a:xfrm>
              <a:prstGeom prst="rect">
                <a:avLst/>
              </a:prstGeom>
              <a:solidFill>
                <a:srgbClr val="51DC00"/>
              </a:solidFill>
              <a:ln>
                <a:noFill/>
              </a:ln>
              <a:extLst>
                <a:ext uri="{91240B29-F687-4F45-9708-019B960494DF}"/>
              </a:extLst>
            </p:spPr>
            <p:txBody>
              <a:bodyPr/>
              <a:lstStyle>
                <a:lvl1pPr eaLnBrk="0" hangingPunct="0">
                  <a:defRPr sz="900" b="1">
                    <a:solidFill>
                      <a:schemeClr val="bg1"/>
                    </a:solidFill>
                    <a:latin typeface="Tahoma" pitchFamily="34" charset="0"/>
                  </a:defRPr>
                </a:lvl1pPr>
                <a:lvl2pPr marL="742950" indent="-285750" eaLnBrk="0" hangingPunct="0">
                  <a:defRPr sz="900" b="1">
                    <a:solidFill>
                      <a:schemeClr val="bg1"/>
                    </a:solidFill>
                    <a:latin typeface="Tahoma" pitchFamily="34" charset="0"/>
                  </a:defRPr>
                </a:lvl2pPr>
                <a:lvl3pPr marL="1143000" indent="-228600" eaLnBrk="0" hangingPunct="0">
                  <a:defRPr sz="900" b="1">
                    <a:solidFill>
                      <a:schemeClr val="bg1"/>
                    </a:solidFill>
                    <a:latin typeface="Tahoma" pitchFamily="34" charset="0"/>
                  </a:defRPr>
                </a:lvl3pPr>
                <a:lvl4pPr marL="1600200" indent="-228600" eaLnBrk="0" hangingPunct="0">
                  <a:defRPr sz="900" b="1">
                    <a:solidFill>
                      <a:schemeClr val="bg1"/>
                    </a:solidFill>
                    <a:latin typeface="Tahoma" pitchFamily="34" charset="0"/>
                  </a:defRPr>
                </a:lvl4pPr>
                <a:lvl5pPr marL="2057400" indent="-228600" eaLnBrk="0" hangingPunct="0">
                  <a:defRPr sz="900" b="1">
                    <a:solidFill>
                      <a:schemeClr val="bg1"/>
                    </a:solidFill>
                    <a:latin typeface="Tahoma" pitchFamily="34" charset="0"/>
                  </a:defRPr>
                </a:lvl5pPr>
                <a:lvl6pPr marL="2514600" indent="-228600" eaLnBrk="0" fontAlgn="base" hangingPunct="0">
                  <a:spcBef>
                    <a:spcPct val="0"/>
                  </a:spcBef>
                  <a:spcAft>
                    <a:spcPct val="0"/>
                  </a:spcAft>
                  <a:defRPr sz="900" b="1">
                    <a:solidFill>
                      <a:schemeClr val="bg1"/>
                    </a:solidFill>
                    <a:latin typeface="Tahoma" pitchFamily="34" charset="0"/>
                  </a:defRPr>
                </a:lvl6pPr>
                <a:lvl7pPr marL="2971800" indent="-228600" eaLnBrk="0" fontAlgn="base" hangingPunct="0">
                  <a:spcBef>
                    <a:spcPct val="0"/>
                  </a:spcBef>
                  <a:spcAft>
                    <a:spcPct val="0"/>
                  </a:spcAft>
                  <a:defRPr sz="900" b="1">
                    <a:solidFill>
                      <a:schemeClr val="bg1"/>
                    </a:solidFill>
                    <a:latin typeface="Tahoma" pitchFamily="34" charset="0"/>
                  </a:defRPr>
                </a:lvl7pPr>
                <a:lvl8pPr marL="3429000" indent="-228600" eaLnBrk="0" fontAlgn="base" hangingPunct="0">
                  <a:spcBef>
                    <a:spcPct val="0"/>
                  </a:spcBef>
                  <a:spcAft>
                    <a:spcPct val="0"/>
                  </a:spcAft>
                  <a:defRPr sz="900" b="1">
                    <a:solidFill>
                      <a:schemeClr val="bg1"/>
                    </a:solidFill>
                    <a:latin typeface="Tahoma" pitchFamily="34" charset="0"/>
                  </a:defRPr>
                </a:lvl8pPr>
                <a:lvl9pPr marL="3886200" indent="-228600" eaLnBrk="0" fontAlgn="base" hangingPunct="0">
                  <a:spcBef>
                    <a:spcPct val="0"/>
                  </a:spcBef>
                  <a:spcAft>
                    <a:spcPct val="0"/>
                  </a:spcAft>
                  <a:defRPr sz="900" b="1">
                    <a:solidFill>
                      <a:schemeClr val="bg1"/>
                    </a:solidFill>
                    <a:latin typeface="Tahoma" pitchFamily="34" charset="0"/>
                  </a:defRPr>
                </a:lvl9pPr>
              </a:lstStyle>
              <a:p>
                <a:pPr>
                  <a:spcBef>
                    <a:spcPct val="50000"/>
                  </a:spcBef>
                  <a:defRPr/>
                </a:pPr>
                <a:endParaRPr lang="en-US" altLang="en-US" smtClean="0">
                  <a:solidFill>
                    <a:srgbClr val="FFFFFF"/>
                  </a:solidFill>
                </a:endParaRPr>
              </a:p>
            </p:txBody>
          </p:sp>
          <p:sp>
            <p:nvSpPr>
              <p:cNvPr id="43" name="Rectangle 273"/>
              <p:cNvSpPr>
                <a:spLocks noChangeArrowheads="1"/>
              </p:cNvSpPr>
              <p:nvPr/>
            </p:nvSpPr>
            <p:spPr bwMode="auto">
              <a:xfrm>
                <a:off x="4213" y="2167"/>
                <a:ext cx="242" cy="53"/>
              </a:xfrm>
              <a:prstGeom prst="rect">
                <a:avLst/>
              </a:prstGeom>
              <a:solidFill>
                <a:srgbClr val="FF0000"/>
              </a:solidFill>
              <a:ln>
                <a:noFill/>
              </a:ln>
              <a:extLst>
                <a:ext uri="{91240B29-F687-4F45-9708-019B960494DF}"/>
              </a:extLst>
            </p:spPr>
            <p:txBody>
              <a:bodyPr/>
              <a:lstStyle>
                <a:lvl1pPr eaLnBrk="0" hangingPunct="0">
                  <a:defRPr sz="900" b="1">
                    <a:solidFill>
                      <a:schemeClr val="bg1"/>
                    </a:solidFill>
                    <a:latin typeface="Tahoma" pitchFamily="34" charset="0"/>
                  </a:defRPr>
                </a:lvl1pPr>
                <a:lvl2pPr marL="742950" indent="-285750" eaLnBrk="0" hangingPunct="0">
                  <a:defRPr sz="900" b="1">
                    <a:solidFill>
                      <a:schemeClr val="bg1"/>
                    </a:solidFill>
                    <a:latin typeface="Tahoma" pitchFamily="34" charset="0"/>
                  </a:defRPr>
                </a:lvl2pPr>
                <a:lvl3pPr marL="1143000" indent="-228600" eaLnBrk="0" hangingPunct="0">
                  <a:defRPr sz="900" b="1">
                    <a:solidFill>
                      <a:schemeClr val="bg1"/>
                    </a:solidFill>
                    <a:latin typeface="Tahoma" pitchFamily="34" charset="0"/>
                  </a:defRPr>
                </a:lvl3pPr>
                <a:lvl4pPr marL="1600200" indent="-228600" eaLnBrk="0" hangingPunct="0">
                  <a:defRPr sz="900" b="1">
                    <a:solidFill>
                      <a:schemeClr val="bg1"/>
                    </a:solidFill>
                    <a:latin typeface="Tahoma" pitchFamily="34" charset="0"/>
                  </a:defRPr>
                </a:lvl4pPr>
                <a:lvl5pPr marL="2057400" indent="-228600" eaLnBrk="0" hangingPunct="0">
                  <a:defRPr sz="900" b="1">
                    <a:solidFill>
                      <a:schemeClr val="bg1"/>
                    </a:solidFill>
                    <a:latin typeface="Tahoma" pitchFamily="34" charset="0"/>
                  </a:defRPr>
                </a:lvl5pPr>
                <a:lvl6pPr marL="2514600" indent="-228600" eaLnBrk="0" fontAlgn="base" hangingPunct="0">
                  <a:spcBef>
                    <a:spcPct val="0"/>
                  </a:spcBef>
                  <a:spcAft>
                    <a:spcPct val="0"/>
                  </a:spcAft>
                  <a:defRPr sz="900" b="1">
                    <a:solidFill>
                      <a:schemeClr val="bg1"/>
                    </a:solidFill>
                    <a:latin typeface="Tahoma" pitchFamily="34" charset="0"/>
                  </a:defRPr>
                </a:lvl6pPr>
                <a:lvl7pPr marL="2971800" indent="-228600" eaLnBrk="0" fontAlgn="base" hangingPunct="0">
                  <a:spcBef>
                    <a:spcPct val="0"/>
                  </a:spcBef>
                  <a:spcAft>
                    <a:spcPct val="0"/>
                  </a:spcAft>
                  <a:defRPr sz="900" b="1">
                    <a:solidFill>
                      <a:schemeClr val="bg1"/>
                    </a:solidFill>
                    <a:latin typeface="Tahoma" pitchFamily="34" charset="0"/>
                  </a:defRPr>
                </a:lvl7pPr>
                <a:lvl8pPr marL="3429000" indent="-228600" eaLnBrk="0" fontAlgn="base" hangingPunct="0">
                  <a:spcBef>
                    <a:spcPct val="0"/>
                  </a:spcBef>
                  <a:spcAft>
                    <a:spcPct val="0"/>
                  </a:spcAft>
                  <a:defRPr sz="900" b="1">
                    <a:solidFill>
                      <a:schemeClr val="bg1"/>
                    </a:solidFill>
                    <a:latin typeface="Tahoma" pitchFamily="34" charset="0"/>
                  </a:defRPr>
                </a:lvl8pPr>
                <a:lvl9pPr marL="3886200" indent="-228600" eaLnBrk="0" fontAlgn="base" hangingPunct="0">
                  <a:spcBef>
                    <a:spcPct val="0"/>
                  </a:spcBef>
                  <a:spcAft>
                    <a:spcPct val="0"/>
                  </a:spcAft>
                  <a:defRPr sz="900" b="1">
                    <a:solidFill>
                      <a:schemeClr val="bg1"/>
                    </a:solidFill>
                    <a:latin typeface="Tahoma" pitchFamily="34" charset="0"/>
                  </a:defRPr>
                </a:lvl9pPr>
              </a:lstStyle>
              <a:p>
                <a:pPr>
                  <a:spcBef>
                    <a:spcPct val="50000"/>
                  </a:spcBef>
                  <a:defRPr/>
                </a:pPr>
                <a:endParaRPr lang="en-US" altLang="en-US" smtClean="0">
                  <a:solidFill>
                    <a:srgbClr val="FFFFFF"/>
                  </a:solidFill>
                </a:endParaRPr>
              </a:p>
            </p:txBody>
          </p:sp>
        </p:grpSp>
        <p:grpSp>
          <p:nvGrpSpPr>
            <p:cNvPr id="34" name="Group 242"/>
            <p:cNvGrpSpPr>
              <a:grpSpLocks/>
            </p:cNvGrpSpPr>
            <p:nvPr userDrawn="1"/>
          </p:nvGrpSpPr>
          <p:grpSpPr bwMode="auto">
            <a:xfrm>
              <a:off x="1597882" y="6619873"/>
              <a:ext cx="190272" cy="121111"/>
              <a:chOff x="5554" y="2058"/>
              <a:chExt cx="245" cy="156"/>
            </a:xfrm>
          </p:grpSpPr>
          <p:sp>
            <p:nvSpPr>
              <p:cNvPr id="36" name="Freeform 243"/>
              <p:cNvSpPr>
                <a:spLocks/>
              </p:cNvSpPr>
              <p:nvPr/>
            </p:nvSpPr>
            <p:spPr bwMode="auto">
              <a:xfrm>
                <a:off x="5554" y="2058"/>
                <a:ext cx="245" cy="156"/>
              </a:xfrm>
              <a:custGeom>
                <a:avLst/>
                <a:gdLst>
                  <a:gd name="T0" fmla="*/ 0 w 244"/>
                  <a:gd name="T1" fmla="*/ 0 h 156"/>
                  <a:gd name="T2" fmla="*/ 0 w 244"/>
                  <a:gd name="T3" fmla="*/ 404 h 156"/>
                  <a:gd name="T4" fmla="*/ 455 w 244"/>
                  <a:gd name="T5" fmla="*/ 404 h 156"/>
                  <a:gd name="T6" fmla="*/ 455 w 244"/>
                  <a:gd name="T7" fmla="*/ 0 h 156"/>
                  <a:gd name="T8" fmla="*/ 0 w 244"/>
                  <a:gd name="T9" fmla="*/ 0 h 156"/>
                  <a:gd name="T10" fmla="*/ 0 w 244"/>
                  <a:gd name="T11" fmla="*/ 0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0" y="0"/>
                    </a:moveTo>
                    <a:lnTo>
                      <a:pt x="0" y="156"/>
                    </a:lnTo>
                    <a:lnTo>
                      <a:pt x="244" y="156"/>
                    </a:lnTo>
                    <a:lnTo>
                      <a:pt x="244" y="0"/>
                    </a:lnTo>
                    <a:lnTo>
                      <a:pt x="0" y="0"/>
                    </a:lnTo>
                    <a:close/>
                  </a:path>
                </a:pathLst>
              </a:custGeom>
              <a:solidFill>
                <a:srgbClr val="000000"/>
              </a:solidFill>
              <a:ln w="9525">
                <a:noFill/>
                <a:round/>
                <a:headEnd/>
                <a:tailEnd/>
              </a:ln>
            </p:spPr>
            <p:txBody>
              <a:bodyPr/>
              <a:lstStyle/>
              <a:p>
                <a:pPr>
                  <a:defRPr/>
                </a:pPr>
                <a:endParaRPr lang="en-GB"/>
              </a:p>
            </p:txBody>
          </p:sp>
          <p:sp>
            <p:nvSpPr>
              <p:cNvPr id="37" name="Freeform 244"/>
              <p:cNvSpPr>
                <a:spLocks/>
              </p:cNvSpPr>
              <p:nvPr/>
            </p:nvSpPr>
            <p:spPr bwMode="auto">
              <a:xfrm>
                <a:off x="5554" y="2162"/>
                <a:ext cx="245" cy="52"/>
              </a:xfrm>
              <a:custGeom>
                <a:avLst/>
                <a:gdLst>
                  <a:gd name="T0" fmla="*/ 0 w 244"/>
                  <a:gd name="T1" fmla="*/ 0 h 45"/>
                  <a:gd name="T2" fmla="*/ 0 w 244"/>
                  <a:gd name="T3" fmla="*/ 97659757 h 45"/>
                  <a:gd name="T4" fmla="*/ 455 w 244"/>
                  <a:gd name="T5" fmla="*/ 97659757 h 45"/>
                  <a:gd name="T6" fmla="*/ 455 w 244"/>
                  <a:gd name="T7" fmla="*/ 0 h 45"/>
                  <a:gd name="T8" fmla="*/ 0 w 244"/>
                  <a:gd name="T9" fmla="*/ 0 h 45"/>
                  <a:gd name="T10" fmla="*/ 0 w 244"/>
                  <a:gd name="T11" fmla="*/ 0 h 45"/>
                  <a:gd name="T12" fmla="*/ 0 60000 65536"/>
                  <a:gd name="T13" fmla="*/ 0 60000 65536"/>
                  <a:gd name="T14" fmla="*/ 0 60000 65536"/>
                  <a:gd name="T15" fmla="*/ 0 60000 65536"/>
                  <a:gd name="T16" fmla="*/ 0 60000 65536"/>
                  <a:gd name="T17" fmla="*/ 0 60000 65536"/>
                  <a:gd name="T18" fmla="*/ 0 w 244"/>
                  <a:gd name="T19" fmla="*/ 0 h 45"/>
                  <a:gd name="T20" fmla="*/ 244 w 244"/>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244" h="45">
                    <a:moveTo>
                      <a:pt x="0" y="0"/>
                    </a:moveTo>
                    <a:lnTo>
                      <a:pt x="0" y="45"/>
                    </a:lnTo>
                    <a:lnTo>
                      <a:pt x="244" y="45"/>
                    </a:lnTo>
                    <a:lnTo>
                      <a:pt x="244" y="0"/>
                    </a:lnTo>
                    <a:lnTo>
                      <a:pt x="0" y="0"/>
                    </a:lnTo>
                    <a:close/>
                  </a:path>
                </a:pathLst>
              </a:custGeom>
              <a:solidFill>
                <a:schemeClr val="bg1"/>
              </a:solidFill>
              <a:ln w="9525">
                <a:noFill/>
                <a:round/>
                <a:headEnd/>
                <a:tailEnd/>
              </a:ln>
            </p:spPr>
            <p:txBody>
              <a:bodyPr/>
              <a:lstStyle/>
              <a:p>
                <a:pPr>
                  <a:defRPr/>
                </a:pPr>
                <a:endParaRPr lang="en-GB"/>
              </a:p>
            </p:txBody>
          </p:sp>
          <p:sp>
            <p:nvSpPr>
              <p:cNvPr id="38" name="Freeform 245"/>
              <p:cNvSpPr>
                <a:spLocks/>
              </p:cNvSpPr>
              <p:nvPr/>
            </p:nvSpPr>
            <p:spPr bwMode="auto">
              <a:xfrm>
                <a:off x="5554" y="2060"/>
                <a:ext cx="245" cy="54"/>
              </a:xfrm>
              <a:custGeom>
                <a:avLst/>
                <a:gdLst>
                  <a:gd name="T0" fmla="*/ 0 w 244"/>
                  <a:gd name="T1" fmla="*/ 0 h 50"/>
                  <a:gd name="T2" fmla="*/ 0 w 244"/>
                  <a:gd name="T3" fmla="*/ 25536 h 50"/>
                  <a:gd name="T4" fmla="*/ 455 w 244"/>
                  <a:gd name="T5" fmla="*/ 25536 h 50"/>
                  <a:gd name="T6" fmla="*/ 455 w 244"/>
                  <a:gd name="T7" fmla="*/ 0 h 50"/>
                  <a:gd name="T8" fmla="*/ 0 w 244"/>
                  <a:gd name="T9" fmla="*/ 0 h 50"/>
                  <a:gd name="T10" fmla="*/ 0 w 244"/>
                  <a:gd name="T11" fmla="*/ 0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0" y="0"/>
                    </a:moveTo>
                    <a:lnTo>
                      <a:pt x="0" y="50"/>
                    </a:lnTo>
                    <a:lnTo>
                      <a:pt x="244" y="50"/>
                    </a:lnTo>
                    <a:lnTo>
                      <a:pt x="244" y="0"/>
                    </a:lnTo>
                    <a:lnTo>
                      <a:pt x="0" y="0"/>
                    </a:lnTo>
                    <a:close/>
                  </a:path>
                </a:pathLst>
              </a:custGeom>
              <a:solidFill>
                <a:srgbClr val="0000FF"/>
              </a:solidFill>
              <a:ln w="9525">
                <a:noFill/>
                <a:round/>
                <a:headEnd/>
                <a:tailEnd/>
              </a:ln>
            </p:spPr>
            <p:txBody>
              <a:bodyPr/>
              <a:lstStyle/>
              <a:p>
                <a:pPr>
                  <a:defRPr/>
                </a:pPr>
                <a:endParaRPr lang="en-GB"/>
              </a:p>
            </p:txBody>
          </p:sp>
          <p:sp>
            <p:nvSpPr>
              <p:cNvPr id="39" name="Freeform 246"/>
              <p:cNvSpPr>
                <a:spLocks/>
              </p:cNvSpPr>
              <p:nvPr/>
            </p:nvSpPr>
            <p:spPr bwMode="auto">
              <a:xfrm>
                <a:off x="5554" y="2058"/>
                <a:ext cx="245" cy="156"/>
              </a:xfrm>
              <a:custGeom>
                <a:avLst/>
                <a:gdLst>
                  <a:gd name="T0" fmla="*/ 455 w 244"/>
                  <a:gd name="T1" fmla="*/ 404 h 156"/>
                  <a:gd name="T2" fmla="*/ 455 w 244"/>
                  <a:gd name="T3" fmla="*/ 0 h 156"/>
                  <a:gd name="T4" fmla="*/ 0 w 244"/>
                  <a:gd name="T5" fmla="*/ 0 h 156"/>
                  <a:gd name="T6" fmla="*/ 0 w 244"/>
                  <a:gd name="T7" fmla="*/ 404 h 156"/>
                  <a:gd name="T8" fmla="*/ 455 w 244"/>
                  <a:gd name="T9" fmla="*/ 404 h 156"/>
                  <a:gd name="T10" fmla="*/ 455 w 244"/>
                  <a:gd name="T11" fmla="*/ 404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p>
            </p:txBody>
          </p:sp>
        </p:grpSp>
        <p:pic>
          <p:nvPicPr>
            <p:cNvPr id="35" name="Picture 3"/>
            <p:cNvPicPr>
              <a:picLocks noChangeAspect="1" noChangeArrowheads="1"/>
            </p:cNvPicPr>
            <p:nvPr userDrawn="1"/>
          </p:nvPicPr>
          <p:blipFill>
            <a:blip r:embed="rId7" cstate="print"/>
            <a:srcRect/>
            <a:stretch>
              <a:fillRect/>
            </a:stretch>
          </p:blipFill>
          <p:spPr bwMode="auto">
            <a:xfrm>
              <a:off x="8048478" y="6619868"/>
              <a:ext cx="192235" cy="123854"/>
            </a:xfrm>
            <a:prstGeom prst="rect">
              <a:avLst/>
            </a:prstGeom>
            <a:noFill/>
            <a:ln w="9525">
              <a:noFill/>
              <a:miter lim="800000"/>
              <a:headEnd/>
              <a:tailEnd/>
            </a:ln>
          </p:spPr>
        </p:pic>
      </p:grpSp>
      <p:sp>
        <p:nvSpPr>
          <p:cNvPr id="243" name="Rectangle 39"/>
          <p:cNvSpPr>
            <a:spLocks noChangeArrowheads="1"/>
          </p:cNvSpPr>
          <p:nvPr userDrawn="1"/>
        </p:nvSpPr>
        <p:spPr bwMode="auto">
          <a:xfrm>
            <a:off x="315913" y="180975"/>
            <a:ext cx="141287" cy="138113"/>
          </a:xfrm>
          <a:prstGeom prst="rect">
            <a:avLst/>
          </a:prstGeom>
          <a:noFill/>
          <a:ln>
            <a:noFill/>
          </a:ln>
          <a:extLst>
            <a:ext uri="{909E8E84-426E-40DD-AFC4-6F175D3DCCD1}"/>
            <a:ext uri="{91240B29-F687-4F45-9708-019B960494DF}"/>
          </a:extLst>
        </p:spPr>
        <p:txBody>
          <a:bodyPr wrap="none" lIns="0" tIns="0" rIns="0" bIns="0">
            <a:spAutoFit/>
          </a:bodyPr>
          <a:lstStyle>
            <a:lvl1pPr eaLnBrk="0" hangingPunct="0">
              <a:defRPr sz="900" b="1">
                <a:solidFill>
                  <a:schemeClr val="bg1"/>
                </a:solidFill>
                <a:latin typeface="Tahoma" pitchFamily="34" charset="0"/>
              </a:defRPr>
            </a:lvl1pPr>
            <a:lvl2pPr marL="742950" indent="-285750" eaLnBrk="0" hangingPunct="0">
              <a:defRPr sz="900" b="1">
                <a:solidFill>
                  <a:schemeClr val="bg1"/>
                </a:solidFill>
                <a:latin typeface="Tahoma" pitchFamily="34" charset="0"/>
              </a:defRPr>
            </a:lvl2pPr>
            <a:lvl3pPr marL="1143000" indent="-228600" eaLnBrk="0" hangingPunct="0">
              <a:defRPr sz="900" b="1">
                <a:solidFill>
                  <a:schemeClr val="bg1"/>
                </a:solidFill>
                <a:latin typeface="Tahoma" pitchFamily="34" charset="0"/>
              </a:defRPr>
            </a:lvl3pPr>
            <a:lvl4pPr marL="1600200" indent="-228600" eaLnBrk="0" hangingPunct="0">
              <a:defRPr sz="900" b="1">
                <a:solidFill>
                  <a:schemeClr val="bg1"/>
                </a:solidFill>
                <a:latin typeface="Tahoma" pitchFamily="34" charset="0"/>
              </a:defRPr>
            </a:lvl4pPr>
            <a:lvl5pPr marL="2057400" indent="-228600" eaLnBrk="0" hangingPunct="0">
              <a:defRPr sz="900" b="1">
                <a:solidFill>
                  <a:schemeClr val="bg1"/>
                </a:solidFill>
                <a:latin typeface="Tahoma" pitchFamily="34" charset="0"/>
              </a:defRPr>
            </a:lvl5pPr>
            <a:lvl6pPr marL="2514600" indent="-228600" eaLnBrk="0" fontAlgn="base" hangingPunct="0">
              <a:spcBef>
                <a:spcPct val="0"/>
              </a:spcBef>
              <a:spcAft>
                <a:spcPct val="0"/>
              </a:spcAft>
              <a:defRPr sz="900" b="1">
                <a:solidFill>
                  <a:schemeClr val="bg1"/>
                </a:solidFill>
                <a:latin typeface="Tahoma" pitchFamily="34" charset="0"/>
              </a:defRPr>
            </a:lvl6pPr>
            <a:lvl7pPr marL="2971800" indent="-228600" eaLnBrk="0" fontAlgn="base" hangingPunct="0">
              <a:spcBef>
                <a:spcPct val="0"/>
              </a:spcBef>
              <a:spcAft>
                <a:spcPct val="0"/>
              </a:spcAft>
              <a:defRPr sz="900" b="1">
                <a:solidFill>
                  <a:schemeClr val="bg1"/>
                </a:solidFill>
                <a:latin typeface="Tahoma" pitchFamily="34" charset="0"/>
              </a:defRPr>
            </a:lvl7pPr>
            <a:lvl8pPr marL="3429000" indent="-228600" eaLnBrk="0" fontAlgn="base" hangingPunct="0">
              <a:spcBef>
                <a:spcPct val="0"/>
              </a:spcBef>
              <a:spcAft>
                <a:spcPct val="0"/>
              </a:spcAft>
              <a:defRPr sz="900" b="1">
                <a:solidFill>
                  <a:schemeClr val="bg1"/>
                </a:solidFill>
                <a:latin typeface="Tahoma" pitchFamily="34" charset="0"/>
              </a:defRPr>
            </a:lvl8pPr>
            <a:lvl9pPr marL="3886200" indent="-228600" eaLnBrk="0" fontAlgn="base" hangingPunct="0">
              <a:spcBef>
                <a:spcPct val="0"/>
              </a:spcBef>
              <a:spcAft>
                <a:spcPct val="0"/>
              </a:spcAft>
              <a:defRPr sz="900" b="1">
                <a:solidFill>
                  <a:schemeClr val="bg1"/>
                </a:solidFill>
                <a:latin typeface="Tahoma" pitchFamily="34" charset="0"/>
              </a:defRPr>
            </a:lvl9pPr>
          </a:lstStyle>
          <a:p>
            <a:pPr algn="ctr">
              <a:defRPr/>
            </a:pPr>
            <a:fld id="{1AD4D3CB-F0E3-4614-B07D-B3769EB90CFC}" type="slidenum">
              <a:rPr lang="de-DE" altLang="en-US" b="0" smtClean="0">
                <a:solidFill>
                  <a:srgbClr val="00B5E2"/>
                </a:solidFill>
                <a:latin typeface="Arial" charset="0"/>
                <a:cs typeface="Arial" charset="0"/>
              </a:rPr>
              <a:pPr algn="ctr">
                <a:defRPr/>
              </a:pPr>
              <a:t>‹#›</a:t>
            </a:fld>
            <a:endParaRPr lang="de-DE" altLang="en-US" b="0" smtClean="0">
              <a:solidFill>
                <a:srgbClr val="00B5E2"/>
              </a:solidFill>
              <a:latin typeface="Arial" charset="0"/>
              <a:cs typeface="Arial" charset="0"/>
            </a:endParaRPr>
          </a:p>
        </p:txBody>
      </p:sp>
      <p:sp>
        <p:nvSpPr>
          <p:cNvPr id="244" name="Rectangle 248"/>
          <p:cNvSpPr>
            <a:spLocks noChangeArrowheads="1"/>
          </p:cNvSpPr>
          <p:nvPr userDrawn="1"/>
        </p:nvSpPr>
        <p:spPr bwMode="auto">
          <a:xfrm>
            <a:off x="6334125" y="542925"/>
            <a:ext cx="3571875" cy="1476375"/>
          </a:xfrm>
          <a:prstGeom prst="rect">
            <a:avLst/>
          </a:prstGeom>
          <a:solidFill>
            <a:schemeClr val="bg1"/>
          </a:solidFill>
          <a:ln>
            <a:noFill/>
          </a:ln>
          <a:extLst>
            <a:ext uri="{91240B29-F687-4F45-9708-019B960494DF}"/>
          </a:extLst>
        </p:spPr>
        <p:txBody>
          <a:bodyPr lIns="36000" tIns="36000" rIns="36000" bIns="36000"/>
          <a:lstStyle>
            <a:lvl1pPr eaLnBrk="0" hangingPunct="0">
              <a:defRPr sz="900" b="1">
                <a:solidFill>
                  <a:schemeClr val="bg1"/>
                </a:solidFill>
                <a:latin typeface="Tahoma" pitchFamily="34" charset="0"/>
              </a:defRPr>
            </a:lvl1pPr>
            <a:lvl2pPr marL="742950" indent="-285750" eaLnBrk="0" hangingPunct="0">
              <a:defRPr sz="900" b="1">
                <a:solidFill>
                  <a:schemeClr val="bg1"/>
                </a:solidFill>
                <a:latin typeface="Tahoma" pitchFamily="34" charset="0"/>
              </a:defRPr>
            </a:lvl2pPr>
            <a:lvl3pPr marL="1143000" indent="-228600" eaLnBrk="0" hangingPunct="0">
              <a:defRPr sz="900" b="1">
                <a:solidFill>
                  <a:schemeClr val="bg1"/>
                </a:solidFill>
                <a:latin typeface="Tahoma" pitchFamily="34" charset="0"/>
              </a:defRPr>
            </a:lvl3pPr>
            <a:lvl4pPr marL="1600200" indent="-228600" eaLnBrk="0" hangingPunct="0">
              <a:defRPr sz="900" b="1">
                <a:solidFill>
                  <a:schemeClr val="bg1"/>
                </a:solidFill>
                <a:latin typeface="Tahoma" pitchFamily="34" charset="0"/>
              </a:defRPr>
            </a:lvl4pPr>
            <a:lvl5pPr marL="2057400" indent="-228600" eaLnBrk="0" hangingPunct="0">
              <a:defRPr sz="900" b="1">
                <a:solidFill>
                  <a:schemeClr val="bg1"/>
                </a:solidFill>
                <a:latin typeface="Tahoma" pitchFamily="34" charset="0"/>
              </a:defRPr>
            </a:lvl5pPr>
            <a:lvl6pPr marL="2514600" indent="-228600" eaLnBrk="0" fontAlgn="base" hangingPunct="0">
              <a:spcBef>
                <a:spcPct val="0"/>
              </a:spcBef>
              <a:spcAft>
                <a:spcPct val="0"/>
              </a:spcAft>
              <a:defRPr sz="900" b="1">
                <a:solidFill>
                  <a:schemeClr val="bg1"/>
                </a:solidFill>
                <a:latin typeface="Tahoma" pitchFamily="34" charset="0"/>
              </a:defRPr>
            </a:lvl6pPr>
            <a:lvl7pPr marL="2971800" indent="-228600" eaLnBrk="0" fontAlgn="base" hangingPunct="0">
              <a:spcBef>
                <a:spcPct val="0"/>
              </a:spcBef>
              <a:spcAft>
                <a:spcPct val="0"/>
              </a:spcAft>
              <a:defRPr sz="900" b="1">
                <a:solidFill>
                  <a:schemeClr val="bg1"/>
                </a:solidFill>
                <a:latin typeface="Tahoma" pitchFamily="34" charset="0"/>
              </a:defRPr>
            </a:lvl7pPr>
            <a:lvl8pPr marL="3429000" indent="-228600" eaLnBrk="0" fontAlgn="base" hangingPunct="0">
              <a:spcBef>
                <a:spcPct val="0"/>
              </a:spcBef>
              <a:spcAft>
                <a:spcPct val="0"/>
              </a:spcAft>
              <a:defRPr sz="900" b="1">
                <a:solidFill>
                  <a:schemeClr val="bg1"/>
                </a:solidFill>
                <a:latin typeface="Tahoma" pitchFamily="34" charset="0"/>
              </a:defRPr>
            </a:lvl8pPr>
            <a:lvl9pPr marL="3886200" indent="-228600" eaLnBrk="0" fontAlgn="base" hangingPunct="0">
              <a:spcBef>
                <a:spcPct val="0"/>
              </a:spcBef>
              <a:spcAft>
                <a:spcPct val="0"/>
              </a:spcAft>
              <a:defRPr sz="900" b="1">
                <a:solidFill>
                  <a:schemeClr val="bg1"/>
                </a:solidFill>
                <a:latin typeface="Tahoma" pitchFamily="34" charset="0"/>
              </a:defRPr>
            </a:lvl9pPr>
          </a:lstStyle>
          <a:p>
            <a:pPr>
              <a:spcBef>
                <a:spcPct val="50000"/>
              </a:spcBef>
              <a:defRPr/>
            </a:pPr>
            <a:endParaRPr lang="en-US" altLang="en-US" smtClean="0">
              <a:solidFill>
                <a:srgbClr val="FFFFFF"/>
              </a:solidFill>
            </a:endParaRPr>
          </a:p>
        </p:txBody>
      </p:sp>
      <p:pic>
        <p:nvPicPr>
          <p:cNvPr id="245" name="Picture 11" descr="EUMETSATLogo_hor_noTagline_solid_CMYK UPDATED version.png"/>
          <p:cNvPicPr>
            <a:picLocks noChangeAspect="1"/>
          </p:cNvPicPr>
          <p:nvPr userDrawn="1"/>
        </p:nvPicPr>
        <p:blipFill>
          <a:blip r:embed="rId8" cstate="print"/>
          <a:srcRect/>
          <a:stretch>
            <a:fillRect/>
          </a:stretch>
        </p:blipFill>
        <p:spPr bwMode="auto">
          <a:xfrm>
            <a:off x="6810375" y="1019175"/>
            <a:ext cx="2614613" cy="482600"/>
          </a:xfrm>
          <a:prstGeom prst="rect">
            <a:avLst/>
          </a:prstGeom>
          <a:noFill/>
          <a:ln w="9525">
            <a:noFill/>
            <a:miter lim="800000"/>
            <a:headEnd/>
            <a:tailEnd/>
          </a:ln>
        </p:spPr>
      </p:pic>
      <p:sp>
        <p:nvSpPr>
          <p:cNvPr id="246" name="Rectangle 61"/>
          <p:cNvSpPr>
            <a:spLocks noChangeArrowheads="1"/>
          </p:cNvSpPr>
          <p:nvPr userDrawn="1"/>
        </p:nvSpPr>
        <p:spPr bwMode="auto">
          <a:xfrm>
            <a:off x="627063" y="180975"/>
            <a:ext cx="2872581" cy="138499"/>
          </a:xfrm>
          <a:prstGeom prst="rect">
            <a:avLst/>
          </a:prstGeom>
          <a:noFill/>
          <a:ln>
            <a:noFill/>
          </a:ln>
          <a:extLst>
            <a:ext uri="{909E8E84-426E-40DD-AFC4-6F175D3DCCD1}"/>
            <a:ext uri="{91240B29-F687-4F45-9708-019B960494DF}"/>
          </a:extLst>
        </p:spPr>
        <p:txBody>
          <a:bodyPr wrap="none" lIns="0" tIns="0" rIns="0" bIns="0">
            <a:spAutoFit/>
          </a:bodyPr>
          <a:lstStyle>
            <a:lvl1pPr eaLnBrk="0" hangingPunct="0">
              <a:defRPr sz="900" b="1">
                <a:solidFill>
                  <a:schemeClr val="bg1"/>
                </a:solidFill>
                <a:latin typeface="Tahoma" pitchFamily="34" charset="0"/>
              </a:defRPr>
            </a:lvl1pPr>
            <a:lvl2pPr marL="742950" indent="-285750" eaLnBrk="0" hangingPunct="0">
              <a:defRPr sz="900" b="1">
                <a:solidFill>
                  <a:schemeClr val="bg1"/>
                </a:solidFill>
                <a:latin typeface="Tahoma" pitchFamily="34" charset="0"/>
              </a:defRPr>
            </a:lvl2pPr>
            <a:lvl3pPr marL="1143000" indent="-228600" eaLnBrk="0" hangingPunct="0">
              <a:defRPr sz="900" b="1">
                <a:solidFill>
                  <a:schemeClr val="bg1"/>
                </a:solidFill>
                <a:latin typeface="Tahoma" pitchFamily="34" charset="0"/>
              </a:defRPr>
            </a:lvl3pPr>
            <a:lvl4pPr marL="1600200" indent="-228600" eaLnBrk="0" hangingPunct="0">
              <a:defRPr sz="900" b="1">
                <a:solidFill>
                  <a:schemeClr val="bg1"/>
                </a:solidFill>
                <a:latin typeface="Tahoma" pitchFamily="34" charset="0"/>
              </a:defRPr>
            </a:lvl4pPr>
            <a:lvl5pPr marL="2057400" indent="-228600" eaLnBrk="0" hangingPunct="0">
              <a:defRPr sz="900" b="1">
                <a:solidFill>
                  <a:schemeClr val="bg1"/>
                </a:solidFill>
                <a:latin typeface="Tahoma" pitchFamily="34" charset="0"/>
              </a:defRPr>
            </a:lvl5pPr>
            <a:lvl6pPr marL="2514600" indent="-228600" eaLnBrk="0" fontAlgn="base" hangingPunct="0">
              <a:spcBef>
                <a:spcPct val="0"/>
              </a:spcBef>
              <a:spcAft>
                <a:spcPct val="0"/>
              </a:spcAft>
              <a:defRPr sz="900" b="1">
                <a:solidFill>
                  <a:schemeClr val="bg1"/>
                </a:solidFill>
                <a:latin typeface="Tahoma" pitchFamily="34" charset="0"/>
              </a:defRPr>
            </a:lvl6pPr>
            <a:lvl7pPr marL="2971800" indent="-228600" eaLnBrk="0" fontAlgn="base" hangingPunct="0">
              <a:spcBef>
                <a:spcPct val="0"/>
              </a:spcBef>
              <a:spcAft>
                <a:spcPct val="0"/>
              </a:spcAft>
              <a:defRPr sz="900" b="1">
                <a:solidFill>
                  <a:schemeClr val="bg1"/>
                </a:solidFill>
                <a:latin typeface="Tahoma" pitchFamily="34" charset="0"/>
              </a:defRPr>
            </a:lvl7pPr>
            <a:lvl8pPr marL="3429000" indent="-228600" eaLnBrk="0" fontAlgn="base" hangingPunct="0">
              <a:spcBef>
                <a:spcPct val="0"/>
              </a:spcBef>
              <a:spcAft>
                <a:spcPct val="0"/>
              </a:spcAft>
              <a:defRPr sz="900" b="1">
                <a:solidFill>
                  <a:schemeClr val="bg1"/>
                </a:solidFill>
                <a:latin typeface="Tahoma" pitchFamily="34" charset="0"/>
              </a:defRPr>
            </a:lvl8pPr>
            <a:lvl9pPr marL="3886200" indent="-228600" eaLnBrk="0" fontAlgn="base" hangingPunct="0">
              <a:spcBef>
                <a:spcPct val="0"/>
              </a:spcBef>
              <a:spcAft>
                <a:spcPct val="0"/>
              </a:spcAft>
              <a:defRPr sz="900" b="1">
                <a:solidFill>
                  <a:schemeClr val="bg1"/>
                </a:solidFill>
                <a:latin typeface="Tahoma" pitchFamily="34" charset="0"/>
              </a:defRPr>
            </a:lvl9pPr>
          </a:lstStyle>
          <a:p>
            <a:pPr>
              <a:defRPr/>
            </a:pPr>
            <a:r>
              <a:rPr lang="en-GB" altLang="en-US" b="0" dirty="0" smtClean="0">
                <a:solidFill>
                  <a:srgbClr val="00B5EF"/>
                </a:solidFill>
                <a:latin typeface="Arial" charset="0"/>
                <a:cs typeface="Arial" charset="0"/>
              </a:rPr>
              <a:t>GSICS</a:t>
            </a:r>
            <a:r>
              <a:rPr lang="en-GB" altLang="en-US" b="0" baseline="0" dirty="0" smtClean="0">
                <a:solidFill>
                  <a:srgbClr val="00B5EF"/>
                </a:solidFill>
                <a:latin typeface="Arial" charset="0"/>
                <a:cs typeface="Arial" charset="0"/>
              </a:rPr>
              <a:t> Microwave Sub-Group Web Meeting 2015-05-13</a:t>
            </a:r>
            <a:endParaRPr lang="en-GB" altLang="en-US" b="0" dirty="0" smtClean="0">
              <a:solidFill>
                <a:srgbClr val="00B5EF"/>
              </a:solidFill>
              <a:latin typeface="Arial" charset="0"/>
              <a:cs typeface="Arial" charset="0"/>
            </a:endParaRPr>
          </a:p>
        </p:txBody>
      </p:sp>
      <p:sp>
        <p:nvSpPr>
          <p:cNvPr id="8" name="Rectangle 41"/>
          <p:cNvSpPr>
            <a:spLocks noGrp="1" noChangeArrowheads="1"/>
          </p:cNvSpPr>
          <p:nvPr>
            <p:ph type="subTitle" sz="quarter" idx="1"/>
          </p:nvPr>
        </p:nvSpPr>
        <p:spPr>
          <a:xfrm>
            <a:off x="258793" y="534838"/>
            <a:ext cx="5952226" cy="1449237"/>
          </a:xfrm>
        </p:spPr>
        <p:txBody>
          <a:bodyPr anchor="ctr"/>
          <a:lstStyle>
            <a:lvl1pPr marL="0" indent="0">
              <a:lnSpc>
                <a:spcPts val="3400"/>
              </a:lnSpc>
              <a:buNone/>
              <a:defRPr b="1" cap="all" baseline="0">
                <a:solidFill>
                  <a:schemeClr val="bg1"/>
                </a:solidFill>
              </a:defRPr>
            </a:lvl1pPr>
          </a:lstStyle>
          <a:p>
            <a:r>
              <a:rPr lang="en-US" smtClean="0"/>
              <a:t>Click to edit Master subtitle style</a:t>
            </a:r>
            <a:endParaRPr lang="en-GB" dirty="0" smtClean="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blipFill dpi="0" rotWithShape="0">
          <a:blip r:embed="rId2" cstate="print">
            <a:lum/>
          </a:blip>
          <a:srcRect/>
          <a:stretch>
            <a:fillRect b="-5000"/>
          </a:stretch>
        </a:blipFill>
        <a:effectLst/>
      </p:bgPr>
    </p:bg>
    <p:spTree>
      <p:nvGrpSpPr>
        <p:cNvPr id="1" name=""/>
        <p:cNvGrpSpPr/>
        <p:nvPr/>
      </p:nvGrpSpPr>
      <p:grpSpPr>
        <a:xfrm>
          <a:off x="0" y="0"/>
          <a:ext cx="0" cy="0"/>
          <a:chOff x="0" y="0"/>
          <a:chExt cx="0" cy="0"/>
        </a:xfrm>
      </p:grpSpPr>
      <p:pic>
        <p:nvPicPr>
          <p:cNvPr id="3" name="Picture 25" descr="EUMETSATwhite.png"/>
          <p:cNvPicPr>
            <a:picLocks noChangeAspect="1"/>
          </p:cNvPicPr>
          <p:nvPr userDrawn="1"/>
        </p:nvPicPr>
        <p:blipFill>
          <a:blip r:embed="rId3" cstate="print"/>
          <a:srcRect/>
          <a:stretch>
            <a:fillRect/>
          </a:stretch>
        </p:blipFill>
        <p:spPr bwMode="auto">
          <a:xfrm>
            <a:off x="8891588" y="6604000"/>
            <a:ext cx="808037" cy="149225"/>
          </a:xfrm>
          <a:prstGeom prst="rect">
            <a:avLst/>
          </a:prstGeom>
          <a:noFill/>
          <a:ln w="9525">
            <a:noFill/>
            <a:miter lim="800000"/>
            <a:headEnd/>
            <a:tailEnd/>
          </a:ln>
        </p:spPr>
      </p:pic>
      <p:sp>
        <p:nvSpPr>
          <p:cNvPr id="4" name="Rectangle 9"/>
          <p:cNvSpPr>
            <a:spLocks noChangeArrowheads="1"/>
          </p:cNvSpPr>
          <p:nvPr userDrawn="1"/>
        </p:nvSpPr>
        <p:spPr bwMode="auto">
          <a:xfrm>
            <a:off x="0" y="0"/>
            <a:ext cx="9906000" cy="855663"/>
          </a:xfrm>
          <a:prstGeom prst="rect">
            <a:avLst/>
          </a:prstGeom>
          <a:solidFill>
            <a:srgbClr val="00205B"/>
          </a:solidFill>
          <a:ln>
            <a:noFill/>
          </a:ln>
          <a:extLst>
            <a:ext uri="{91240B29-F687-4F45-9708-019B960494DF}"/>
          </a:extLst>
        </p:spPr>
        <p:txBody>
          <a:bodyPr lIns="36000" tIns="36000" rIns="36000" bIns="36000"/>
          <a:lstStyle>
            <a:lvl1pPr eaLnBrk="0" hangingPunct="0">
              <a:defRPr sz="900" b="1">
                <a:solidFill>
                  <a:schemeClr val="bg1"/>
                </a:solidFill>
                <a:latin typeface="Tahoma" pitchFamily="34" charset="0"/>
              </a:defRPr>
            </a:lvl1pPr>
            <a:lvl2pPr marL="742950" indent="-285750" eaLnBrk="0" hangingPunct="0">
              <a:defRPr sz="900" b="1">
                <a:solidFill>
                  <a:schemeClr val="bg1"/>
                </a:solidFill>
                <a:latin typeface="Tahoma" pitchFamily="34" charset="0"/>
              </a:defRPr>
            </a:lvl2pPr>
            <a:lvl3pPr marL="1143000" indent="-228600" eaLnBrk="0" hangingPunct="0">
              <a:defRPr sz="900" b="1">
                <a:solidFill>
                  <a:schemeClr val="bg1"/>
                </a:solidFill>
                <a:latin typeface="Tahoma" pitchFamily="34" charset="0"/>
              </a:defRPr>
            </a:lvl3pPr>
            <a:lvl4pPr marL="1600200" indent="-228600" eaLnBrk="0" hangingPunct="0">
              <a:defRPr sz="900" b="1">
                <a:solidFill>
                  <a:schemeClr val="bg1"/>
                </a:solidFill>
                <a:latin typeface="Tahoma" pitchFamily="34" charset="0"/>
              </a:defRPr>
            </a:lvl4pPr>
            <a:lvl5pPr marL="2057400" indent="-228600" eaLnBrk="0" hangingPunct="0">
              <a:defRPr sz="900" b="1">
                <a:solidFill>
                  <a:schemeClr val="bg1"/>
                </a:solidFill>
                <a:latin typeface="Tahoma" pitchFamily="34" charset="0"/>
              </a:defRPr>
            </a:lvl5pPr>
            <a:lvl6pPr marL="2514600" indent="-228600" eaLnBrk="0" fontAlgn="base" hangingPunct="0">
              <a:spcBef>
                <a:spcPct val="0"/>
              </a:spcBef>
              <a:spcAft>
                <a:spcPct val="0"/>
              </a:spcAft>
              <a:defRPr sz="900" b="1">
                <a:solidFill>
                  <a:schemeClr val="bg1"/>
                </a:solidFill>
                <a:latin typeface="Tahoma" pitchFamily="34" charset="0"/>
              </a:defRPr>
            </a:lvl6pPr>
            <a:lvl7pPr marL="2971800" indent="-228600" eaLnBrk="0" fontAlgn="base" hangingPunct="0">
              <a:spcBef>
                <a:spcPct val="0"/>
              </a:spcBef>
              <a:spcAft>
                <a:spcPct val="0"/>
              </a:spcAft>
              <a:defRPr sz="900" b="1">
                <a:solidFill>
                  <a:schemeClr val="bg1"/>
                </a:solidFill>
                <a:latin typeface="Tahoma" pitchFamily="34" charset="0"/>
              </a:defRPr>
            </a:lvl7pPr>
            <a:lvl8pPr marL="3429000" indent="-228600" eaLnBrk="0" fontAlgn="base" hangingPunct="0">
              <a:spcBef>
                <a:spcPct val="0"/>
              </a:spcBef>
              <a:spcAft>
                <a:spcPct val="0"/>
              </a:spcAft>
              <a:defRPr sz="900" b="1">
                <a:solidFill>
                  <a:schemeClr val="bg1"/>
                </a:solidFill>
                <a:latin typeface="Tahoma" pitchFamily="34" charset="0"/>
              </a:defRPr>
            </a:lvl8pPr>
            <a:lvl9pPr marL="3886200" indent="-228600" eaLnBrk="0" fontAlgn="base" hangingPunct="0">
              <a:spcBef>
                <a:spcPct val="0"/>
              </a:spcBef>
              <a:spcAft>
                <a:spcPct val="0"/>
              </a:spcAft>
              <a:defRPr sz="900" b="1">
                <a:solidFill>
                  <a:schemeClr val="bg1"/>
                </a:solidFill>
                <a:latin typeface="Tahoma" pitchFamily="34" charset="0"/>
              </a:defRPr>
            </a:lvl9pPr>
          </a:lstStyle>
          <a:p>
            <a:pPr>
              <a:spcBef>
                <a:spcPct val="50000"/>
              </a:spcBef>
              <a:defRPr/>
            </a:pPr>
            <a:endParaRPr lang="en-US" altLang="en-US" smtClean="0">
              <a:solidFill>
                <a:srgbClr val="FFFFFF"/>
              </a:solidFill>
            </a:endParaRPr>
          </a:p>
        </p:txBody>
      </p:sp>
      <p:sp>
        <p:nvSpPr>
          <p:cNvPr id="5" name="Rectangle 61"/>
          <p:cNvSpPr>
            <a:spLocks noChangeArrowheads="1"/>
          </p:cNvSpPr>
          <p:nvPr userDrawn="1"/>
        </p:nvSpPr>
        <p:spPr bwMode="auto">
          <a:xfrm>
            <a:off x="608013" y="6524625"/>
            <a:ext cx="7040562" cy="138113"/>
          </a:xfrm>
          <a:prstGeom prst="rect">
            <a:avLst/>
          </a:prstGeom>
          <a:noFill/>
          <a:ln>
            <a:noFill/>
          </a:ln>
          <a:extLst>
            <a:ext uri="{909E8E84-426E-40DD-AFC4-6F175D3DCCD1}"/>
            <a:ext uri="{91240B29-F687-4F45-9708-019B960494DF}"/>
          </a:extLst>
        </p:spPr>
        <p:txBody>
          <a:bodyPr lIns="0" tIns="0" rIns="0" bIns="0">
            <a:spAutoFit/>
          </a:bodyPr>
          <a:lstStyle>
            <a:lvl1pPr eaLnBrk="0" hangingPunct="0">
              <a:defRPr sz="900" b="1">
                <a:solidFill>
                  <a:schemeClr val="bg1"/>
                </a:solidFill>
                <a:latin typeface="Tahoma" pitchFamily="34" charset="0"/>
              </a:defRPr>
            </a:lvl1pPr>
            <a:lvl2pPr marL="742950" indent="-285750" eaLnBrk="0" hangingPunct="0">
              <a:defRPr sz="900" b="1">
                <a:solidFill>
                  <a:schemeClr val="bg1"/>
                </a:solidFill>
                <a:latin typeface="Tahoma" pitchFamily="34" charset="0"/>
              </a:defRPr>
            </a:lvl2pPr>
            <a:lvl3pPr marL="1143000" indent="-228600" eaLnBrk="0" hangingPunct="0">
              <a:defRPr sz="900" b="1">
                <a:solidFill>
                  <a:schemeClr val="bg1"/>
                </a:solidFill>
                <a:latin typeface="Tahoma" pitchFamily="34" charset="0"/>
              </a:defRPr>
            </a:lvl3pPr>
            <a:lvl4pPr marL="1600200" indent="-228600" eaLnBrk="0" hangingPunct="0">
              <a:defRPr sz="900" b="1">
                <a:solidFill>
                  <a:schemeClr val="bg1"/>
                </a:solidFill>
                <a:latin typeface="Tahoma" pitchFamily="34" charset="0"/>
              </a:defRPr>
            </a:lvl4pPr>
            <a:lvl5pPr marL="2057400" indent="-228600" eaLnBrk="0" hangingPunct="0">
              <a:defRPr sz="900" b="1">
                <a:solidFill>
                  <a:schemeClr val="bg1"/>
                </a:solidFill>
                <a:latin typeface="Tahoma" pitchFamily="34" charset="0"/>
              </a:defRPr>
            </a:lvl5pPr>
            <a:lvl6pPr marL="2514600" indent="-228600" eaLnBrk="0" fontAlgn="base" hangingPunct="0">
              <a:spcBef>
                <a:spcPct val="0"/>
              </a:spcBef>
              <a:spcAft>
                <a:spcPct val="0"/>
              </a:spcAft>
              <a:defRPr sz="900" b="1">
                <a:solidFill>
                  <a:schemeClr val="bg1"/>
                </a:solidFill>
                <a:latin typeface="Tahoma" pitchFamily="34" charset="0"/>
              </a:defRPr>
            </a:lvl6pPr>
            <a:lvl7pPr marL="2971800" indent="-228600" eaLnBrk="0" fontAlgn="base" hangingPunct="0">
              <a:spcBef>
                <a:spcPct val="0"/>
              </a:spcBef>
              <a:spcAft>
                <a:spcPct val="0"/>
              </a:spcAft>
              <a:defRPr sz="900" b="1">
                <a:solidFill>
                  <a:schemeClr val="bg1"/>
                </a:solidFill>
                <a:latin typeface="Tahoma" pitchFamily="34" charset="0"/>
              </a:defRPr>
            </a:lvl7pPr>
            <a:lvl8pPr marL="3429000" indent="-228600" eaLnBrk="0" fontAlgn="base" hangingPunct="0">
              <a:spcBef>
                <a:spcPct val="0"/>
              </a:spcBef>
              <a:spcAft>
                <a:spcPct val="0"/>
              </a:spcAft>
              <a:defRPr sz="900" b="1">
                <a:solidFill>
                  <a:schemeClr val="bg1"/>
                </a:solidFill>
                <a:latin typeface="Tahoma" pitchFamily="34" charset="0"/>
              </a:defRPr>
            </a:lvl8pPr>
            <a:lvl9pPr marL="3886200" indent="-228600" eaLnBrk="0" fontAlgn="base" hangingPunct="0">
              <a:spcBef>
                <a:spcPct val="0"/>
              </a:spcBef>
              <a:spcAft>
                <a:spcPct val="0"/>
              </a:spcAft>
              <a:defRPr sz="900" b="1">
                <a:solidFill>
                  <a:schemeClr val="bg1"/>
                </a:solidFill>
                <a:latin typeface="Tahoma" pitchFamily="34" charset="0"/>
              </a:defRPr>
            </a:lvl9pPr>
          </a:lstStyle>
          <a:p>
            <a:pPr>
              <a:defRPr/>
            </a:pPr>
            <a:r>
              <a:rPr lang="en-GB" altLang="en-US" b="0" dirty="0" smtClean="0">
                <a:solidFill>
                  <a:srgbClr val="00B5EF"/>
                </a:solidFill>
                <a:latin typeface="Arial" charset="0"/>
                <a:cs typeface="Arial" charset="0"/>
              </a:rPr>
              <a:t>EUM/TSS/VWG/14/746511   CEOS WGCV-37, Frascati, Italy, 17-21 February 2014</a:t>
            </a:r>
          </a:p>
        </p:txBody>
      </p:sp>
      <p:sp>
        <p:nvSpPr>
          <p:cNvPr id="6" name="Title 1"/>
          <p:cNvSpPr>
            <a:spLocks noGrp="1"/>
          </p:cNvSpPr>
          <p:nvPr>
            <p:ph type="title"/>
          </p:nvPr>
        </p:nvSpPr>
        <p:spPr>
          <a:xfrm>
            <a:off x="0" y="0"/>
            <a:ext cx="9799638" cy="854075"/>
          </a:xfrm>
        </p:spPr>
        <p:txBody>
          <a:bodyPr/>
          <a:lstStyle>
            <a:lvl1pPr marL="180000">
              <a:defRPr/>
            </a:lvl1pPr>
          </a:lstStyle>
          <a:p>
            <a:r>
              <a:rPr lang="en-US" noProof="0" smtClean="0"/>
              <a:t>Click to edit Master title style</a:t>
            </a:r>
            <a:endParaRPr lang="en-GB" noProof="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bwMode="ltGray">
      <p:bgPr>
        <a:blipFill dpi="0" rotWithShape="0">
          <a:blip r:embed="rId2" cstate="print">
            <a:lum/>
          </a:blip>
          <a:srcRect/>
          <a:stretch>
            <a:fillRect b="-5000"/>
          </a:stretch>
        </a:blipFill>
        <a:effectLst/>
      </p:bgPr>
    </p:bg>
    <p:spTree>
      <p:nvGrpSpPr>
        <p:cNvPr id="1" name=""/>
        <p:cNvGrpSpPr/>
        <p:nvPr/>
      </p:nvGrpSpPr>
      <p:grpSpPr>
        <a:xfrm>
          <a:off x="0" y="0"/>
          <a:ext cx="0" cy="0"/>
          <a:chOff x="0" y="0"/>
          <a:chExt cx="0" cy="0"/>
        </a:xfrm>
      </p:grpSpPr>
      <p:pic>
        <p:nvPicPr>
          <p:cNvPr id="3" name="Picture 25" descr="EUMETSATwhite.png"/>
          <p:cNvPicPr>
            <a:picLocks noChangeAspect="1"/>
          </p:cNvPicPr>
          <p:nvPr userDrawn="1"/>
        </p:nvPicPr>
        <p:blipFill>
          <a:blip r:embed="rId3" cstate="print"/>
          <a:srcRect/>
          <a:stretch>
            <a:fillRect/>
          </a:stretch>
        </p:blipFill>
        <p:spPr bwMode="auto">
          <a:xfrm>
            <a:off x="8891588" y="6604000"/>
            <a:ext cx="808037" cy="149225"/>
          </a:xfrm>
          <a:prstGeom prst="rect">
            <a:avLst/>
          </a:prstGeom>
          <a:noFill/>
          <a:ln w="9525">
            <a:noFill/>
            <a:miter lim="800000"/>
            <a:headEnd/>
            <a:tailEnd/>
          </a:ln>
        </p:spPr>
      </p:pic>
      <p:sp>
        <p:nvSpPr>
          <p:cNvPr id="4" name="Rectangle 61"/>
          <p:cNvSpPr>
            <a:spLocks noChangeArrowheads="1"/>
          </p:cNvSpPr>
          <p:nvPr userDrawn="1"/>
        </p:nvSpPr>
        <p:spPr bwMode="auto">
          <a:xfrm>
            <a:off x="627063" y="6610350"/>
            <a:ext cx="5861050" cy="138113"/>
          </a:xfrm>
          <a:prstGeom prst="rect">
            <a:avLst/>
          </a:prstGeom>
          <a:noFill/>
          <a:ln>
            <a:noFill/>
          </a:ln>
          <a:extLst>
            <a:ext uri="{909E8E84-426E-40DD-AFC4-6F175D3DCCD1}"/>
            <a:ext uri="{91240B29-F687-4F45-9708-019B960494DF}"/>
          </a:extLst>
        </p:spPr>
        <p:txBody>
          <a:bodyPr wrap="none" lIns="0" tIns="0" rIns="0" bIns="0">
            <a:spAutoFit/>
          </a:bodyPr>
          <a:lstStyle>
            <a:lvl1pPr eaLnBrk="0" hangingPunct="0">
              <a:defRPr sz="900" b="1">
                <a:solidFill>
                  <a:schemeClr val="bg1"/>
                </a:solidFill>
                <a:latin typeface="Tahoma" pitchFamily="34" charset="0"/>
              </a:defRPr>
            </a:lvl1pPr>
            <a:lvl2pPr marL="742950" indent="-285750" eaLnBrk="0" hangingPunct="0">
              <a:defRPr sz="900" b="1">
                <a:solidFill>
                  <a:schemeClr val="bg1"/>
                </a:solidFill>
                <a:latin typeface="Tahoma" pitchFamily="34" charset="0"/>
              </a:defRPr>
            </a:lvl2pPr>
            <a:lvl3pPr marL="1143000" indent="-228600" eaLnBrk="0" hangingPunct="0">
              <a:defRPr sz="900" b="1">
                <a:solidFill>
                  <a:schemeClr val="bg1"/>
                </a:solidFill>
                <a:latin typeface="Tahoma" pitchFamily="34" charset="0"/>
              </a:defRPr>
            </a:lvl3pPr>
            <a:lvl4pPr marL="1600200" indent="-228600" eaLnBrk="0" hangingPunct="0">
              <a:defRPr sz="900" b="1">
                <a:solidFill>
                  <a:schemeClr val="bg1"/>
                </a:solidFill>
                <a:latin typeface="Tahoma" pitchFamily="34" charset="0"/>
              </a:defRPr>
            </a:lvl4pPr>
            <a:lvl5pPr marL="2057400" indent="-228600" eaLnBrk="0" hangingPunct="0">
              <a:defRPr sz="900" b="1">
                <a:solidFill>
                  <a:schemeClr val="bg1"/>
                </a:solidFill>
                <a:latin typeface="Tahoma" pitchFamily="34" charset="0"/>
              </a:defRPr>
            </a:lvl5pPr>
            <a:lvl6pPr marL="2514600" indent="-228600" eaLnBrk="0" fontAlgn="base" hangingPunct="0">
              <a:spcBef>
                <a:spcPct val="0"/>
              </a:spcBef>
              <a:spcAft>
                <a:spcPct val="0"/>
              </a:spcAft>
              <a:defRPr sz="900" b="1">
                <a:solidFill>
                  <a:schemeClr val="bg1"/>
                </a:solidFill>
                <a:latin typeface="Tahoma" pitchFamily="34" charset="0"/>
              </a:defRPr>
            </a:lvl6pPr>
            <a:lvl7pPr marL="2971800" indent="-228600" eaLnBrk="0" fontAlgn="base" hangingPunct="0">
              <a:spcBef>
                <a:spcPct val="0"/>
              </a:spcBef>
              <a:spcAft>
                <a:spcPct val="0"/>
              </a:spcAft>
              <a:defRPr sz="900" b="1">
                <a:solidFill>
                  <a:schemeClr val="bg1"/>
                </a:solidFill>
                <a:latin typeface="Tahoma" pitchFamily="34" charset="0"/>
              </a:defRPr>
            </a:lvl7pPr>
            <a:lvl8pPr marL="3429000" indent="-228600" eaLnBrk="0" fontAlgn="base" hangingPunct="0">
              <a:spcBef>
                <a:spcPct val="0"/>
              </a:spcBef>
              <a:spcAft>
                <a:spcPct val="0"/>
              </a:spcAft>
              <a:defRPr sz="900" b="1">
                <a:solidFill>
                  <a:schemeClr val="bg1"/>
                </a:solidFill>
                <a:latin typeface="Tahoma" pitchFamily="34" charset="0"/>
              </a:defRPr>
            </a:lvl8pPr>
            <a:lvl9pPr marL="3886200" indent="-228600" eaLnBrk="0" fontAlgn="base" hangingPunct="0">
              <a:spcBef>
                <a:spcPct val="0"/>
              </a:spcBef>
              <a:spcAft>
                <a:spcPct val="0"/>
              </a:spcAft>
              <a:defRPr sz="900" b="1">
                <a:solidFill>
                  <a:schemeClr val="bg1"/>
                </a:solidFill>
                <a:latin typeface="Tahoma" pitchFamily="34" charset="0"/>
              </a:defRPr>
            </a:lvl9pPr>
          </a:lstStyle>
          <a:p>
            <a:pPr>
              <a:defRPr/>
            </a:pPr>
            <a:r>
              <a:rPr lang="de-DE" altLang="en-US" b="0" smtClean="0">
                <a:solidFill>
                  <a:srgbClr val="00B5E2"/>
                </a:solidFill>
                <a:latin typeface="Arial" charset="0"/>
                <a:cs typeface="Arial" charset="0"/>
              </a:rPr>
              <a:t>Go to ‚View‘ menu and click on ‚Slide Master‘ to update this footer. Include DM reference, version number and date</a:t>
            </a:r>
          </a:p>
        </p:txBody>
      </p:sp>
      <p:sp>
        <p:nvSpPr>
          <p:cNvPr id="5" name="Rectangle 39"/>
          <p:cNvSpPr>
            <a:spLocks noChangeArrowheads="1"/>
          </p:cNvSpPr>
          <p:nvPr userDrawn="1"/>
        </p:nvSpPr>
        <p:spPr bwMode="auto">
          <a:xfrm>
            <a:off x="315913" y="6610350"/>
            <a:ext cx="141287" cy="138113"/>
          </a:xfrm>
          <a:prstGeom prst="rect">
            <a:avLst/>
          </a:prstGeom>
          <a:noFill/>
          <a:ln>
            <a:noFill/>
          </a:ln>
          <a:extLst>
            <a:ext uri="{909E8E84-426E-40DD-AFC4-6F175D3DCCD1}"/>
            <a:ext uri="{91240B29-F687-4F45-9708-019B960494DF}"/>
          </a:extLst>
        </p:spPr>
        <p:txBody>
          <a:bodyPr wrap="none" lIns="0" tIns="0" rIns="0" bIns="0">
            <a:spAutoFit/>
          </a:bodyPr>
          <a:lstStyle>
            <a:lvl1pPr eaLnBrk="0" hangingPunct="0">
              <a:defRPr sz="900" b="1">
                <a:solidFill>
                  <a:schemeClr val="bg1"/>
                </a:solidFill>
                <a:latin typeface="Tahoma" pitchFamily="34" charset="0"/>
              </a:defRPr>
            </a:lvl1pPr>
            <a:lvl2pPr marL="742950" indent="-285750" eaLnBrk="0" hangingPunct="0">
              <a:defRPr sz="900" b="1">
                <a:solidFill>
                  <a:schemeClr val="bg1"/>
                </a:solidFill>
                <a:latin typeface="Tahoma" pitchFamily="34" charset="0"/>
              </a:defRPr>
            </a:lvl2pPr>
            <a:lvl3pPr marL="1143000" indent="-228600" eaLnBrk="0" hangingPunct="0">
              <a:defRPr sz="900" b="1">
                <a:solidFill>
                  <a:schemeClr val="bg1"/>
                </a:solidFill>
                <a:latin typeface="Tahoma" pitchFamily="34" charset="0"/>
              </a:defRPr>
            </a:lvl3pPr>
            <a:lvl4pPr marL="1600200" indent="-228600" eaLnBrk="0" hangingPunct="0">
              <a:defRPr sz="900" b="1">
                <a:solidFill>
                  <a:schemeClr val="bg1"/>
                </a:solidFill>
                <a:latin typeface="Tahoma" pitchFamily="34" charset="0"/>
              </a:defRPr>
            </a:lvl4pPr>
            <a:lvl5pPr marL="2057400" indent="-228600" eaLnBrk="0" hangingPunct="0">
              <a:defRPr sz="900" b="1">
                <a:solidFill>
                  <a:schemeClr val="bg1"/>
                </a:solidFill>
                <a:latin typeface="Tahoma" pitchFamily="34" charset="0"/>
              </a:defRPr>
            </a:lvl5pPr>
            <a:lvl6pPr marL="2514600" indent="-228600" eaLnBrk="0" fontAlgn="base" hangingPunct="0">
              <a:spcBef>
                <a:spcPct val="0"/>
              </a:spcBef>
              <a:spcAft>
                <a:spcPct val="0"/>
              </a:spcAft>
              <a:defRPr sz="900" b="1">
                <a:solidFill>
                  <a:schemeClr val="bg1"/>
                </a:solidFill>
                <a:latin typeface="Tahoma" pitchFamily="34" charset="0"/>
              </a:defRPr>
            </a:lvl6pPr>
            <a:lvl7pPr marL="2971800" indent="-228600" eaLnBrk="0" fontAlgn="base" hangingPunct="0">
              <a:spcBef>
                <a:spcPct val="0"/>
              </a:spcBef>
              <a:spcAft>
                <a:spcPct val="0"/>
              </a:spcAft>
              <a:defRPr sz="900" b="1">
                <a:solidFill>
                  <a:schemeClr val="bg1"/>
                </a:solidFill>
                <a:latin typeface="Tahoma" pitchFamily="34" charset="0"/>
              </a:defRPr>
            </a:lvl7pPr>
            <a:lvl8pPr marL="3429000" indent="-228600" eaLnBrk="0" fontAlgn="base" hangingPunct="0">
              <a:spcBef>
                <a:spcPct val="0"/>
              </a:spcBef>
              <a:spcAft>
                <a:spcPct val="0"/>
              </a:spcAft>
              <a:defRPr sz="900" b="1">
                <a:solidFill>
                  <a:schemeClr val="bg1"/>
                </a:solidFill>
                <a:latin typeface="Tahoma" pitchFamily="34" charset="0"/>
              </a:defRPr>
            </a:lvl8pPr>
            <a:lvl9pPr marL="3886200" indent="-228600" eaLnBrk="0" fontAlgn="base" hangingPunct="0">
              <a:spcBef>
                <a:spcPct val="0"/>
              </a:spcBef>
              <a:spcAft>
                <a:spcPct val="0"/>
              </a:spcAft>
              <a:defRPr sz="900" b="1">
                <a:solidFill>
                  <a:schemeClr val="bg1"/>
                </a:solidFill>
                <a:latin typeface="Tahoma" pitchFamily="34" charset="0"/>
              </a:defRPr>
            </a:lvl9pPr>
          </a:lstStyle>
          <a:p>
            <a:pPr algn="ctr">
              <a:defRPr/>
            </a:pPr>
            <a:fld id="{DC60F5D9-D3EE-4CF4-B93B-5EDAF5399AF7}" type="slidenum">
              <a:rPr lang="de-DE" altLang="en-US" b="0" smtClean="0">
                <a:solidFill>
                  <a:srgbClr val="00B5E2"/>
                </a:solidFill>
                <a:latin typeface="Arial" charset="0"/>
                <a:cs typeface="Arial" charset="0"/>
              </a:rPr>
              <a:pPr algn="ctr">
                <a:defRPr/>
              </a:pPr>
              <a:t>‹#›</a:t>
            </a:fld>
            <a:endParaRPr lang="de-DE" altLang="en-US" b="0" smtClean="0">
              <a:solidFill>
                <a:srgbClr val="00B5E2"/>
              </a:solidFill>
              <a:latin typeface="Arial" charset="0"/>
              <a:cs typeface="Arial" charset="0"/>
            </a:endParaRPr>
          </a:p>
        </p:txBody>
      </p:sp>
      <p:sp>
        <p:nvSpPr>
          <p:cNvPr id="8" name="Rectangle 41"/>
          <p:cNvSpPr>
            <a:spLocks noGrp="1" noChangeArrowheads="1"/>
          </p:cNvSpPr>
          <p:nvPr>
            <p:ph type="subTitle" sz="quarter" idx="1"/>
          </p:nvPr>
        </p:nvSpPr>
        <p:spPr>
          <a:xfrm>
            <a:off x="258793" y="534838"/>
            <a:ext cx="9351932" cy="1449237"/>
          </a:xfrm>
        </p:spPr>
        <p:txBody>
          <a:bodyPr anchor="ctr"/>
          <a:lstStyle>
            <a:lvl1pPr marL="0" indent="0">
              <a:lnSpc>
                <a:spcPts val="3400"/>
              </a:lnSpc>
              <a:buNone/>
              <a:defRPr b="1" cap="all" baseline="0">
                <a:solidFill>
                  <a:schemeClr val="bg1"/>
                </a:solidFill>
              </a:defRPr>
            </a:lvl1pPr>
          </a:lstStyle>
          <a:p>
            <a:r>
              <a:rPr lang="en-US" smtClean="0"/>
              <a:t>Click to edit Master subtitle style</a:t>
            </a:r>
            <a:endParaRPr lang="en-GB" dirty="0" smtClean="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4_Title Slide">
    <p:bg bwMode="ltGray">
      <p:bgPr>
        <a:blipFill dpi="0" rotWithShape="0">
          <a:blip r:embed="rId2" cstate="print">
            <a:lum/>
          </a:blip>
          <a:srcRect/>
          <a:stretch>
            <a:fillRect b="-5000"/>
          </a:stretch>
        </a:blipFill>
        <a:effectLst/>
      </p:bgPr>
    </p:bg>
    <p:spTree>
      <p:nvGrpSpPr>
        <p:cNvPr id="1" name=""/>
        <p:cNvGrpSpPr/>
        <p:nvPr/>
      </p:nvGrpSpPr>
      <p:grpSpPr>
        <a:xfrm>
          <a:off x="0" y="0"/>
          <a:ext cx="0" cy="0"/>
          <a:chOff x="0" y="0"/>
          <a:chExt cx="0" cy="0"/>
        </a:xfrm>
      </p:grpSpPr>
      <p:pic>
        <p:nvPicPr>
          <p:cNvPr id="3" name="Picture 25" descr="EUMETSATwhite.png"/>
          <p:cNvPicPr>
            <a:picLocks noChangeAspect="1"/>
          </p:cNvPicPr>
          <p:nvPr userDrawn="1"/>
        </p:nvPicPr>
        <p:blipFill>
          <a:blip r:embed="rId3" cstate="print"/>
          <a:srcRect/>
          <a:stretch>
            <a:fillRect/>
          </a:stretch>
        </p:blipFill>
        <p:spPr bwMode="auto">
          <a:xfrm>
            <a:off x="8891588" y="6604000"/>
            <a:ext cx="808037" cy="149225"/>
          </a:xfrm>
          <a:prstGeom prst="rect">
            <a:avLst/>
          </a:prstGeom>
          <a:noFill/>
          <a:ln w="9525">
            <a:noFill/>
            <a:miter lim="800000"/>
            <a:headEnd/>
            <a:tailEnd/>
          </a:ln>
        </p:spPr>
      </p:pic>
      <p:sp>
        <p:nvSpPr>
          <p:cNvPr id="4" name="Rectangle 61"/>
          <p:cNvSpPr>
            <a:spLocks noChangeArrowheads="1"/>
          </p:cNvSpPr>
          <p:nvPr userDrawn="1"/>
        </p:nvSpPr>
        <p:spPr bwMode="auto">
          <a:xfrm>
            <a:off x="627063" y="6610350"/>
            <a:ext cx="5861050" cy="138113"/>
          </a:xfrm>
          <a:prstGeom prst="rect">
            <a:avLst/>
          </a:prstGeom>
          <a:noFill/>
          <a:ln>
            <a:noFill/>
          </a:ln>
          <a:extLst>
            <a:ext uri="{909E8E84-426E-40DD-AFC4-6F175D3DCCD1}"/>
            <a:ext uri="{91240B29-F687-4F45-9708-019B960494DF}"/>
          </a:extLst>
        </p:spPr>
        <p:txBody>
          <a:bodyPr wrap="none" lIns="0" tIns="0" rIns="0" bIns="0">
            <a:spAutoFit/>
          </a:bodyPr>
          <a:lstStyle>
            <a:lvl1pPr eaLnBrk="0" hangingPunct="0">
              <a:defRPr sz="900" b="1">
                <a:solidFill>
                  <a:schemeClr val="bg1"/>
                </a:solidFill>
                <a:latin typeface="Tahoma" pitchFamily="34" charset="0"/>
              </a:defRPr>
            </a:lvl1pPr>
            <a:lvl2pPr marL="742950" indent="-285750" eaLnBrk="0" hangingPunct="0">
              <a:defRPr sz="900" b="1">
                <a:solidFill>
                  <a:schemeClr val="bg1"/>
                </a:solidFill>
                <a:latin typeface="Tahoma" pitchFamily="34" charset="0"/>
              </a:defRPr>
            </a:lvl2pPr>
            <a:lvl3pPr marL="1143000" indent="-228600" eaLnBrk="0" hangingPunct="0">
              <a:defRPr sz="900" b="1">
                <a:solidFill>
                  <a:schemeClr val="bg1"/>
                </a:solidFill>
                <a:latin typeface="Tahoma" pitchFamily="34" charset="0"/>
              </a:defRPr>
            </a:lvl3pPr>
            <a:lvl4pPr marL="1600200" indent="-228600" eaLnBrk="0" hangingPunct="0">
              <a:defRPr sz="900" b="1">
                <a:solidFill>
                  <a:schemeClr val="bg1"/>
                </a:solidFill>
                <a:latin typeface="Tahoma" pitchFamily="34" charset="0"/>
              </a:defRPr>
            </a:lvl4pPr>
            <a:lvl5pPr marL="2057400" indent="-228600" eaLnBrk="0" hangingPunct="0">
              <a:defRPr sz="900" b="1">
                <a:solidFill>
                  <a:schemeClr val="bg1"/>
                </a:solidFill>
                <a:latin typeface="Tahoma" pitchFamily="34" charset="0"/>
              </a:defRPr>
            </a:lvl5pPr>
            <a:lvl6pPr marL="2514600" indent="-228600" eaLnBrk="0" fontAlgn="base" hangingPunct="0">
              <a:spcBef>
                <a:spcPct val="0"/>
              </a:spcBef>
              <a:spcAft>
                <a:spcPct val="0"/>
              </a:spcAft>
              <a:defRPr sz="900" b="1">
                <a:solidFill>
                  <a:schemeClr val="bg1"/>
                </a:solidFill>
                <a:latin typeface="Tahoma" pitchFamily="34" charset="0"/>
              </a:defRPr>
            </a:lvl6pPr>
            <a:lvl7pPr marL="2971800" indent="-228600" eaLnBrk="0" fontAlgn="base" hangingPunct="0">
              <a:spcBef>
                <a:spcPct val="0"/>
              </a:spcBef>
              <a:spcAft>
                <a:spcPct val="0"/>
              </a:spcAft>
              <a:defRPr sz="900" b="1">
                <a:solidFill>
                  <a:schemeClr val="bg1"/>
                </a:solidFill>
                <a:latin typeface="Tahoma" pitchFamily="34" charset="0"/>
              </a:defRPr>
            </a:lvl7pPr>
            <a:lvl8pPr marL="3429000" indent="-228600" eaLnBrk="0" fontAlgn="base" hangingPunct="0">
              <a:spcBef>
                <a:spcPct val="0"/>
              </a:spcBef>
              <a:spcAft>
                <a:spcPct val="0"/>
              </a:spcAft>
              <a:defRPr sz="900" b="1">
                <a:solidFill>
                  <a:schemeClr val="bg1"/>
                </a:solidFill>
                <a:latin typeface="Tahoma" pitchFamily="34" charset="0"/>
              </a:defRPr>
            </a:lvl8pPr>
            <a:lvl9pPr marL="3886200" indent="-228600" eaLnBrk="0" fontAlgn="base" hangingPunct="0">
              <a:spcBef>
                <a:spcPct val="0"/>
              </a:spcBef>
              <a:spcAft>
                <a:spcPct val="0"/>
              </a:spcAft>
              <a:defRPr sz="900" b="1">
                <a:solidFill>
                  <a:schemeClr val="bg1"/>
                </a:solidFill>
                <a:latin typeface="Tahoma" pitchFamily="34" charset="0"/>
              </a:defRPr>
            </a:lvl9pPr>
          </a:lstStyle>
          <a:p>
            <a:pPr>
              <a:defRPr/>
            </a:pPr>
            <a:r>
              <a:rPr lang="de-DE" altLang="en-US" b="0" smtClean="0">
                <a:solidFill>
                  <a:srgbClr val="00B5E2"/>
                </a:solidFill>
                <a:latin typeface="Arial" charset="0"/>
                <a:cs typeface="Arial" charset="0"/>
              </a:rPr>
              <a:t>Go to ‚View‘ menu and click on ‚Slide Master‘ to update this footer. Include DM reference, version number and date</a:t>
            </a:r>
          </a:p>
        </p:txBody>
      </p:sp>
      <p:sp>
        <p:nvSpPr>
          <p:cNvPr id="5" name="Rectangle 39"/>
          <p:cNvSpPr>
            <a:spLocks noChangeArrowheads="1"/>
          </p:cNvSpPr>
          <p:nvPr userDrawn="1"/>
        </p:nvSpPr>
        <p:spPr bwMode="auto">
          <a:xfrm>
            <a:off x="315913" y="6610350"/>
            <a:ext cx="141287" cy="138113"/>
          </a:xfrm>
          <a:prstGeom prst="rect">
            <a:avLst/>
          </a:prstGeom>
          <a:noFill/>
          <a:ln>
            <a:noFill/>
          </a:ln>
          <a:extLst>
            <a:ext uri="{909E8E84-426E-40DD-AFC4-6F175D3DCCD1}"/>
            <a:ext uri="{91240B29-F687-4F45-9708-019B960494DF}"/>
          </a:extLst>
        </p:spPr>
        <p:txBody>
          <a:bodyPr wrap="none" lIns="0" tIns="0" rIns="0" bIns="0">
            <a:spAutoFit/>
          </a:bodyPr>
          <a:lstStyle>
            <a:lvl1pPr eaLnBrk="0" hangingPunct="0">
              <a:defRPr sz="900" b="1">
                <a:solidFill>
                  <a:schemeClr val="bg1"/>
                </a:solidFill>
                <a:latin typeface="Tahoma" pitchFamily="34" charset="0"/>
              </a:defRPr>
            </a:lvl1pPr>
            <a:lvl2pPr marL="742950" indent="-285750" eaLnBrk="0" hangingPunct="0">
              <a:defRPr sz="900" b="1">
                <a:solidFill>
                  <a:schemeClr val="bg1"/>
                </a:solidFill>
                <a:latin typeface="Tahoma" pitchFamily="34" charset="0"/>
              </a:defRPr>
            </a:lvl2pPr>
            <a:lvl3pPr marL="1143000" indent="-228600" eaLnBrk="0" hangingPunct="0">
              <a:defRPr sz="900" b="1">
                <a:solidFill>
                  <a:schemeClr val="bg1"/>
                </a:solidFill>
                <a:latin typeface="Tahoma" pitchFamily="34" charset="0"/>
              </a:defRPr>
            </a:lvl3pPr>
            <a:lvl4pPr marL="1600200" indent="-228600" eaLnBrk="0" hangingPunct="0">
              <a:defRPr sz="900" b="1">
                <a:solidFill>
                  <a:schemeClr val="bg1"/>
                </a:solidFill>
                <a:latin typeface="Tahoma" pitchFamily="34" charset="0"/>
              </a:defRPr>
            </a:lvl4pPr>
            <a:lvl5pPr marL="2057400" indent="-228600" eaLnBrk="0" hangingPunct="0">
              <a:defRPr sz="900" b="1">
                <a:solidFill>
                  <a:schemeClr val="bg1"/>
                </a:solidFill>
                <a:latin typeface="Tahoma" pitchFamily="34" charset="0"/>
              </a:defRPr>
            </a:lvl5pPr>
            <a:lvl6pPr marL="2514600" indent="-228600" eaLnBrk="0" fontAlgn="base" hangingPunct="0">
              <a:spcBef>
                <a:spcPct val="0"/>
              </a:spcBef>
              <a:spcAft>
                <a:spcPct val="0"/>
              </a:spcAft>
              <a:defRPr sz="900" b="1">
                <a:solidFill>
                  <a:schemeClr val="bg1"/>
                </a:solidFill>
                <a:latin typeface="Tahoma" pitchFamily="34" charset="0"/>
              </a:defRPr>
            </a:lvl6pPr>
            <a:lvl7pPr marL="2971800" indent="-228600" eaLnBrk="0" fontAlgn="base" hangingPunct="0">
              <a:spcBef>
                <a:spcPct val="0"/>
              </a:spcBef>
              <a:spcAft>
                <a:spcPct val="0"/>
              </a:spcAft>
              <a:defRPr sz="900" b="1">
                <a:solidFill>
                  <a:schemeClr val="bg1"/>
                </a:solidFill>
                <a:latin typeface="Tahoma" pitchFamily="34" charset="0"/>
              </a:defRPr>
            </a:lvl7pPr>
            <a:lvl8pPr marL="3429000" indent="-228600" eaLnBrk="0" fontAlgn="base" hangingPunct="0">
              <a:spcBef>
                <a:spcPct val="0"/>
              </a:spcBef>
              <a:spcAft>
                <a:spcPct val="0"/>
              </a:spcAft>
              <a:defRPr sz="900" b="1">
                <a:solidFill>
                  <a:schemeClr val="bg1"/>
                </a:solidFill>
                <a:latin typeface="Tahoma" pitchFamily="34" charset="0"/>
              </a:defRPr>
            </a:lvl8pPr>
            <a:lvl9pPr marL="3886200" indent="-228600" eaLnBrk="0" fontAlgn="base" hangingPunct="0">
              <a:spcBef>
                <a:spcPct val="0"/>
              </a:spcBef>
              <a:spcAft>
                <a:spcPct val="0"/>
              </a:spcAft>
              <a:defRPr sz="900" b="1">
                <a:solidFill>
                  <a:schemeClr val="bg1"/>
                </a:solidFill>
                <a:latin typeface="Tahoma" pitchFamily="34" charset="0"/>
              </a:defRPr>
            </a:lvl9pPr>
          </a:lstStyle>
          <a:p>
            <a:pPr algn="ctr">
              <a:defRPr/>
            </a:pPr>
            <a:fld id="{F5C90DDC-A7B2-4ABE-936F-0AD4019E885F}" type="slidenum">
              <a:rPr lang="de-DE" altLang="en-US" b="0" smtClean="0">
                <a:solidFill>
                  <a:srgbClr val="00B5E2"/>
                </a:solidFill>
                <a:latin typeface="Arial" charset="0"/>
                <a:cs typeface="Arial" charset="0"/>
              </a:rPr>
              <a:pPr algn="ctr">
                <a:defRPr/>
              </a:pPr>
              <a:t>‹#›</a:t>
            </a:fld>
            <a:endParaRPr lang="de-DE" altLang="en-US" b="0" smtClean="0">
              <a:solidFill>
                <a:srgbClr val="00B5E2"/>
              </a:solidFill>
              <a:latin typeface="Arial" charset="0"/>
              <a:cs typeface="Arial" charset="0"/>
            </a:endParaRPr>
          </a:p>
        </p:txBody>
      </p:sp>
      <p:sp>
        <p:nvSpPr>
          <p:cNvPr id="6" name="Title 1"/>
          <p:cNvSpPr>
            <a:spLocks noGrp="1"/>
          </p:cNvSpPr>
          <p:nvPr>
            <p:ph type="title"/>
          </p:nvPr>
        </p:nvSpPr>
        <p:spPr>
          <a:xfrm>
            <a:off x="0" y="0"/>
            <a:ext cx="9799638" cy="854075"/>
          </a:xfrm>
        </p:spPr>
        <p:txBody>
          <a:bodyPr/>
          <a:lstStyle>
            <a:lvl1pPr marL="180000">
              <a:defRPr/>
            </a:lvl1pPr>
          </a:lstStyle>
          <a:p>
            <a:r>
              <a:rPr lang="en-US" smtClean="0"/>
              <a:t>Click to edit Master title style</a:t>
            </a:r>
            <a:endParaRPr lang="en-GB"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bwMode="lt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799638" cy="854075"/>
          </a:xfrm>
        </p:spPr>
        <p:txBody>
          <a:bodyPr/>
          <a:lstStyle>
            <a:lvl1pPr marL="180000">
              <a:defRPr/>
            </a:lvl1pPr>
          </a:lstStyle>
          <a:p>
            <a:r>
              <a:rPr lang="en-US" smtClean="0"/>
              <a:t>Click to edit Master title style</a:t>
            </a:r>
            <a:endParaRPr lang="en-GB" dirty="0"/>
          </a:p>
        </p:txBody>
      </p:sp>
      <p:sp>
        <p:nvSpPr>
          <p:cNvPr id="3" name="Content Placeholder 2"/>
          <p:cNvSpPr>
            <a:spLocks noGrp="1"/>
          </p:cNvSpPr>
          <p:nvPr>
            <p:ph idx="1"/>
          </p:nvPr>
        </p:nvSpPr>
        <p:spPr/>
        <p:txBody>
          <a:bodyPr>
            <a:normAutofit/>
          </a:bodyPr>
          <a:lstStyle>
            <a:lvl1pPr marL="252000" indent="-252000">
              <a:spcBef>
                <a:spcPts val="0"/>
              </a:spcBef>
              <a:defRPr/>
            </a:lvl1pPr>
            <a:lvl2pPr>
              <a:defRPr/>
            </a:lvl2pPr>
            <a:lvl3pPr>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bg bwMode="lt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799638" cy="854075"/>
          </a:xfrm>
        </p:spPr>
        <p:txBody>
          <a:bodyPr/>
          <a:lstStyle>
            <a:lvl1pPr marL="180000">
              <a:defRPr/>
            </a:lvl1pPr>
          </a:lstStyle>
          <a:p>
            <a:r>
              <a:rPr lang="en-US" smtClean="0"/>
              <a:t>Click to edit Master title style</a:t>
            </a:r>
            <a:endParaRPr lang="en-GB" dirty="0"/>
          </a:p>
        </p:txBody>
      </p:sp>
      <p:sp>
        <p:nvSpPr>
          <p:cNvPr id="3" name="Content Placeholder 2"/>
          <p:cNvSpPr>
            <a:spLocks noGrp="1"/>
          </p:cNvSpPr>
          <p:nvPr>
            <p:ph idx="1"/>
          </p:nvPr>
        </p:nvSpPr>
        <p:spPr/>
        <p:txBody>
          <a:bodyPr>
            <a:normAutofit/>
          </a:bodyPr>
          <a:lstStyle>
            <a:lvl1pPr marL="252000" indent="-252000">
              <a:spcBef>
                <a:spcPts val="0"/>
              </a:spcBef>
              <a:defRPr/>
            </a:lvl1pPr>
            <a:lvl2pPr>
              <a:defRPr/>
            </a:lvl2pPr>
            <a:lvl3pPr>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bg bwMode="lt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2" name="Title 1"/>
          <p:cNvSpPr>
            <a:spLocks noGrp="1"/>
          </p:cNvSpPr>
          <p:nvPr>
            <p:ph type="title"/>
          </p:nvPr>
        </p:nvSpPr>
        <p:spPr>
          <a:xfrm>
            <a:off x="0" y="0"/>
            <a:ext cx="9799638" cy="854075"/>
          </a:xfrm>
        </p:spPr>
        <p:txBody>
          <a:bodyPr/>
          <a:lstStyle>
            <a:lvl1pPr marL="180000">
              <a:defRPr/>
            </a:lvl1pPr>
          </a:lstStyle>
          <a:p>
            <a:r>
              <a:rPr lang="en-US" smtClean="0"/>
              <a:t>Click to edit Master title style</a:t>
            </a:r>
            <a:endParaRPr lang="en-GB"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_Title and Content">
    <p:bg bwMode="lt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280" descr="graphic-vector-map-europe.wmf"/>
          <p:cNvPicPr>
            <a:picLocks noChangeAspect="1"/>
          </p:cNvPicPr>
          <p:nvPr userDrawn="1"/>
        </p:nvPicPr>
        <p:blipFill>
          <a:blip r:embed="rId3" cstate="print"/>
          <a:srcRect t="4591"/>
          <a:stretch>
            <a:fillRect/>
          </a:stretch>
        </p:blipFill>
        <p:spPr bwMode="auto">
          <a:xfrm>
            <a:off x="5803900" y="874713"/>
            <a:ext cx="4102100" cy="5638800"/>
          </a:xfrm>
          <a:prstGeom prst="rect">
            <a:avLst/>
          </a:prstGeom>
          <a:noFill/>
          <a:ln w="9525">
            <a:noFill/>
            <a:miter lim="800000"/>
            <a:headEnd/>
            <a:tailEnd/>
          </a:ln>
        </p:spPr>
      </p:pic>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Title 1"/>
          <p:cNvSpPr>
            <a:spLocks noGrp="1"/>
          </p:cNvSpPr>
          <p:nvPr>
            <p:ph type="title"/>
          </p:nvPr>
        </p:nvSpPr>
        <p:spPr>
          <a:xfrm>
            <a:off x="0" y="0"/>
            <a:ext cx="9799638" cy="854075"/>
          </a:xfrm>
        </p:spPr>
        <p:txBody>
          <a:bodyPr/>
          <a:lstStyle>
            <a:lvl1pPr marL="180000">
              <a:defRPr/>
            </a:lvl1pPr>
          </a:lstStyle>
          <a:p>
            <a:r>
              <a:rPr lang="en-US" smtClean="0"/>
              <a:t>Click to edit Master title style</a:t>
            </a:r>
            <a:endParaRPr lang="en-GB"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bg bwMode="lt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blipFill dpi="0" rotWithShape="0">
          <a:blip r:embed="rId2" cstate="print">
            <a:lum/>
          </a:blip>
          <a:srcRect/>
          <a:stretch>
            <a:fillRect b="-5000"/>
          </a:stretch>
        </a:blipFill>
        <a:effectLst/>
      </p:bgPr>
    </p:bg>
    <p:spTree>
      <p:nvGrpSpPr>
        <p:cNvPr id="1" name=""/>
        <p:cNvGrpSpPr/>
        <p:nvPr/>
      </p:nvGrpSpPr>
      <p:grpSpPr>
        <a:xfrm>
          <a:off x="0" y="0"/>
          <a:ext cx="0" cy="0"/>
          <a:chOff x="0" y="0"/>
          <a:chExt cx="0" cy="0"/>
        </a:xfrm>
      </p:grpSpPr>
      <p:sp>
        <p:nvSpPr>
          <p:cNvPr id="3" name="Rectangle 7"/>
          <p:cNvSpPr>
            <a:spLocks noChangeArrowheads="1"/>
          </p:cNvSpPr>
          <p:nvPr userDrawn="1"/>
        </p:nvSpPr>
        <p:spPr bwMode="auto">
          <a:xfrm>
            <a:off x="0" y="517525"/>
            <a:ext cx="9906000" cy="1501775"/>
          </a:xfrm>
          <a:prstGeom prst="rect">
            <a:avLst/>
          </a:prstGeom>
          <a:solidFill>
            <a:srgbClr val="00205B"/>
          </a:solidFill>
          <a:ln>
            <a:noFill/>
          </a:ln>
          <a:extLst>
            <a:ext uri="{91240B29-F687-4F45-9708-019B960494DF}"/>
          </a:extLst>
        </p:spPr>
        <p:txBody>
          <a:bodyPr lIns="36000" tIns="36000" rIns="36000" bIns="36000"/>
          <a:lstStyle>
            <a:lvl1pPr eaLnBrk="0" hangingPunct="0">
              <a:defRPr sz="900" b="1">
                <a:solidFill>
                  <a:schemeClr val="bg1"/>
                </a:solidFill>
                <a:latin typeface="Tahoma" pitchFamily="34" charset="0"/>
              </a:defRPr>
            </a:lvl1pPr>
            <a:lvl2pPr marL="742950" indent="-285750" eaLnBrk="0" hangingPunct="0">
              <a:defRPr sz="900" b="1">
                <a:solidFill>
                  <a:schemeClr val="bg1"/>
                </a:solidFill>
                <a:latin typeface="Tahoma" pitchFamily="34" charset="0"/>
              </a:defRPr>
            </a:lvl2pPr>
            <a:lvl3pPr marL="1143000" indent="-228600" eaLnBrk="0" hangingPunct="0">
              <a:defRPr sz="900" b="1">
                <a:solidFill>
                  <a:schemeClr val="bg1"/>
                </a:solidFill>
                <a:latin typeface="Tahoma" pitchFamily="34" charset="0"/>
              </a:defRPr>
            </a:lvl3pPr>
            <a:lvl4pPr marL="1600200" indent="-228600" eaLnBrk="0" hangingPunct="0">
              <a:defRPr sz="900" b="1">
                <a:solidFill>
                  <a:schemeClr val="bg1"/>
                </a:solidFill>
                <a:latin typeface="Tahoma" pitchFamily="34" charset="0"/>
              </a:defRPr>
            </a:lvl4pPr>
            <a:lvl5pPr marL="2057400" indent="-228600" eaLnBrk="0" hangingPunct="0">
              <a:defRPr sz="900" b="1">
                <a:solidFill>
                  <a:schemeClr val="bg1"/>
                </a:solidFill>
                <a:latin typeface="Tahoma" pitchFamily="34" charset="0"/>
              </a:defRPr>
            </a:lvl5pPr>
            <a:lvl6pPr marL="2514600" indent="-228600" eaLnBrk="0" fontAlgn="base" hangingPunct="0">
              <a:spcBef>
                <a:spcPct val="0"/>
              </a:spcBef>
              <a:spcAft>
                <a:spcPct val="0"/>
              </a:spcAft>
              <a:defRPr sz="900" b="1">
                <a:solidFill>
                  <a:schemeClr val="bg1"/>
                </a:solidFill>
                <a:latin typeface="Tahoma" pitchFamily="34" charset="0"/>
              </a:defRPr>
            </a:lvl6pPr>
            <a:lvl7pPr marL="2971800" indent="-228600" eaLnBrk="0" fontAlgn="base" hangingPunct="0">
              <a:spcBef>
                <a:spcPct val="0"/>
              </a:spcBef>
              <a:spcAft>
                <a:spcPct val="0"/>
              </a:spcAft>
              <a:defRPr sz="900" b="1">
                <a:solidFill>
                  <a:schemeClr val="bg1"/>
                </a:solidFill>
                <a:latin typeface="Tahoma" pitchFamily="34" charset="0"/>
              </a:defRPr>
            </a:lvl7pPr>
            <a:lvl8pPr marL="3429000" indent="-228600" eaLnBrk="0" fontAlgn="base" hangingPunct="0">
              <a:spcBef>
                <a:spcPct val="0"/>
              </a:spcBef>
              <a:spcAft>
                <a:spcPct val="0"/>
              </a:spcAft>
              <a:defRPr sz="900" b="1">
                <a:solidFill>
                  <a:schemeClr val="bg1"/>
                </a:solidFill>
                <a:latin typeface="Tahoma" pitchFamily="34" charset="0"/>
              </a:defRPr>
            </a:lvl8pPr>
            <a:lvl9pPr marL="3886200" indent="-228600" eaLnBrk="0" fontAlgn="base" hangingPunct="0">
              <a:spcBef>
                <a:spcPct val="0"/>
              </a:spcBef>
              <a:spcAft>
                <a:spcPct val="0"/>
              </a:spcAft>
              <a:defRPr sz="900" b="1">
                <a:solidFill>
                  <a:schemeClr val="bg1"/>
                </a:solidFill>
                <a:latin typeface="Tahoma" pitchFamily="34" charset="0"/>
              </a:defRPr>
            </a:lvl9pPr>
          </a:lstStyle>
          <a:p>
            <a:pPr>
              <a:spcBef>
                <a:spcPct val="50000"/>
              </a:spcBef>
              <a:defRPr/>
            </a:pPr>
            <a:endParaRPr lang="en-US" altLang="en-US" smtClean="0">
              <a:solidFill>
                <a:srgbClr val="FFFFFF"/>
              </a:solidFill>
            </a:endParaRPr>
          </a:p>
        </p:txBody>
      </p:sp>
      <p:pic>
        <p:nvPicPr>
          <p:cNvPr id="4" name="Picture 25" descr="EUMETSATwhite.png"/>
          <p:cNvPicPr>
            <a:picLocks noChangeAspect="1"/>
          </p:cNvPicPr>
          <p:nvPr userDrawn="1"/>
        </p:nvPicPr>
        <p:blipFill>
          <a:blip r:embed="rId3" cstate="print"/>
          <a:srcRect/>
          <a:stretch>
            <a:fillRect/>
          </a:stretch>
        </p:blipFill>
        <p:spPr bwMode="auto">
          <a:xfrm>
            <a:off x="8891588" y="6604000"/>
            <a:ext cx="808037" cy="149225"/>
          </a:xfrm>
          <a:prstGeom prst="rect">
            <a:avLst/>
          </a:prstGeom>
          <a:noFill/>
          <a:ln w="9525">
            <a:noFill/>
            <a:miter lim="800000"/>
            <a:headEnd/>
            <a:tailEnd/>
          </a:ln>
        </p:spPr>
      </p:pic>
      <p:sp>
        <p:nvSpPr>
          <p:cNvPr id="5" name="Rectangle 61"/>
          <p:cNvSpPr>
            <a:spLocks noChangeArrowheads="1"/>
          </p:cNvSpPr>
          <p:nvPr userDrawn="1"/>
        </p:nvSpPr>
        <p:spPr bwMode="auto">
          <a:xfrm>
            <a:off x="617538" y="6524625"/>
            <a:ext cx="6811962" cy="138113"/>
          </a:xfrm>
          <a:prstGeom prst="rect">
            <a:avLst/>
          </a:prstGeom>
          <a:noFill/>
          <a:ln>
            <a:noFill/>
          </a:ln>
          <a:extLst>
            <a:ext uri="{909E8E84-426E-40DD-AFC4-6F175D3DCCD1}"/>
            <a:ext uri="{91240B29-F687-4F45-9708-019B960494DF}"/>
          </a:extLst>
        </p:spPr>
        <p:txBody>
          <a:bodyPr lIns="0" tIns="0" rIns="0" bIns="0">
            <a:spAutoFit/>
          </a:bodyPr>
          <a:lstStyle>
            <a:lvl1pPr eaLnBrk="0" hangingPunct="0">
              <a:defRPr sz="900" b="1">
                <a:solidFill>
                  <a:schemeClr val="bg1"/>
                </a:solidFill>
                <a:latin typeface="Tahoma" pitchFamily="34" charset="0"/>
              </a:defRPr>
            </a:lvl1pPr>
            <a:lvl2pPr marL="742950" indent="-285750" eaLnBrk="0" hangingPunct="0">
              <a:defRPr sz="900" b="1">
                <a:solidFill>
                  <a:schemeClr val="bg1"/>
                </a:solidFill>
                <a:latin typeface="Tahoma" pitchFamily="34" charset="0"/>
              </a:defRPr>
            </a:lvl2pPr>
            <a:lvl3pPr marL="1143000" indent="-228600" eaLnBrk="0" hangingPunct="0">
              <a:defRPr sz="900" b="1">
                <a:solidFill>
                  <a:schemeClr val="bg1"/>
                </a:solidFill>
                <a:latin typeface="Tahoma" pitchFamily="34" charset="0"/>
              </a:defRPr>
            </a:lvl3pPr>
            <a:lvl4pPr marL="1600200" indent="-228600" eaLnBrk="0" hangingPunct="0">
              <a:defRPr sz="900" b="1">
                <a:solidFill>
                  <a:schemeClr val="bg1"/>
                </a:solidFill>
                <a:latin typeface="Tahoma" pitchFamily="34" charset="0"/>
              </a:defRPr>
            </a:lvl4pPr>
            <a:lvl5pPr marL="2057400" indent="-228600" eaLnBrk="0" hangingPunct="0">
              <a:defRPr sz="900" b="1">
                <a:solidFill>
                  <a:schemeClr val="bg1"/>
                </a:solidFill>
                <a:latin typeface="Tahoma" pitchFamily="34" charset="0"/>
              </a:defRPr>
            </a:lvl5pPr>
            <a:lvl6pPr marL="2514600" indent="-228600" eaLnBrk="0" fontAlgn="base" hangingPunct="0">
              <a:spcBef>
                <a:spcPct val="0"/>
              </a:spcBef>
              <a:spcAft>
                <a:spcPct val="0"/>
              </a:spcAft>
              <a:defRPr sz="900" b="1">
                <a:solidFill>
                  <a:schemeClr val="bg1"/>
                </a:solidFill>
                <a:latin typeface="Tahoma" pitchFamily="34" charset="0"/>
              </a:defRPr>
            </a:lvl6pPr>
            <a:lvl7pPr marL="2971800" indent="-228600" eaLnBrk="0" fontAlgn="base" hangingPunct="0">
              <a:spcBef>
                <a:spcPct val="0"/>
              </a:spcBef>
              <a:spcAft>
                <a:spcPct val="0"/>
              </a:spcAft>
              <a:defRPr sz="900" b="1">
                <a:solidFill>
                  <a:schemeClr val="bg1"/>
                </a:solidFill>
                <a:latin typeface="Tahoma" pitchFamily="34" charset="0"/>
              </a:defRPr>
            </a:lvl7pPr>
            <a:lvl8pPr marL="3429000" indent="-228600" eaLnBrk="0" fontAlgn="base" hangingPunct="0">
              <a:spcBef>
                <a:spcPct val="0"/>
              </a:spcBef>
              <a:spcAft>
                <a:spcPct val="0"/>
              </a:spcAft>
              <a:defRPr sz="900" b="1">
                <a:solidFill>
                  <a:schemeClr val="bg1"/>
                </a:solidFill>
                <a:latin typeface="Tahoma" pitchFamily="34" charset="0"/>
              </a:defRPr>
            </a:lvl8pPr>
            <a:lvl9pPr marL="3886200" indent="-228600" eaLnBrk="0" fontAlgn="base" hangingPunct="0">
              <a:spcBef>
                <a:spcPct val="0"/>
              </a:spcBef>
              <a:spcAft>
                <a:spcPct val="0"/>
              </a:spcAft>
              <a:defRPr sz="900" b="1">
                <a:solidFill>
                  <a:schemeClr val="bg1"/>
                </a:solidFill>
                <a:latin typeface="Tahoma" pitchFamily="34" charset="0"/>
              </a:defRPr>
            </a:lvl9pPr>
          </a:lstStyle>
          <a:p>
            <a:pPr>
              <a:defRPr/>
            </a:pPr>
            <a:r>
              <a:rPr lang="en-GB" altLang="en-US" b="0" dirty="0" smtClean="0">
                <a:solidFill>
                  <a:srgbClr val="00B5EF"/>
                </a:solidFill>
                <a:latin typeface="Arial" charset="0"/>
                <a:cs typeface="Arial" charset="0"/>
              </a:rPr>
              <a:t>EUM/TSS/VWG/14/746511   CEOS WGCV-37, Frascati, Italy, 17-21 February 2014</a:t>
            </a:r>
          </a:p>
        </p:txBody>
      </p:sp>
      <p:sp>
        <p:nvSpPr>
          <p:cNvPr id="8" name="Rectangle 41"/>
          <p:cNvSpPr>
            <a:spLocks noGrp="1" noChangeArrowheads="1"/>
          </p:cNvSpPr>
          <p:nvPr>
            <p:ph type="subTitle" sz="quarter" idx="1"/>
          </p:nvPr>
        </p:nvSpPr>
        <p:spPr>
          <a:xfrm>
            <a:off x="258793" y="534838"/>
            <a:ext cx="9351932" cy="1449237"/>
          </a:xfrm>
        </p:spPr>
        <p:txBody>
          <a:bodyPr anchor="ctr"/>
          <a:lstStyle>
            <a:lvl1pPr marL="0" indent="0">
              <a:lnSpc>
                <a:spcPts val="3400"/>
              </a:lnSpc>
              <a:buNone/>
              <a:defRPr b="1" cap="all" baseline="0">
                <a:solidFill>
                  <a:schemeClr val="bg1"/>
                </a:solidFill>
              </a:defRPr>
            </a:lvl1pPr>
          </a:lstStyle>
          <a:p>
            <a:r>
              <a:rPr lang="en-US" noProof="0" smtClean="0"/>
              <a:t>Click to edit Master subtitle style</a:t>
            </a:r>
            <a:endParaRPr lang="en-GB" noProof="0" smtClean="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White">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0" y="0"/>
            <a:ext cx="9799638" cy="854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4099" name="Rectangle 58"/>
          <p:cNvSpPr>
            <a:spLocks noGrp="1" noChangeArrowheads="1"/>
          </p:cNvSpPr>
          <p:nvPr>
            <p:ph type="body" idx="1"/>
          </p:nvPr>
        </p:nvSpPr>
        <p:spPr bwMode="auto">
          <a:xfrm>
            <a:off x="266700" y="992188"/>
            <a:ext cx="9447213" cy="5391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pic>
        <p:nvPicPr>
          <p:cNvPr id="4100" name="Picture 6"/>
          <p:cNvPicPr>
            <a:picLocks noChangeAspect="1" noChangeArrowheads="1"/>
          </p:cNvPicPr>
          <p:nvPr/>
        </p:nvPicPr>
        <p:blipFill>
          <a:blip r:embed="rId14" cstate="print"/>
          <a:srcRect/>
          <a:stretch>
            <a:fillRect/>
          </a:stretch>
        </p:blipFill>
        <p:spPr bwMode="auto">
          <a:xfrm>
            <a:off x="8891588" y="6604000"/>
            <a:ext cx="808037" cy="149225"/>
          </a:xfrm>
          <a:prstGeom prst="rect">
            <a:avLst/>
          </a:prstGeom>
          <a:noFill/>
          <a:ln w="9525">
            <a:noFill/>
            <a:miter lim="800000"/>
            <a:headEnd/>
            <a:tailEnd/>
          </a:ln>
        </p:spPr>
      </p:pic>
      <p:sp>
        <p:nvSpPr>
          <p:cNvPr id="1029" name="Rectangle 39"/>
          <p:cNvSpPr>
            <a:spLocks noChangeArrowheads="1"/>
          </p:cNvSpPr>
          <p:nvPr/>
        </p:nvSpPr>
        <p:spPr bwMode="auto">
          <a:xfrm>
            <a:off x="315913" y="6610350"/>
            <a:ext cx="141287" cy="138113"/>
          </a:xfrm>
          <a:prstGeom prst="rect">
            <a:avLst/>
          </a:prstGeom>
          <a:noFill/>
          <a:ln>
            <a:noFill/>
          </a:ln>
          <a:extLst>
            <a:ext uri="{909E8E84-426E-40DD-AFC4-6F175D3DCCD1}"/>
            <a:ext uri="{91240B29-F687-4F45-9708-019B960494DF}"/>
          </a:extLst>
        </p:spPr>
        <p:txBody>
          <a:bodyPr wrap="none" lIns="0" tIns="0" rIns="0" bIns="0">
            <a:spAutoFit/>
          </a:bodyPr>
          <a:lstStyle>
            <a:lvl1pPr eaLnBrk="0" hangingPunct="0">
              <a:defRPr sz="900" b="1">
                <a:solidFill>
                  <a:schemeClr val="bg1"/>
                </a:solidFill>
                <a:latin typeface="Tahoma" pitchFamily="34" charset="0"/>
              </a:defRPr>
            </a:lvl1pPr>
            <a:lvl2pPr marL="742950" indent="-285750" eaLnBrk="0" hangingPunct="0">
              <a:defRPr sz="900" b="1">
                <a:solidFill>
                  <a:schemeClr val="bg1"/>
                </a:solidFill>
                <a:latin typeface="Tahoma" pitchFamily="34" charset="0"/>
              </a:defRPr>
            </a:lvl2pPr>
            <a:lvl3pPr marL="1143000" indent="-228600" eaLnBrk="0" hangingPunct="0">
              <a:defRPr sz="900" b="1">
                <a:solidFill>
                  <a:schemeClr val="bg1"/>
                </a:solidFill>
                <a:latin typeface="Tahoma" pitchFamily="34" charset="0"/>
              </a:defRPr>
            </a:lvl3pPr>
            <a:lvl4pPr marL="1600200" indent="-228600" eaLnBrk="0" hangingPunct="0">
              <a:defRPr sz="900" b="1">
                <a:solidFill>
                  <a:schemeClr val="bg1"/>
                </a:solidFill>
                <a:latin typeface="Tahoma" pitchFamily="34" charset="0"/>
              </a:defRPr>
            </a:lvl4pPr>
            <a:lvl5pPr marL="2057400" indent="-228600" eaLnBrk="0" hangingPunct="0">
              <a:defRPr sz="900" b="1">
                <a:solidFill>
                  <a:schemeClr val="bg1"/>
                </a:solidFill>
                <a:latin typeface="Tahoma" pitchFamily="34" charset="0"/>
              </a:defRPr>
            </a:lvl5pPr>
            <a:lvl6pPr marL="2514600" indent="-228600" eaLnBrk="0" fontAlgn="base" hangingPunct="0">
              <a:spcBef>
                <a:spcPct val="0"/>
              </a:spcBef>
              <a:spcAft>
                <a:spcPct val="0"/>
              </a:spcAft>
              <a:defRPr sz="900" b="1">
                <a:solidFill>
                  <a:schemeClr val="bg1"/>
                </a:solidFill>
                <a:latin typeface="Tahoma" pitchFamily="34" charset="0"/>
              </a:defRPr>
            </a:lvl6pPr>
            <a:lvl7pPr marL="2971800" indent="-228600" eaLnBrk="0" fontAlgn="base" hangingPunct="0">
              <a:spcBef>
                <a:spcPct val="0"/>
              </a:spcBef>
              <a:spcAft>
                <a:spcPct val="0"/>
              </a:spcAft>
              <a:defRPr sz="900" b="1">
                <a:solidFill>
                  <a:schemeClr val="bg1"/>
                </a:solidFill>
                <a:latin typeface="Tahoma" pitchFamily="34" charset="0"/>
              </a:defRPr>
            </a:lvl7pPr>
            <a:lvl8pPr marL="3429000" indent="-228600" eaLnBrk="0" fontAlgn="base" hangingPunct="0">
              <a:spcBef>
                <a:spcPct val="0"/>
              </a:spcBef>
              <a:spcAft>
                <a:spcPct val="0"/>
              </a:spcAft>
              <a:defRPr sz="900" b="1">
                <a:solidFill>
                  <a:schemeClr val="bg1"/>
                </a:solidFill>
                <a:latin typeface="Tahoma" pitchFamily="34" charset="0"/>
              </a:defRPr>
            </a:lvl8pPr>
            <a:lvl9pPr marL="3886200" indent="-228600" eaLnBrk="0" fontAlgn="base" hangingPunct="0">
              <a:spcBef>
                <a:spcPct val="0"/>
              </a:spcBef>
              <a:spcAft>
                <a:spcPct val="0"/>
              </a:spcAft>
              <a:defRPr sz="900" b="1">
                <a:solidFill>
                  <a:schemeClr val="bg1"/>
                </a:solidFill>
                <a:latin typeface="Tahoma" pitchFamily="34" charset="0"/>
              </a:defRPr>
            </a:lvl9pPr>
          </a:lstStyle>
          <a:p>
            <a:pPr algn="ctr">
              <a:defRPr/>
            </a:pPr>
            <a:fld id="{6FF435DA-1F39-4D61-8A26-D43FB8C6BE66}" type="slidenum">
              <a:rPr lang="de-DE" altLang="en-US" b="0" smtClean="0">
                <a:solidFill>
                  <a:srgbClr val="00B5E2"/>
                </a:solidFill>
                <a:latin typeface="Arial" charset="0"/>
                <a:cs typeface="Arial" charset="0"/>
              </a:rPr>
              <a:pPr algn="ctr">
                <a:defRPr/>
              </a:pPr>
              <a:t>‹#›</a:t>
            </a:fld>
            <a:endParaRPr lang="de-DE" altLang="en-US" b="0" smtClean="0">
              <a:solidFill>
                <a:srgbClr val="00B5E2"/>
              </a:solidFill>
              <a:latin typeface="Arial" charset="0"/>
              <a:cs typeface="Arial" charset="0"/>
            </a:endParaRPr>
          </a:p>
        </p:txBody>
      </p:sp>
      <p:sp>
        <p:nvSpPr>
          <p:cNvPr id="1030" name="Rectangle 61"/>
          <p:cNvSpPr>
            <a:spLocks noChangeArrowheads="1"/>
          </p:cNvSpPr>
          <p:nvPr userDrawn="1"/>
        </p:nvSpPr>
        <p:spPr bwMode="auto">
          <a:xfrm>
            <a:off x="503238" y="6600825"/>
            <a:ext cx="2872581" cy="138499"/>
          </a:xfrm>
          <a:prstGeom prst="rect">
            <a:avLst/>
          </a:prstGeom>
          <a:noFill/>
          <a:ln>
            <a:noFill/>
          </a:ln>
          <a:extLst>
            <a:ext uri="{909E8E84-426E-40DD-AFC4-6F175D3DCCD1}"/>
            <a:ext uri="{91240B29-F687-4F45-9708-019B960494DF}"/>
          </a:extLst>
        </p:spPr>
        <p:txBody>
          <a:bodyPr wrap="none" lIns="0" tIns="0" rIns="0" bIns="0">
            <a:spAutoFit/>
          </a:bodyPr>
          <a:lstStyle>
            <a:lvl1pPr eaLnBrk="0" hangingPunct="0">
              <a:defRPr sz="900" b="1">
                <a:solidFill>
                  <a:schemeClr val="bg1"/>
                </a:solidFill>
                <a:latin typeface="Tahoma" pitchFamily="34" charset="0"/>
              </a:defRPr>
            </a:lvl1pPr>
            <a:lvl2pPr marL="742950" indent="-285750" eaLnBrk="0" hangingPunct="0">
              <a:defRPr sz="900" b="1">
                <a:solidFill>
                  <a:schemeClr val="bg1"/>
                </a:solidFill>
                <a:latin typeface="Tahoma" pitchFamily="34" charset="0"/>
              </a:defRPr>
            </a:lvl2pPr>
            <a:lvl3pPr marL="1143000" indent="-228600" eaLnBrk="0" hangingPunct="0">
              <a:defRPr sz="900" b="1">
                <a:solidFill>
                  <a:schemeClr val="bg1"/>
                </a:solidFill>
                <a:latin typeface="Tahoma" pitchFamily="34" charset="0"/>
              </a:defRPr>
            </a:lvl3pPr>
            <a:lvl4pPr marL="1600200" indent="-228600" eaLnBrk="0" hangingPunct="0">
              <a:defRPr sz="900" b="1">
                <a:solidFill>
                  <a:schemeClr val="bg1"/>
                </a:solidFill>
                <a:latin typeface="Tahoma" pitchFamily="34" charset="0"/>
              </a:defRPr>
            </a:lvl4pPr>
            <a:lvl5pPr marL="2057400" indent="-228600" eaLnBrk="0" hangingPunct="0">
              <a:defRPr sz="900" b="1">
                <a:solidFill>
                  <a:schemeClr val="bg1"/>
                </a:solidFill>
                <a:latin typeface="Tahoma" pitchFamily="34" charset="0"/>
              </a:defRPr>
            </a:lvl5pPr>
            <a:lvl6pPr marL="2514600" indent="-228600" eaLnBrk="0" fontAlgn="base" hangingPunct="0">
              <a:spcBef>
                <a:spcPct val="0"/>
              </a:spcBef>
              <a:spcAft>
                <a:spcPct val="0"/>
              </a:spcAft>
              <a:defRPr sz="900" b="1">
                <a:solidFill>
                  <a:schemeClr val="bg1"/>
                </a:solidFill>
                <a:latin typeface="Tahoma" pitchFamily="34" charset="0"/>
              </a:defRPr>
            </a:lvl6pPr>
            <a:lvl7pPr marL="2971800" indent="-228600" eaLnBrk="0" fontAlgn="base" hangingPunct="0">
              <a:spcBef>
                <a:spcPct val="0"/>
              </a:spcBef>
              <a:spcAft>
                <a:spcPct val="0"/>
              </a:spcAft>
              <a:defRPr sz="900" b="1">
                <a:solidFill>
                  <a:schemeClr val="bg1"/>
                </a:solidFill>
                <a:latin typeface="Tahoma" pitchFamily="34" charset="0"/>
              </a:defRPr>
            </a:lvl7pPr>
            <a:lvl8pPr marL="3429000" indent="-228600" eaLnBrk="0" fontAlgn="base" hangingPunct="0">
              <a:spcBef>
                <a:spcPct val="0"/>
              </a:spcBef>
              <a:spcAft>
                <a:spcPct val="0"/>
              </a:spcAft>
              <a:defRPr sz="900" b="1">
                <a:solidFill>
                  <a:schemeClr val="bg1"/>
                </a:solidFill>
                <a:latin typeface="Tahoma" pitchFamily="34" charset="0"/>
              </a:defRPr>
            </a:lvl8pPr>
            <a:lvl9pPr marL="3886200" indent="-228600" eaLnBrk="0" fontAlgn="base" hangingPunct="0">
              <a:spcBef>
                <a:spcPct val="0"/>
              </a:spcBef>
              <a:spcAft>
                <a:spcPct val="0"/>
              </a:spcAft>
              <a:defRPr sz="900" b="1">
                <a:solidFill>
                  <a:schemeClr val="bg1"/>
                </a:solidFill>
                <a:latin typeface="Tahoma" pitchFamily="34" charset="0"/>
              </a:defRPr>
            </a:lvl9pPr>
          </a:lstStyle>
          <a:p>
            <a:pPr>
              <a:defRPr/>
            </a:pPr>
            <a:r>
              <a:rPr lang="en-GB" altLang="en-US" b="0" dirty="0" smtClean="0">
                <a:solidFill>
                  <a:srgbClr val="00B5EF"/>
                </a:solidFill>
                <a:latin typeface="Arial" charset="0"/>
                <a:cs typeface="Arial" charset="0"/>
              </a:rPr>
              <a:t>GSICS</a:t>
            </a:r>
            <a:r>
              <a:rPr lang="en-GB" altLang="en-US" b="0" baseline="0" dirty="0" smtClean="0">
                <a:solidFill>
                  <a:srgbClr val="00B5EF"/>
                </a:solidFill>
                <a:latin typeface="Arial" charset="0"/>
                <a:cs typeface="Arial" charset="0"/>
              </a:rPr>
              <a:t> Microwave Sub-Group Web Meeting 2015-05-13</a:t>
            </a:r>
            <a:endParaRPr lang="en-GB" altLang="en-US" b="0" dirty="0" smtClean="0">
              <a:solidFill>
                <a:srgbClr val="00B5EF"/>
              </a:solidFill>
              <a:latin typeface="Arial" charset="0"/>
              <a:cs typeface="Arial" charset="0"/>
            </a:endParaRPr>
          </a:p>
        </p:txBody>
      </p:sp>
    </p:spTree>
  </p:cSld>
  <p:clrMap bg1="lt1" tx1="dk1" bg2="lt2" tx2="dk2" accent1="accent1" accent2="accent2" accent3="accent3" accent4="accent4" accent5="accent5" accent6="accent6" hlink="hlink" folHlink="folHlink"/>
  <p:sldLayoutIdLst>
    <p:sldLayoutId id="2147484867" r:id="rId1"/>
    <p:sldLayoutId id="2147484868" r:id="rId2"/>
    <p:sldLayoutId id="2147484869" r:id="rId3"/>
    <p:sldLayoutId id="2147484870" r:id="rId4"/>
    <p:sldLayoutId id="2147484871" r:id="rId5"/>
    <p:sldLayoutId id="2147484872" r:id="rId6"/>
    <p:sldLayoutId id="2147484873" r:id="rId7"/>
    <p:sldLayoutId id="2147484874" r:id="rId8"/>
    <p:sldLayoutId id="2147484875" r:id="rId9"/>
    <p:sldLayoutId id="2147484876" r:id="rId10"/>
    <p:sldLayoutId id="2147484866" r:id="rId11"/>
  </p:sldLayoutIdLst>
  <p:transition/>
  <p:txStyles>
    <p:titleStyle>
      <a:lvl1pPr marL="179388" algn="l" rtl="0" eaLnBrk="0" fontAlgn="base" hangingPunct="0">
        <a:spcBef>
          <a:spcPct val="0"/>
        </a:spcBef>
        <a:spcAft>
          <a:spcPct val="0"/>
        </a:spcAft>
        <a:defRPr sz="2800" b="1">
          <a:solidFill>
            <a:schemeClr val="bg1"/>
          </a:solidFill>
          <a:latin typeface="Arial" pitchFamily="34" charset="0"/>
          <a:ea typeface="+mj-ea"/>
          <a:cs typeface="Arial" pitchFamily="34" charset="0"/>
        </a:defRPr>
      </a:lvl1pPr>
      <a:lvl2pPr marL="179388" algn="l" rtl="0" eaLnBrk="0" fontAlgn="base" hangingPunct="0">
        <a:spcBef>
          <a:spcPct val="0"/>
        </a:spcBef>
        <a:spcAft>
          <a:spcPct val="0"/>
        </a:spcAft>
        <a:defRPr sz="2800" b="1">
          <a:solidFill>
            <a:schemeClr val="bg1"/>
          </a:solidFill>
          <a:latin typeface="Arial" pitchFamily="34" charset="0"/>
          <a:cs typeface="Arial" pitchFamily="34" charset="0"/>
        </a:defRPr>
      </a:lvl2pPr>
      <a:lvl3pPr marL="179388" algn="l" rtl="0" eaLnBrk="0" fontAlgn="base" hangingPunct="0">
        <a:spcBef>
          <a:spcPct val="0"/>
        </a:spcBef>
        <a:spcAft>
          <a:spcPct val="0"/>
        </a:spcAft>
        <a:defRPr sz="2800" b="1">
          <a:solidFill>
            <a:schemeClr val="bg1"/>
          </a:solidFill>
          <a:latin typeface="Arial" pitchFamily="34" charset="0"/>
          <a:cs typeface="Arial" pitchFamily="34" charset="0"/>
        </a:defRPr>
      </a:lvl3pPr>
      <a:lvl4pPr marL="179388" algn="l" rtl="0" eaLnBrk="0" fontAlgn="base" hangingPunct="0">
        <a:spcBef>
          <a:spcPct val="0"/>
        </a:spcBef>
        <a:spcAft>
          <a:spcPct val="0"/>
        </a:spcAft>
        <a:defRPr sz="2800" b="1">
          <a:solidFill>
            <a:schemeClr val="bg1"/>
          </a:solidFill>
          <a:latin typeface="Arial" pitchFamily="34" charset="0"/>
          <a:cs typeface="Arial" pitchFamily="34" charset="0"/>
        </a:defRPr>
      </a:lvl4pPr>
      <a:lvl5pPr marL="179388" algn="l" rtl="0" eaLnBrk="0" fontAlgn="base" hangingPunct="0">
        <a:spcBef>
          <a:spcPct val="0"/>
        </a:spcBef>
        <a:spcAft>
          <a:spcPct val="0"/>
        </a:spcAft>
        <a:defRPr sz="2800" b="1">
          <a:solidFill>
            <a:schemeClr val="bg1"/>
          </a:solidFill>
          <a:latin typeface="Arial" pitchFamily="34" charset="0"/>
          <a:cs typeface="Arial" pitchFamily="34" charset="0"/>
        </a:defRPr>
      </a:lvl5pPr>
      <a:lvl6pPr marL="457200" algn="l" rtl="0" eaLnBrk="1" fontAlgn="base" hangingPunct="1">
        <a:spcBef>
          <a:spcPct val="0"/>
        </a:spcBef>
        <a:spcAft>
          <a:spcPct val="0"/>
        </a:spcAft>
        <a:defRPr sz="2800" b="1">
          <a:solidFill>
            <a:schemeClr val="bg1"/>
          </a:solidFill>
          <a:latin typeface="Century Gothic" pitchFamily="34" charset="0"/>
        </a:defRPr>
      </a:lvl6pPr>
      <a:lvl7pPr marL="914400" algn="l" rtl="0" eaLnBrk="1" fontAlgn="base" hangingPunct="1">
        <a:spcBef>
          <a:spcPct val="0"/>
        </a:spcBef>
        <a:spcAft>
          <a:spcPct val="0"/>
        </a:spcAft>
        <a:defRPr sz="2800" b="1">
          <a:solidFill>
            <a:schemeClr val="bg1"/>
          </a:solidFill>
          <a:latin typeface="Century Gothic" pitchFamily="34" charset="0"/>
        </a:defRPr>
      </a:lvl7pPr>
      <a:lvl8pPr marL="1371600" algn="l" rtl="0" eaLnBrk="1" fontAlgn="base" hangingPunct="1">
        <a:spcBef>
          <a:spcPct val="0"/>
        </a:spcBef>
        <a:spcAft>
          <a:spcPct val="0"/>
        </a:spcAft>
        <a:defRPr sz="2800" b="1">
          <a:solidFill>
            <a:schemeClr val="bg1"/>
          </a:solidFill>
          <a:latin typeface="Century Gothic" pitchFamily="34" charset="0"/>
        </a:defRPr>
      </a:lvl8pPr>
      <a:lvl9pPr marL="1828800" algn="l" rtl="0" eaLnBrk="1" fontAlgn="base" hangingPunct="1">
        <a:spcBef>
          <a:spcPct val="0"/>
        </a:spcBef>
        <a:spcAft>
          <a:spcPct val="0"/>
        </a:spcAft>
        <a:defRPr sz="2800" b="1">
          <a:solidFill>
            <a:schemeClr val="bg1"/>
          </a:solidFill>
          <a:latin typeface="Century Gothic" pitchFamily="34" charset="0"/>
        </a:defRPr>
      </a:lvl9pPr>
    </p:titleStyle>
    <p:bodyStyle>
      <a:lvl1pPr marL="342900" indent="-342900" algn="l" rtl="0" eaLnBrk="0" fontAlgn="base" hangingPunct="0">
        <a:spcBef>
          <a:spcPct val="20000"/>
        </a:spcBef>
        <a:spcAft>
          <a:spcPct val="0"/>
        </a:spcAft>
        <a:buFont typeface="Arial" pitchFamily="34" charset="0"/>
        <a:buChar char="•"/>
        <a:defRPr sz="3600">
          <a:solidFill>
            <a:schemeClr val="tx2"/>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itchFamily="34" charset="0"/>
        <a:buChar char="•"/>
        <a:defRPr sz="3200">
          <a:solidFill>
            <a:schemeClr val="tx2"/>
          </a:solidFill>
          <a:latin typeface="Arial" pitchFamily="34" charset="0"/>
          <a:cs typeface="Arial" pitchFamily="34" charset="0"/>
        </a:defRPr>
      </a:lvl2pPr>
      <a:lvl3pPr marL="1143000" indent="-228600" algn="l" rtl="0" eaLnBrk="0" fontAlgn="base" hangingPunct="0">
        <a:spcBef>
          <a:spcPct val="20000"/>
        </a:spcBef>
        <a:spcAft>
          <a:spcPct val="0"/>
        </a:spcAft>
        <a:buFont typeface="Arial" pitchFamily="34" charset="0"/>
        <a:buChar char="•"/>
        <a:defRPr sz="2800">
          <a:solidFill>
            <a:schemeClr val="tx2"/>
          </a:solidFill>
          <a:latin typeface="Arial" pitchFamily="34" charset="0"/>
          <a:cs typeface="Arial" pitchFamily="34" charset="0"/>
        </a:defRPr>
      </a:lvl3pPr>
      <a:lvl4pPr marL="1600200" indent="-228600" algn="l" rtl="0" eaLnBrk="0" fontAlgn="base" hangingPunct="0">
        <a:spcBef>
          <a:spcPct val="20000"/>
        </a:spcBef>
        <a:spcAft>
          <a:spcPct val="0"/>
        </a:spcAft>
        <a:buFont typeface="Arial" pitchFamily="34" charset="0"/>
        <a:buChar char="•"/>
        <a:defRPr sz="2400">
          <a:solidFill>
            <a:schemeClr val="tx2"/>
          </a:solidFill>
          <a:latin typeface="Arial" pitchFamily="34" charset="0"/>
          <a:cs typeface="Arial" pitchFamily="34" charset="0"/>
        </a:defRPr>
      </a:lvl4pPr>
      <a:lvl5pPr marL="2057400" indent="-228600" algn="l" rtl="0" eaLnBrk="0" fontAlgn="base" hangingPunct="0">
        <a:spcBef>
          <a:spcPct val="20000"/>
        </a:spcBef>
        <a:spcAft>
          <a:spcPct val="0"/>
        </a:spcAft>
        <a:buFont typeface="Arial" pitchFamily="34" charset="0"/>
        <a:buChar char="•"/>
        <a:defRPr sz="2000">
          <a:solidFill>
            <a:schemeClr val="tx2"/>
          </a:solidFill>
          <a:latin typeface="Arial" pitchFamily="34" charset="0"/>
          <a:cs typeface="Arial" pitchFamily="34" charset="0"/>
        </a:defRPr>
      </a:lvl5pPr>
      <a:lvl6pPr marL="2514600" indent="-228600" algn="l" rtl="0" eaLnBrk="1" fontAlgn="base" hangingPunct="1">
        <a:spcBef>
          <a:spcPct val="20000"/>
        </a:spcBef>
        <a:spcAft>
          <a:spcPct val="0"/>
        </a:spcAft>
        <a:defRPr sz="2400">
          <a:solidFill>
            <a:schemeClr val="tx2"/>
          </a:solidFill>
          <a:latin typeface="+mn-lt"/>
        </a:defRPr>
      </a:lvl6pPr>
      <a:lvl7pPr marL="2971800" indent="-228600" algn="l" rtl="0" eaLnBrk="1" fontAlgn="base" hangingPunct="1">
        <a:spcBef>
          <a:spcPct val="20000"/>
        </a:spcBef>
        <a:spcAft>
          <a:spcPct val="0"/>
        </a:spcAft>
        <a:defRPr sz="2400">
          <a:solidFill>
            <a:schemeClr val="tx2"/>
          </a:solidFill>
          <a:latin typeface="+mn-lt"/>
        </a:defRPr>
      </a:lvl7pPr>
      <a:lvl8pPr marL="3429000" indent="-228600" algn="l" rtl="0" eaLnBrk="1" fontAlgn="base" hangingPunct="1">
        <a:spcBef>
          <a:spcPct val="20000"/>
        </a:spcBef>
        <a:spcAft>
          <a:spcPct val="0"/>
        </a:spcAft>
        <a:defRPr sz="2400">
          <a:solidFill>
            <a:schemeClr val="tx2"/>
          </a:solidFill>
          <a:latin typeface="+mn-lt"/>
        </a:defRPr>
      </a:lvl8pPr>
      <a:lvl9pPr marL="3886200" indent="-228600" algn="l" rtl="0" eaLnBrk="1" fontAlgn="base" hangingPunct="1">
        <a:spcBef>
          <a:spcPct val="20000"/>
        </a:spcBef>
        <a:spcAft>
          <a:spcPct val="0"/>
        </a:spcAft>
        <a:defRPr sz="24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gsics.nesdis.noaa.gov/wiki/Development/UsersWorkshop2015" TargetMode="External"/><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gsics.nesdis.noaa.gov/wiki/Development/GsicsOperationsPlan" TargetMode="External"/><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gsics.nesdis.noaa.gov/wiki/Development/20140826" TargetMode="External"/><Relationship Id="rId2" Type="http://schemas.openxmlformats.org/officeDocument/2006/relationships/hyperlink" Target="https://gsics.nesdis.noaa.gov/wiki/Development/20150113"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epsjsnorbits.png"/>
          <p:cNvPicPr>
            <a:picLocks noChangeAspect="1"/>
          </p:cNvPicPr>
          <p:nvPr/>
        </p:nvPicPr>
        <p:blipFill>
          <a:blip r:embed="rId3" cstate="print"/>
          <a:srcRect b="34721"/>
          <a:stretch>
            <a:fillRect/>
          </a:stretch>
        </p:blipFill>
        <p:spPr bwMode="auto">
          <a:xfrm>
            <a:off x="381000" y="2381250"/>
            <a:ext cx="3476625" cy="4476750"/>
          </a:xfrm>
          <a:prstGeom prst="rect">
            <a:avLst/>
          </a:prstGeom>
          <a:noFill/>
          <a:ln w="9525">
            <a:noFill/>
            <a:miter lim="800000"/>
            <a:headEnd/>
            <a:tailEnd/>
          </a:ln>
        </p:spPr>
      </p:pic>
      <p:sp>
        <p:nvSpPr>
          <p:cNvPr id="5" name="Rectangle 41"/>
          <p:cNvSpPr>
            <a:spLocks noGrp="1" noChangeArrowheads="1"/>
          </p:cNvSpPr>
          <p:nvPr>
            <p:ph type="subTitle" sz="quarter" idx="1"/>
          </p:nvPr>
        </p:nvSpPr>
        <p:spPr>
          <a:xfrm>
            <a:off x="0" y="534988"/>
            <a:ext cx="6210300" cy="1449387"/>
          </a:xfrm>
        </p:spPr>
        <p:txBody>
          <a:bodyPr/>
          <a:lstStyle/>
          <a:p>
            <a:pPr algn="ctr" eaLnBrk="1" hangingPunct="1">
              <a:defRPr/>
            </a:pPr>
            <a:r>
              <a:rPr lang="en-GB" sz="2000" dirty="0" smtClean="0"/>
              <a:t>Microwave Sub-Group Updates</a:t>
            </a:r>
          </a:p>
        </p:txBody>
      </p:sp>
      <p:pic>
        <p:nvPicPr>
          <p:cNvPr id="14340" name="Picture 5" descr="jason-big.png"/>
          <p:cNvPicPr>
            <a:picLocks noChangeAspect="1"/>
          </p:cNvPicPr>
          <p:nvPr/>
        </p:nvPicPr>
        <p:blipFill>
          <a:blip r:embed="rId4" cstate="print"/>
          <a:srcRect/>
          <a:stretch>
            <a:fillRect/>
          </a:stretch>
        </p:blipFill>
        <p:spPr bwMode="auto">
          <a:xfrm rot="445958">
            <a:off x="2992438" y="2519363"/>
            <a:ext cx="981075" cy="700087"/>
          </a:xfrm>
          <a:prstGeom prst="rect">
            <a:avLst/>
          </a:prstGeom>
          <a:noFill/>
          <a:ln w="9525">
            <a:noFill/>
            <a:miter lim="800000"/>
            <a:headEnd/>
            <a:tailEnd/>
          </a:ln>
        </p:spPr>
      </p:pic>
      <p:pic>
        <p:nvPicPr>
          <p:cNvPr id="14341" name="Picture 6" descr="metop.png"/>
          <p:cNvPicPr>
            <a:picLocks noChangeAspect="1"/>
          </p:cNvPicPr>
          <p:nvPr/>
        </p:nvPicPr>
        <p:blipFill>
          <a:blip r:embed="rId5" cstate="print"/>
          <a:srcRect/>
          <a:stretch>
            <a:fillRect/>
          </a:stretch>
        </p:blipFill>
        <p:spPr bwMode="auto">
          <a:xfrm rot="-1286163">
            <a:off x="185738" y="2195513"/>
            <a:ext cx="912812" cy="685800"/>
          </a:xfrm>
          <a:prstGeom prst="rect">
            <a:avLst/>
          </a:prstGeom>
          <a:noFill/>
          <a:ln w="9525">
            <a:noFill/>
            <a:miter lim="800000"/>
            <a:headEnd/>
            <a:tailEnd/>
          </a:ln>
        </p:spPr>
      </p:pic>
      <p:pic>
        <p:nvPicPr>
          <p:cNvPr id="14342" name="Content Placeholder 3" descr="msg.png"/>
          <p:cNvPicPr>
            <a:picLocks noChangeAspect="1"/>
          </p:cNvPicPr>
          <p:nvPr/>
        </p:nvPicPr>
        <p:blipFill>
          <a:blip r:embed="rId6" cstate="print"/>
          <a:srcRect/>
          <a:stretch>
            <a:fillRect/>
          </a:stretch>
        </p:blipFill>
        <p:spPr bwMode="auto">
          <a:xfrm>
            <a:off x="0" y="5067300"/>
            <a:ext cx="1444625" cy="1458913"/>
          </a:xfrm>
          <a:prstGeom prst="rect">
            <a:avLst/>
          </a:prstGeom>
          <a:noFill/>
          <a:ln w="9525">
            <a:noFill/>
            <a:miter lim="800000"/>
            <a:headEnd/>
            <a:tailEnd/>
          </a:ln>
        </p:spPr>
      </p:pic>
      <p:pic>
        <p:nvPicPr>
          <p:cNvPr id="14343" name="Content Placeholder 3" descr="msg.png"/>
          <p:cNvPicPr>
            <a:picLocks noChangeAspect="1"/>
          </p:cNvPicPr>
          <p:nvPr/>
        </p:nvPicPr>
        <p:blipFill>
          <a:blip r:embed="rId6" cstate="print"/>
          <a:srcRect/>
          <a:stretch>
            <a:fillRect/>
          </a:stretch>
        </p:blipFill>
        <p:spPr bwMode="auto">
          <a:xfrm>
            <a:off x="1223963" y="5076825"/>
            <a:ext cx="1444625" cy="1458913"/>
          </a:xfrm>
          <a:prstGeom prst="rect">
            <a:avLst/>
          </a:prstGeom>
          <a:noFill/>
          <a:ln w="9525">
            <a:noFill/>
            <a:miter lim="800000"/>
            <a:headEnd/>
            <a:tailEnd/>
          </a:ln>
        </p:spPr>
      </p:pic>
      <p:pic>
        <p:nvPicPr>
          <p:cNvPr id="14344" name="Picture 8" descr="mfg.png"/>
          <p:cNvPicPr>
            <a:picLocks noChangeAspect="1"/>
          </p:cNvPicPr>
          <p:nvPr/>
        </p:nvPicPr>
        <p:blipFill>
          <a:blip r:embed="rId7" cstate="print"/>
          <a:srcRect/>
          <a:stretch>
            <a:fillRect/>
          </a:stretch>
        </p:blipFill>
        <p:spPr bwMode="auto">
          <a:xfrm>
            <a:off x="5694363" y="4783138"/>
            <a:ext cx="769937" cy="776287"/>
          </a:xfrm>
          <a:prstGeom prst="rect">
            <a:avLst/>
          </a:prstGeom>
          <a:noFill/>
          <a:ln w="9525">
            <a:noFill/>
            <a:miter lim="800000"/>
            <a:headEnd/>
            <a:tailEnd/>
          </a:ln>
        </p:spPr>
      </p:pic>
      <p:pic>
        <p:nvPicPr>
          <p:cNvPr id="14345" name="Picture 6" descr="metop.png"/>
          <p:cNvPicPr>
            <a:picLocks noChangeAspect="1"/>
          </p:cNvPicPr>
          <p:nvPr/>
        </p:nvPicPr>
        <p:blipFill>
          <a:blip r:embed="rId5" cstate="print"/>
          <a:srcRect/>
          <a:stretch>
            <a:fillRect/>
          </a:stretch>
        </p:blipFill>
        <p:spPr bwMode="auto">
          <a:xfrm rot="-1286163">
            <a:off x="93663" y="3213100"/>
            <a:ext cx="912812" cy="685800"/>
          </a:xfrm>
          <a:prstGeom prst="rect">
            <a:avLst/>
          </a:prstGeom>
          <a:noFill/>
          <a:ln w="9525">
            <a:noFill/>
            <a:miter lim="800000"/>
            <a:headEnd/>
            <a:tailEnd/>
          </a:ln>
        </p:spPr>
      </p:pic>
      <p:pic>
        <p:nvPicPr>
          <p:cNvPr id="14346" name="Content Placeholder 3" descr="msg.png"/>
          <p:cNvPicPr>
            <a:picLocks noChangeAspect="1"/>
          </p:cNvPicPr>
          <p:nvPr/>
        </p:nvPicPr>
        <p:blipFill>
          <a:blip r:embed="rId6" cstate="print"/>
          <a:srcRect/>
          <a:stretch>
            <a:fillRect/>
          </a:stretch>
        </p:blipFill>
        <p:spPr bwMode="auto">
          <a:xfrm>
            <a:off x="2430463" y="5076825"/>
            <a:ext cx="1444625" cy="1458913"/>
          </a:xfrm>
          <a:prstGeom prst="rect">
            <a:avLst/>
          </a:prstGeom>
          <a:noFill/>
          <a:ln w="9525">
            <a:noFill/>
            <a:miter lim="800000"/>
            <a:headEnd/>
            <a:tailEnd/>
          </a:ln>
        </p:spPr>
      </p:pic>
      <p:sp>
        <p:nvSpPr>
          <p:cNvPr id="14347" name="Rectangle 41"/>
          <p:cNvSpPr txBox="1">
            <a:spLocks noChangeArrowheads="1"/>
          </p:cNvSpPr>
          <p:nvPr/>
        </p:nvSpPr>
        <p:spPr bwMode="auto">
          <a:xfrm>
            <a:off x="4232920" y="2573905"/>
            <a:ext cx="5629740" cy="1770062"/>
          </a:xfrm>
          <a:prstGeom prst="rect">
            <a:avLst/>
          </a:prstGeom>
          <a:noFill/>
          <a:ln w="9525">
            <a:noFill/>
            <a:miter lim="800000"/>
            <a:headEnd/>
            <a:tailEnd/>
          </a:ln>
        </p:spPr>
        <p:txBody>
          <a:bodyPr anchor="ctr"/>
          <a:lstStyle/>
          <a:p>
            <a:pPr algn="ctr"/>
            <a:r>
              <a:rPr lang="en-GB" altLang="en-US" sz="1800" dirty="0" smtClean="0">
                <a:latin typeface="Arial" pitchFamily="34" charset="0"/>
                <a:cs typeface="Arial" pitchFamily="34" charset="0"/>
              </a:rPr>
              <a:t>Tim Hewison</a:t>
            </a:r>
            <a:endParaRPr lang="en-GB" altLang="en-US" sz="1800"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en-US" dirty="0" smtClean="0"/>
              <a:t>FIDUCEO core concept</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b="1" dirty="0" smtClean="0"/>
              <a:t>Develop and apply a rigorous metrology of Earth observation for climate data records</a:t>
            </a:r>
            <a:endParaRPr lang="en-US" dirty="0" smtClean="0"/>
          </a:p>
          <a:p>
            <a:endParaRPr lang="en-US" dirty="0" smtClean="0"/>
          </a:p>
          <a:p>
            <a:r>
              <a:rPr lang="en-US" dirty="0" smtClean="0"/>
              <a:t>Metrology is the science of measurement and measurement uncertainty</a:t>
            </a:r>
          </a:p>
          <a:p>
            <a:endParaRPr lang="en-US" dirty="0" smtClean="0"/>
          </a:p>
          <a:p>
            <a:r>
              <a:rPr lang="en-US" dirty="0" smtClean="0"/>
              <a:t>The project is focused on the uncertainty budget</a:t>
            </a:r>
          </a:p>
          <a:p>
            <a:pPr lvl="1">
              <a:buFont typeface="Wingdings" panose="05000000000000000000" pitchFamily="2" charset="2"/>
              <a:buChar char="Ø"/>
            </a:pPr>
            <a:r>
              <a:rPr lang="en-US" b="1" dirty="0" smtClean="0"/>
              <a:t>comprehensive</a:t>
            </a:r>
            <a:r>
              <a:rPr lang="en-US" dirty="0" smtClean="0"/>
              <a:t> and </a:t>
            </a:r>
            <a:r>
              <a:rPr lang="en-US" b="1" dirty="0" smtClean="0"/>
              <a:t>realistic</a:t>
            </a:r>
          </a:p>
          <a:p>
            <a:pPr lvl="1">
              <a:buFont typeface="Wingdings" panose="05000000000000000000" pitchFamily="2" charset="2"/>
              <a:buChar char="Ø"/>
            </a:pPr>
            <a:r>
              <a:rPr lang="en-US" b="1" dirty="0" smtClean="0"/>
              <a:t>communicated</a:t>
            </a:r>
            <a:r>
              <a:rPr lang="en-US" dirty="0" smtClean="0"/>
              <a:t> using internationally agreed standards</a:t>
            </a:r>
          </a:p>
          <a:p>
            <a:pPr lvl="1">
              <a:buFont typeface="Wingdings" panose="05000000000000000000" pitchFamily="2" charset="2"/>
              <a:buChar char="Ø"/>
            </a:pPr>
            <a:r>
              <a:rPr lang="en-US" b="1" dirty="0"/>
              <a:t>traceable</a:t>
            </a:r>
            <a:r>
              <a:rPr lang="en-US" dirty="0"/>
              <a:t> from detector to gridded geophysical </a:t>
            </a:r>
            <a:r>
              <a:rPr lang="en-US" dirty="0" smtClean="0"/>
              <a:t>product. (Traceability here we talk about the property of a measurement result whereby the result can be related to a reference through a documented unbroken chain of calibrations, each contributing to the measurement uncertainty)</a:t>
            </a:r>
          </a:p>
          <a:p>
            <a:pPr lvl="2">
              <a:buFont typeface="Wingdings" panose="05000000000000000000" pitchFamily="2" charset="2"/>
              <a:buChar char="Ø"/>
            </a:pPr>
            <a:r>
              <a:rPr lang="en-US" dirty="0" smtClean="0"/>
              <a:t>Note reference does not have to be SI, only community agreed</a:t>
            </a:r>
            <a:endParaRPr lang="en-US" dirty="0"/>
          </a:p>
          <a:p>
            <a:pPr lvl="1">
              <a:buFont typeface="Wingdings" panose="05000000000000000000" pitchFamily="2" charset="2"/>
              <a:buChar char="Ø"/>
            </a:pPr>
            <a:r>
              <a:rPr lang="en-US" b="1" dirty="0"/>
              <a:t>propagated</a:t>
            </a:r>
            <a:r>
              <a:rPr lang="en-US" dirty="0"/>
              <a:t> rigorously across product </a:t>
            </a:r>
            <a:r>
              <a:rPr lang="en-US" dirty="0" smtClean="0"/>
              <a:t>levels</a:t>
            </a:r>
          </a:p>
          <a:p>
            <a:pPr marL="457200" lvl="1" indent="0">
              <a:buNone/>
            </a:pPr>
            <a:endParaRPr lang="en-US" dirty="0"/>
          </a:p>
        </p:txBody>
      </p:sp>
    </p:spTree>
    <p:extLst>
      <p:ext uri="{BB962C8B-B14F-4D97-AF65-F5344CB8AC3E}">
        <p14:creationId xmlns="" xmlns:p14="http://schemas.microsoft.com/office/powerpoint/2010/main" val="238375517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621" y="274638"/>
            <a:ext cx="6708908" cy="706090"/>
          </a:xfrm>
        </p:spPr>
        <p:style>
          <a:lnRef idx="1">
            <a:schemeClr val="accent3"/>
          </a:lnRef>
          <a:fillRef idx="2">
            <a:schemeClr val="accent3"/>
          </a:fillRef>
          <a:effectRef idx="1">
            <a:schemeClr val="accent3"/>
          </a:effectRef>
          <a:fontRef idx="minor">
            <a:schemeClr val="dk1"/>
          </a:fontRef>
        </p:style>
        <p:txBody>
          <a:bodyPr>
            <a:normAutofit/>
          </a:bodyPr>
          <a:lstStyle/>
          <a:p>
            <a:r>
              <a:rPr lang="en-US" dirty="0" err="1" smtClean="0"/>
              <a:t>Fiduceo</a:t>
            </a:r>
            <a:r>
              <a:rPr lang="en-US" dirty="0" smtClean="0"/>
              <a:t> Aims</a:t>
            </a:r>
            <a:endParaRPr lang="en-US" dirty="0"/>
          </a:p>
        </p:txBody>
      </p:sp>
      <p:sp>
        <p:nvSpPr>
          <p:cNvPr id="3" name="Content Placeholder 2"/>
          <p:cNvSpPr>
            <a:spLocks noGrp="1"/>
          </p:cNvSpPr>
          <p:nvPr>
            <p:ph idx="1"/>
          </p:nvPr>
        </p:nvSpPr>
        <p:spPr>
          <a:xfrm>
            <a:off x="656961" y="1340768"/>
            <a:ext cx="8592079" cy="4343400"/>
          </a:xfrm>
        </p:spPr>
        <p:txBody>
          <a:bodyPr>
            <a:normAutofit fontScale="92500" lnSpcReduction="10000"/>
          </a:bodyPr>
          <a:lstStyle/>
          <a:p>
            <a:pPr lvl="0"/>
            <a:r>
              <a:rPr lang="en-US" dirty="0" err="1" smtClean="0"/>
              <a:t>Harmonised</a:t>
            </a:r>
            <a:r>
              <a:rPr lang="en-US" dirty="0" smtClean="0"/>
              <a:t> FCDRs with full L1 uncertainty estimates; </a:t>
            </a:r>
          </a:p>
          <a:p>
            <a:pPr lvl="0"/>
            <a:endParaRPr lang="en-US" dirty="0" smtClean="0"/>
          </a:p>
          <a:p>
            <a:r>
              <a:rPr lang="en-GB" dirty="0" smtClean="0"/>
              <a:t>To derive CDRs/new datasets from the new FCDRs for four ECVs, as valuable exemplars</a:t>
            </a:r>
          </a:p>
          <a:p>
            <a:endParaRPr lang="en-GB" dirty="0" smtClean="0"/>
          </a:p>
          <a:p>
            <a:r>
              <a:rPr lang="en-US" dirty="0" smtClean="0"/>
              <a:t>To provide widely re-usable, open and free access,  tools and documentation.</a:t>
            </a:r>
          </a:p>
          <a:p>
            <a:pPr lvl="1"/>
            <a:endParaRPr lang="en-US" dirty="0"/>
          </a:p>
        </p:txBody>
      </p:sp>
    </p:spTree>
    <p:extLst>
      <p:ext uri="{BB962C8B-B14F-4D97-AF65-F5344CB8AC3E}">
        <p14:creationId xmlns="" xmlns:p14="http://schemas.microsoft.com/office/powerpoint/2010/main" val="348914294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621" y="274638"/>
            <a:ext cx="6708908" cy="706090"/>
          </a:xfrm>
        </p:spPr>
        <p:style>
          <a:lnRef idx="1">
            <a:schemeClr val="accent3"/>
          </a:lnRef>
          <a:fillRef idx="2">
            <a:schemeClr val="accent3"/>
          </a:fillRef>
          <a:effectRef idx="1">
            <a:schemeClr val="accent3"/>
          </a:effectRef>
          <a:fontRef idx="minor">
            <a:schemeClr val="dk1"/>
          </a:fontRef>
        </p:style>
        <p:txBody>
          <a:bodyPr>
            <a:normAutofit/>
          </a:bodyPr>
          <a:lstStyle/>
          <a:p>
            <a:r>
              <a:rPr lang="en-US" dirty="0" err="1" smtClean="0"/>
              <a:t>Fiduceo</a:t>
            </a:r>
            <a:r>
              <a:rPr lang="en-US" dirty="0" smtClean="0"/>
              <a:t> Aims - FCDRs</a:t>
            </a:r>
            <a:endParaRPr lang="en-US" dirty="0"/>
          </a:p>
        </p:txBody>
      </p:sp>
      <p:sp>
        <p:nvSpPr>
          <p:cNvPr id="3" name="Content Placeholder 2"/>
          <p:cNvSpPr>
            <a:spLocks noGrp="1"/>
          </p:cNvSpPr>
          <p:nvPr>
            <p:ph idx="1"/>
          </p:nvPr>
        </p:nvSpPr>
        <p:spPr>
          <a:xfrm>
            <a:off x="656961" y="1340768"/>
            <a:ext cx="8592079" cy="4343400"/>
          </a:xfrm>
        </p:spPr>
        <p:txBody>
          <a:bodyPr>
            <a:normAutofit fontScale="70000" lnSpcReduction="20000"/>
          </a:bodyPr>
          <a:lstStyle/>
          <a:p>
            <a:pPr lvl="0"/>
            <a:r>
              <a:rPr lang="en-US" dirty="0" err="1" smtClean="0"/>
              <a:t>Harmonised</a:t>
            </a:r>
            <a:r>
              <a:rPr lang="en-US" dirty="0" smtClean="0"/>
              <a:t> FCDRs with full L1 uncertainty estimates; </a:t>
            </a:r>
          </a:p>
          <a:p>
            <a:pPr lvl="1">
              <a:buFont typeface="Wingdings" panose="05000000000000000000" pitchFamily="2" charset="2"/>
              <a:buChar char="Ø"/>
            </a:pPr>
            <a:r>
              <a:rPr lang="en-GB" dirty="0" smtClean="0"/>
              <a:t>To develop and apply new harmonisation techniques across sensor-series and wavelength domains to maximise consistency of visible (Meteosat First Generation), infra-red (AVHRR and HIRS) and </a:t>
            </a:r>
            <a:r>
              <a:rPr lang="en-GB" dirty="0" smtClean="0">
                <a:solidFill>
                  <a:srgbClr val="FF0000"/>
                </a:solidFill>
              </a:rPr>
              <a:t>microwave (SSM/T2, AMSU-B, MHS) FCDRs </a:t>
            </a:r>
          </a:p>
          <a:p>
            <a:pPr lvl="1">
              <a:buFont typeface="Wingdings" panose="05000000000000000000" pitchFamily="2" charset="2"/>
              <a:buChar char="Ø"/>
            </a:pPr>
            <a:endParaRPr lang="en-GB" dirty="0" smtClean="0">
              <a:solidFill>
                <a:srgbClr val="FF0000"/>
              </a:solidFill>
            </a:endParaRPr>
          </a:p>
          <a:p>
            <a:pPr lvl="0"/>
            <a:r>
              <a:rPr lang="en-GB" dirty="0" smtClean="0"/>
              <a:t>To link  thermal infra-red FCDRs (AVHRR-, HIRS- and ATSR-series) to Sentinel 3 SLSTR </a:t>
            </a:r>
          </a:p>
          <a:p>
            <a:pPr lvl="0"/>
            <a:endParaRPr lang="en-US" dirty="0" smtClean="0"/>
          </a:p>
          <a:p>
            <a:r>
              <a:rPr lang="en-US" dirty="0" smtClean="0"/>
              <a:t>Common “easy-FCDR” + community standard formats</a:t>
            </a:r>
          </a:p>
          <a:p>
            <a:endParaRPr lang="en-US" dirty="0" smtClean="0"/>
          </a:p>
          <a:p>
            <a:r>
              <a:rPr lang="en-US" dirty="0" smtClean="0"/>
              <a:t>Widely re-usable, open and free access, read tools</a:t>
            </a:r>
          </a:p>
          <a:p>
            <a:pPr lvl="1"/>
            <a:endParaRPr lang="en-US" dirty="0"/>
          </a:p>
        </p:txBody>
      </p:sp>
    </p:spTree>
    <p:extLst>
      <p:ext uri="{BB962C8B-B14F-4D97-AF65-F5344CB8AC3E}">
        <p14:creationId xmlns="" xmlns:p14="http://schemas.microsoft.com/office/powerpoint/2010/main" val="146505892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621" y="274638"/>
            <a:ext cx="6708908" cy="706090"/>
          </a:xfrm>
        </p:spPr>
        <p:style>
          <a:lnRef idx="1">
            <a:schemeClr val="accent3"/>
          </a:lnRef>
          <a:fillRef idx="2">
            <a:schemeClr val="accent3"/>
          </a:fillRef>
          <a:effectRef idx="1">
            <a:schemeClr val="accent3"/>
          </a:effectRef>
          <a:fontRef idx="minor">
            <a:schemeClr val="dk1"/>
          </a:fontRef>
        </p:style>
        <p:txBody>
          <a:bodyPr>
            <a:normAutofit/>
          </a:bodyPr>
          <a:lstStyle/>
          <a:p>
            <a:r>
              <a:rPr lang="en-US" dirty="0" err="1" smtClean="0"/>
              <a:t>Fiduceo</a:t>
            </a:r>
            <a:r>
              <a:rPr lang="en-US" dirty="0" smtClean="0"/>
              <a:t> Aims - FCDRs</a:t>
            </a:r>
            <a:endParaRPr lang="en-US" dirty="0"/>
          </a:p>
        </p:txBody>
      </p:sp>
      <p:sp>
        <p:nvSpPr>
          <p:cNvPr id="3" name="Content Placeholder 2"/>
          <p:cNvSpPr>
            <a:spLocks noGrp="1"/>
          </p:cNvSpPr>
          <p:nvPr>
            <p:ph idx="1"/>
          </p:nvPr>
        </p:nvSpPr>
        <p:spPr>
          <a:xfrm>
            <a:off x="656961" y="1340768"/>
            <a:ext cx="8592079" cy="4343400"/>
          </a:xfrm>
        </p:spPr>
        <p:txBody>
          <a:bodyPr>
            <a:normAutofit/>
          </a:bodyPr>
          <a:lstStyle/>
          <a:p>
            <a:r>
              <a:rPr lang="en-US" dirty="0" smtClean="0"/>
              <a:t>FCDR datasets </a:t>
            </a:r>
          </a:p>
          <a:p>
            <a:pPr lvl="1">
              <a:buFont typeface="Wingdings" panose="05000000000000000000" pitchFamily="2" charset="2"/>
              <a:buChar char="Ø"/>
            </a:pPr>
            <a:r>
              <a:rPr lang="en-US" dirty="0" smtClean="0"/>
              <a:t>AVHRR, IR &amp; reflectance, 1982 to 2016</a:t>
            </a:r>
          </a:p>
          <a:p>
            <a:pPr lvl="1">
              <a:buFont typeface="Wingdings" panose="05000000000000000000" pitchFamily="2" charset="2"/>
              <a:buChar char="Ø"/>
            </a:pPr>
            <a:r>
              <a:rPr lang="en-US" dirty="0" smtClean="0"/>
              <a:t>HIRS, IR, 1982 to 2016</a:t>
            </a:r>
          </a:p>
          <a:p>
            <a:pPr lvl="1">
              <a:buFont typeface="Wingdings" panose="05000000000000000000" pitchFamily="2" charset="2"/>
              <a:buChar char="Ø"/>
            </a:pPr>
            <a:r>
              <a:rPr lang="en-US" dirty="0" smtClean="0"/>
              <a:t>SSM-T2 / AMSU-B / MHS, MW, 1992 to 2016</a:t>
            </a:r>
          </a:p>
          <a:p>
            <a:pPr lvl="1">
              <a:buFont typeface="Wingdings" panose="05000000000000000000" pitchFamily="2" charset="2"/>
              <a:buChar char="Ø"/>
            </a:pPr>
            <a:r>
              <a:rPr lang="en-US" dirty="0" err="1" smtClean="0"/>
              <a:t>Meteosat</a:t>
            </a:r>
            <a:r>
              <a:rPr lang="en-US" dirty="0"/>
              <a:t> </a:t>
            </a:r>
            <a:r>
              <a:rPr lang="en-US" dirty="0" smtClean="0"/>
              <a:t>2 to 7, VIS with improved SRFs, 1982 to 2016</a:t>
            </a:r>
          </a:p>
          <a:p>
            <a:endParaRPr lang="en-US" dirty="0" smtClean="0"/>
          </a:p>
          <a:p>
            <a:pPr lvl="1"/>
            <a:endParaRPr lang="en-US" dirty="0"/>
          </a:p>
        </p:txBody>
      </p:sp>
    </p:spTree>
    <p:extLst>
      <p:ext uri="{BB962C8B-B14F-4D97-AF65-F5344CB8AC3E}">
        <p14:creationId xmlns="" xmlns:p14="http://schemas.microsoft.com/office/powerpoint/2010/main" val="288557528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12"/>
          <p:cNvSpPr>
            <a:spLocks noChangeArrowheads="1"/>
          </p:cNvSpPr>
          <p:nvPr/>
        </p:nvSpPr>
        <p:spPr bwMode="auto">
          <a:xfrm>
            <a:off x="341193" y="2674938"/>
            <a:ext cx="9321421" cy="688256"/>
          </a:xfrm>
          <a:prstGeom prst="rect">
            <a:avLst/>
          </a:prstGeom>
          <a:noFill/>
          <a:ln w="25400">
            <a:noFill/>
            <a:miter lim="800000"/>
            <a:headEnd/>
            <a:tailEnd/>
          </a:ln>
        </p:spPr>
        <p:txBody>
          <a:bodyPr wrap="square" lIns="36000" tIns="36000" rIns="36000" bIns="36000">
            <a:spAutoFit/>
          </a:bodyPr>
          <a:lstStyle/>
          <a:p>
            <a:pPr marL="180975" indent="-180975" eaLnBrk="0" hangingPunct="0">
              <a:spcBef>
                <a:spcPct val="50000"/>
              </a:spcBef>
            </a:pPr>
            <a:r>
              <a:rPr lang="en-GB" sz="4000" dirty="0" smtClean="0">
                <a:solidFill>
                  <a:schemeClr val="tx1"/>
                </a:solidFill>
                <a:sym typeface="Wingdings" pitchFamily="2" charset="2"/>
              </a:rPr>
              <a:t>Update from CEOS WGCV Plenary</a:t>
            </a:r>
            <a:endParaRPr lang="en-GB" sz="4000" dirty="0">
              <a:solidFill>
                <a:schemeClr val="tx1"/>
              </a:solidFill>
              <a:sym typeface="Wingdings" pitchFamily="2" charset="2"/>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GSICS – CEOS Interactions</a:t>
            </a:r>
            <a:endParaRPr lang="en-GB" dirty="0"/>
          </a:p>
        </p:txBody>
      </p:sp>
      <p:sp>
        <p:nvSpPr>
          <p:cNvPr id="3" name="Content Placeholder 2"/>
          <p:cNvSpPr>
            <a:spLocks noGrp="1"/>
          </p:cNvSpPr>
          <p:nvPr>
            <p:ph idx="1"/>
          </p:nvPr>
        </p:nvSpPr>
        <p:spPr>
          <a:xfrm>
            <a:off x="481653" y="1354540"/>
            <a:ext cx="8915400" cy="4525963"/>
          </a:xfrm>
        </p:spPr>
        <p:txBody>
          <a:bodyPr/>
          <a:lstStyle/>
          <a:p>
            <a:r>
              <a:rPr lang="en-IE" sz="2400" dirty="0" smtClean="0"/>
              <a:t>A lot of existing and planned interactions were already identified in this meeting. </a:t>
            </a:r>
          </a:p>
          <a:p>
            <a:r>
              <a:rPr lang="en-IE" sz="2400" dirty="0" smtClean="0"/>
              <a:t>Albrecht will compile the bullet points from the reports given at this meeting, which describe the interactions between GSICS and WGCV into a document. </a:t>
            </a:r>
          </a:p>
          <a:p>
            <a:r>
              <a:rPr lang="en-IE" sz="2400" dirty="0" smtClean="0"/>
              <a:t>He will send this around the sub-group chairs, asking for a couple of sentences on each proposed activity. </a:t>
            </a:r>
          </a:p>
          <a:p>
            <a:r>
              <a:rPr lang="en-IE" sz="2400" dirty="0" smtClean="0"/>
              <a:t>This will be reported to the 6th workshop in September and the CEOS Plenary.</a:t>
            </a:r>
          </a:p>
          <a:p>
            <a:pPr>
              <a:buNone/>
            </a:pPr>
            <a:r>
              <a:rPr lang="en-IE" sz="2400" dirty="0" smtClean="0"/>
              <a:t/>
            </a:r>
            <a:br>
              <a:rPr lang="en-IE" sz="2400" dirty="0" smtClean="0"/>
            </a:br>
            <a:endParaRPr lang="en-GB"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GSICS Organisation</a:t>
            </a:r>
            <a:endParaRPr lang="en-GB" dirty="0"/>
          </a:p>
        </p:txBody>
      </p:sp>
      <p:graphicFrame>
        <p:nvGraphicFramePr>
          <p:cNvPr id="4" name="Content Placeholder 3"/>
          <p:cNvGraphicFramePr>
            <a:graphicFrameLocks noGrp="1"/>
          </p:cNvGraphicFramePr>
          <p:nvPr>
            <p:ph idx="1"/>
          </p:nvPr>
        </p:nvGraphicFramePr>
        <p:xfrm>
          <a:off x="495221" y="1600203"/>
          <a:ext cx="8912384" cy="4524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Group 4"/>
          <p:cNvGrpSpPr/>
          <p:nvPr/>
        </p:nvGrpSpPr>
        <p:grpSpPr>
          <a:xfrm>
            <a:off x="921199" y="1484784"/>
            <a:ext cx="1298997" cy="866137"/>
            <a:chOff x="429368" y="1222822"/>
            <a:chExt cx="1299205" cy="866137"/>
          </a:xfrm>
          <a:scene3d>
            <a:camera prst="orthographicFront"/>
            <a:lightRig rig="flat" dir="t"/>
          </a:scene3d>
        </p:grpSpPr>
        <p:sp>
          <p:nvSpPr>
            <p:cNvPr id="6" name="Rounded Rectangle 5"/>
            <p:cNvSpPr/>
            <p:nvPr/>
          </p:nvSpPr>
          <p:spPr>
            <a:xfrm>
              <a:off x="429368" y="1222822"/>
              <a:ext cx="1299205" cy="866137"/>
            </a:xfrm>
            <a:prstGeom prst="roundRect">
              <a:avLst>
                <a:gd name="adj" fmla="val 10000"/>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7" name="Rounded Rectangle 4"/>
            <p:cNvSpPr/>
            <p:nvPr/>
          </p:nvSpPr>
          <p:spPr>
            <a:xfrm>
              <a:off x="454736" y="1248190"/>
              <a:ext cx="1248469" cy="815401"/>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smtClean="0"/>
                <a:t>CGMS</a:t>
              </a:r>
              <a:endParaRPr lang="en-GB" sz="1400" kern="1200" dirty="0"/>
            </a:p>
          </p:txBody>
        </p:sp>
      </p:grpSp>
      <p:grpSp>
        <p:nvGrpSpPr>
          <p:cNvPr id="5" name="Group 7"/>
          <p:cNvGrpSpPr/>
          <p:nvPr/>
        </p:nvGrpSpPr>
        <p:grpSpPr>
          <a:xfrm>
            <a:off x="7832860" y="1484784"/>
            <a:ext cx="1298997" cy="866137"/>
            <a:chOff x="429368" y="1222822"/>
            <a:chExt cx="1299205" cy="866137"/>
          </a:xfrm>
          <a:scene3d>
            <a:camera prst="orthographicFront"/>
            <a:lightRig rig="flat" dir="t"/>
          </a:scene3d>
        </p:grpSpPr>
        <p:sp>
          <p:nvSpPr>
            <p:cNvPr id="9" name="Rounded Rectangle 8"/>
            <p:cNvSpPr/>
            <p:nvPr/>
          </p:nvSpPr>
          <p:spPr>
            <a:xfrm>
              <a:off x="429368" y="1222822"/>
              <a:ext cx="1299205" cy="866137"/>
            </a:xfrm>
            <a:prstGeom prst="roundRect">
              <a:avLst>
                <a:gd name="adj" fmla="val 10000"/>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0" name="Rounded Rectangle 4"/>
            <p:cNvSpPr/>
            <p:nvPr/>
          </p:nvSpPr>
          <p:spPr>
            <a:xfrm>
              <a:off x="454736" y="1248190"/>
              <a:ext cx="1248469" cy="815401"/>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smtClean="0"/>
                <a:t>WMO</a:t>
              </a:r>
              <a:endParaRPr lang="en-GB" sz="1400" kern="1200" dirty="0"/>
            </a:p>
          </p:txBody>
        </p:sp>
      </p:grpSp>
      <p:cxnSp>
        <p:nvCxnSpPr>
          <p:cNvPr id="12" name="Straight Arrow Connector 11"/>
          <p:cNvCxnSpPr>
            <a:stCxn id="6" idx="3"/>
          </p:cNvCxnSpPr>
          <p:nvPr/>
        </p:nvCxnSpPr>
        <p:spPr bwMode="auto">
          <a:xfrm>
            <a:off x="2220196" y="1917855"/>
            <a:ext cx="2084837" cy="70987"/>
          </a:xfrm>
          <a:prstGeom prst="straightConnector1">
            <a:avLst/>
          </a:prstGeom>
          <a:solidFill>
            <a:srgbClr val="00B8FF"/>
          </a:solidFill>
          <a:ln w="9525" cap="flat" cmpd="sng" algn="ctr">
            <a:solidFill>
              <a:schemeClr val="tx1"/>
            </a:solidFill>
            <a:prstDash val="solid"/>
            <a:round/>
            <a:headEnd type="none" w="med" len="med"/>
            <a:tailEnd type="arrow"/>
          </a:ln>
          <a:effectLst/>
        </p:spPr>
      </p:cxnSp>
      <p:cxnSp>
        <p:nvCxnSpPr>
          <p:cNvPr id="14" name="Straight Arrow Connector 13"/>
          <p:cNvCxnSpPr>
            <a:stCxn id="9" idx="1"/>
          </p:cNvCxnSpPr>
          <p:nvPr/>
        </p:nvCxnSpPr>
        <p:spPr bwMode="auto">
          <a:xfrm flipH="1">
            <a:off x="5600968" y="1917855"/>
            <a:ext cx="2231890" cy="70987"/>
          </a:xfrm>
          <a:prstGeom prst="straightConnector1">
            <a:avLst/>
          </a:prstGeom>
          <a:solidFill>
            <a:srgbClr val="00B8FF"/>
          </a:solidFill>
          <a:ln w="9525" cap="flat" cmpd="sng" algn="ctr">
            <a:solidFill>
              <a:schemeClr val="tx1"/>
            </a:solidFill>
            <a:prstDash val="solid"/>
            <a:round/>
            <a:headEnd type="none" w="med" len="med"/>
            <a:tailEnd type="arrow"/>
          </a:ln>
          <a:effectLst/>
        </p:spPr>
      </p:cxnSp>
      <p:cxnSp>
        <p:nvCxnSpPr>
          <p:cNvPr id="25" name="Straight Connector 24"/>
          <p:cNvCxnSpPr/>
          <p:nvPr/>
        </p:nvCxnSpPr>
        <p:spPr>
          <a:xfrm>
            <a:off x="2825086" y="5063319"/>
            <a:ext cx="1228299"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053385" y="5063319"/>
            <a:ext cx="0" cy="12283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942763" y="5051946"/>
            <a:ext cx="1228299"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flipV="1">
            <a:off x="6168789" y="4899546"/>
            <a:ext cx="2274" cy="15240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4895851" y="5048250"/>
            <a:ext cx="9525" cy="13335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Microwave Sub-Group Priorities – Xiaolong Dong</a:t>
            </a:r>
            <a:endParaRPr lang="en-GB" dirty="0"/>
          </a:p>
        </p:txBody>
      </p:sp>
      <p:sp>
        <p:nvSpPr>
          <p:cNvPr id="3" name="Content Placeholder 2"/>
          <p:cNvSpPr>
            <a:spLocks noGrp="1"/>
          </p:cNvSpPr>
          <p:nvPr>
            <p:ph idx="1"/>
          </p:nvPr>
        </p:nvSpPr>
        <p:spPr/>
        <p:txBody>
          <a:bodyPr>
            <a:noAutofit/>
          </a:bodyPr>
          <a:lstStyle/>
          <a:p>
            <a:r>
              <a:rPr lang="en-GB" sz="2400" dirty="0" smtClean="0"/>
              <a:t>Standards for MWR &amp; SCAT L1, MWR, ALT </a:t>
            </a:r>
          </a:p>
          <a:p>
            <a:pPr lvl="1"/>
            <a:r>
              <a:rPr lang="en-GB" sz="1800" dirty="0" smtClean="0"/>
              <a:t>(noise source, RAM, BB, buoy)  + pre-launch char</a:t>
            </a:r>
          </a:p>
          <a:p>
            <a:endParaRPr lang="en-GB" sz="2400" dirty="0" smtClean="0"/>
          </a:p>
          <a:p>
            <a:r>
              <a:rPr lang="en-GB" sz="2400" dirty="0" smtClean="0"/>
              <a:t>Discuss with GSICS MWSG for potential coordination </a:t>
            </a:r>
          </a:p>
          <a:p>
            <a:pPr lvl="1"/>
            <a:r>
              <a:rPr lang="en-GB" sz="1800" dirty="0" smtClean="0"/>
              <a:t>Prepare a joint meeting - either November 2015 or May 2016. Topics:</a:t>
            </a:r>
          </a:p>
          <a:p>
            <a:pPr lvl="1"/>
            <a:r>
              <a:rPr lang="en-GB" sz="1800" dirty="0" smtClean="0"/>
              <a:t>Currently available calibration/inter-cal algorithms at GSICS MWSG</a:t>
            </a:r>
          </a:p>
          <a:p>
            <a:pPr lvl="1"/>
            <a:r>
              <a:rPr lang="en-GB" sz="1800" dirty="0" smtClean="0"/>
              <a:t>Currently available calibration/inter-cal algorithms at WGCV MWSG</a:t>
            </a:r>
          </a:p>
          <a:p>
            <a:pPr lvl="1"/>
            <a:r>
              <a:rPr lang="en-GB" sz="1800" dirty="0" smtClean="0"/>
              <a:t>Microwave standard procedure/definitions</a:t>
            </a:r>
          </a:p>
          <a:p>
            <a:pPr lvl="1"/>
            <a:r>
              <a:rPr lang="en-GB" sz="1800" dirty="0" smtClean="0"/>
              <a:t>Exchange ideas and collaborations</a:t>
            </a:r>
          </a:p>
          <a:p>
            <a:pPr lvl="1"/>
            <a:r>
              <a:rPr lang="en-GB" sz="1800" dirty="0" smtClean="0"/>
              <a:t>New instruments and future directions</a:t>
            </a:r>
          </a:p>
          <a:p>
            <a:endParaRPr lang="en-GB" sz="2400" dirty="0" smtClean="0"/>
          </a:p>
          <a:p>
            <a:r>
              <a:rPr lang="en-GB" sz="2400" dirty="0" err="1" smtClean="0"/>
              <a:t>Interferometric</a:t>
            </a:r>
            <a:r>
              <a:rPr lang="en-GB" sz="2400" dirty="0" smtClean="0"/>
              <a:t> MWR calibration - highly sensitive to extra-terrestrial </a:t>
            </a:r>
          </a:p>
          <a:p>
            <a:endParaRPr lang="en-GB" sz="2400" dirty="0" smtClean="0"/>
          </a:p>
          <a:p>
            <a:r>
              <a:rPr lang="en-GB" sz="2400" dirty="0" smtClean="0"/>
              <a:t>Requirements from CDR: antenna characterization, on-board calibrator characterisation, near-field</a:t>
            </a:r>
            <a:endParaRPr lang="en-GB" sz="2400"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12"/>
          <p:cNvSpPr>
            <a:spLocks noChangeArrowheads="1"/>
          </p:cNvSpPr>
          <p:nvPr/>
        </p:nvSpPr>
        <p:spPr bwMode="auto">
          <a:xfrm>
            <a:off x="341193" y="2674938"/>
            <a:ext cx="9321421" cy="688256"/>
          </a:xfrm>
          <a:prstGeom prst="rect">
            <a:avLst/>
          </a:prstGeom>
          <a:noFill/>
          <a:ln w="25400">
            <a:noFill/>
            <a:miter lim="800000"/>
            <a:headEnd/>
            <a:tailEnd/>
          </a:ln>
        </p:spPr>
        <p:txBody>
          <a:bodyPr wrap="square" lIns="36000" tIns="36000" rIns="36000" bIns="36000">
            <a:spAutoFit/>
          </a:bodyPr>
          <a:lstStyle/>
          <a:p>
            <a:pPr marL="180975" indent="-180975" eaLnBrk="0" hangingPunct="0">
              <a:spcBef>
                <a:spcPct val="50000"/>
              </a:spcBef>
            </a:pPr>
            <a:r>
              <a:rPr lang="en-GB" sz="4000" dirty="0" smtClean="0">
                <a:solidFill>
                  <a:schemeClr val="tx1"/>
                </a:solidFill>
                <a:sym typeface="Wingdings" pitchFamily="2" charset="2"/>
              </a:rPr>
              <a:t>2015 GSICS Users Workshop</a:t>
            </a:r>
            <a:endParaRPr lang="en-GB" sz="4000" dirty="0">
              <a:solidFill>
                <a:schemeClr val="tx1"/>
              </a:solidFill>
              <a:sym typeface="Wingdings" pitchFamily="2" charset="2"/>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2015 GSICS Users Workshop</a:t>
            </a:r>
            <a:endParaRPr lang="en-GB" dirty="0"/>
          </a:p>
        </p:txBody>
      </p:sp>
      <p:sp>
        <p:nvSpPr>
          <p:cNvPr id="3" name="Content Placeholder 2"/>
          <p:cNvSpPr>
            <a:spLocks noGrp="1"/>
          </p:cNvSpPr>
          <p:nvPr>
            <p:ph idx="1"/>
          </p:nvPr>
        </p:nvSpPr>
        <p:spPr>
          <a:xfrm>
            <a:off x="495300" y="1600200"/>
            <a:ext cx="4636258" cy="4525963"/>
          </a:xfrm>
        </p:spPr>
        <p:txBody>
          <a:bodyPr/>
          <a:lstStyle/>
          <a:p>
            <a:r>
              <a:rPr lang="en-GB" sz="2400" dirty="0" smtClean="0"/>
              <a:t>At EUMETSAT Conference</a:t>
            </a:r>
          </a:p>
          <a:p>
            <a:r>
              <a:rPr lang="en-GB" sz="2400" dirty="0" smtClean="0"/>
              <a:t>At </a:t>
            </a:r>
            <a:r>
              <a:rPr lang="en-GB" sz="2400" dirty="0" err="1" smtClean="0"/>
              <a:t>MeteoFrance</a:t>
            </a:r>
            <a:r>
              <a:rPr lang="en-GB" sz="2400" dirty="0" smtClean="0"/>
              <a:t>, Toulouse, </a:t>
            </a:r>
          </a:p>
          <a:p>
            <a:r>
              <a:rPr lang="en-GB" sz="2400" dirty="0" smtClean="0"/>
              <a:t>22 September 2015 13:00-17:30</a:t>
            </a:r>
          </a:p>
          <a:p>
            <a:r>
              <a:rPr lang="en-GB" sz="2400" dirty="0" smtClean="0"/>
              <a:t>Collocated with SPIE European Remote Sensing Conference</a:t>
            </a:r>
          </a:p>
          <a:p>
            <a:r>
              <a:rPr lang="en-GB" sz="2400" dirty="0" smtClean="0"/>
              <a:t>Introductions to GSICS </a:t>
            </a:r>
          </a:p>
          <a:p>
            <a:pPr lvl="1"/>
            <a:r>
              <a:rPr lang="en-GB" sz="2000" dirty="0" smtClean="0"/>
              <a:t>and its deliverables</a:t>
            </a:r>
          </a:p>
          <a:p>
            <a:r>
              <a:rPr lang="en-GB" sz="2400" dirty="0" smtClean="0"/>
              <a:t>Soliciting input from potential users on GSICS products</a:t>
            </a:r>
          </a:p>
          <a:p>
            <a:r>
              <a:rPr lang="en-GB" sz="2400" dirty="0" smtClean="0"/>
              <a:t>Managing User Expectations</a:t>
            </a:r>
          </a:p>
          <a:p>
            <a:endParaRPr lang="en-GB" sz="2400" dirty="0"/>
          </a:p>
        </p:txBody>
      </p:sp>
      <p:pic>
        <p:nvPicPr>
          <p:cNvPr id="106498" name="Picture 2" descr="http://www.cerfacs.fr/images/cerfacs_algo/cic1.jpg"/>
          <p:cNvPicPr>
            <a:picLocks noChangeAspect="1" noChangeArrowheads="1"/>
          </p:cNvPicPr>
          <p:nvPr/>
        </p:nvPicPr>
        <p:blipFill>
          <a:blip r:embed="rId2" cstate="print"/>
          <a:srcRect l="22130" r="6394"/>
          <a:stretch>
            <a:fillRect/>
          </a:stretch>
        </p:blipFill>
        <p:spPr bwMode="auto">
          <a:xfrm>
            <a:off x="5199797" y="1555845"/>
            <a:ext cx="4230806" cy="2604472"/>
          </a:xfrm>
          <a:prstGeom prst="rect">
            <a:avLst/>
          </a:prstGeom>
          <a:noFill/>
        </p:spPr>
      </p:pic>
      <p:sp>
        <p:nvSpPr>
          <p:cNvPr id="5" name="Content Placeholder 2"/>
          <p:cNvSpPr txBox="1">
            <a:spLocks/>
          </p:cNvSpPr>
          <p:nvPr/>
        </p:nvSpPr>
        <p:spPr bwMode="auto">
          <a:xfrm>
            <a:off x="5096870" y="4189864"/>
            <a:ext cx="4442915" cy="9826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742950" lvl="1" indent="-285750" eaLnBrk="0" hangingPunct="0">
              <a:spcBef>
                <a:spcPct val="20000"/>
              </a:spcBef>
            </a:pPr>
            <a:r>
              <a:rPr lang="en-IE" sz="2000" b="0" dirty="0" smtClean="0">
                <a:solidFill>
                  <a:schemeClr val="tx1"/>
                </a:solidFill>
                <a:latin typeface="+mn-lt"/>
              </a:rPr>
              <a:t>International Conference </a:t>
            </a:r>
            <a:r>
              <a:rPr lang="en-IE" sz="2000" b="0" dirty="0" err="1" smtClean="0">
                <a:solidFill>
                  <a:schemeClr val="tx1"/>
                </a:solidFill>
                <a:latin typeface="+mn-lt"/>
              </a:rPr>
              <a:t>Center</a:t>
            </a:r>
            <a:r>
              <a:rPr lang="en-IE" sz="2000" b="0" dirty="0" smtClean="0">
                <a:solidFill>
                  <a:schemeClr val="tx1"/>
                </a:solidFill>
                <a:latin typeface="+mn-lt"/>
              </a:rPr>
              <a:t> of the </a:t>
            </a:r>
            <a:r>
              <a:rPr lang="en-IE" sz="2000" b="0" dirty="0" err="1" smtClean="0">
                <a:solidFill>
                  <a:schemeClr val="tx1"/>
                </a:solidFill>
                <a:latin typeface="+mn-lt"/>
              </a:rPr>
              <a:t>Météo</a:t>
            </a:r>
            <a:r>
              <a:rPr lang="en-IE" sz="2000" b="0" dirty="0" smtClean="0">
                <a:solidFill>
                  <a:schemeClr val="tx1"/>
                </a:solidFill>
                <a:latin typeface="+mn-lt"/>
              </a:rPr>
              <a:t>-France Campus</a:t>
            </a:r>
          </a:p>
          <a:p>
            <a:pPr marL="742950" lvl="1" indent="-285750" eaLnBrk="0" hangingPunct="0">
              <a:spcBef>
                <a:spcPct val="20000"/>
              </a:spcBef>
            </a:pPr>
            <a:endParaRPr kumimoji="0" lang="en-IE" sz="2000" b="0" i="0" u="none" strike="noStrike" kern="1200" cap="none" spc="0" normalizeH="0" baseline="0" noProof="0" dirty="0" smtClean="0">
              <a:ln>
                <a:noFill/>
              </a:ln>
              <a:solidFill>
                <a:schemeClr val="tx1"/>
              </a:solidFill>
              <a:effectLst/>
              <a:uLnTx/>
              <a:uFillTx/>
              <a:latin typeface="+mn-lt"/>
              <a:ea typeface="+mn-ea"/>
              <a:cs typeface="+mn-cs"/>
            </a:endParaRPr>
          </a:p>
          <a:p>
            <a:pPr marL="742950" lvl="1" indent="-285750" eaLnBrk="0" hangingPunct="0">
              <a:spcBef>
                <a:spcPct val="20000"/>
              </a:spcBef>
            </a:pPr>
            <a:r>
              <a:rPr lang="en-IE" sz="2000" b="0" dirty="0" smtClean="0">
                <a:solidFill>
                  <a:schemeClr val="tx1"/>
                </a:solidFill>
                <a:latin typeface="+mn-lt"/>
              </a:rPr>
              <a:t>Agenda: </a:t>
            </a:r>
            <a:r>
              <a:rPr lang="en-IE" sz="1800" b="0" dirty="0" smtClean="0">
                <a:solidFill>
                  <a:schemeClr val="tx1"/>
                </a:solidFill>
                <a:latin typeface="+mn-lt"/>
                <a:hlinkClick r:id="rId3"/>
              </a:rPr>
              <a:t>https://gsics.nesdis.noaa.gov/wiki/Development/UsersWorkshop2015</a:t>
            </a:r>
            <a:endParaRPr lang="en-IE" sz="1800" b="0" dirty="0" smtClean="0">
              <a:solidFill>
                <a:schemeClr val="tx1"/>
              </a:solidFill>
              <a:latin typeface="+mn-lt"/>
            </a:endParaRPr>
          </a:p>
          <a:p>
            <a:pPr marL="742950" lvl="1" indent="-285750" eaLnBrk="0" hangingPunct="0">
              <a:spcBef>
                <a:spcPct val="20000"/>
              </a:spcBef>
            </a:pPr>
            <a:endParaRPr kumimoji="0" lang="en-GB"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12"/>
          <p:cNvSpPr>
            <a:spLocks noChangeArrowheads="1"/>
          </p:cNvSpPr>
          <p:nvPr/>
        </p:nvSpPr>
        <p:spPr bwMode="auto">
          <a:xfrm>
            <a:off x="341193" y="2674938"/>
            <a:ext cx="9321421" cy="1303809"/>
          </a:xfrm>
          <a:prstGeom prst="rect">
            <a:avLst/>
          </a:prstGeom>
          <a:noFill/>
          <a:ln w="25400">
            <a:noFill/>
            <a:miter lim="800000"/>
            <a:headEnd/>
            <a:tailEnd/>
          </a:ln>
        </p:spPr>
        <p:txBody>
          <a:bodyPr wrap="square" lIns="36000" tIns="36000" rIns="36000" bIns="36000">
            <a:spAutoFit/>
          </a:bodyPr>
          <a:lstStyle/>
          <a:p>
            <a:pPr marL="180975" indent="-180975" eaLnBrk="0" hangingPunct="0">
              <a:spcBef>
                <a:spcPct val="50000"/>
              </a:spcBef>
            </a:pPr>
            <a:r>
              <a:rPr lang="en-GB" sz="4000" dirty="0" smtClean="0">
                <a:solidFill>
                  <a:schemeClr val="tx1"/>
                </a:solidFill>
                <a:sym typeface="Wingdings" pitchFamily="2" charset="2"/>
              </a:rPr>
              <a:t>Outstanding GSICS Actions related to Microwave inter-calibration</a:t>
            </a:r>
            <a:endParaRPr lang="en-GB" sz="4000" dirty="0">
              <a:solidFill>
                <a:schemeClr val="tx1"/>
              </a:solidFill>
              <a:sym typeface="Wingdings" pitchFamily="2" charset="2"/>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Defining User Requirements for GSICS Products</a:t>
            </a:r>
            <a:endParaRPr lang="en-GB" dirty="0"/>
          </a:p>
        </p:txBody>
      </p:sp>
      <p:sp>
        <p:nvSpPr>
          <p:cNvPr id="3" name="Content Placeholder 2"/>
          <p:cNvSpPr>
            <a:spLocks noGrp="1"/>
          </p:cNvSpPr>
          <p:nvPr>
            <p:ph idx="1"/>
          </p:nvPr>
        </p:nvSpPr>
        <p:spPr/>
        <p:txBody>
          <a:bodyPr/>
          <a:lstStyle/>
          <a:p>
            <a:r>
              <a:rPr lang="en-IE" dirty="0" smtClean="0"/>
              <a:t>GCC to solicit input from beta testers of</a:t>
            </a:r>
          </a:p>
          <a:p>
            <a:pPr lvl="1"/>
            <a:r>
              <a:rPr lang="en-IE" dirty="0" smtClean="0"/>
              <a:t>Near-real-time applications</a:t>
            </a:r>
          </a:p>
          <a:p>
            <a:pPr lvl="1"/>
            <a:r>
              <a:rPr lang="en-IE" dirty="0" smtClean="0"/>
              <a:t>Climate applications</a:t>
            </a:r>
          </a:p>
          <a:p>
            <a:endParaRPr lang="en-GB" dirty="0"/>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0" dirty="0" smtClean="0"/>
              <a:t>Product Update Philosophy</a:t>
            </a:r>
            <a:endParaRPr lang="en-GB" dirty="0"/>
          </a:p>
        </p:txBody>
      </p:sp>
      <p:sp>
        <p:nvSpPr>
          <p:cNvPr id="3" name="Content Placeholder 2"/>
          <p:cNvSpPr>
            <a:spLocks noGrp="1"/>
          </p:cNvSpPr>
          <p:nvPr>
            <p:ph idx="1"/>
          </p:nvPr>
        </p:nvSpPr>
        <p:spPr/>
        <p:txBody>
          <a:bodyPr>
            <a:normAutofit fontScale="77500" lnSpcReduction="20000"/>
          </a:bodyPr>
          <a:lstStyle/>
          <a:p>
            <a:r>
              <a:rPr lang="en-IE" dirty="0" smtClean="0"/>
              <a:t>Decision (TBC): GSICS should aim to provide users with the most recent available calibration data, at the highest available update frequency, and allow users to decide how to apply it for their particular application. For example, users interested in trends may not want artificial jumps in the calibration time series, which could be avoided by applying frequent calibration updates - whereas near-time applications may want to minimise additional calibration noise by using the most accurate, stable calibration. </a:t>
            </a:r>
          </a:p>
          <a:p>
            <a:endParaRPr lang="en-IE" dirty="0" smtClean="0"/>
          </a:p>
          <a:p>
            <a:r>
              <a:rPr lang="en-IE" dirty="0" smtClean="0"/>
              <a:t>Action: Tim to propose this approach (issuing frequent GSICS corrections) to the Exec Panel and Users Workshop.</a:t>
            </a:r>
            <a:endParaRPr lang="en-GB" dirty="0"/>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0" dirty="0" smtClean="0"/>
              <a:t>FCDRs</a:t>
            </a:r>
            <a:endParaRPr lang="en-GB" dirty="0"/>
          </a:p>
        </p:txBody>
      </p:sp>
      <p:sp>
        <p:nvSpPr>
          <p:cNvPr id="3" name="Content Placeholder 2"/>
          <p:cNvSpPr>
            <a:spLocks noGrp="1"/>
          </p:cNvSpPr>
          <p:nvPr>
            <p:ph idx="1"/>
          </p:nvPr>
        </p:nvSpPr>
        <p:spPr/>
        <p:txBody>
          <a:bodyPr/>
          <a:lstStyle/>
          <a:p>
            <a:r>
              <a:rPr lang="en-IE" dirty="0" smtClean="0"/>
              <a:t>Review new User Product Guidance from GCC</a:t>
            </a:r>
          </a:p>
          <a:p>
            <a:r>
              <a:rPr lang="en-IE" dirty="0" smtClean="0"/>
              <a:t>To discuss the proposal: GSICS to provide inter-calibration algorithms to support reprocessing activities and the generation of FCDRs, rather than to provide the datasets themselves.</a:t>
            </a:r>
            <a:endParaRPr lang="en-GB" dirty="0"/>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Definition of GSICS Deliverables</a:t>
            </a:r>
            <a:endParaRPr lang="en-GB" dirty="0"/>
          </a:p>
        </p:txBody>
      </p:sp>
      <p:sp>
        <p:nvSpPr>
          <p:cNvPr id="3" name="Content Placeholder 2"/>
          <p:cNvSpPr>
            <a:spLocks noGrp="1"/>
          </p:cNvSpPr>
          <p:nvPr>
            <p:ph idx="1"/>
          </p:nvPr>
        </p:nvSpPr>
        <p:spPr/>
        <p:txBody>
          <a:bodyPr/>
          <a:lstStyle/>
          <a:p>
            <a:pPr>
              <a:buNone/>
            </a:pPr>
            <a:r>
              <a:rPr lang="en-GB" sz="2400" dirty="0" smtClean="0"/>
              <a:t>Agreed on terminology:  </a:t>
            </a:r>
          </a:p>
          <a:p>
            <a:pPr>
              <a:buNone/>
            </a:pPr>
            <a:r>
              <a:rPr lang="en-GB" sz="2400" i="1" dirty="0" smtClean="0"/>
              <a:t>GSICS Deliverables </a:t>
            </a:r>
            <a:r>
              <a:rPr lang="en-GB" sz="2400" dirty="0" smtClean="0"/>
              <a:t>include GSICS Products, Tools, Algorithms and Documents:  </a:t>
            </a:r>
          </a:p>
          <a:p>
            <a:r>
              <a:rPr lang="en-GB" sz="2400" dirty="0" smtClean="0"/>
              <a:t>GSICS Tools for use by inter-calibration developers, (GIRO, SBAF, …)  </a:t>
            </a:r>
          </a:p>
          <a:p>
            <a:r>
              <a:rPr lang="en-GB" sz="2400" dirty="0" smtClean="0"/>
              <a:t>GSICS Products for users of satellite data, including calibration corrections/coefficients  </a:t>
            </a:r>
          </a:p>
          <a:p>
            <a:r>
              <a:rPr lang="en-GB" sz="2400" dirty="0" smtClean="0"/>
              <a:t>GSICS Algorithms, which describe inter-calibration processes, (described by ATBD)  </a:t>
            </a:r>
          </a:p>
          <a:p>
            <a:r>
              <a:rPr lang="en-GB" sz="2400" dirty="0" smtClean="0"/>
              <a:t>GSICS Documents, including Guidelines, Reports, …  </a:t>
            </a:r>
          </a:p>
          <a:p>
            <a:r>
              <a:rPr lang="en-GB" sz="2400" dirty="0" smtClean="0"/>
              <a:t>GSICS Recommended Standards, including Solar spectrum, …  </a:t>
            </a:r>
          </a:p>
          <a:p>
            <a:endParaRPr lang="en-GB" sz="2400" dirty="0"/>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Requirements for generating FCDRs</a:t>
            </a:r>
            <a:endParaRPr lang="en-GB" dirty="0"/>
          </a:p>
        </p:txBody>
      </p:sp>
      <p:sp>
        <p:nvSpPr>
          <p:cNvPr id="3" name="Content Placeholder 2"/>
          <p:cNvSpPr>
            <a:spLocks noGrp="1"/>
          </p:cNvSpPr>
          <p:nvPr>
            <p:ph idx="1"/>
          </p:nvPr>
        </p:nvSpPr>
        <p:spPr>
          <a:xfrm>
            <a:off x="481653" y="1354540"/>
            <a:ext cx="8915400" cy="4525963"/>
          </a:xfrm>
        </p:spPr>
        <p:txBody>
          <a:bodyPr/>
          <a:lstStyle/>
          <a:p>
            <a:r>
              <a:rPr lang="en-IE" sz="2400" dirty="0" smtClean="0"/>
              <a:t>Rob provided a preliminary review of the inter-calibration requirements for various climate application project</a:t>
            </a:r>
          </a:p>
          <a:p>
            <a:r>
              <a:rPr lang="en-IE" sz="2400" dirty="0" smtClean="0"/>
              <a:t>Action: EUMETSAT to circulate Rob’s review of FCDR inter-calibration requirements to GRWG/GDWG, </a:t>
            </a:r>
          </a:p>
          <a:p>
            <a:pPr lvl="1"/>
            <a:r>
              <a:rPr lang="en-IE" sz="2000" dirty="0" smtClean="0"/>
              <a:t>identifying which type of inter-calibration product could meet each of these.</a:t>
            </a:r>
          </a:p>
          <a:p>
            <a:r>
              <a:rPr lang="en-IE" sz="2400" dirty="0" smtClean="0"/>
              <a:t>Action: GCC to review these FCDR inter-calibration requirements</a:t>
            </a:r>
          </a:p>
          <a:p>
            <a:pPr lvl="1"/>
            <a:r>
              <a:rPr lang="en-IE" sz="2000" dirty="0" smtClean="0"/>
              <a:t>in the framework of the GSICS User Product Guidance, to identify where common inter-calibration types, which are not specialised to specific applications, and report to GRWG. These could be considered as potential future GSICS products.</a:t>
            </a:r>
          </a:p>
          <a:p>
            <a:endParaRPr lang="en-GB" sz="2400" dirty="0"/>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GSICS Spectral Corrections</a:t>
            </a:r>
            <a:endParaRPr lang="en-GB" dirty="0"/>
          </a:p>
        </p:txBody>
      </p:sp>
      <p:sp>
        <p:nvSpPr>
          <p:cNvPr id="3" name="Content Placeholder 2"/>
          <p:cNvSpPr>
            <a:spLocks noGrp="1"/>
          </p:cNvSpPr>
          <p:nvPr>
            <p:ph idx="1"/>
          </p:nvPr>
        </p:nvSpPr>
        <p:spPr/>
        <p:txBody>
          <a:bodyPr>
            <a:normAutofit fontScale="70000" lnSpcReduction="20000"/>
          </a:bodyPr>
          <a:lstStyle/>
          <a:p>
            <a:r>
              <a:rPr lang="en-IE" dirty="0" smtClean="0"/>
              <a:t>Decision(?): Retrieved SRFs could be considered as a GSICS Product, if they are derived on an ongoing basis, as a result of inter-calibration. However, it was recognised that adjustments can be made during commissioning as a result of GSICS algorithms and it would be difficult to </a:t>
            </a:r>
            <a:r>
              <a:rPr lang="en-IE" dirty="0" err="1" smtClean="0"/>
              <a:t>reviewthese</a:t>
            </a:r>
            <a:r>
              <a:rPr lang="en-IE" dirty="0" smtClean="0"/>
              <a:t> through the GPPA on a useful timescale.</a:t>
            </a:r>
          </a:p>
          <a:p>
            <a:endParaRPr lang="en-IE" dirty="0" smtClean="0"/>
          </a:p>
          <a:p>
            <a:r>
              <a:rPr lang="en-IE" dirty="0" smtClean="0"/>
              <a:t>It was discussed whether Inter-calibration algorithms themselves could be considered as potential GSICS products. This would require them being reviewed through the GPPA, which would require the algorithms to be applied to test datasets to check their quality. Larry clarified that this is limited to operational flows.</a:t>
            </a:r>
          </a:p>
          <a:p>
            <a:endParaRPr lang="en-IE" dirty="0" smtClean="0"/>
          </a:p>
          <a:p>
            <a:r>
              <a:rPr lang="en-IE" dirty="0" smtClean="0"/>
              <a:t>Recommendation: GSICS sub-groups should consider promoting approved transfer standards and tools to the community, endorsed as being suitable for inter-calibration.</a:t>
            </a:r>
            <a:endParaRPr lang="en-GB" dirty="0"/>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12"/>
          <p:cNvSpPr>
            <a:spLocks noChangeArrowheads="1"/>
          </p:cNvSpPr>
          <p:nvPr/>
        </p:nvSpPr>
        <p:spPr bwMode="auto">
          <a:xfrm>
            <a:off x="341193" y="2674938"/>
            <a:ext cx="9321421" cy="1303809"/>
          </a:xfrm>
          <a:prstGeom prst="rect">
            <a:avLst/>
          </a:prstGeom>
          <a:noFill/>
          <a:ln w="25400">
            <a:noFill/>
            <a:miter lim="800000"/>
            <a:headEnd/>
            <a:tailEnd/>
          </a:ln>
        </p:spPr>
        <p:txBody>
          <a:bodyPr wrap="square" lIns="36000" tIns="36000" rIns="36000" bIns="36000">
            <a:spAutoFit/>
          </a:bodyPr>
          <a:lstStyle/>
          <a:p>
            <a:pPr marL="180975" indent="-180975" eaLnBrk="0" hangingPunct="0">
              <a:spcBef>
                <a:spcPct val="50000"/>
              </a:spcBef>
            </a:pPr>
            <a:r>
              <a:rPr lang="en-GB" sz="4000" dirty="0" smtClean="0">
                <a:solidFill>
                  <a:schemeClr val="tx1"/>
                </a:solidFill>
                <a:sym typeface="Wingdings" pitchFamily="2" charset="2"/>
              </a:rPr>
              <a:t>Update for GSICS Exec Panel </a:t>
            </a:r>
            <a:br>
              <a:rPr lang="en-GB" sz="4000" dirty="0" smtClean="0">
                <a:solidFill>
                  <a:schemeClr val="tx1"/>
                </a:solidFill>
                <a:sym typeface="Wingdings" pitchFamily="2" charset="2"/>
              </a:rPr>
            </a:br>
            <a:r>
              <a:rPr lang="en-GB" sz="4000" dirty="0" smtClean="0">
                <a:solidFill>
                  <a:schemeClr val="tx1"/>
                </a:solidFill>
                <a:sym typeface="Wingdings" pitchFamily="2" charset="2"/>
              </a:rPr>
              <a:t>GRWG Report!</a:t>
            </a:r>
            <a:endParaRPr lang="en-GB" sz="4000" dirty="0">
              <a:solidFill>
                <a:schemeClr val="tx1"/>
              </a:solidFill>
              <a:sym typeface="Wingdings" pitchFamily="2" charset="2"/>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Microwave Sub-Group</a:t>
            </a:r>
            <a:endParaRPr lang="en-GB" dirty="0"/>
          </a:p>
        </p:txBody>
      </p:sp>
      <p:sp>
        <p:nvSpPr>
          <p:cNvPr id="3" name="Content Placeholder 2"/>
          <p:cNvSpPr>
            <a:spLocks noGrp="1"/>
          </p:cNvSpPr>
          <p:nvPr>
            <p:ph idx="1"/>
          </p:nvPr>
        </p:nvSpPr>
        <p:spPr/>
        <p:txBody>
          <a:bodyPr>
            <a:normAutofit fontScale="92500"/>
          </a:bodyPr>
          <a:lstStyle/>
          <a:p>
            <a:r>
              <a:rPr lang="en-GB" sz="2800" dirty="0" smtClean="0"/>
              <a:t>Web meetings </a:t>
            </a:r>
          </a:p>
          <a:p>
            <a:pPr lvl="1"/>
            <a:r>
              <a:rPr lang="en-GB" sz="2400" dirty="0" smtClean="0"/>
              <a:t>August 2014, Jan 2015, May 2015</a:t>
            </a:r>
          </a:p>
          <a:p>
            <a:r>
              <a:rPr lang="en-GB" sz="2800" dirty="0" smtClean="0"/>
              <a:t>GDWG </a:t>
            </a:r>
            <a:r>
              <a:rPr lang="en-GB" sz="2800" dirty="0" smtClean="0"/>
              <a:t>proposed </a:t>
            </a:r>
            <a:r>
              <a:rPr lang="en-GB" sz="2800" dirty="0" smtClean="0"/>
              <a:t>netCDF standards </a:t>
            </a:r>
            <a:r>
              <a:rPr lang="en-GB" sz="2800" dirty="0" smtClean="0"/>
              <a:t>for </a:t>
            </a:r>
            <a:r>
              <a:rPr lang="en-GB" sz="2800" dirty="0" smtClean="0"/>
              <a:t>microwave products</a:t>
            </a:r>
            <a:endParaRPr lang="en-GB" sz="2800" dirty="0" smtClean="0"/>
          </a:p>
          <a:p>
            <a:r>
              <a:rPr lang="en-GB" sz="2800" dirty="0" smtClean="0"/>
              <a:t>Need to establish link to Users </a:t>
            </a:r>
          </a:p>
          <a:p>
            <a:pPr lvl="1"/>
            <a:r>
              <a:rPr lang="en-GB" sz="2400" dirty="0" smtClean="0"/>
              <a:t>And their requirements for NRT and climate applications</a:t>
            </a:r>
          </a:p>
          <a:p>
            <a:pPr lvl="1"/>
            <a:r>
              <a:rPr lang="en-GB" sz="2400" dirty="0" smtClean="0"/>
              <a:t>Special </a:t>
            </a:r>
            <a:r>
              <a:rPr lang="en-GB" sz="2400" dirty="0" smtClean="0"/>
              <a:t>Session at microwave conference?</a:t>
            </a:r>
          </a:p>
          <a:p>
            <a:r>
              <a:rPr lang="en-GB" sz="2800" dirty="0" smtClean="0"/>
              <a:t>Following discussion on GSICS deliverables</a:t>
            </a:r>
          </a:p>
          <a:p>
            <a:pPr lvl="1"/>
            <a:r>
              <a:rPr lang="en-GB" sz="2400" dirty="0" smtClean="0"/>
              <a:t>Algorithms for </a:t>
            </a:r>
            <a:r>
              <a:rPr lang="en-GB" sz="2400" dirty="0" smtClean="0"/>
              <a:t>FCDRs</a:t>
            </a:r>
          </a:p>
          <a:p>
            <a:r>
              <a:rPr lang="en-GB" sz="2800" dirty="0" smtClean="0"/>
              <a:t>X-Cal new calibration</a:t>
            </a:r>
          </a:p>
          <a:p>
            <a:pPr lvl="1"/>
            <a:r>
              <a:rPr lang="en-GB" sz="2400" dirty="0" smtClean="0"/>
              <a:t>will reprocess GPM archive for release in Sept 2015</a:t>
            </a:r>
          </a:p>
          <a:p>
            <a:r>
              <a:rPr lang="en-GB" sz="2800" dirty="0" smtClean="0"/>
              <a:t>Joint </a:t>
            </a:r>
            <a:r>
              <a:rPr lang="en-GB" sz="2800" dirty="0" smtClean="0"/>
              <a:t>meeting with CEOS-WGCV Microwave Sub-Group:</a:t>
            </a:r>
          </a:p>
          <a:p>
            <a:pPr lvl="1"/>
            <a:r>
              <a:rPr lang="en-GB" sz="2400" dirty="0" smtClean="0"/>
              <a:t>2 day meeting in March/April 2016</a:t>
            </a:r>
          </a:p>
          <a:p>
            <a:pPr lvl="1"/>
            <a:r>
              <a:rPr lang="en-GB" sz="2400" dirty="0" smtClean="0"/>
              <a:t>Before/after GRWG/GDWG meeting in Japan (JMA/JAXA</a:t>
            </a:r>
            <a:r>
              <a:rPr lang="en-GB" sz="2400" dirty="0" smtClean="0"/>
              <a:t>)</a:t>
            </a:r>
            <a:endParaRPr lang="en-GB" sz="24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GSICS Actions related to Microwave inter-calibration</a:t>
            </a:r>
            <a:endParaRPr lang="en-GB" dirty="0"/>
          </a:p>
        </p:txBody>
      </p:sp>
      <p:pic>
        <p:nvPicPr>
          <p:cNvPr id="158732" name="Picture 12"/>
          <p:cNvPicPr>
            <a:picLocks noChangeAspect="1" noChangeArrowheads="1"/>
          </p:cNvPicPr>
          <p:nvPr/>
        </p:nvPicPr>
        <p:blipFill>
          <a:blip r:embed="rId2" cstate="print"/>
          <a:srcRect l="1750" t="32239" r="20891" b="30745"/>
          <a:stretch>
            <a:fillRect/>
          </a:stretch>
        </p:blipFill>
        <p:spPr bwMode="auto">
          <a:xfrm>
            <a:off x="18491" y="1939745"/>
            <a:ext cx="9887509" cy="4160806"/>
          </a:xfrm>
          <a:prstGeom prst="rect">
            <a:avLst/>
          </a:prstGeom>
          <a:noFill/>
          <a:ln w="9525">
            <a:noFill/>
            <a:miter lim="800000"/>
            <a:headEnd/>
            <a:tailEnd/>
          </a:ln>
        </p:spPr>
      </p:pic>
      <p:sp>
        <p:nvSpPr>
          <p:cNvPr id="9" name="Title 1"/>
          <p:cNvSpPr txBox="1">
            <a:spLocks/>
          </p:cNvSpPr>
          <p:nvPr/>
        </p:nvSpPr>
        <p:spPr bwMode="auto">
          <a:xfrm>
            <a:off x="106362" y="930322"/>
            <a:ext cx="9799638" cy="854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180000" lvl="0" eaLnBrk="0" hangingPunct="0"/>
            <a:r>
              <a:rPr kumimoji="0" lang="en-GB" sz="2000" b="1" i="0" u="none" strike="noStrike" kern="0" cap="none" spc="0" normalizeH="0" baseline="0" noProof="0" dirty="0" smtClean="0">
                <a:ln>
                  <a:noFill/>
                </a:ln>
                <a:solidFill>
                  <a:schemeClr val="tx1"/>
                </a:solidFill>
                <a:effectLst/>
                <a:uLnTx/>
                <a:uFillTx/>
                <a:latin typeface="Arial" pitchFamily="34" charset="0"/>
                <a:ea typeface="+mj-ea"/>
                <a:cs typeface="Arial" pitchFamily="34" charset="0"/>
              </a:rPr>
              <a:t>GSICS Operations Plan</a:t>
            </a:r>
            <a:r>
              <a:rPr lang="en-GB" sz="2000" kern="0" dirty="0" smtClean="0">
                <a:solidFill>
                  <a:schemeClr val="tx1"/>
                </a:solidFill>
                <a:latin typeface="Arial" pitchFamily="34" charset="0"/>
                <a:ea typeface="+mj-ea"/>
                <a:cs typeface="Arial" pitchFamily="34" charset="0"/>
              </a:rPr>
              <a:t>: </a:t>
            </a:r>
            <a:r>
              <a:rPr lang="en-GB" sz="2000" kern="0" dirty="0" smtClean="0">
                <a:solidFill>
                  <a:schemeClr val="tx1">
                    <a:lumMod val="60000"/>
                    <a:lumOff val="40000"/>
                  </a:schemeClr>
                </a:solidFill>
                <a:latin typeface="Arial" pitchFamily="34" charset="0"/>
                <a:ea typeface="+mj-ea"/>
                <a:cs typeface="Arial" pitchFamily="34" charset="0"/>
                <a:hlinkClick r:id="rId3"/>
              </a:rPr>
              <a:t>https://gsics.nesdis.noaa.gov/wiki/Development/GsicsOperationsPlan</a:t>
            </a:r>
            <a:endParaRPr kumimoji="0" lang="en-GB" sz="2000" b="1" i="0" u="none" strike="noStrike" kern="0" cap="none" spc="0" normalizeH="0" baseline="0" noProof="0" dirty="0">
              <a:ln>
                <a:noFill/>
              </a:ln>
              <a:solidFill>
                <a:schemeClr val="tx1">
                  <a:lumMod val="60000"/>
                  <a:lumOff val="40000"/>
                </a:schemeClr>
              </a:solidFill>
              <a:effectLst/>
              <a:uLnTx/>
              <a:uFillTx/>
              <a:latin typeface="Arial" pitchFamily="34" charset="0"/>
              <a:ea typeface="+mj-ea"/>
              <a:cs typeface="Arial" pitchFamily="34"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Actions from Previous Web Meetings</a:t>
            </a:r>
            <a:endParaRPr lang="en-GB" dirty="0"/>
          </a:p>
        </p:txBody>
      </p:sp>
      <p:sp>
        <p:nvSpPr>
          <p:cNvPr id="3" name="Content Placeholder 2"/>
          <p:cNvSpPr>
            <a:spLocks noGrp="1"/>
          </p:cNvSpPr>
          <p:nvPr>
            <p:ph idx="1"/>
          </p:nvPr>
        </p:nvSpPr>
        <p:spPr/>
        <p:txBody>
          <a:bodyPr>
            <a:normAutofit lnSpcReduction="10000"/>
          </a:bodyPr>
          <a:lstStyle/>
          <a:p>
            <a:pPr>
              <a:buNone/>
            </a:pPr>
            <a:r>
              <a:rPr lang="en-GB" sz="2800" dirty="0" smtClean="0">
                <a:hlinkClick r:id="rId2"/>
              </a:rPr>
              <a:t>https://gsics.nesdis.noaa.gov/wiki/Development/20150113</a:t>
            </a:r>
            <a:r>
              <a:rPr lang="en-GB" sz="2800" dirty="0" smtClean="0"/>
              <a:t>:</a:t>
            </a:r>
          </a:p>
          <a:p>
            <a:r>
              <a:rPr lang="en-IE" sz="2400" b="1" dirty="0" smtClean="0"/>
              <a:t>ALL</a:t>
            </a:r>
            <a:r>
              <a:rPr lang="en-IE" sz="2400" dirty="0" smtClean="0"/>
              <a:t> - Edit and finalize meeting minutes/actions</a:t>
            </a:r>
          </a:p>
          <a:p>
            <a:r>
              <a:rPr lang="en-IE" sz="2400" b="1" dirty="0" smtClean="0"/>
              <a:t>Ralph</a:t>
            </a:r>
            <a:r>
              <a:rPr lang="en-IE" sz="2400" dirty="0" smtClean="0"/>
              <a:t> - Contact NASA Ice group about SMMR L1 archive</a:t>
            </a:r>
          </a:p>
          <a:p>
            <a:r>
              <a:rPr lang="en-IE" sz="2400" b="1" dirty="0" smtClean="0"/>
              <a:t>Tim </a:t>
            </a:r>
            <a:r>
              <a:rPr lang="en-IE" sz="2400" dirty="0" smtClean="0"/>
              <a:t>- Explore possibility of remote session in India (</a:t>
            </a:r>
            <a:r>
              <a:rPr lang="en-IE" sz="2400" dirty="0" smtClean="0">
                <a:solidFill>
                  <a:srgbClr val="FF0000"/>
                </a:solidFill>
              </a:rPr>
              <a:t>Closed</a:t>
            </a:r>
            <a:r>
              <a:rPr lang="en-IE" sz="2400" dirty="0" smtClean="0"/>
              <a:t>!)</a:t>
            </a:r>
          </a:p>
          <a:p>
            <a:r>
              <a:rPr lang="en-IE" sz="2400" b="1" dirty="0" smtClean="0"/>
              <a:t>Cheng-Zhi</a:t>
            </a:r>
            <a:r>
              <a:rPr lang="en-IE" sz="2400" dirty="0" smtClean="0"/>
              <a:t> - Develop a joint list of topics with CEOS MW sub group and also potential meeting dates and location</a:t>
            </a:r>
          </a:p>
          <a:p>
            <a:r>
              <a:rPr lang="en-IE" sz="2400" b="1" dirty="0" smtClean="0"/>
              <a:t>Larry, Manik, Ralph, Tim, Masaya</a:t>
            </a:r>
            <a:r>
              <a:rPr lang="en-IE" sz="2400" dirty="0" smtClean="0"/>
              <a:t> - Develop user requirements, what our group can do to meet these, and how these can fit within existing GSICS conventions and systems.</a:t>
            </a:r>
          </a:p>
          <a:p>
            <a:endParaRPr lang="en-IE" sz="2400" dirty="0" smtClean="0"/>
          </a:p>
          <a:p>
            <a:pPr>
              <a:buNone/>
            </a:pPr>
            <a:r>
              <a:rPr lang="en-GB" sz="2800" dirty="0" smtClean="0">
                <a:hlinkClick r:id="rId3"/>
              </a:rPr>
              <a:t>https://gsics.nesdis.noaa.gov/wiki/Development/20140826</a:t>
            </a:r>
            <a:endParaRPr lang="en-GB" sz="2800" dirty="0" smtClean="0">
              <a:hlinkClick r:id="rId2"/>
            </a:endParaRPr>
          </a:p>
          <a:p>
            <a:pPr marL="457200" indent="-457200">
              <a:buAutoNum type="arabicPeriod"/>
            </a:pPr>
            <a:r>
              <a:rPr lang="en-IE" sz="2500" dirty="0" smtClean="0"/>
              <a:t>What is needed to move the Calibration Coefficients used to generate the CM-SAF SSM/I FCDR to a GSICS data product and what would a time frame be?</a:t>
            </a:r>
          </a:p>
          <a:p>
            <a:pPr marL="457200" indent="-457200">
              <a:buAutoNum type="arabicPeriod"/>
            </a:pPr>
            <a:r>
              <a:rPr lang="en-IE" sz="2500" dirty="0" smtClean="0"/>
              <a:t>Organize a SMMR tiger team to discuss calibration concerns?</a:t>
            </a:r>
            <a:endParaRPr lang="en-GB" sz="2500" dirty="0" smtClean="0"/>
          </a:p>
          <a:p>
            <a:endParaRPr lang="en-GB"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12"/>
          <p:cNvSpPr>
            <a:spLocks noChangeArrowheads="1"/>
          </p:cNvSpPr>
          <p:nvPr/>
        </p:nvSpPr>
        <p:spPr bwMode="auto">
          <a:xfrm>
            <a:off x="341193" y="2674938"/>
            <a:ext cx="9321421" cy="688256"/>
          </a:xfrm>
          <a:prstGeom prst="rect">
            <a:avLst/>
          </a:prstGeom>
          <a:noFill/>
          <a:ln w="25400">
            <a:noFill/>
            <a:miter lim="800000"/>
            <a:headEnd/>
            <a:tailEnd/>
          </a:ln>
        </p:spPr>
        <p:txBody>
          <a:bodyPr wrap="square" lIns="36000" tIns="36000" rIns="36000" bIns="36000">
            <a:spAutoFit/>
          </a:bodyPr>
          <a:lstStyle/>
          <a:p>
            <a:pPr marL="180975" indent="-180975" eaLnBrk="0" hangingPunct="0">
              <a:spcBef>
                <a:spcPct val="50000"/>
              </a:spcBef>
            </a:pPr>
            <a:r>
              <a:rPr lang="en-GB" sz="4000" dirty="0" smtClean="0">
                <a:solidFill>
                  <a:schemeClr val="tx1"/>
                </a:solidFill>
                <a:sym typeface="Wingdings" pitchFamily="2" charset="2"/>
              </a:rPr>
              <a:t>Update from GRWG Annual Meeting</a:t>
            </a:r>
            <a:endParaRPr lang="en-GB" sz="4000" dirty="0">
              <a:solidFill>
                <a:schemeClr val="tx1"/>
              </a:solidFill>
              <a:sym typeface="Wingdings" pitchFamily="2" charset="2"/>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Definition of GSICS Deliverables</a:t>
            </a:r>
            <a:endParaRPr lang="en-GB" dirty="0"/>
          </a:p>
        </p:txBody>
      </p:sp>
      <p:sp>
        <p:nvSpPr>
          <p:cNvPr id="3" name="Content Placeholder 2"/>
          <p:cNvSpPr>
            <a:spLocks noGrp="1"/>
          </p:cNvSpPr>
          <p:nvPr>
            <p:ph idx="1"/>
          </p:nvPr>
        </p:nvSpPr>
        <p:spPr/>
        <p:txBody>
          <a:bodyPr/>
          <a:lstStyle/>
          <a:p>
            <a:pPr>
              <a:buNone/>
            </a:pPr>
            <a:r>
              <a:rPr lang="en-GB" sz="2400" dirty="0" smtClean="0"/>
              <a:t>Agreed on terminology:  </a:t>
            </a:r>
          </a:p>
          <a:p>
            <a:pPr>
              <a:buNone/>
            </a:pPr>
            <a:r>
              <a:rPr lang="en-GB" sz="2400" i="1" dirty="0" smtClean="0"/>
              <a:t>GSICS Deliverables </a:t>
            </a:r>
            <a:r>
              <a:rPr lang="en-GB" sz="2400" dirty="0" smtClean="0"/>
              <a:t>include GSICS Products, Tools, Algorithms and Documents:  </a:t>
            </a:r>
          </a:p>
          <a:p>
            <a:r>
              <a:rPr lang="en-GB" sz="2400" dirty="0" smtClean="0"/>
              <a:t>GSICS Tools for use by inter-calibration developers, (GIRO, SBAF, …)  </a:t>
            </a:r>
          </a:p>
          <a:p>
            <a:r>
              <a:rPr lang="en-GB" sz="2400" dirty="0" smtClean="0"/>
              <a:t>GSICS Products for users of satellite data, including calibration corrections/coefficients  </a:t>
            </a:r>
          </a:p>
          <a:p>
            <a:r>
              <a:rPr lang="en-GB" sz="2400" dirty="0" smtClean="0"/>
              <a:t>GSICS Algorithms, which describe inter-calibration processes, (described by ATBD)  </a:t>
            </a:r>
          </a:p>
          <a:p>
            <a:r>
              <a:rPr lang="en-GB" sz="2400" dirty="0" smtClean="0"/>
              <a:t>GSICS Documents, including Guidelines, Reports, …  </a:t>
            </a:r>
          </a:p>
          <a:p>
            <a:r>
              <a:rPr lang="en-GB" sz="2400" dirty="0" smtClean="0"/>
              <a:t>GSICS Recommended Standards, including Solar spectrum, …  </a:t>
            </a:r>
          </a:p>
          <a:p>
            <a:endParaRPr lang="en-GB"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Requirements for generating FCDRs</a:t>
            </a:r>
            <a:endParaRPr lang="en-GB" dirty="0"/>
          </a:p>
        </p:txBody>
      </p:sp>
      <p:sp>
        <p:nvSpPr>
          <p:cNvPr id="3" name="Content Placeholder 2"/>
          <p:cNvSpPr>
            <a:spLocks noGrp="1"/>
          </p:cNvSpPr>
          <p:nvPr>
            <p:ph idx="1"/>
          </p:nvPr>
        </p:nvSpPr>
        <p:spPr>
          <a:xfrm>
            <a:off x="481653" y="1354540"/>
            <a:ext cx="8915400" cy="4525963"/>
          </a:xfrm>
        </p:spPr>
        <p:txBody>
          <a:bodyPr/>
          <a:lstStyle/>
          <a:p>
            <a:r>
              <a:rPr lang="en-IE" sz="2400" dirty="0" smtClean="0"/>
              <a:t>Rob provided a preliminary review of the inter-calibration requirements for various climate application project</a:t>
            </a:r>
          </a:p>
          <a:p>
            <a:r>
              <a:rPr lang="en-IE" sz="2400" dirty="0" smtClean="0"/>
              <a:t>Action: EUMETSAT to circulate Rob’s review of FCDR inter-calibration requirements to GRWG/GDWG, </a:t>
            </a:r>
          </a:p>
          <a:p>
            <a:pPr lvl="1"/>
            <a:r>
              <a:rPr lang="en-IE" sz="2000" dirty="0" smtClean="0"/>
              <a:t>identifying which type of inter-calibration product could meet each of these.</a:t>
            </a:r>
          </a:p>
          <a:p>
            <a:r>
              <a:rPr lang="en-IE" sz="2400" dirty="0" smtClean="0"/>
              <a:t>Action: GCC to review these FCDR inter-calibration requirements</a:t>
            </a:r>
          </a:p>
          <a:p>
            <a:pPr lvl="1"/>
            <a:r>
              <a:rPr lang="en-IE" sz="2000" dirty="0" smtClean="0"/>
              <a:t>in the framework of the GSICS User Product Guidance, to identify where common inter-calibration types, which are not specialised to specific applications, and report to GRWG. These could be considered as potential future GSICS products.</a:t>
            </a:r>
          </a:p>
          <a:p>
            <a:endParaRPr lang="en-GB"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12"/>
          <p:cNvSpPr>
            <a:spLocks noChangeArrowheads="1"/>
          </p:cNvSpPr>
          <p:nvPr/>
        </p:nvSpPr>
        <p:spPr bwMode="auto">
          <a:xfrm>
            <a:off x="341193" y="2674938"/>
            <a:ext cx="9321421" cy="1303809"/>
          </a:xfrm>
          <a:prstGeom prst="rect">
            <a:avLst/>
          </a:prstGeom>
          <a:noFill/>
          <a:ln w="25400">
            <a:noFill/>
            <a:miter lim="800000"/>
            <a:headEnd/>
            <a:tailEnd/>
          </a:ln>
        </p:spPr>
        <p:txBody>
          <a:bodyPr wrap="square" lIns="36000" tIns="36000" rIns="36000" bIns="36000">
            <a:spAutoFit/>
          </a:bodyPr>
          <a:lstStyle/>
          <a:p>
            <a:pPr marL="180975" indent="-180975" eaLnBrk="0" hangingPunct="0">
              <a:spcBef>
                <a:spcPct val="50000"/>
              </a:spcBef>
            </a:pPr>
            <a:r>
              <a:rPr lang="en-GB" sz="4000" dirty="0" smtClean="0">
                <a:solidFill>
                  <a:schemeClr val="tx1"/>
                </a:solidFill>
                <a:sym typeface="Wingdings" pitchFamily="2" charset="2"/>
              </a:rPr>
              <a:t>Humidity Sounder inter-calibration  - Potential GSICS Product?</a:t>
            </a:r>
            <a:endParaRPr lang="en-GB" sz="4000" dirty="0">
              <a:solidFill>
                <a:schemeClr val="tx1"/>
              </a:solidFill>
              <a:sym typeface="Wingdings" pitchFamily="2" charset="2"/>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799638" cy="854075"/>
          </a:xfrm>
        </p:spPr>
        <p:txBody>
          <a:bodyPr/>
          <a:lstStyle/>
          <a:p>
            <a:r>
              <a:rPr lang="en-GB" dirty="0" smtClean="0"/>
              <a:t>EUMETSAT activities</a:t>
            </a:r>
          </a:p>
        </p:txBody>
      </p:sp>
      <p:sp>
        <p:nvSpPr>
          <p:cNvPr id="3" name="Content Placeholder 2"/>
          <p:cNvSpPr>
            <a:spLocks noGrp="1"/>
          </p:cNvSpPr>
          <p:nvPr>
            <p:ph idx="1"/>
          </p:nvPr>
        </p:nvSpPr>
        <p:spPr>
          <a:xfrm>
            <a:off x="327025" y="931653"/>
            <a:ext cx="9148763" cy="2446824"/>
          </a:xfrm>
        </p:spPr>
        <p:txBody>
          <a:bodyPr>
            <a:spAutoFit/>
          </a:bodyPr>
          <a:lstStyle/>
          <a:p>
            <a:pPr lvl="2">
              <a:buNone/>
            </a:pPr>
            <a:endParaRPr lang="en-US" sz="1500" dirty="0" smtClean="0">
              <a:latin typeface="+mn-lt"/>
            </a:endParaRPr>
          </a:p>
          <a:p>
            <a:pPr marL="252000" lvl="2" indent="-252000">
              <a:spcBef>
                <a:spcPts val="0"/>
              </a:spcBef>
              <a:buNone/>
            </a:pPr>
            <a:r>
              <a:rPr lang="en-US" sz="1900" dirty="0" smtClean="0">
                <a:ea typeface="+mn-ea"/>
              </a:rPr>
              <a:t>EUMETSAT Planned activity for past instruments: </a:t>
            </a:r>
          </a:p>
          <a:p>
            <a:pPr marL="252000" lvl="3" indent="-252000">
              <a:spcBef>
                <a:spcPts val="0"/>
              </a:spcBef>
              <a:buFontTx/>
              <a:buChar char="•"/>
            </a:pPr>
            <a:endParaRPr lang="en-GB" sz="1900" dirty="0" smtClean="0">
              <a:ea typeface="+mn-ea"/>
            </a:endParaRPr>
          </a:p>
          <a:p>
            <a:pPr marL="252000" lvl="3" indent="-252000">
              <a:spcBef>
                <a:spcPts val="0"/>
              </a:spcBef>
              <a:buFontTx/>
              <a:buChar char="•"/>
            </a:pPr>
            <a:r>
              <a:rPr lang="en-GB" sz="1900" dirty="0" smtClean="0">
                <a:ea typeface="+mn-ea"/>
              </a:rPr>
              <a:t>FCDR of microwave humidity sounders L1 data (SSM/T2, AMSU-B, MHS) </a:t>
            </a:r>
            <a:r>
              <a:rPr lang="en-US" sz="1900" dirty="0" smtClean="0">
                <a:ea typeface="+mn-ea"/>
                <a:sym typeface="Wingdings" pitchFamily="2" charset="2"/>
              </a:rPr>
              <a:t>(FIDUCEO project, funded through EU H2020 </a:t>
            </a:r>
            <a:r>
              <a:rPr lang="en-US" sz="1900" dirty="0" err="1" smtClean="0">
                <a:ea typeface="+mn-ea"/>
                <a:sym typeface="Wingdings" pitchFamily="2" charset="2"/>
              </a:rPr>
              <a:t>programme</a:t>
            </a:r>
            <a:r>
              <a:rPr lang="en-US" sz="1900" dirty="0" smtClean="0">
                <a:ea typeface="+mn-ea"/>
                <a:sym typeface="Wingdings" pitchFamily="2" charset="2"/>
              </a:rPr>
              <a:t>)</a:t>
            </a:r>
          </a:p>
          <a:p>
            <a:pPr marL="252000" lvl="3" indent="-252000">
              <a:spcBef>
                <a:spcPts val="0"/>
              </a:spcBef>
              <a:buFontTx/>
              <a:buChar char="•"/>
            </a:pPr>
            <a:r>
              <a:rPr lang="en-US" sz="2000" dirty="0" smtClean="0"/>
              <a:t>4 year project starting 1 March 2015</a:t>
            </a:r>
          </a:p>
          <a:p>
            <a:pPr marL="252000" lvl="3" indent="-252000">
              <a:spcBef>
                <a:spcPts val="0"/>
              </a:spcBef>
              <a:buFontTx/>
              <a:buChar char="•"/>
            </a:pPr>
            <a:endParaRPr lang="en-US" sz="1900" dirty="0" smtClean="0">
              <a:ea typeface="+mn-ea"/>
              <a:sym typeface="Wingdings" pitchFamily="2" charset="2"/>
            </a:endParaRPr>
          </a:p>
          <a:p>
            <a:pPr marL="252000" lvl="3" indent="-252000">
              <a:spcBef>
                <a:spcPts val="0"/>
              </a:spcBef>
              <a:buFontTx/>
              <a:buChar char="•"/>
            </a:pPr>
            <a:endParaRPr lang="en-US" sz="1900" dirty="0" smtClean="0">
              <a:ea typeface="+mn-ea"/>
              <a:sym typeface="Wingdings" pitchFamily="2" charset="2"/>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Viewgraph_Landscape_Template">
  <a:themeElements>
    <a:clrScheme name="Custom 2">
      <a:dk1>
        <a:srgbClr val="002569"/>
      </a:dk1>
      <a:lt1>
        <a:srgbClr val="FFFFFF"/>
      </a:lt1>
      <a:dk2>
        <a:srgbClr val="002569"/>
      </a:dk2>
      <a:lt2>
        <a:srgbClr val="5F758D"/>
      </a:lt2>
      <a:accent1>
        <a:srgbClr val="FF9A00"/>
      </a:accent1>
      <a:accent2>
        <a:srgbClr val="279989"/>
      </a:accent2>
      <a:accent3>
        <a:srgbClr val="FFFFFF"/>
      </a:accent3>
      <a:accent4>
        <a:srgbClr val="001E59"/>
      </a:accent4>
      <a:accent5>
        <a:srgbClr val="FFCAAA"/>
      </a:accent5>
      <a:accent6>
        <a:srgbClr val="90281C"/>
      </a:accent6>
      <a:hlink>
        <a:srgbClr val="7498C0"/>
      </a:hlink>
      <a:folHlink>
        <a:srgbClr val="929497"/>
      </a:folHlink>
    </a:clrScheme>
    <a:fontScheme name="1_EUM_template_v03">
      <a:majorFont>
        <a:latin typeface="Century Gothic"/>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9525" cap="flat" cmpd="sng" algn="ctr">
          <a:noFill/>
          <a:prstDash val="solid"/>
          <a:round/>
          <a:headEnd type="none" w="med" len="med"/>
          <a:tailEnd type="none" w="med" len="med"/>
        </a:ln>
        <a:effectLst/>
      </a:spPr>
      <a:bodyPr vert="horz" wrap="square" lIns="36000" tIns="36000" rIns="36000" bIns="3600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900" b="1" i="0" u="none" strike="noStrike" cap="none" normalizeH="0" baseline="0" smtClean="0">
            <a:ln>
              <a:noFill/>
            </a:ln>
            <a:solidFill>
              <a:schemeClr val="bg1"/>
            </a:solidFill>
            <a:effectLst/>
            <a:latin typeface="Tahoma" pitchFamily="34" charset="0"/>
          </a:defRPr>
        </a:defPPr>
      </a:lstStyle>
    </a:spDef>
    <a:lnDef>
      <a:spPr bwMode="auto">
        <a:xfrm>
          <a:off x="0" y="0"/>
          <a:ext cx="1" cy="1"/>
        </a:xfrm>
        <a:custGeom>
          <a:avLst/>
          <a:gdLst/>
          <a:ahLst/>
          <a:cxnLst/>
          <a:rect l="0" t="0" r="0" b="0"/>
          <a:pathLst/>
        </a:custGeom>
        <a:solidFill>
          <a:schemeClr val="bg2"/>
        </a:solidFill>
        <a:ln w="9525" cap="flat" cmpd="sng" algn="ctr">
          <a:noFill/>
          <a:prstDash val="solid"/>
          <a:round/>
          <a:headEnd type="none" w="med" len="med"/>
          <a:tailEnd type="none" w="med" len="med"/>
        </a:ln>
        <a:effectLst/>
      </a:spPr>
      <a:bodyPr vert="horz" wrap="square" lIns="36000" tIns="36000" rIns="36000" bIns="3600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900" b="1" i="0" u="none" strike="noStrike" cap="none" normalizeH="0" baseline="0" smtClean="0">
            <a:ln>
              <a:noFill/>
            </a:ln>
            <a:solidFill>
              <a:schemeClr val="bg1"/>
            </a:solidFill>
            <a:effectLst/>
            <a:latin typeface="Tahoma" pitchFamily="34" charset="0"/>
          </a:defRPr>
        </a:defPPr>
      </a:lstStyle>
    </a:lnDef>
  </a:objectDefaults>
  <a:extraClrSchemeLst>
    <a:extraClrScheme>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clrMap bg1="lt1" tx1="dk1" bg2="lt2" tx2="dk2" accent1="accent1" accent2="accent2" accent3="accent3" accent4="accent4" accent5="accent5" accent6="accent6" hlink="hlink" folHlink="folHlink"/>
    </a:extraClrScheme>
    <a:extraClrScheme>
      <a:clrScheme name="1_EUM_template_v03 2">
        <a:dk1>
          <a:srgbClr val="002569"/>
        </a:dk1>
        <a:lt1>
          <a:srgbClr val="FFFFFF"/>
        </a:lt1>
        <a:dk2>
          <a:srgbClr val="002569"/>
        </a:dk2>
        <a:lt2>
          <a:srgbClr val="5F758D"/>
        </a:lt2>
        <a:accent1>
          <a:srgbClr val="F6D0A9"/>
        </a:accent1>
        <a:accent2>
          <a:srgbClr val="EBCAE3"/>
        </a:accent2>
        <a:accent3>
          <a:srgbClr val="FFFFFF"/>
        </a:accent3>
        <a:accent4>
          <a:srgbClr val="001E59"/>
        </a:accent4>
        <a:accent5>
          <a:srgbClr val="FAE4D1"/>
        </a:accent5>
        <a:accent6>
          <a:srgbClr val="D5B7CE"/>
        </a:accent6>
        <a:hlink>
          <a:srgbClr val="4E2029"/>
        </a:hlink>
        <a:folHlink>
          <a:srgbClr val="423B69"/>
        </a:folHlink>
      </a:clrScheme>
      <a:clrMap bg1="lt1" tx1="dk1" bg2="lt2" tx2="dk2" accent1="accent1" accent2="accent2" accent3="accent3" accent4="accent4" accent5="accent5" accent6="accent6" hlink="hlink" folHlink="folHlink"/>
    </a:extraClrScheme>
    <a:extraClrScheme>
      <a:clrScheme name="1_EUM_template_v03 3">
        <a:dk1>
          <a:srgbClr val="002569"/>
        </a:dk1>
        <a:lt1>
          <a:srgbClr val="FFFFFF"/>
        </a:lt1>
        <a:dk2>
          <a:srgbClr val="002569"/>
        </a:dk2>
        <a:lt2>
          <a:srgbClr val="5F758D"/>
        </a:lt2>
        <a:accent1>
          <a:srgbClr val="5B97B1"/>
        </a:accent1>
        <a:accent2>
          <a:srgbClr val="F39600"/>
        </a:accent2>
        <a:accent3>
          <a:srgbClr val="FFFFFF"/>
        </a:accent3>
        <a:accent4>
          <a:srgbClr val="001E59"/>
        </a:accent4>
        <a:accent5>
          <a:srgbClr val="B5C9D5"/>
        </a:accent5>
        <a:accent6>
          <a:srgbClr val="DC8700"/>
        </a:accent6>
        <a:hlink>
          <a:srgbClr val="FFE4AE"/>
        </a:hlink>
        <a:folHlink>
          <a:srgbClr val="002A3D"/>
        </a:folHlink>
      </a:clrScheme>
      <a:clrMap bg1="lt1" tx1="dk1" bg2="lt2" tx2="dk2" accent1="accent1" accent2="accent2" accent3="accent3" accent4="accent4" accent5="accent5" accent6="accent6" hlink="hlink" folHlink="folHlink"/>
    </a:extraClrScheme>
    <a:extraClrScheme>
      <a:clrScheme name="1_EUM_template_v03 4">
        <a:dk1>
          <a:srgbClr val="002569"/>
        </a:dk1>
        <a:lt1>
          <a:srgbClr val="FFFFFF"/>
        </a:lt1>
        <a:dk2>
          <a:srgbClr val="002569"/>
        </a:dk2>
        <a:lt2>
          <a:srgbClr val="5F758D"/>
        </a:lt2>
        <a:accent1>
          <a:srgbClr val="003F80"/>
        </a:accent1>
        <a:accent2>
          <a:srgbClr val="BDD7EE"/>
        </a:accent2>
        <a:accent3>
          <a:srgbClr val="FFFFFF"/>
        </a:accent3>
        <a:accent4>
          <a:srgbClr val="001E59"/>
        </a:accent4>
        <a:accent5>
          <a:srgbClr val="AAAFC0"/>
        </a:accent5>
        <a:accent6>
          <a:srgbClr val="ABC3D8"/>
        </a:accent6>
        <a:hlink>
          <a:srgbClr val="FFD350"/>
        </a:hlink>
        <a:folHlink>
          <a:srgbClr val="EB6F3F"/>
        </a:folHlink>
      </a:clrScheme>
      <a:clrMap bg1="lt1" tx1="dk1" bg2="lt2" tx2="dk2" accent1="accent1" accent2="accent2" accent3="accent3" accent4="accent4" accent5="accent5" accent6="accent6" hlink="hlink" folHlink="folHlink"/>
    </a:extraClrScheme>
    <a:extraClrScheme>
      <a:clrScheme name="1_EUM_template_v03 5">
        <a:dk1>
          <a:srgbClr val="002569"/>
        </a:dk1>
        <a:lt1>
          <a:srgbClr val="FFFFFF"/>
        </a:lt1>
        <a:dk2>
          <a:srgbClr val="002569"/>
        </a:dk2>
        <a:lt2>
          <a:srgbClr val="5F758D"/>
        </a:lt2>
        <a:accent1>
          <a:srgbClr val="C75B12"/>
        </a:accent1>
        <a:accent2>
          <a:srgbClr val="003359"/>
        </a:accent2>
        <a:accent3>
          <a:srgbClr val="FFFFFF"/>
        </a:accent3>
        <a:accent4>
          <a:srgbClr val="001E59"/>
        </a:accent4>
        <a:accent5>
          <a:srgbClr val="E0B5AA"/>
        </a:accent5>
        <a:accent6>
          <a:srgbClr val="002D50"/>
        </a:accent6>
        <a:hlink>
          <a:srgbClr val="92A2BD"/>
        </a:hlink>
        <a:folHlink>
          <a:srgbClr val="C7B37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27287</TotalTime>
  <Words>935</Words>
  <Application>Microsoft Office PowerPoint</Application>
  <PresentationFormat>A4 Paper (210x297 mm)</PresentationFormat>
  <Paragraphs>170</Paragraphs>
  <Slides>27</Slides>
  <Notes>8</Notes>
  <HiddenSlides>6</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29" baseType="lpstr">
      <vt:lpstr>Viewgraph_Landscape_Template</vt:lpstr>
      <vt:lpstr>Clip</vt:lpstr>
      <vt:lpstr>Slide 1</vt:lpstr>
      <vt:lpstr>Slide 2</vt:lpstr>
      <vt:lpstr>GSICS Actions related to Microwave inter-calibration</vt:lpstr>
      <vt:lpstr>Actions from Previous Web Meetings</vt:lpstr>
      <vt:lpstr>Slide 5</vt:lpstr>
      <vt:lpstr>Definition of GSICS Deliverables</vt:lpstr>
      <vt:lpstr>Requirements for generating FCDRs</vt:lpstr>
      <vt:lpstr>Slide 8</vt:lpstr>
      <vt:lpstr>EUMETSAT activities</vt:lpstr>
      <vt:lpstr>FIDUCEO core concept</vt:lpstr>
      <vt:lpstr>Fiduceo Aims</vt:lpstr>
      <vt:lpstr>Fiduceo Aims - FCDRs</vt:lpstr>
      <vt:lpstr>Fiduceo Aims - FCDRs</vt:lpstr>
      <vt:lpstr>Slide 14</vt:lpstr>
      <vt:lpstr>GSICS – CEOS Interactions</vt:lpstr>
      <vt:lpstr>GSICS Organisation</vt:lpstr>
      <vt:lpstr>Microwave Sub-Group Priorities – Xiaolong Dong</vt:lpstr>
      <vt:lpstr>Slide 18</vt:lpstr>
      <vt:lpstr>2015 GSICS Users Workshop</vt:lpstr>
      <vt:lpstr>Defining User Requirements for GSICS Products</vt:lpstr>
      <vt:lpstr>Product Update Philosophy</vt:lpstr>
      <vt:lpstr>FCDRs</vt:lpstr>
      <vt:lpstr>Definition of GSICS Deliverables</vt:lpstr>
      <vt:lpstr>Requirements for generating FCDRs</vt:lpstr>
      <vt:lpstr>GSICS Spectral Corrections</vt:lpstr>
      <vt:lpstr>Slide 26</vt:lpstr>
      <vt:lpstr>Microwave Sub-Group</vt:lpstr>
    </vt:vector>
  </TitlesOfParts>
  <Company>Eumetsat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Thomas Staudte</dc:creator>
  <cp:lastModifiedBy>Tim Hewison</cp:lastModifiedBy>
  <cp:revision>1129</cp:revision>
  <cp:lastPrinted>2006-03-06T14:11:17Z</cp:lastPrinted>
  <dcterms:created xsi:type="dcterms:W3CDTF">1997-07-23T08:21:02Z</dcterms:created>
  <dcterms:modified xsi:type="dcterms:W3CDTF">2015-05-13T13:15:02Z</dcterms:modified>
</cp:coreProperties>
</file>