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0"/>
  </p:notesMasterIdLst>
  <p:handoutMasterIdLst>
    <p:handoutMasterId r:id="rId11"/>
  </p:handoutMasterIdLst>
  <p:sldIdLst>
    <p:sldId id="551" r:id="rId2"/>
    <p:sldId id="823" r:id="rId3"/>
    <p:sldId id="934" r:id="rId4"/>
    <p:sldId id="941" r:id="rId5"/>
    <p:sldId id="933" r:id="rId6"/>
    <p:sldId id="942" r:id="rId7"/>
    <p:sldId id="943" r:id="rId8"/>
    <p:sldId id="944" r:id="rId9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2DADE"/>
    <a:srgbClr val="4E0B55"/>
    <a:srgbClr val="EE2D24"/>
    <a:srgbClr val="3333FF"/>
    <a:srgbClr val="FF9900"/>
    <a:srgbClr val="009900"/>
    <a:srgbClr val="C7A775"/>
    <a:srgbClr val="00B5EF"/>
    <a:srgbClr val="CDE3A0"/>
    <a:srgbClr val="EFC8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5323" autoAdjust="0"/>
  </p:normalViewPr>
  <p:slideViewPr>
    <p:cSldViewPr snapToGrid="0">
      <p:cViewPr varScale="1">
        <p:scale>
          <a:sx n="53" d="100"/>
          <a:sy n="53" d="100"/>
        </p:scale>
        <p:origin x="-636" y="-96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11 May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11 May 2015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11 May 2015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aos.iisc.ernet.i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gate.net/researcher/2022115005_Asha_Guruprasad" TargetMode="External"/><Relationship Id="rId2" Type="http://schemas.openxmlformats.org/officeDocument/2006/relationships/hyperlink" Target="http://www.researchgate.net/profile/Sulochana_Gadgi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researchgate.net/profile/Jayaraman_Srinivasa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548641" y="2968323"/>
            <a:ext cx="9196250" cy="1470025"/>
          </a:xfrm>
        </p:spPr>
        <p:txBody>
          <a:bodyPr/>
          <a:lstStyle/>
          <a:p>
            <a:pPr eaLnBrk="1" hangingPunct="1"/>
            <a:r>
              <a:rPr lang="en-GB" sz="3600" dirty="0" smtClean="0"/>
              <a:t>Visit to </a:t>
            </a:r>
            <a:br>
              <a:rPr lang="en-GB" sz="3600" dirty="0" smtClean="0"/>
            </a:br>
            <a:r>
              <a:rPr lang="en-GB" sz="3600" dirty="0" smtClean="0"/>
              <a:t>Centre for Atmospheric and Oceanic Science</a:t>
            </a:r>
            <a:br>
              <a:rPr lang="en-GB" sz="3600" dirty="0" smtClean="0"/>
            </a:br>
            <a:r>
              <a:rPr lang="en-GB" sz="3600" dirty="0" smtClean="0"/>
              <a:t>Indian Institute of Science Bangalore </a:t>
            </a:r>
            <a:br>
              <a:rPr lang="en-GB" sz="3600" dirty="0" smtClean="0"/>
            </a:br>
            <a:r>
              <a:rPr lang="en-GB" sz="3600" dirty="0" smtClean="0"/>
              <a:t> India</a:t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60024" y="4925513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Manik</a:t>
            </a:r>
            <a:r>
              <a:rPr lang="en-US" dirty="0" smtClean="0">
                <a:solidFill>
                  <a:srgbClr val="002060"/>
                </a:solidFill>
              </a:rPr>
              <a:t> Bali and Lawrence E Flynn</a:t>
            </a: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MW Subgroup Meeting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April,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995" y="61359"/>
            <a:ext cx="7016750" cy="533400"/>
          </a:xfrm>
        </p:spPr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5534"/>
            <a:ext cx="10070757" cy="253884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Introduction</a:t>
            </a:r>
          </a:p>
          <a:p>
            <a:pPr lvl="4"/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Indian Institute of Science ( </a:t>
            </a:r>
            <a:r>
              <a:rPr lang="en-US" sz="1600" dirty="0" err="1" smtClean="0">
                <a:solidFill>
                  <a:srgbClr val="000000"/>
                </a:solidFill>
              </a:rPr>
              <a:t>IISc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Presentation and Interaction at </a:t>
            </a:r>
            <a:r>
              <a:rPr lang="en-US" sz="3200" dirty="0" err="1" smtClean="0">
                <a:solidFill>
                  <a:srgbClr val="000000"/>
                </a:solidFill>
              </a:rPr>
              <a:t>IISc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Conclusions</a:t>
            </a:r>
          </a:p>
          <a:p>
            <a:pPr lvl="4"/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9935" y="779684"/>
            <a:ext cx="9586065" cy="4727981"/>
          </a:xfrm>
          <a:prstGeom prst="rect">
            <a:avLst/>
          </a:prstGeom>
        </p:spPr>
        <p:txBody>
          <a:bodyPr/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Outreach to the calibration community is a key element of the GCC TOR.</a:t>
            </a: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Meteorology Research in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India is Monsoon Centric.</a:t>
            </a: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Reflected in Calibration studies in India too.. Where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cross calibration of L1 radiances has been used for sometime now for Monsoon studies.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 was invited to the Centre for Atmospheric and Oceanic Sciences (CAOS), Indian Institute of Science , </a:t>
            </a:r>
            <a:r>
              <a:rPr kumimoji="0" lang="en-GB" alt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Banglaore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( 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  <a:hlinkClick r:id="rId2"/>
              </a:rPr>
              <a:t>http://caos.iisc.ernet.in/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). 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GB" altLang="en-US" sz="2000" baseline="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About Indian Institute of Science ( 1 NL, not less than 2 NL’s Affiliated ) </a:t>
            </a:r>
          </a:p>
          <a:p>
            <a:pPr marL="342627" lvl="0" indent="-342627" eaLnBrk="0" hangingPunct="0">
              <a:spcBef>
                <a:spcPct val="20000"/>
              </a:spcBef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lvl="0" indent="-342627" eaLnBrk="0" hangingPunct="0">
              <a:spcBef>
                <a:spcPct val="20000"/>
              </a:spcBef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Ranked 11 in the world in terms of Research Citations per faculty.</a:t>
            </a: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" charset="0"/>
              </a:rPr>
              <a:t>Divecha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" charset="0"/>
              </a:rPr>
              <a:t>Center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 at CAOS leads research in Remote Sensing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Consists of Faculty and Students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at </a:t>
            </a:r>
            <a:r>
              <a:rPr lang="en-US" dirty="0" err="1" smtClean="0"/>
              <a:t>IISc</a:t>
            </a:r>
            <a:r>
              <a:rPr lang="en-US" dirty="0" smtClean="0"/>
              <a:t> </a:t>
            </a:r>
            <a:r>
              <a:rPr lang="en-US" dirty="0" err="1" smtClean="0"/>
              <a:t>Divecha</a:t>
            </a:r>
            <a:r>
              <a:rPr lang="en-US" dirty="0" smtClean="0"/>
              <a:t> Center</a:t>
            </a:r>
            <a:endParaRPr lang="en-US" dirty="0"/>
          </a:p>
        </p:txBody>
      </p:sp>
      <p:sp>
        <p:nvSpPr>
          <p:cNvPr id="1026" name="AutoShape 2" descr="data:image/jpeg;base64,/9j/4AAQSkZJRgABAQAAAQABAAD/2wCEAAkGBxQTEhUUExQVFRUXGR8bGRcYGR0gHxwiHRwcIB0iHh4gHSggHBwmICAcIjEhJSkrLi4uHR8zODMsNygtLisBCgoKDg0OGxAQGzQmICQ0Mi80NCwsLCwsLCwsLDQsLCwsLDQsLCwsLCwsLCwsLCwsLCwsLCwsLCwsLCwsLCwsLP/AABEIALwBCwMBIgACEQEDEQH/xAAcAAACAwEBAQEAAAAAAAAAAAAFBgMEBwIBAAj/xABLEAACAQIEAwUEBwQIBAMJAAABAhEDIQAEEjEFQVEGEyJhcTKBkbEHI0KhwdHwFFJichUWM4KSsuHxNHPS4iSzwhdDRFNUZIOTo//EABkBAAMBAQEAAAAAAAAAAAAAAAECAwAEBf/EAC8RAAICAgEBBgQGAwEAAAAAAAABAhEDIRIxBBMiQVHwMmGRwUJxgaGx4QUU8VL/2gAMAwEAAhEDEQA/ANkybKqDQpj+Eb8p6SYwi8dzqKzqAKjSZCS2mTvIWxH574LdnmNemFq1NClRpo0/DG/tNuxiNtI8jjztNlF00qeXRNImQgvy3i1/Mg2xCeSPHmmQkrRQPFz4VIAYIO7cPIa4tJCnabHnO4Ihl7P8U75mMHYe6P0cJfE8qaZujJSCi7X0k7hiJgGSwtuY9D/Cq4ybHvFIp1ADrmQu3TcSZne/OcVhJyuzL4rHDH2AXBu0FJ1QaiWJIWxvzH3YNpUBE/PD0WUkzrH2PFYHYzj3ACfY+x9j7GMfY+x9j7GMfY+x9j7GMfY+x9jycYwrdqONPT0IoOo1NlKmdLiFHPUywYi04Xs5mHWq0q2thLDTpOmABJ2LRFpvB6DDX2rqFEBVUmZ1tpsY3vsRvN9sLa5xamYqu6jwldN50SqqRE3aLiRFza9+PO03xbEdEg4yBSKVkEKQok3qBtQBAOw3Fidom2KPBez9JZcsGpVSWKuSrKBqUkkG4DRLADrtcep3ZFU6GZlI7pjI0MQsiRM3iJEQfjY4lUkUe6FNIWVqc2TSQYWxDgnaTMiJmMFVVy3Qqegnn6FN1FHRYgKpV5AAPkQDABMHfzwuVuB1FdFIIMlJLSBqDeJokreBH4jF/hz13pjuwrqfCEN9mMyrbAXMKQRAsd8VOPZjMLUZqiVAm0gHQIE3YxKkg2YczBOFaUvE0xdldqPd6fqlBpAiWGpagZtdrSAEZn1HmCoELiRc4KlQhqrZWSuh6ZKiSu28kQQZ5knBjK1tS0X06XpliASYdRdxYeKFZnWBzjZjgJmczTao9SnST2/t1LK3hgBVgcp636bbLlWJrf6UaXqfcCzNfLrpVgabVF0tIuFdSSVMtqMyCJG6mNIwS432ibWHWVYOEaNtG+29/MWJPTCnmuJOlI98Szd5pBYEppBkam+1pNgOUC03wYyFaP7d0cAAoZI03t4AWJkD2mg7dZxKeWco2l+gtpFrOVKyHWCSxILIi3PhsCJYAjeDzxWzfEEXQ1VPrDKkIZJAF7kfvB1gHYHHudoVc0I79wqsCA0i1piwAkaxG8G/KaeRp1MoKhqhWsAuqqARvMSD7RIn+8fPHm+W+v5V92ayw/FFdC6vSpoZlrsQFjpIBDagdpB9+I6vFu7UFEI1NpUrpIChtExBDar+EDY3jAXO5yqZLErTm6DxAyCSqyIEG1uZPlj7iPF6U00DBqmol9JCjSVUeIRI5+7yw6Xn79/MbythFq+W7trq2qYE+G+oN4iZBEtEAW67mll6N1OtdLHvGY2GnmDbU0GQIB3MARdb4hSWmC5IdQ50CfCbagJkEnUYPkOWOsnXYexppak2BLAiADLMN7wYERERc4ZYq3YEg/lcgmYlqlQlaZGhlgKN4EWOo3kyQBp350c32XzWo9wEekQCrBiBcAkCeQMiecTgX3pDEIy2ADgwV1E/zD12iTbc4s1uI0lMNUVmG5WlVIJ5wRAPuAxaNp/9GWg7wbjKCkpPerUDQzhjo02BECwO/n8sFuFdp2WpZmZOoVzO/kd5+OFnIVlsoKATJVgIG/USQJ5xyw28H4LTqZgLJbwajaJta4MBZvF7iLHFotOVeYUrYSTj1CoCtfvG1MCSUqQoAjfTsL+s74949xKkwpUMt410zqOs01U+yeY0jxX8hfeAtalmKbd2SK1Y+39pVBICltobosy1o64OcL4eUVK2XmqarA1EaBrsWmwgMKigACBBK23HThyPk01sKiecF7OOjqabrURb+1qg3BmwjbbbDrmKpSkdKy0eyOfM/rzxT4Bml7tdIkMTe1iJBBG+pSsEEagQZvg0DOOqxuIv8LzjtX0Ed3Ck91FwsxJaTN9hbykTg1QziOSoNwAY8jscctk6cu5ABcAMZidO0kYhGay9IEd5TUbkah+eA2kaMWc0M/qzDU9SlQtgAZBETfbmMEcB27QZYWVx/dUn5DHB7SUeXeH0RvyxPvca/EvqUWOXoG8VuI5g06bOo1EbDrcc+WAub7R0yABrUzYssYvVM1qpGd7fMYKyxlpMzg0i/lMyKihlm/I7jyPnibAPJ5gqbe8YNU3DCRth07FI8xmlSNRiTAPLad+WAPFc6GqoaFVi2knSgBVuYk8ydgJww1aSsIYBh0InCZxTs/8As/eVKTQrXVQJIYt1+zTUfrliWa+OhZdCy/Gl2rIGInewUnle9uu++A2ay3e+OlCFDDEtA9CLnpYTe3XC9nWqam71GGlTUUmTGnSsgcmki1jc7Xx1Qo5hpcozLBOoA6QZWDcRA28scNTk1y9/cTiwxxPKNSZKYXQFALVCSZjTJHnMCNr+YxJS7NsyEwEqhtQ3UyDGoFWIEE7CTHrghk+MVCUFRBGggqzCzSNjEMfIx6A2wX4VxHvQAzMWWWgFNUXg2Ykje/pjtjijYEqYL4aadGp4i9MkHUwvDA+KdQO8zNuR2IwQPaJG1KkVSpH2WETsdQ1T8BgF2r4XU7w1Qs8yYIJ/h/iB2iOcgmIwu0aqsQykgKAaiNUBKBCAARCnSZFvO2EnkyRlSM5NB0cXzGX1hlTuWeVfSIQkGFsTC7AG0ARAwtZtWpue8p+F/rLUwsMJAkBSpDaQNgCR5ziehUJf2Rpi5YghlkBmAAhokT6XjAvicpSbuoKM2rSPbp6YgyRJpghoHocQuUviBtnXEcu6wxKXJAuJtuI8puIuLc8T9nuz7aC7uVgtHhvEWsd4sQDI25WPmVyhrqtSowWmqBiARIEt4diVvMyBFxfcWnzFWrPdqaazsSVmBuG3YSGEk76emOTLPrGN2KXq3FKdFCQzGLBQASDeCxLLz8uRwE4pxRKsk02WBqJYAzqNjMXuBcbR0wUyfDA4RqpJJgmBOr1BuTEc77+eJ85XVO9Zodk3RZ8PTUNwu5N+vrji0vz9QaF+vnqegHTqhrXjUZkrdSItsBvzi2KSZoI2s0QDPtMQIOwmQuo7mAeQ2wb4vwarWZXB7pYXvGcEbyIp8zzPu9cBO5y6gUqlU1WA1SoLCxJCgSIYi08p+HXFWv8Ao7Zw2SFRg3e0zN2ZyAPRoWZAJtFp8xNSrRg6lCugE6mBWbGNMwSCZ8NiQdwYj6jmVqVYFMU9KyI8fOSfFFxcX5nFetxLU5WXUAG0+0TqBiBAMFRt125VS9Bl1J6VOk0qyuzudR0nSAomORgTz/h3G2CNHtLRoju0NMKsxAfmZ6+eAtAOFqaSdLAqSSIjxSAYYyZIMeYm9x78OaTCGOXhH54bwvqwVfUY1z6yACVuDG4BWL9LN5bHnJwy9m86WJoUoVwfE8f2cgQymZdjfwH3mBdNq5vOOz/UBSLKwYtp0nkw3O4n3csUeDV66sDrFNgSLkqDO41Bb3vBabG18L3bp8X+9lFHZufDeK0qNPR42M6qhKklmi7a4Gq436RAAAGLA43TqVB3UFhDMJIEkqACY3NuWwPvzzKV8wVAVMuV2LgMx6EnWy/EnDVlMqqppFZgwKkppVTdgJh1LkfxAx546IZJyrfQ6lGNHGd4zmErM9MBVYy6KpeGgLqvAkyAfcbxjmr2hZhJzDE/uhwG/wD10wWGJO0PAlNElizMzACWYgTb2Z0zvy5nFHhPC3NMeKIsQAB58vIjC5HO6bb/AGGikfVK71F1IqvIkNUZo90mSfIhfUYkSugsW0npoVfv8QPuJxY/oQ82J9+JqfAR0JxHhJ/hGv5lVsynN2P94/hGIzm6XQn3t+eC9Ps//Bi2nAo3Cj1IwywzfkDkgbwfICrFSNKgwBflzwb447UspVZCAwAgkSASQJI6CZxZ4YiqCgKmDyMi+KvbMxkMzA1E0iAImSbC3vx2YcaiieSVoqcHz4q0leV1RDhTIVh7QnoDPqIODmVrkKTMWva2May1Z8sHzWVLMkDXQMCBO8CRpIuri42PMG5+2LULDVJVip1Akgg+Zn3xjSzcN1ZGKs079t/aFVC7UKkgqymzeXnPT78Dcxk0ot3VauShFl7toVRAUa9RggKRJO5HkCp5DjDUoVvEnTmP5T+Hyw+ZHiS16fdvpfUPCWEhhNpHWRgwyRyrpsWUa6lKnWBp1VNFEpiyFjpkAQDHUE7/AOuPeB0qb0m1EqkQVmQ3i1SZnVINxMQedji7WyY7orUXwyfZG17RPutfngRksmESKmvTA7uIIUWkz9mZi4tO52EnLIsib6V7/onsMDNrXqhO6p1KYJV2YeyV20yLnV6RBPpJX4WCyhazeG6oxDGdpBMVAYMSG9ZBIPfD1VFJFMarsFJGq584CgxPr1jHlHjXeISE0kbyQQJ25gmfLHWpr8T2Hl6i9meL1TUWm7fWIzqykAK6dQYGva/hF9hAkrOdC01VyEYKdRVj4mVo1eI+1tOg3kWt4cNfGuG06mrVlhqY61qSoKjccw4HUWgxcESFNEqLU0OpUyuliRDXO0DTMxcG/SSFxw5+fK437/Qm+pBW0V3YlnII8J1MSloGgjwiJItAhvPFLMcNak6FiHjUFDldRbTvYGACBIIInTdgZF5qZSEICqxOl/FBXVqKxsT9oTvaCIxXzHD1NR1ptLGWKkEFBIsTtc8gTyvfAgpefv8AQC0FeB52maPdqlMKJLqGkamYkrBvtt6HYDH2XzGtplQ32rXjp5RbEvBMvFMFm1N9k2kD1k8vLp1Ix1mcsoNNwhbUYIAF/W9gCAJ9bY8vNweRpef8gfU44lnF0gPTqAMw8SrYwQbm8XjlvHlipl6RVqegE09UmeYBEncSu4uLARyBxequIapUZB4gPaJU3hF5gXJLETseWK4zrBDUqELRUswMgaiVYBbASt7iOXM4WqjXv6B6A7tBmKkNUDE6YlQbtDM1yRAgzHQm3LALKsy0UL0/rHFYqEeIBSwJ3UaW0za8wZmCdYO9LUKiUNJC/VraD+6JsYBIO/KRM4r1uHUWqLXU92y+zaxj2Tpt/uJvOLY5qEaf397N0KHDstUhx3dMQxAqFjpVeZNp06pOo3Jwt5qqsomsTsWVW8ZmLAST4gwHWdhbDfxao5pKbSXJY6xDjxG9PVJVehtY8zOBmQrCixZqZqEA6RpHXSFJuFTmSZJG0i2OnHLzGT1Z5kGcLCswRN9dpiJDTAX3tIAO++K9SvTm+Xpuf3mNST6w0W2t0xXoZtXGtoLEtKKABvBJjrfodoi2PquZVWI0aoJBJWTIN7874pBNSev2CkN2TzWgKHqqJ8K6gIta0RbYXb3TuQygpUjFQjQ5ZdQXwsD5G+oi5EHbALhxSX8feWuVeiKthEBdBYoeluZucEa+ZVl0lzeRpLPLQTuFYKIgDaZ5DHHySe17/obl6jVk8rlqYUUqiVQgnxBTtuVfr5G19xg/xSimYy8QblSDcFTqFwd1PKRffGf0syKRNWlUjXPtQSbwRJ8WqPszG8G1nig9XugzGQNBiBcEgg2N72392OjF21f+X+ntFlktAjiPaA5dlo5ml3omZLEFTLAEwPEp2HMcy19NSn9IOXRYU5cAE9TEmeuLPbdkrMrKQw7uPvaR8wRjM+yVEVGKsixpuWUtsRvJ+/HZFynLw/IdtJWPlf6TUHsuP7ifiRi7Q7S161DvlLBSCRJjYkcvTCKM+yu6otJdLEA6V5Y0XKgnhgd4LGmSSBG7HAyQdakbHO3tCke2GaqCUy9Zwdj3kAjbnga/aLOP7GWX1Lj874s5GiVoUrtdJ3I5nCn2mzLrWKKWAgG09P8ATHQ8EUk2Q713RvvZzUadAuAHOXpFgNgxQE/fOOu25AyFfVOkKC0b6Qy6o84nEXZIRl8sDcjLUBf/AJS467eUGqcPzCINTFRA6+JTabT5HAjpMvLoZLSyjOO8y50ZmnTVGpkqdUblRsCfEChH2jHLH2TQNmGb+zqhSr0vslpBLLzImbG4nzxFm3p5gd3VP7JXX2agLBC4QEq4OzCQCwJnRM8sVeLZ0rmnFQQ6qsPOqC1JfaYC9zOoQfniORWia6jIDNjvgx2NzDJmFSCUJlv4fPyF49+ByUhUVWUzMXGHTs6gBgACVM7DpJ9YxzYoy5X6Dyehiy9YklTGnlvN9j0JmbjriCnQLQQD4bjV1g/AAGOlz76tXPhqqEqCl1dgRF9jfcGBt5i+KVHjyIh1SQDAP2SRIMneZmB6eWO3vIrUmQckiPjZ7hXghGsdZBvJJMdOs3v64B5/M1DTANQtpi4AUb76bxvvaffjnN54aik6hyRjMS0mA0mRM7bYG5+soGjTpYg3IBBAub/q2PMzZXKXgIt2Xsh2odgEnUQNmgs3IWN1tBgc+mO+I5ii6kuquklSxgwQQDCwSGuOew6YTqDsj1CFKsxG8lmmIHIke7mB54KVeLLCK4hioBdi0AmQIJMDfaCOvQdEFS5XfvyARcV4VSUL+xZkswYGZchT1XUx0QbG+xmwxLksoWcUmAlhJKbTuAs3JhZg6Y8UC2L+S4XTqMO7EUxZqtNzqVlG5JOl/EJELs2OM0VTMnQ6KKbky4AkgQ0ciYZtwDcnlZZ5W3pBPqOc/ZSUjvCSRv7IsZqNBLEzEL+GDYdyCzbuoBEEC3TmB+rYH0OJ1HqaUViB/wC9WAk8pG4MXPSYxLV70gglNuRJmDtFtxPx+PnZ2/PT89mbZT44zBQEjwjwoLTsOh38/L306usro0NsoGxIJM78rk4IUKLtJYSognxCQT1MnygemIc/RbTq1rRRbsfakQYE7D1+7Y4lFJpJgB1ThxREp+IF5LwZgbRYXEfj772WFCkFSoup7NoYCYIO40mDENyMEXsRgPWzTU3Lq/h5MVMgkGdPU6YFjb7h3mkVnp92pZidbqoJY+IEayI+XNricdUE7sKK9VKpRartTcixCix0yNJXmT+9EwOcTirle8gE6FRlhySAbzAB0m4iYj4TOOc9XamSpkkRfULaoNgZMGeo3EiRiDN56pXIogM9wYpqX2NoVRfab2+eK03r1GBeeqrTGmmoekoJuWYQCTAm0XJ0nrNsU6OhlDaVve8z74tPlhkPZ7N1Q2kPTIBikVCE3gEK5JWSR7zImMVqXZbMQLUxbmQT8sdSyRUdvYzlSAj52SzaANRAZU06b76lIAF55QJ9+LaM6nWVEC2tW0lehY35cjM7TgbmaTWIp6TJ1Nc6vWYEXxYpVjp0NMqACd5gzb0HInrhmtKhhn4XmytOorNUCuNJLafDcGY2JtsCu3xaeG9pjSRKTK7IoXSQ1zpg2gm3SOU4TuD5M5hGpqPYA2KzLGBAkWIDW95w+cP7LmmiAkS50jST4Zk35dTvyBtfHM+a2vL5GXLyLXEs5TqI1WmdY0TeARv7Q2J9CT5Yznsnm+7LPpBkDa27Dbw39Jw7docmaS1A26qGJBF20AsDAE3GM6yVZSQBZSwIW20mLXvHr646uz8o7fv5DtOqYSoyzVG1EeNvn6jGqldPB1/5K/eQcZNw8iG8W5Y7mfaboMa5nEP9EIFBJ7hLCSfZB9cdD3YcZlfEGbu6ADEDRsD+RAwp9om8fL2Bf4+Rxoa8BzFUUlWm4hIJKMBv1i2AnFew2eqO4TLuR7IJsLSNQki2Cr8xaNr7PLCUh0oUh/8AzXF/iv8AZN7vmMU+CIwVdSMh7tFhokQgB2JH34t8WP1Te75jAT0y76CVxrgNLMXI01AIWovtCxHvEEiPPGTceyjZfM1UJkg3YSAQVVuZJiORPvPPbGOMc7dsf6QrXjb/AMlL+7Cx6kZBLsUXFYIGIUiSu/MbfHGscGV9Y0EAgTDbEbQbiNwZ8tjjMuyJBqg+R+aY03hOX7x9GorKnxDcbbYRLejeQK45XZKvdvRFMsSdcC+okyIEMJJ36nEPGXSjJLU3BIGmQYgX6GCeZNr254PcT7JNL1KdRtRAEu0k2i8AWiep+RRM3QLVVpFVEspEpou6rMg3Wbbi1+dhCWNpvkiXBljPop+uVmpUwBqRGJ3iBAMlyN/cQJthd/a6CqxeowImJFyWYkAXnSLyWHSN4wfz+jLU1YAyQSVVTKESPDpABSJvNonnhL4jmHQhdAJnUHZELnV+8D4lPistr4bu76/YHEt8L4mGczJQKSDqUtqJEEnSRyIIgW6b4KUM9+0QjVFRACWfSSsySWNvF4pAnc7b4UK1eqQKSAXOnWWuTfcGAekfjgo+UoAil3yq2gMFdlYFwGiYGlgAesAm8xh+L6I3Ec6Wcp09NFC5UypaSoJUSWkWAJ1XJIAG1zivl6q+NMvSFQEadZYyA2nUrGCNNiOVri4GFZ6FcVQrAkCAkGNQZFFtIAAAIMAbW5ziejxOplT3emBqh0SfCQTtJIJI+MxOJVJLVWA0HhmXFJSIgGSAbAeUzt/riHO5oCAyqwYHc2Pui4/PCy/aFxVFMCrCJLEGxHkYmRtHOZsBg5TdqiB3AQRNzdbfCbnY9MeTnxTjLnLzFZ3Q4iGPKDeAu9txgfna3fAQsqGkA2EiOQkG0i/X4QVKrnUqGbXF5jqAAYmD8PTEHDuHtWqIpZmgyyy0ACLnxS23ON+uBjhuzF3KmSzOEIEKmoArrBmyDaBzJIFjirm84tOp3NAVKrMZLuCRO5JAJ8IJFyDJJHkb3EaylKrd4pCropqApBNpI0WUDeN5IBwO4PnaLhZZtQGyCCdLddze8LFiepOOjoumvuYjWa+pDSUBEjXoGo+yolY+r1TN43MTiXg2bppSPd0qhrlpJqsq03gjwhQRNvSAwE9CebPgju5ploWdIuTBgj2jG5J3HUYDZ4PTrn6wMFBgIBIAg3eLkHrMXO2H7xNdPqN1B7cRrGv3lZ9I5w1OTvpA8EC9zpAPTTgm9fMVCXYiWvsptyF2BsIF8VKr7VKwCowgCJb0jTOq+/n7sXcpmKIUBQVEm3dp1PrHWOXlh+erM9Avsz2T/aHbK1qro8awoUXQTq3BgglPgbmxB7OfRfpoEIxeoGaFtpKk+ESbyOZ5ydsecF0MyPRyuWfugXQ7agVj2t/tE6WB5bRZ47NVq9ajTqu9MTZqarYRYrJIYEGRccsehGKao6IxVUCOHdk6QaqlMsGCowYkzq0j2r2XoPX93DLw6rNOkLAipBAEQQrEgjYbHbFkulNpaAW3Mbx19JxNQyCsQ6EQahqE9ToKW+7Gx4eMrXzv7D1QG45lEasqsqsGHiBEg8r9cWcpwTLJ7OXoD0pIPwwQzvCNbq+uIERH4zicZUDmcWUGmx7TI6SAbAD0EYl1Y67keePCg88OA5GOgk7Y4B8sCe1HCDmaOhWZGU6lg2JHJhsfKdjhW9BphqmRFvTFTjB+qb3fMYznhVHPZOuAqgqbshYaSJveYDbwAI+YfM5m1qUNSmQY9faggjkQZBHIjCKakmBp0BnOErtb2NOYqNXpPFQj2W2soUQRtYcwfdhyY4jqPiVkmInZXKVKVYJUUoQDY+qbHYj0wz9ps8aWXNQRYrv5kDF5iDgD22zIXIuxEiUtPV1H4422Y94B9JC0Q9SvqZoCjx3aSBYE3iJltriTJx9xTiwqVaVdDJnvNAuzRESKYI2mDYCTN5xlPGnVtDKVFgNMgnc4ucAzdekVdGBg6VEwRGwnSZXa2M4tx6iSjfQfO0HHatRjS1FChkQCSAwsFhAdW4m32pIws0+F95U73MPUXZiChZiJAsQw0x4TLEQI5QTX7QVMzWYmqaIA22HL95hc352+AGIOEVKpBBoCrIsrM2l5gzBgchO0zsYtoRpXYODQ58K4cjKxo0opxtpLkyJ8GnxGRccvFNwLpvDeI1laoKOmmb0i7EAqtzC6haYueYOxxb4Vne5qOKmXCwSCsiQYA0q0E8ogW6g4nyK0w9So9IwWdlXw6biANUTaTfyA5nBlJRXzA1QNy3FalMsyPIRjEkXJFxAEQQTtHlthr4bkaVX62uxLkCBqEBYkHSLCCTFuXW+AObbvQ+kFUQ7G3I6Qo8tuu0+Q+nnK7V/qUZ2RFDwBcBWux2XfEskXJeF0K4s0LI8FV6bJTqOEJDEvHTfTF52GwN8SZzsvVqxNUikB7Kg+K8yRICySeRO0RbA7hletSekGqhtRAamp8IMw0Tz3F/O53wy8UrsY7s+K5XbxcvTa+PMllnGVXoS6OMnw9aFGApcmWIJA1E3J5AT1PIY6Wr4IAVJguF5zNpty/V8BP6eqtyVVmC1osxB9/wAt8XXzasgZyVUQb6fUczc7b/HEpqV7Fsr8U092VCss+yLgEza/O8898L/BOB1cqWrO9EUiCAsydRgC/LcGxmRzwYWrrqMyEPpGxkmY6AWHQkjexnEucq1u6LlhScnwSRIC36wviJhQDA5k4tjcoLj6jI4qValVGlhJAYOoYMPZ2mQCNtQggn0xXzNVEFMAGmrsCS7G+k+JmkklrQPNbEYgfPsKS5lyrOumkaQeYjxEuxN9WoQoiNaybkCnmOzdTMu9RiKNUy4VtlVTaBBgG/OLmJxeOJp+J6GRLneIFmCU4NZnB7xTAVbaULNuo3tuSLE4u/0NQFnClx7WrvJn+7Cx0gbYrZXK0MuCzP8AVgAoxM1apYiGFMAeCZgiD5iAcX6fBeJZgd9SKim8lQ4CsBPNSSR6HAyXpJ1+1gZb7NZ9qJrAUO7D2YEiNQLSyiIAaZgARPXFzhPGalKrVcIoFQDUCTErIDRI8RBuf4R5YhXheJV4V54bnlvR6axxRPxDtDWqEBQkjYgSBPWWIPwwWy/Fq9KnSp0ys6WJJWTaPPqcU+F8NUFjvt+OL/c/X07bU6n3tS/I4vi7zq2GXEHV+02YmGraT08I+SH54hbjtY712/xH8FGPuM5ZTmlB/cn7zjmpw5OoxKXe31f1GTiR1OMVOdep/if/AKhiM58neo5/xfi+Jf2JB9ofEY+/ZaY+0vxGE4ZGHlEgOaB+03wP/Vjlqw6t8P8AXFwUqX7y/EYk0UgPaX4jA7qYeaI+E5ZtWq99v9sGabECqvIlW95ifljrL1qQA8QFhjjNZymA7axphfFNrtHzx1YoOKJZJWQk3x8MqG5nENR8KdfPOJXvKk/zN/1YaU+JGMUxrfKkbN8Rhb7aZZ2yFRApZpSygnaopNhewvigvFKo2qt8SfnOLOX49W2IFT3QfiLfdgLMr6AcDKONr4wB0xYyDuHAWbQQNhv0wV7X5SrmMzrp0XuLjzET8t8fZbs/m/8A6dxcb6fxbHZ1iiZxnaxZCHVWqSCAFBIkwAvO5PIXt7q+VWrqaksd57TMRGgJ5kwpkbm82G9y+d4Lmw8ohXpBRfx9ccU+BZx6Zp93Thn1sZWSZne8AbQIGFitCsF5ri1eAGcoVUpZYLAyG1Wlpk38/PAsZ0iZdoJBgdY3jbBTivZHNIrVahUgX9ok7x088D8hw3XWphyNBgvBvpDANFjDRJFumKVFdQoNcKyGaGh172mHWQ5Q7GBq+8GZG8yBfGsZBj3Sh5YwJOkrqI5xvfe/UYTa/GKRzASkv1VNvCX1EkIpCgliZtHLkN+ZfinaRhaiivUsAWYKqyRMk+Zx5PbIyyNcV9v3JzthCpm0VxKsqqdmUFV3J9LT6TiBuJv3ppKhY/ZZioWDOzc4jYXviCkzEB2qoW56G8I5Wbcjz69IxxleJqpbTp0jedpvfmb+/HDWuliljieRWCJEHxEz0tAv798Uslkkae+LlSSdSkAAD7K6RO/3gm2PeIZ4VVUGd7i3i99+fLfywJzfFIQ6XInwkAyAPEAvPaZi24w+OE6oVxZa47x3QoWlAVR4ACYA8557XgXwtHPPnGSnXbTTFzBHIcmbmfXmfdCrMz2T2Y3i25573vHXFXIUHOYvTZ1MnSFki8SbWE7+X3ehjxJJvz9Rkn1HLK8Iy6imEWpUUMCBcgliN9tewBAM7YkzXB83VLU6v1NJzLuWZRaDTTSbEAn8bBZNilk8ytJND08q1wi1AVnwksYjSLSZm3PeDNlu6o0kV84XY62LAQXIK+GKhIv4gCRE64PiIEocru9/U0SjwfszS75Kmbdq2kA6KQLW0+EFtXjMAeECwifJ3p9ru7GgFBptHdMYM3EhlBg2kD47le7VccTK1F0ik6MoUtfvBJOyiWURq85HUxgC3HuG0iaZouxB8Vpgm7CQsHSSVnyw0FkybT+/9DJWGuI9ocnQGp6WYM9Cnl1PngdU7c8PF+4zR99P/qxF9JmUAWmBa3zcflhIzVDShJjY9eox2Y1a8XU6ZSp6Nn7O5ulXSnVSmy06qkgOfFZis2Mbg/dgxRyy98BFghtJ6j8hhe7Cr/4XJiI+on4u5wz0/wDiB/y//VjJbY/oJHabj+Uy9djVyRLpC6lq2+EAc8DX+kfJAgfsTSdvEPyxR+kZNVereJqgT7xhLzGXIZRANpBPlP5YMIp9RJSoff8A2n5Mf/At/jX8sG+LdraGXp942TkWsH/7cZIuWB1eFOfJvzxpH0pZYLlFjr8tONOPijx/UMZaZw30pZYCf2Jv8YxJS+lWiXCLkrlgt3G5MdMZbRrhiPq03H2T+eC/BspqrUjCe2hJK33E3ncny54o8cUJzZ+heHkywYCxi3LyHlgZxvIr3daqVAcr5ek+sWnpgtkj46v85xB2j/4ar/LiKjotJgisd8IPH+PUaNY06mvUBNlkX9+HuqcY59IzRnW/kX5HAjjU3TJXQcy/GqFQgKWk7Sp/LBnOU4ydaN4/EYQuAKSQZI5WA8uow8cRZhk80NRJC2MAHYHkBhHhUZ6DytCRl+N1MvUkQTFgZIvzgHfBSl29zZ2FADrobmR/Fhd4pRIKSZOm59+IMupnnEe72hjsjSWib2NlbtXm23amP/xf92K1DtXmSQBXgkgQKQ5kczOBlatCjoJ+WIOH5hdSib6h8xhU20akMfaPiuaRVRqxKvMiFjkDy88LOTzYSqrkNzDWF7EDn+ow39uKX9j6t+GEvMVFAMbhgR7jfzxobVMLCdPPRULw0EkxAnb+bFXjud7zTAZYPOPdscW0dSuobDA/P5hGW24OBBeK6MG+EO1VO5FOow0gMQwAUdTJiMGiKgnQgCqsAk23ERab9fQ3vhSy+fUWkjbbBStxlqZJZidfXyiMc2XDOUtL+ScotjPRzGmnHgNRrwxsNhYCCenuNsdZigqqGRPCsmCphpB1EA7DbyF9+YLhGVDkVajNqUyq6oPKDp3nbf78FK9Y1HCkEAkA6jchbyLTI6ed+uOOUOMq+pKq0LtDKValUKiFm28EmBIBOlV9kTe/QdMaKtJaVGO7IpLSVmNWpM6yviISQTPhEGAT0BAp9mnphaiUpVyA9R13KgmFESFUSwkm5Ym9hiPjfEqFJAyvV1kEaWCgb8gCVYbEICFm+KynzdV092NVkfHmp5jMFa5AUgHWFFhUiANTWaSFnYFlsRIPNfguXq1Kr0XYPQ0NLVAtMQCCRUam0rTZUBn2mmLLGCmV4RTzOXFSsKkrp7qkKkkiWKM/iFpZ20KdzA2AKl2p433ecgU2GXokClRK6FI0hSfZ5lFbmN+pGHxJtaexn8iccIBrKC618xS3FNtShVHhaQYL9449rcJOm+CK/RzFmqUUbmhLMVm8E9yZOBfZbVRRHakWWsy6yTCqjAhdUX0ywcgiCpF941PgDMuXpqtbLKBMBWge0bgaTvvvzxZcrpdDSfkJH0ne3THkv+ZsJnGk+qMfu+X5nDZ9I9cd7SuN15/zHCtxmr9Va5gj546EtjyZqHYof+Hyg/8Atk++T+OGRG+v9KY+9j+WFvsm/wBTlvLK0v8AIMGquZCVGYkwEH+Y4VeZZsy/t3WipUY8q1/8d8Cc3lwVO5KqSPgf4j54udpaqVarFm8DMToteSTO9gBzwLznF1UIFUVIETtBtEkeRwF8jmlkvoR5HLsbwbnp/rh5+kuulegEpsJDEGZAk6CL+mEzh2e7x40yTBv8bTf9b4be1GapCGprT06ixjmd/EI5nnfle9tKVUBTaRnmS4U+qPDII2Pnhj4DlmFSkNJAV1LG94IiOXl8cC81x5WFkAebwFURNgNIF+X54s8L4se9RSBplQxnYSAfxnBcpvqjcpWbjwyuGLkGQXMYi7UVguUrEmAFknFLgfEFYuFnSDY8vd1xN2loirlalMn2oBkTzHLAj8J1Ng1KwYalupuD1B2OMh+kj/jW/lT5HGo8LP1FH/lp/lGMv+kJSc6wG+lP8uNh+ImyPs5cj9chh4zwnL5odV/9OEvs3l3WJUkybAgn4A4cM85GXzLEEeAxPkpwJ/EZCRxSGZY5CNsVWUgRy3+8f646zGdQkGbEflivms1NkviiTBZzmX8Px+WKuUQ61MWBHzx7UqyIx7TYr0+OKrSNZofbNbUv5m+Qxn2ay7FmIEgEyfecOXaDiqVEQqQYbb1GFZwQCwdPETK6hI9x/VsSxujEuQE0SBuQw+eB7ZJwCSrCOfKMTcPZ4hCvvKj5kYvVu80NNSl7J8OpZPWNx94OGtxZrBlLI1JB0mN8Fs9SJC6V1QdhH44lpZvWlOHoIQuxMTAiGhTfztjlahIgVaIPlNvI2xOU5N7RrLHZypW76lSI097WphmMXGoSPSJOPOF8fr1H7lF1NUeFISWg/ZGwjckneSTiz2Y4fWzGYCq6Squ1mExBXw/xSw6czyw69heyByjNmHqBsx7IRLogI+0Z8UmFMQB4rnCZO74ttKxXSKuaA4ZlxUMMx0TLAhmGuFEDxIG1gkgGAIG5wqdnqL8TzpaoPqx43EnSANlmDpkx8DjR+KZPMuRSoIsOfrXZFgAlJ0h7HV4zEHeLY9c5fJB6iotJSRqKjTBmA3h/dJVSLQItjnhJNNpbehW9ADtXxOrlO9qUmVjUTu5Jh6IIIDLFiCCwERB09MCuz2ffOVKyVA2k6WqnkGDsdQXSfE3hAIAIPkMWP6q5rPODVenl1HjWm0tU0vtCc0ZkYpqK2nlGGulwqnkaOqlCQddSWDB9Mz4oEkLJCmwgRzJaSjHGoLr/AALaSAvGeG5qpXyvckHwkEmmwGkliBUMSYhgPWJucVD9HJvA1CTBFSBvtBEiNoPTFXjHb7v6jBA9CH9tDMquwKmVInUx31FvLF+k1TMAVlFZgwHiBYTFjYOALjkMapQ0HxNjRwFCKKiogDjeb/fecFUoUzuiH+6Pyxy3BKiidS6v3QbxBPqdtgL48TJ1QC2ltIPS/wABOGj23A1qSLVRMMqBU1joFjkANo6Yh4mvtMSgXTDagTaTexEbnrixRqcjvExzEbz05fEYo9o6VRqRRaTuWt4TEeZO2H7/ABVfJfU0noyXj1WglaobyslCkEE8uUQNvfgRl+DZvMqHpU3qU9WkEQBPp0E77b4ZafY7MftAV8vVdJAZ5AtvadjAO4+EzjRqGVSigpoulV5YeGWD+F2JGN7M54dwN8mGesAzbSXNh5EdevmcVeMtXzVSBTFKmqgglQqgeoUe0dgfPlh24yCykAxhUqcOzLygzAWnPiRQRzE+pjr5jYnA5btgcHehRSj9YFXxNMQFJJIJ2AudsEslwKq9QroZWXTqBtpk2kQCJub8gcVs/wABrZaGlNQII0EyL2Itvb7tsOHYKs5pO2gwzsXqm0nkNvEx35R8qTkkrsKjsY+zRqU0C1CCRtHTB3NZiaZHp88BKNS+LFfMQh/XPEL0WqkVMhWC5ekTt3af5Rj2owNxzwMF6dITACAfACOon3/niek0KATcW+GJ8rYpJUfFDjdSctWA/wDlt/lOJq1SMCuIZrwuhZAGBG9wCI+M8sMmkwN0jP0yp52GLVPhTNDUwSDf09+Ci5NVglg3wjntO8frbEOc46RZQI5Nty6DFu9nJ1AjbZVp8CaTrYKBcjn5+mO8xxGigAo0hItqsT6zG84pEVKvIm/P5DDHwjsyohqvw/PDNec3fyQ6i2BsjlKuYudupHywVXs7htpUFAgRGLCUBhXN+RVRoTV7OHB3s/8ARzmM0fAFVBINRjYEDbqTtsMG0oCRO2Nb7NcGpUKc0g31gDEvGrawMCBEm2ByZuKMhq/Q5mV2ekw8ifkRjzI/RbmtWk1FprzPi93htJvtjdgMLfbDOVaRpGgok6pZgSBA5wC0+7liGeWRQuHUzaSEfifB6OSpCimty0d5ogPUJBUgkzpTpEgGfUX+BcPV6NM1KlQJJ1KXkAhxBLwCxGlAIiwNzMYodo+MtTAOZWnUqKSpUeExAiJsYLapNvaA3nEvADVzFIKAaVEKoSJuojbY3bUZvtbrjg5ZILlPqcs36HPHnziVlXL2RqaQCGZQZlw3ihTrMzswsdrqvEuzWdfSKj1qtxH1YK3ADAw9xAEzYxONMOWLe0sk7g3F42nlirmOGi+kKOW0W2IFtvh+OG/2afh0KmDcpmkytJK2YZq1QsRUcKWLau8lrTADAgQLaUAF8Zfm+NVny2kMaYUAVBECoHqVGJIkjw6lF72N9saZm+ya1R4m2ECEXYksIi53jfrgdwzsNSo1adV2D6ZIpunhJCkgsNWwMNB6fC2HPCK31DF0I/Zfsa1am1apT7umiF9b2RgLyCSZEc4ZeXpTq8YzVEmnTDoguoAtBuDYDeZ2G+2HLtbnc41SrqrKKVYBBoI8CoTCxOoG51dZwm1rmRWQDkIHK3PnjrU+TvqPGXqNXBO2VeaiU1Z3eTo1G1j7JZiQ0xYCTPxujtpmlppUqOdMkaV9ssPakQSqRIBtscZ9l8ys3hSIMwJt5zbbHaV6bE6mNxBAkyPOf1bHLLsWJu+P7DKTNDy/bZqjqT3LOQVmFNSxBhWdRpEarXG2Lf8AXisKqkoopMpCq9RVK3/eEruJvsIuMZozpIIYzsx3BP8Av88R1mFSfExjpysL7+g92FfYMD/D/IeTNQXtkK2skVaMEDuwyFTAnxSpY77D4icX+Hdo8pqLPrNQEkKSSDbcWAibCQDInGQCsad2qG9rsJi1+vIXOO8rxbxMQwPhi/zEc8Tl/joU+Fr8jcvM1hOP5fNsE7pEBBgkxeRAED2jJkREiZMYvUMnlaSsCUJBuSNc2iYiV/lB5HGK0OIEsIJpaOckwQbxEEGMFv6yVShpt4wYuWMWm/qflgPsU14Yydfn9wqbNVocRyphVamskgAL4jfkCsm43BNunLzNZodyE7qnTosoAnTT7tYjVpJuLCFEzHOADj1HtG9NoCqLzDIhuBAltOphc+EmBjw9q67tpdyqnQBpgQEkCAovYwfIRBwr/wAZkbu/qw3ZrTinXp01pOjMoEnWLW5IOZI6E9SMA81UhDMx+pwnHicFdLiEMgRuTE8hH6sOd3inaI1aShibxG2wi2onVM/746MOKeLwN6Cp1phPhWWq1KauCIKgwRuWE6Uj7Qi08lOLuX4ZU0amAVtNwTpLafa8MSb+WAXCO0tOhSiGEXmxJmAACbhYkHSOmBvaLtOzx9bUYxLLrJUQYWDb1Eg7YE8Wac+MdIWT3oJZ/N01F6g1G4mCoPrAJ9YPLAHPcTKyGKdLD2hH3A2/1wGqcXqNqib8ybx0mw+7HlDJM51GCSdt2Pu/PHbj7KofGxeJy9d6zBUExt+Mzti/w3gUm41ef2f+4/dg3wrglvEoAt4Rf/Eefywy0MpAFrYq8laiVjD1BfDuGrT2F+v629MElnFtcvjoUIxMpRXWcSBjidaOOhS8sYB3w3iApNqNKnUI216iBHkCAeW84Z0+kOpzoIfRiPwOFXuv16Y87v8ADGow5U/pDM3y3wqefTRip2i4hU7r9pRB3qTpDXD6gpVSQRpMXXpJsRus0qYkap084335eeCPHM8aqrTTw012UderHm0Aff1xKalaonOLYoce4yj1Wd4pq9yrGVkqoMSeYAmPXBHgHHRSju3lWAAWwBPK1jO3SYPTALtJwguspCvzkWew3PI2HlYYW8zkxRCs5dWG6ago89MmWHmJwkuzKS2yM4GwUu2I+0qwDyYbCJ+0drD34O0q6uiuuiGgwCDYH74F52HWcYLR4szzHuubdJAgfH8MHux/FTQqhiRDXYGQvkWCiG03MY5snY3FWJ06mqVuKU1IEjUTAABJmLxF/uwPbtLSD6WqUgAfFJhoHICBLTYcvKMe5DthTapV0KhUavrO7KsYNryRF9+XMAXxZ/pylmD3Q0EA93oYIwFxJMWuYsJBtjlqnuLM1q7EvtVVGhatJQaYMBFYFZYCSB9vleLkdAAVvI9lRVRanfRqvApzF+usfCLbY0ftPwQZpTDSVpllK2ZWBlCpCyUtN4A5c4T87xPOM5KUTB6rS3i+73EzfmL3nHpYcj4+AyTYYfsVl1gHvGMzA25bxYeQnAfPfR6Gb6lpAtYD3+/088bb/RdPVp02naT0P545zvDkj7XxxKM8sdpnV3DRhrfR0ojXVJN4UdOsk2vH32xVP0fsUYjkfCvNhHK8DG0UaAKM5F1YD749eeKnEUCKWABIB3vsQNvfg9/mj1YO6kt2YV/U6sJMMvSR+p9RaxxW/q+9xNx0uPeeYx+gKVMHTPOOQ+1E8sRVcoj6SyKxN5IHOJ9xnB/35rqiTswCrwGqovIXkSCAevriZOEVbAB5Y+HmD7+fK2Nt4nkKVSkQyLGnVa17dOV9vTAbJ8Ep0czURSxUNpEkbXPIDFV2uTi20F2lsRKnDWNMr3cMI9oWAEgmTbeOVr4G8R4M8gqqoCeU+R+G/wADjXMpl1ZFke3Yjl7vjga9BRVYRY8v72m3uxCPamn0J8zK3ytZec7TfaR+hi5k0cCGE40/N9n6IGuDqcwSTyg2HTC/W4LTABl9yN+hYdPIYtHtKyaoKnbKfCMhmNJelUCbDSSCOe6mQbSIj7Rws8aytZmbXSAMySFC7+gFvLGm8A4RTZX9oXI35bbEEfdjvtXwOkKcjUCLSCOcTyj4dBhIZeMx1EyChkSORU9T+HX3YcuAcIUCUgz5394IkYlynDaci33+U4MZVFX2VUemOiWVstjg+pYy/DW6YtDLxyj9fq+PqQ8yPQ+mGLP8LWnRpOrPqfeSD8LYylZRqhf7mOX5f7Y+0eUYIlTtJ+A/LEL1bxAPuw1g2VO78v1yGPdPx/HFyb+4nFnuhtfBTsDdAnRy93549VPXBGtSAHvH3kY5dI2w1C8geaXyx4af4HBHSCPdjmnRBiemBRuQO7gHz/1xBX4SrAgbc13HvBscE6wjl0GPGEKTznAcTckK9fsfRJnuwhj2qZ0nnyMr92A+e7L92fDVZRH2kJiPMH8MPFHNsQD6/cSMdvVPlgXLzFcYMSsnl2pgqNLAwDpeCRM7kLE2+Aw9dkeH1jRPfJEnwkkVJWZ8TKYgdSRtz5CeLZdSuw36DF3spR+pJJJ1VCkGIgKX5AbkCfujHPkxqiOSCitEnayrmArPSWKahVOgGRII7xl1exYCACQDJvhcpdtRSHd1aB7xCVciSCVMEyagJk3uOfPfDJUmtRCligqUbin4Y16XYDoNRmNuW04GcG4PSzNFK1YaqjTqaBfSSoO28AYW4NW0Dk/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UUExQVFRUXGR8bGRcYGR0gHxwiHRwcIB0iHh4gHSggHBwmICAcIjEhJSkrLi4uHR8zODMsNygtLisBCgoKDg0OGxAQGzQmICQ0Mi80NCwsLCwsLCwsLDQsLCwsLDQsLCwsLCwsLCwsLCwsLCwsLCwsLCwsLCwsLCwsLP/AABEIALwBCwMBIgACEQEDEQH/xAAcAAACAwEBAQEAAAAAAAAAAAAFBgMEBwIBAAj/xABLEAACAQIEAwUEBwQIBAMJAAABAhEDIQAEEjEFQVEGEyJhcTKBkbEHI0KhwdHwFFJichUWM4KSsuHxNHPS4iSzwhdDRFNUZIOTo//EABkBAAMBAQEAAAAAAAAAAAAAAAECAwAEBf/EAC8RAAICAgEBBgQGAwEAAAAAAAABAhEDIRIxBBMiQVHwMmGRwUJxgaGx4QUU8VL/2gAMAwEAAhEDEQA/ANkybKqDQpj+Eb8p6SYwi8dzqKzqAKjSZCS2mTvIWxH574LdnmNemFq1NClRpo0/DG/tNuxiNtI8jjztNlF00qeXRNImQgvy3i1/Mg2xCeSPHmmQkrRQPFz4VIAYIO7cPIa4tJCnabHnO4Ihl7P8U75mMHYe6P0cJfE8qaZujJSCi7X0k7hiJgGSwtuY9D/Cq4ybHvFIp1ADrmQu3TcSZne/OcVhJyuzL4rHDH2AXBu0FJ1QaiWJIWxvzH3YNpUBE/PD0WUkzrH2PFYHYzj3ACfY+x9j7GMfY+x9j7GMfY+x9j7GMfY+x9jycYwrdqONPT0IoOo1NlKmdLiFHPUywYi04Xs5mHWq0q2thLDTpOmABJ2LRFpvB6DDX2rqFEBVUmZ1tpsY3vsRvN9sLa5xamYqu6jwldN50SqqRE3aLiRFza9+PO03xbEdEg4yBSKVkEKQok3qBtQBAOw3Fidom2KPBez9JZcsGpVSWKuSrKBqUkkG4DRLADrtcep3ZFU6GZlI7pjI0MQsiRM3iJEQfjY4lUkUe6FNIWVqc2TSQYWxDgnaTMiJmMFVVy3Qqegnn6FN1FHRYgKpV5AAPkQDABMHfzwuVuB1FdFIIMlJLSBqDeJokreBH4jF/hz13pjuwrqfCEN9mMyrbAXMKQRAsd8VOPZjMLUZqiVAm0gHQIE3YxKkg2YczBOFaUvE0xdldqPd6fqlBpAiWGpagZtdrSAEZn1HmCoELiRc4KlQhqrZWSuh6ZKiSu28kQQZ5knBjK1tS0X06XpliASYdRdxYeKFZnWBzjZjgJmczTao9SnST2/t1LK3hgBVgcp636bbLlWJrf6UaXqfcCzNfLrpVgabVF0tIuFdSSVMtqMyCJG6mNIwS432ibWHWVYOEaNtG+29/MWJPTCnmuJOlI98Szd5pBYEppBkam+1pNgOUC03wYyFaP7d0cAAoZI03t4AWJkD2mg7dZxKeWco2l+gtpFrOVKyHWCSxILIi3PhsCJYAjeDzxWzfEEXQ1VPrDKkIZJAF7kfvB1gHYHHudoVc0I79wqsCA0i1piwAkaxG8G/KaeRp1MoKhqhWsAuqqARvMSD7RIn+8fPHm+W+v5V92ayw/FFdC6vSpoZlrsQFjpIBDagdpB9+I6vFu7UFEI1NpUrpIChtExBDar+EDY3jAXO5yqZLErTm6DxAyCSqyIEG1uZPlj7iPF6U00DBqmol9JCjSVUeIRI5+7yw6Xn79/MbythFq+W7trq2qYE+G+oN4iZBEtEAW67mll6N1OtdLHvGY2GnmDbU0GQIB3MARdb4hSWmC5IdQ50CfCbagJkEnUYPkOWOsnXYexppak2BLAiADLMN7wYERERc4ZYq3YEg/lcgmYlqlQlaZGhlgKN4EWOo3kyQBp350c32XzWo9wEekQCrBiBcAkCeQMiecTgX3pDEIy2ADgwV1E/zD12iTbc4s1uI0lMNUVmG5WlVIJ5wRAPuAxaNp/9GWg7wbjKCkpPerUDQzhjo02BECwO/n8sFuFdp2WpZmZOoVzO/kd5+OFnIVlsoKATJVgIG/USQJ5xyw28H4LTqZgLJbwajaJta4MBZvF7iLHFotOVeYUrYSTj1CoCtfvG1MCSUqQoAjfTsL+s74949xKkwpUMt410zqOs01U+yeY0jxX8hfeAtalmKbd2SK1Y+39pVBICltobosy1o64OcL4eUVK2XmqarA1EaBrsWmwgMKigACBBK23HThyPk01sKiecF7OOjqabrURb+1qg3BmwjbbbDrmKpSkdKy0eyOfM/rzxT4Bml7tdIkMTe1iJBBG+pSsEEagQZvg0DOOqxuIv8LzjtX0Ed3Ck91FwsxJaTN9hbykTg1QziOSoNwAY8jscctk6cu5ABcAMZidO0kYhGay9IEd5TUbkah+eA2kaMWc0M/qzDU9SlQtgAZBETfbmMEcB27QZYWVx/dUn5DHB7SUeXeH0RvyxPvca/EvqUWOXoG8VuI5g06bOo1EbDrcc+WAub7R0yABrUzYssYvVM1qpGd7fMYKyxlpMzg0i/lMyKihlm/I7jyPnibAPJ5gqbe8YNU3DCRth07FI8xmlSNRiTAPLad+WAPFc6GqoaFVi2knSgBVuYk8ydgJww1aSsIYBh0InCZxTs/8As/eVKTQrXVQJIYt1+zTUfrliWa+OhZdCy/Gl2rIGInewUnle9uu++A2ay3e+OlCFDDEtA9CLnpYTe3XC9nWqam71GGlTUUmTGnSsgcmki1jc7Xx1Qo5hpcozLBOoA6QZWDcRA28scNTk1y9/cTiwxxPKNSZKYXQFALVCSZjTJHnMCNr+YxJS7NsyEwEqhtQ3UyDGoFWIEE7CTHrghk+MVCUFRBGggqzCzSNjEMfIx6A2wX4VxHvQAzMWWWgFNUXg2Ykje/pjtjijYEqYL4aadGp4i9MkHUwvDA+KdQO8zNuR2IwQPaJG1KkVSpH2WETsdQ1T8BgF2r4XU7w1Qs8yYIJ/h/iB2iOcgmIwu0aqsQykgKAaiNUBKBCAARCnSZFvO2EnkyRlSM5NB0cXzGX1hlTuWeVfSIQkGFsTC7AG0ARAwtZtWpue8p+F/rLUwsMJAkBSpDaQNgCR5ziehUJf2Rpi5YghlkBmAAhokT6XjAvicpSbuoKM2rSPbp6YgyRJpghoHocQuUviBtnXEcu6wxKXJAuJtuI8puIuLc8T9nuz7aC7uVgtHhvEWsd4sQDI25WPmVyhrqtSowWmqBiARIEt4diVvMyBFxfcWnzFWrPdqaazsSVmBuG3YSGEk76emOTLPrGN2KXq3FKdFCQzGLBQASDeCxLLz8uRwE4pxRKsk02WBqJYAzqNjMXuBcbR0wUyfDA4RqpJJgmBOr1BuTEc77+eJ85XVO9Zodk3RZ8PTUNwu5N+vrji0vz9QaF+vnqegHTqhrXjUZkrdSItsBvzi2KSZoI2s0QDPtMQIOwmQuo7mAeQ2wb4vwarWZXB7pYXvGcEbyIp8zzPu9cBO5y6gUqlU1WA1SoLCxJCgSIYi08p+HXFWv8Ao7Zw2SFRg3e0zN2ZyAPRoWZAJtFp8xNSrRg6lCugE6mBWbGNMwSCZ8NiQdwYj6jmVqVYFMU9KyI8fOSfFFxcX5nFetxLU5WXUAG0+0TqBiBAMFRt125VS9Bl1J6VOk0qyuzudR0nSAomORgTz/h3G2CNHtLRoju0NMKsxAfmZ6+eAtAOFqaSdLAqSSIjxSAYYyZIMeYm9x78OaTCGOXhH54bwvqwVfUY1z6yACVuDG4BWL9LN5bHnJwy9m86WJoUoVwfE8f2cgQymZdjfwH3mBdNq5vOOz/UBSLKwYtp0nkw3O4n3csUeDV66sDrFNgSLkqDO41Bb3vBabG18L3bp8X+9lFHZufDeK0qNPR42M6qhKklmi7a4Gq436RAAAGLA43TqVB3UFhDMJIEkqACY3NuWwPvzzKV8wVAVMuV2LgMx6EnWy/EnDVlMqqppFZgwKkppVTdgJh1LkfxAx546IZJyrfQ6lGNHGd4zmErM9MBVYy6KpeGgLqvAkyAfcbxjmr2hZhJzDE/uhwG/wD10wWGJO0PAlNElizMzACWYgTb2Z0zvy5nFHhPC3NMeKIsQAB58vIjC5HO6bb/AGGikfVK71F1IqvIkNUZo90mSfIhfUYkSugsW0npoVfv8QPuJxY/oQ82J9+JqfAR0JxHhJ/hGv5lVsynN2P94/hGIzm6XQn3t+eC9Ps//Bi2nAo3Cj1IwywzfkDkgbwfICrFSNKgwBflzwb447UspVZCAwAgkSASQJI6CZxZ4YiqCgKmDyMi+KvbMxkMzA1E0iAImSbC3vx2YcaiieSVoqcHz4q0leV1RDhTIVh7QnoDPqIODmVrkKTMWva2May1Z8sHzWVLMkDXQMCBO8CRpIuri42PMG5+2LULDVJVip1Akgg+Zn3xjSzcN1ZGKs079t/aFVC7UKkgqymzeXnPT78Dcxk0ot3VauShFl7toVRAUa9RggKRJO5HkCp5DjDUoVvEnTmP5T+Hyw+ZHiS16fdvpfUPCWEhhNpHWRgwyRyrpsWUa6lKnWBp1VNFEpiyFjpkAQDHUE7/AOuPeB0qb0m1EqkQVmQ3i1SZnVINxMQedji7WyY7orUXwyfZG17RPutfngRksmESKmvTA7uIIUWkz9mZi4tO52EnLIsib6V7/onsMDNrXqhO6p1KYJV2YeyV20yLnV6RBPpJX4WCyhazeG6oxDGdpBMVAYMSG9ZBIPfD1VFJFMarsFJGq584CgxPr1jHlHjXeISE0kbyQQJ25gmfLHWpr8T2Hl6i9meL1TUWm7fWIzqykAK6dQYGva/hF9hAkrOdC01VyEYKdRVj4mVo1eI+1tOg3kWt4cNfGuG06mrVlhqY61qSoKjccw4HUWgxcESFNEqLU0OpUyuliRDXO0DTMxcG/SSFxw5+fK437/Qm+pBW0V3YlnII8J1MSloGgjwiJItAhvPFLMcNak6FiHjUFDldRbTvYGACBIIInTdgZF5qZSEICqxOl/FBXVqKxsT9oTvaCIxXzHD1NR1ptLGWKkEFBIsTtc8gTyvfAgpefv8AQC0FeB52maPdqlMKJLqGkamYkrBvtt6HYDH2XzGtplQ32rXjp5RbEvBMvFMFm1N9k2kD1k8vLp1Ix1mcsoNNwhbUYIAF/W9gCAJ9bY8vNweRpef8gfU44lnF0gPTqAMw8SrYwQbm8XjlvHlipl6RVqegE09UmeYBEncSu4uLARyBxequIapUZB4gPaJU3hF5gXJLETseWK4zrBDUqELRUswMgaiVYBbASt7iOXM4WqjXv6B6A7tBmKkNUDE6YlQbtDM1yRAgzHQm3LALKsy0UL0/rHFYqEeIBSwJ3UaW0za8wZmCdYO9LUKiUNJC/VraD+6JsYBIO/KRM4r1uHUWqLXU92y+zaxj2Tpt/uJvOLY5qEaf397N0KHDstUhx3dMQxAqFjpVeZNp06pOo3Jwt5qqsomsTsWVW8ZmLAST4gwHWdhbDfxao5pKbSXJY6xDjxG9PVJVehtY8zOBmQrCixZqZqEA6RpHXSFJuFTmSZJG0i2OnHLzGT1Z5kGcLCswRN9dpiJDTAX3tIAO++K9SvTm+Xpuf3mNST6w0W2t0xXoZtXGtoLEtKKABvBJjrfodoi2PquZVWI0aoJBJWTIN7874pBNSev2CkN2TzWgKHqqJ8K6gIta0RbYXb3TuQygpUjFQjQ5ZdQXwsD5G+oi5EHbALhxSX8feWuVeiKthEBdBYoeluZucEa+ZVl0lzeRpLPLQTuFYKIgDaZ5DHHySe17/obl6jVk8rlqYUUqiVQgnxBTtuVfr5G19xg/xSimYy8QblSDcFTqFwd1PKRffGf0syKRNWlUjXPtQSbwRJ8WqPszG8G1nig9XugzGQNBiBcEgg2N72392OjF21f+X+ntFlktAjiPaA5dlo5ml3omZLEFTLAEwPEp2HMcy19NSn9IOXRYU5cAE9TEmeuLPbdkrMrKQw7uPvaR8wRjM+yVEVGKsixpuWUtsRvJ+/HZFynLw/IdtJWPlf6TUHsuP7ifiRi7Q7S161DvlLBSCRJjYkcvTCKM+yu6otJdLEA6V5Y0XKgnhgd4LGmSSBG7HAyQdakbHO3tCke2GaqCUy9Zwdj3kAjbnga/aLOP7GWX1Lj874s5GiVoUrtdJ3I5nCn2mzLrWKKWAgG09P8ATHQ8EUk2Q713RvvZzUadAuAHOXpFgNgxQE/fOOu25AyFfVOkKC0b6Qy6o84nEXZIRl8sDcjLUBf/AJS467eUGqcPzCINTFRA6+JTabT5HAjpMvLoZLSyjOO8y50ZmnTVGpkqdUblRsCfEChH2jHLH2TQNmGb+zqhSr0vslpBLLzImbG4nzxFm3p5gd3VP7JXX2agLBC4QEq4OzCQCwJnRM8sVeLZ0rmnFQQ6qsPOqC1JfaYC9zOoQfniORWia6jIDNjvgx2NzDJmFSCUJlv4fPyF49+ByUhUVWUzMXGHTs6gBgACVM7DpJ9YxzYoy5X6Dyehiy9YklTGnlvN9j0JmbjriCnQLQQD4bjV1g/AAGOlz76tXPhqqEqCl1dgRF9jfcGBt5i+KVHjyIh1SQDAP2SRIMneZmB6eWO3vIrUmQckiPjZ7hXghGsdZBvJJMdOs3v64B5/M1DTANQtpi4AUb76bxvvaffjnN54aik6hyRjMS0mA0mRM7bYG5+soGjTpYg3IBBAub/q2PMzZXKXgIt2Xsh2odgEnUQNmgs3IWN1tBgc+mO+I5ii6kuquklSxgwQQDCwSGuOew6YTqDsj1CFKsxG8lmmIHIke7mB54KVeLLCK4hioBdi0AmQIJMDfaCOvQdEFS5XfvyARcV4VSUL+xZkswYGZchT1XUx0QbG+xmwxLksoWcUmAlhJKbTuAs3JhZg6Y8UC2L+S4XTqMO7EUxZqtNzqVlG5JOl/EJELs2OM0VTMnQ6KKbky4AkgQ0ciYZtwDcnlZZ5W3pBPqOc/ZSUjvCSRv7IsZqNBLEzEL+GDYdyCzbuoBEEC3TmB+rYH0OJ1HqaUViB/wC9WAk8pG4MXPSYxLV70gglNuRJmDtFtxPx+PnZ2/PT89mbZT44zBQEjwjwoLTsOh38/L306usro0NsoGxIJM78rk4IUKLtJYSognxCQT1MnygemIc/RbTq1rRRbsfakQYE7D1+7Y4lFJpJgB1ThxREp+IF5LwZgbRYXEfj772WFCkFSoup7NoYCYIO40mDENyMEXsRgPWzTU3Lq/h5MVMgkGdPU6YFjb7h3mkVnp92pZidbqoJY+IEayI+XNricdUE7sKK9VKpRartTcixCix0yNJXmT+9EwOcTirle8gE6FRlhySAbzAB0m4iYj4TOOc9XamSpkkRfULaoNgZMGeo3EiRiDN56pXIogM9wYpqX2NoVRfab2+eK03r1GBeeqrTGmmoekoJuWYQCTAm0XJ0nrNsU6OhlDaVve8z74tPlhkPZ7N1Q2kPTIBikVCE3gEK5JWSR7zImMVqXZbMQLUxbmQT8sdSyRUdvYzlSAj52SzaANRAZU06b76lIAF55QJ9+LaM6nWVEC2tW0lehY35cjM7TgbmaTWIp6TJ1Nc6vWYEXxYpVjp0NMqACd5gzb0HInrhmtKhhn4XmytOorNUCuNJLafDcGY2JtsCu3xaeG9pjSRKTK7IoXSQ1zpg2gm3SOU4TuD5M5hGpqPYA2KzLGBAkWIDW95w+cP7LmmiAkS50jST4Zk35dTvyBtfHM+a2vL5GXLyLXEs5TqI1WmdY0TeARv7Q2J9CT5Yznsnm+7LPpBkDa27Dbw39Jw7docmaS1A26qGJBF20AsDAE3GM6yVZSQBZSwIW20mLXvHr646uz8o7fv5DtOqYSoyzVG1EeNvn6jGqldPB1/5K/eQcZNw8iG8W5Y7mfaboMa5nEP9EIFBJ7hLCSfZB9cdD3YcZlfEGbu6ADEDRsD+RAwp9om8fL2Bf4+Rxoa8BzFUUlWm4hIJKMBv1i2AnFew2eqO4TLuR7IJsLSNQki2Cr8xaNr7PLCUh0oUh/8AzXF/iv8AZN7vmMU+CIwVdSMh7tFhokQgB2JH34t8WP1Te75jAT0y76CVxrgNLMXI01AIWovtCxHvEEiPPGTceyjZfM1UJkg3YSAQVVuZJiORPvPPbGOMc7dsf6QrXjb/AMlL+7Cx6kZBLsUXFYIGIUiSu/MbfHGscGV9Y0EAgTDbEbQbiNwZ8tjjMuyJBqg+R+aY03hOX7x9GorKnxDcbbYRLejeQK45XZKvdvRFMsSdcC+okyIEMJJ36nEPGXSjJLU3BIGmQYgX6GCeZNr254PcT7JNL1KdRtRAEu0k2i8AWiep+RRM3QLVVpFVEspEpou6rMg3Wbbi1+dhCWNpvkiXBljPop+uVmpUwBqRGJ3iBAMlyN/cQJthd/a6CqxeowImJFyWYkAXnSLyWHSN4wfz+jLU1YAyQSVVTKESPDpABSJvNonnhL4jmHQhdAJnUHZELnV+8D4lPistr4bu76/YHEt8L4mGczJQKSDqUtqJEEnSRyIIgW6b4KUM9+0QjVFRACWfSSsySWNvF4pAnc7b4UK1eqQKSAXOnWWuTfcGAekfjgo+UoAil3yq2gMFdlYFwGiYGlgAesAm8xh+L6I3Ec6Wcp09NFC5UypaSoJUSWkWAJ1XJIAG1zivl6q+NMvSFQEadZYyA2nUrGCNNiOVri4GFZ6FcVQrAkCAkGNQZFFtIAAAIMAbW5ziejxOplT3emBqh0SfCQTtJIJI+MxOJVJLVWA0HhmXFJSIgGSAbAeUzt/riHO5oCAyqwYHc2Pui4/PCy/aFxVFMCrCJLEGxHkYmRtHOZsBg5TdqiB3AQRNzdbfCbnY9MeTnxTjLnLzFZ3Q4iGPKDeAu9txgfna3fAQsqGkA2EiOQkG0i/X4QVKrnUqGbXF5jqAAYmD8PTEHDuHtWqIpZmgyyy0ACLnxS23ON+uBjhuzF3KmSzOEIEKmoArrBmyDaBzJIFjirm84tOp3NAVKrMZLuCRO5JAJ8IJFyDJJHkb3EaylKrd4pCropqApBNpI0WUDeN5IBwO4PnaLhZZtQGyCCdLddze8LFiepOOjoumvuYjWa+pDSUBEjXoGo+yolY+r1TN43MTiXg2bppSPd0qhrlpJqsq03gjwhQRNvSAwE9CebPgju5ploWdIuTBgj2jG5J3HUYDZ4PTrn6wMFBgIBIAg3eLkHrMXO2H7xNdPqN1B7cRrGv3lZ9I5w1OTvpA8EC9zpAPTTgm9fMVCXYiWvsptyF2BsIF8VKr7VKwCowgCJb0jTOq+/n7sXcpmKIUBQVEm3dp1PrHWOXlh+erM9Avsz2T/aHbK1qro8awoUXQTq3BgglPgbmxB7OfRfpoEIxeoGaFtpKk+ESbyOZ5ydsecF0MyPRyuWfugXQ7agVj2t/tE6WB5bRZ47NVq9ajTqu9MTZqarYRYrJIYEGRccsehGKao6IxVUCOHdk6QaqlMsGCowYkzq0j2r2XoPX93DLw6rNOkLAipBAEQQrEgjYbHbFkulNpaAW3Mbx19JxNQyCsQ6EQahqE9ToKW+7Gx4eMrXzv7D1QG45lEasqsqsGHiBEg8r9cWcpwTLJ7OXoD0pIPwwQzvCNbq+uIERH4zicZUDmcWUGmx7TI6SAbAD0EYl1Y67keePCg88OA5GOgk7Y4B8sCe1HCDmaOhWZGU6lg2JHJhsfKdjhW9BphqmRFvTFTjB+qb3fMYznhVHPZOuAqgqbshYaSJveYDbwAI+YfM5m1qUNSmQY9faggjkQZBHIjCKakmBp0BnOErtb2NOYqNXpPFQj2W2soUQRtYcwfdhyY4jqPiVkmInZXKVKVYJUUoQDY+qbHYj0wz9ps8aWXNQRYrv5kDF5iDgD22zIXIuxEiUtPV1H4422Y94B9JC0Q9SvqZoCjx3aSBYE3iJltriTJx9xTiwqVaVdDJnvNAuzRESKYI2mDYCTN5xlPGnVtDKVFgNMgnc4ucAzdekVdGBg6VEwRGwnSZXa2M4tx6iSjfQfO0HHatRjS1FChkQCSAwsFhAdW4m32pIws0+F95U73MPUXZiChZiJAsQw0x4TLEQI5QTX7QVMzWYmqaIA22HL95hc352+AGIOEVKpBBoCrIsrM2l5gzBgchO0zsYtoRpXYODQ58K4cjKxo0opxtpLkyJ8GnxGRccvFNwLpvDeI1laoKOmmb0i7EAqtzC6haYueYOxxb4Vne5qOKmXCwSCsiQYA0q0E8ogW6g4nyK0w9So9IwWdlXw6biANUTaTfyA5nBlJRXzA1QNy3FalMsyPIRjEkXJFxAEQQTtHlthr4bkaVX62uxLkCBqEBYkHSLCCTFuXW+AObbvQ+kFUQ7G3I6Qo8tuu0+Q+nnK7V/qUZ2RFDwBcBWux2XfEskXJeF0K4s0LI8FV6bJTqOEJDEvHTfTF52GwN8SZzsvVqxNUikB7Kg+K8yRICySeRO0RbA7hletSekGqhtRAamp8IMw0Tz3F/O53wy8UrsY7s+K5XbxcvTa+PMllnGVXoS6OMnw9aFGApcmWIJA1E3J5AT1PIY6Wr4IAVJguF5zNpty/V8BP6eqtyVVmC1osxB9/wAt8XXzasgZyVUQb6fUczc7b/HEpqV7Fsr8U092VCss+yLgEza/O8898L/BOB1cqWrO9EUiCAsydRgC/LcGxmRzwYWrrqMyEPpGxkmY6AWHQkjexnEucq1u6LlhScnwSRIC36wviJhQDA5k4tjcoLj6jI4qValVGlhJAYOoYMPZ2mQCNtQggn0xXzNVEFMAGmrsCS7G+k+JmkklrQPNbEYgfPsKS5lyrOumkaQeYjxEuxN9WoQoiNaybkCnmOzdTMu9RiKNUy4VtlVTaBBgG/OLmJxeOJp+J6GRLneIFmCU4NZnB7xTAVbaULNuo3tuSLE4u/0NQFnClx7WrvJn+7Cx0gbYrZXK0MuCzP8AVgAoxM1apYiGFMAeCZgiD5iAcX6fBeJZgd9SKim8lQ4CsBPNSSR6HAyXpJ1+1gZb7NZ9qJrAUO7D2YEiNQLSyiIAaZgARPXFzhPGalKrVcIoFQDUCTErIDRI8RBuf4R5YhXheJV4V54bnlvR6axxRPxDtDWqEBQkjYgSBPWWIPwwWy/Fq9KnSp0ys6WJJWTaPPqcU+F8NUFjvt+OL/c/X07bU6n3tS/I4vi7zq2GXEHV+02YmGraT08I+SH54hbjtY712/xH8FGPuM5ZTmlB/cn7zjmpw5OoxKXe31f1GTiR1OMVOdep/if/AKhiM58neo5/xfi+Jf2JB9ofEY+/ZaY+0vxGE4ZGHlEgOaB+03wP/Vjlqw6t8P8AXFwUqX7y/EYk0UgPaX4jA7qYeaI+E5ZtWq99v9sGabECqvIlW95ifljrL1qQA8QFhjjNZymA7axphfFNrtHzx1YoOKJZJWQk3x8MqG5nENR8KdfPOJXvKk/zN/1YaU+JGMUxrfKkbN8Rhb7aZZ2yFRApZpSygnaopNhewvigvFKo2qt8SfnOLOX49W2IFT3QfiLfdgLMr6AcDKONr4wB0xYyDuHAWbQQNhv0wV7X5SrmMzrp0XuLjzET8t8fZbs/m/8A6dxcb6fxbHZ1iiZxnaxZCHVWqSCAFBIkwAvO5PIXt7q+VWrqaksd57TMRGgJ5kwpkbm82G9y+d4Lmw8ohXpBRfx9ccU+BZx6Zp93Thn1sZWSZne8AbQIGFitCsF5ri1eAGcoVUpZYLAyG1Wlpk38/PAsZ0iZdoJBgdY3jbBTivZHNIrVahUgX9ok7x088D8hw3XWphyNBgvBvpDANFjDRJFumKVFdQoNcKyGaGh172mHWQ5Q7GBq+8GZG8yBfGsZBj3Sh5YwJOkrqI5xvfe/UYTa/GKRzASkv1VNvCX1EkIpCgliZtHLkN+ZfinaRhaiivUsAWYKqyRMk+Zx5PbIyyNcV9v3JzthCpm0VxKsqqdmUFV3J9LT6TiBuJv3ppKhY/ZZioWDOzc4jYXviCkzEB2qoW56G8I5Wbcjz69IxxleJqpbTp0jedpvfmb+/HDWuliljieRWCJEHxEz0tAv798Uslkkae+LlSSdSkAAD7K6RO/3gm2PeIZ4VVUGd7i3i99+fLfywJzfFIQ6XInwkAyAPEAvPaZi24w+OE6oVxZa47x3QoWlAVR4ACYA8557XgXwtHPPnGSnXbTTFzBHIcmbmfXmfdCrMz2T2Y3i25573vHXFXIUHOYvTZ1MnSFki8SbWE7+X3ehjxJJvz9Rkn1HLK8Iy6imEWpUUMCBcgliN9tewBAM7YkzXB83VLU6v1NJzLuWZRaDTTSbEAn8bBZNilk8ytJND08q1wi1AVnwksYjSLSZm3PeDNlu6o0kV84XY62LAQXIK+GKhIv4gCRE64PiIEocru9/U0SjwfszS75Kmbdq2kA6KQLW0+EFtXjMAeECwifJ3p9ru7GgFBptHdMYM3EhlBg2kD47le7VccTK1F0ik6MoUtfvBJOyiWURq85HUxgC3HuG0iaZouxB8Vpgm7CQsHSSVnyw0FkybT+/9DJWGuI9ocnQGp6WYM9Cnl1PngdU7c8PF+4zR99P/qxF9JmUAWmBa3zcflhIzVDShJjY9eox2Y1a8XU6ZSp6Nn7O5ulXSnVSmy06qkgOfFZis2Mbg/dgxRyy98BFghtJ6j8hhe7Cr/4XJiI+on4u5wz0/wDiB/y//VjJbY/oJHabj+Uy9djVyRLpC6lq2+EAc8DX+kfJAgfsTSdvEPyxR+kZNVereJqgT7xhLzGXIZRANpBPlP5YMIp9RJSoff8A2n5Mf/At/jX8sG+LdraGXp942TkWsH/7cZIuWB1eFOfJvzxpH0pZYLlFjr8tONOPijx/UMZaZw30pZYCf2Jv8YxJS+lWiXCLkrlgt3G5MdMZbRrhiPq03H2T+eC/BspqrUjCe2hJK33E3ncny54o8cUJzZ+heHkywYCxi3LyHlgZxvIr3daqVAcr5ek+sWnpgtkj46v85xB2j/4ar/LiKjotJgisd8IPH+PUaNY06mvUBNlkX9+HuqcY59IzRnW/kX5HAjjU3TJXQcy/GqFQgKWk7Sp/LBnOU4ydaN4/EYQuAKSQZI5WA8uow8cRZhk80NRJC2MAHYHkBhHhUZ6DytCRl+N1MvUkQTFgZIvzgHfBSl29zZ2FADrobmR/Fhd4pRIKSZOm59+IMupnnEe72hjsjSWib2NlbtXm23amP/xf92K1DtXmSQBXgkgQKQ5kczOBlatCjoJ+WIOH5hdSib6h8xhU20akMfaPiuaRVRqxKvMiFjkDy88LOTzYSqrkNzDWF7EDn+ow39uKX9j6t+GEvMVFAMbhgR7jfzxobVMLCdPPRULw0EkxAnb+bFXjud7zTAZYPOPdscW0dSuobDA/P5hGW24OBBeK6MG+EO1VO5FOow0gMQwAUdTJiMGiKgnQgCqsAk23ERab9fQ3vhSy+fUWkjbbBStxlqZJZidfXyiMc2XDOUtL+ScotjPRzGmnHgNRrwxsNhYCCenuNsdZigqqGRPCsmCphpB1EA7DbyF9+YLhGVDkVajNqUyq6oPKDp3nbf78FK9Y1HCkEAkA6jchbyLTI6ed+uOOUOMq+pKq0LtDKValUKiFm28EmBIBOlV9kTe/QdMaKtJaVGO7IpLSVmNWpM6yviISQTPhEGAT0BAp9mnphaiUpVyA9R13KgmFESFUSwkm5Ym9hiPjfEqFJAyvV1kEaWCgb8gCVYbEICFm+KynzdV092NVkfHmp5jMFa5AUgHWFFhUiANTWaSFnYFlsRIPNfguXq1Kr0XYPQ0NLVAtMQCCRUam0rTZUBn2mmLLGCmV4RTzOXFSsKkrp7qkKkkiWKM/iFpZ20KdzA2AKl2p433ecgU2GXokClRK6FI0hSfZ5lFbmN+pGHxJtaexn8iccIBrKC618xS3FNtShVHhaQYL9449rcJOm+CK/RzFmqUUbmhLMVm8E9yZOBfZbVRRHakWWsy6yTCqjAhdUX0ywcgiCpF941PgDMuXpqtbLKBMBWge0bgaTvvvzxZcrpdDSfkJH0ne3THkv+ZsJnGk+qMfu+X5nDZ9I9cd7SuN15/zHCtxmr9Va5gj546EtjyZqHYof+Hyg/8Atk++T+OGRG+v9KY+9j+WFvsm/wBTlvLK0v8AIMGquZCVGYkwEH+Y4VeZZsy/t3WipUY8q1/8d8Cc3lwVO5KqSPgf4j54udpaqVarFm8DMToteSTO9gBzwLznF1UIFUVIETtBtEkeRwF8jmlkvoR5HLsbwbnp/rh5+kuulegEpsJDEGZAk6CL+mEzh2e7x40yTBv8bTf9b4be1GapCGprT06ixjmd/EI5nnfle9tKVUBTaRnmS4U+qPDII2Pnhj4DlmFSkNJAV1LG94IiOXl8cC81x5WFkAebwFURNgNIF+X54s8L4se9RSBplQxnYSAfxnBcpvqjcpWbjwyuGLkGQXMYi7UVguUrEmAFknFLgfEFYuFnSDY8vd1xN2loirlalMn2oBkTzHLAj8J1Ng1KwYalupuD1B2OMh+kj/jW/lT5HGo8LP1FH/lp/lGMv+kJSc6wG+lP8uNh+ImyPs5cj9chh4zwnL5odV/9OEvs3l3WJUkybAgn4A4cM85GXzLEEeAxPkpwJ/EZCRxSGZY5CNsVWUgRy3+8f646zGdQkGbEflivms1NkviiTBZzmX8Px+WKuUQ61MWBHzx7UqyIx7TYr0+OKrSNZofbNbUv5m+Qxn2ay7FmIEgEyfecOXaDiqVEQqQYbb1GFZwQCwdPETK6hI9x/VsSxujEuQE0SBuQw+eB7ZJwCSrCOfKMTcPZ4hCvvKj5kYvVu80NNSl7J8OpZPWNx94OGtxZrBlLI1JB0mN8Fs9SJC6V1QdhH44lpZvWlOHoIQuxMTAiGhTfztjlahIgVaIPlNvI2xOU5N7RrLHZypW76lSI097WphmMXGoSPSJOPOF8fr1H7lF1NUeFISWg/ZGwjckneSTiz2Y4fWzGYCq6Squ1mExBXw/xSw6czyw69heyByjNmHqBsx7IRLogI+0Z8UmFMQB4rnCZO74ttKxXSKuaA4ZlxUMMx0TLAhmGuFEDxIG1gkgGAIG5wqdnqL8TzpaoPqx43EnSANlmDpkx8DjR+KZPMuRSoIsOfrXZFgAlJ0h7HV4zEHeLY9c5fJB6iotJSRqKjTBmA3h/dJVSLQItjnhJNNpbehW9ADtXxOrlO9qUmVjUTu5Jh6IIIDLFiCCwERB09MCuz2ffOVKyVA2k6WqnkGDsdQXSfE3hAIAIPkMWP6q5rPODVenl1HjWm0tU0vtCc0ZkYpqK2nlGGulwqnkaOqlCQddSWDB9Mz4oEkLJCmwgRzJaSjHGoLr/AALaSAvGeG5qpXyvckHwkEmmwGkliBUMSYhgPWJucVD9HJvA1CTBFSBvtBEiNoPTFXjHb7v6jBA9CH9tDMquwKmVInUx31FvLF+k1TMAVlFZgwHiBYTFjYOALjkMapQ0HxNjRwFCKKiogDjeb/fecFUoUzuiH+6Pyxy3BKiidS6v3QbxBPqdtgL48TJ1QC2ltIPS/wABOGj23A1qSLVRMMqBU1joFjkANo6Yh4mvtMSgXTDagTaTexEbnrixRqcjvExzEbz05fEYo9o6VRqRRaTuWt4TEeZO2H7/ABVfJfU0noyXj1WglaobyslCkEE8uUQNvfgRl+DZvMqHpU3qU9WkEQBPp0E77b4ZafY7MftAV8vVdJAZ5AtvadjAO4+EzjRqGVSigpoulV5YeGWD+F2JGN7M54dwN8mGesAzbSXNh5EdevmcVeMtXzVSBTFKmqgglQqgeoUe0dgfPlh24yCykAxhUqcOzLygzAWnPiRQRzE+pjr5jYnA5btgcHehRSj9YFXxNMQFJJIJ2AudsEslwKq9QroZWXTqBtpk2kQCJub8gcVs/wABrZaGlNQII0EyL2Itvb7tsOHYKs5pO2gwzsXqm0nkNvEx35R8qTkkrsKjsY+zRqU0C1CCRtHTB3NZiaZHp88BKNS+LFfMQh/XPEL0WqkVMhWC5ekTt3af5Rj2owNxzwMF6dITACAfACOon3/niek0KATcW+GJ8rYpJUfFDjdSctWA/wDlt/lOJq1SMCuIZrwuhZAGBG9wCI+M8sMmkwN0jP0yp52GLVPhTNDUwSDf09+Ci5NVglg3wjntO8frbEOc46RZQI5Nty6DFu9nJ1AjbZVp8CaTrYKBcjn5+mO8xxGigAo0hItqsT6zG84pEVKvIm/P5DDHwjsyohqvw/PDNec3fyQ6i2BsjlKuYudupHywVXs7htpUFAgRGLCUBhXN+RVRoTV7OHB3s/8ARzmM0fAFVBINRjYEDbqTtsMG0oCRO2Nb7NcGpUKc0g31gDEvGrawMCBEm2ByZuKMhq/Q5mV2ekw8ifkRjzI/RbmtWk1FprzPi93htJvtjdgMLfbDOVaRpGgok6pZgSBA5wC0+7liGeWRQuHUzaSEfifB6OSpCimty0d5ogPUJBUgkzpTpEgGfUX+BcPV6NM1KlQJJ1KXkAhxBLwCxGlAIiwNzMYodo+MtTAOZWnUqKSpUeExAiJsYLapNvaA3nEvADVzFIKAaVEKoSJuojbY3bUZvtbrjg5ZILlPqcs36HPHnziVlXL2RqaQCGZQZlw3ihTrMzswsdrqvEuzWdfSKj1qtxH1YK3ADAw9xAEzYxONMOWLe0sk7g3F42nlirmOGi+kKOW0W2IFtvh+OG/2afh0KmDcpmkytJK2YZq1QsRUcKWLau8lrTADAgQLaUAF8Zfm+NVny2kMaYUAVBECoHqVGJIkjw6lF72N9saZm+ya1R4m2ECEXYksIi53jfrgdwzsNSo1adV2D6ZIpunhJCkgsNWwMNB6fC2HPCK31DF0I/Zfsa1am1apT7umiF9b2RgLyCSZEc4ZeXpTq8YzVEmnTDoguoAtBuDYDeZ2G+2HLtbnc41SrqrKKVYBBoI8CoTCxOoG51dZwm1rmRWQDkIHK3PnjrU+TvqPGXqNXBO2VeaiU1Z3eTo1G1j7JZiQ0xYCTPxujtpmlppUqOdMkaV9ssPakQSqRIBtscZ9l8ys3hSIMwJt5zbbHaV6bE6mNxBAkyPOf1bHLLsWJu+P7DKTNDy/bZqjqT3LOQVmFNSxBhWdRpEarXG2Lf8AXisKqkoopMpCq9RVK3/eEruJvsIuMZozpIIYzsx3BP8Av88R1mFSfExjpysL7+g92FfYMD/D/IeTNQXtkK2skVaMEDuwyFTAnxSpY77D4icX+Hdo8pqLPrNQEkKSSDbcWAibCQDInGQCsad2qG9rsJi1+vIXOO8rxbxMQwPhi/zEc8Tl/joU+Fr8jcvM1hOP5fNsE7pEBBgkxeRAED2jJkREiZMYvUMnlaSsCUJBuSNc2iYiV/lB5HGK0OIEsIJpaOckwQbxEEGMFv6yVShpt4wYuWMWm/qflgPsU14Yydfn9wqbNVocRyphVamskgAL4jfkCsm43BNunLzNZodyE7qnTosoAnTT7tYjVpJuLCFEzHOADj1HtG9NoCqLzDIhuBAltOphc+EmBjw9q67tpdyqnQBpgQEkCAovYwfIRBwr/wAZkbu/qw3ZrTinXp01pOjMoEnWLW5IOZI6E9SMA81UhDMx+pwnHicFdLiEMgRuTE8hH6sOd3inaI1aShibxG2wi2onVM/746MOKeLwN6Cp1phPhWWq1KauCIKgwRuWE6Uj7Qi08lOLuX4ZU0amAVtNwTpLafa8MSb+WAXCO0tOhSiGEXmxJmAACbhYkHSOmBvaLtOzx9bUYxLLrJUQYWDb1Eg7YE8Wac+MdIWT3oJZ/N01F6g1G4mCoPrAJ9YPLAHPcTKyGKdLD2hH3A2/1wGqcXqNqib8ybx0mw+7HlDJM51GCSdt2Pu/PHbj7KofGxeJy9d6zBUExt+Mzti/w3gUm41ef2f+4/dg3wrglvEoAt4Rf/Eefywy0MpAFrYq8laiVjD1BfDuGrT2F+v629MElnFtcvjoUIxMpRXWcSBjidaOOhS8sYB3w3iApNqNKnUI216iBHkCAeW84Z0+kOpzoIfRiPwOFXuv16Y87v8ADGow5U/pDM3y3wqefTRip2i4hU7r9pRB3qTpDXD6gpVSQRpMXXpJsRus0qYkap084335eeCPHM8aqrTTw012UderHm0Aff1xKalaonOLYoce4yj1Wd4pq9yrGVkqoMSeYAmPXBHgHHRSju3lWAAWwBPK1jO3SYPTALtJwguspCvzkWew3PI2HlYYW8zkxRCs5dWG6ago89MmWHmJwkuzKS2yM4GwUu2I+0qwDyYbCJ+0drD34O0q6uiuuiGgwCDYH74F52HWcYLR4szzHuubdJAgfH8MHux/FTQqhiRDXYGQvkWCiG03MY5snY3FWJ06mqVuKU1IEjUTAABJmLxF/uwPbtLSD6WqUgAfFJhoHICBLTYcvKMe5DthTapV0KhUavrO7KsYNryRF9+XMAXxZ/pylmD3Q0EA93oYIwFxJMWuYsJBtjlqnuLM1q7EvtVVGhatJQaYMBFYFZYCSB9vleLkdAAVvI9lRVRanfRqvApzF+usfCLbY0ftPwQZpTDSVpllK2ZWBlCpCyUtN4A5c4T87xPOM5KUTB6rS3i+73EzfmL3nHpYcj4+AyTYYfsVl1gHvGMzA25bxYeQnAfPfR6Gb6lpAtYD3+/088bb/RdPVp02naT0P545zvDkj7XxxKM8sdpnV3DRhrfR0ojXVJN4UdOsk2vH32xVP0fsUYjkfCvNhHK8DG0UaAKM5F1YD749eeKnEUCKWABIB3vsQNvfg9/mj1YO6kt2YV/U6sJMMvSR+p9RaxxW/q+9xNx0uPeeYx+gKVMHTPOOQ+1E8sRVcoj6SyKxN5IHOJ9xnB/35rqiTswCrwGqovIXkSCAevriZOEVbAB5Y+HmD7+fK2Nt4nkKVSkQyLGnVa17dOV9vTAbJ8Ep0czURSxUNpEkbXPIDFV2uTi20F2lsRKnDWNMr3cMI9oWAEgmTbeOVr4G8R4M8gqqoCeU+R+G/wADjXMpl1ZFke3Yjl7vjga9BRVYRY8v72m3uxCPamn0J8zK3ytZec7TfaR+hi5k0cCGE40/N9n6IGuDqcwSTyg2HTC/W4LTABl9yN+hYdPIYtHtKyaoKnbKfCMhmNJelUCbDSSCOe6mQbSIj7Rws8aytZmbXSAMySFC7+gFvLGm8A4RTZX9oXI35bbEEfdjvtXwOkKcjUCLSCOcTyj4dBhIZeMx1EyChkSORU9T+HX3YcuAcIUCUgz5394IkYlynDaci33+U4MZVFX2VUemOiWVstjg+pYy/DW6YtDLxyj9fq+PqQ8yPQ+mGLP8LWnRpOrPqfeSD8LYylZRqhf7mOX5f7Y+0eUYIlTtJ+A/LEL1bxAPuw1g2VO78v1yGPdPx/HFyb+4nFnuhtfBTsDdAnRy93549VPXBGtSAHvH3kY5dI2w1C8geaXyx4af4HBHSCPdjmnRBiemBRuQO7gHz/1xBX4SrAgbc13HvBscE6wjl0GPGEKTznAcTckK9fsfRJnuwhj2qZ0nnyMr92A+e7L92fDVZRH2kJiPMH8MPFHNsQD6/cSMdvVPlgXLzFcYMSsnl2pgqNLAwDpeCRM7kLE2+Aw9dkeH1jRPfJEnwkkVJWZ8TKYgdSRtz5CeLZdSuw36DF3spR+pJJJ1VCkGIgKX5AbkCfujHPkxqiOSCitEnayrmArPSWKahVOgGRII7xl1exYCACQDJvhcpdtRSHd1aB7xCVciSCVMEyagJk3uOfPfDJUmtRCligqUbin4Y16XYDoNRmNuW04GcG4PSzNFK1YaqjTqaBfSSoO28AYW4NW0Dk/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AOS Buil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41" y="701803"/>
            <a:ext cx="5024696" cy="3542410"/>
          </a:xfrm>
          <a:prstGeom prst="rect">
            <a:avLst/>
          </a:prstGeom>
          <a:noFill/>
        </p:spPr>
      </p:pic>
      <p:pic>
        <p:nvPicPr>
          <p:cNvPr id="1034" name="Picture 10" descr="https://fbcdn-sphotos-d-a.akamaihd.net/hphotos-ak-xpt1/v/t1.0-9/11110885_10153086774621355_4968757370489302319_n.jpg?oh=2983f794f25c5839321301c3706aa16d&amp;oe=55CD7CE7&amp;__gda__=1440186094_50a37587201e7fa426f86d3e72fdc85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9244" y="783773"/>
            <a:ext cx="4162694" cy="340940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08069" y="4558936"/>
            <a:ext cx="576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CAOS/</a:t>
            </a:r>
            <a:r>
              <a:rPr lang="en-US" sz="1200" dirty="0" err="1" smtClean="0">
                <a:solidFill>
                  <a:schemeClr val="tx1"/>
                </a:solidFill>
              </a:rPr>
              <a:t>Divecha</a:t>
            </a:r>
            <a:r>
              <a:rPr lang="en-US" sz="1200" dirty="0" smtClean="0">
                <a:solidFill>
                  <a:schemeClr val="tx1"/>
                </a:solidFill>
              </a:rPr>
              <a:t> Center has Access to latest data and computing facilities.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Faculty has wide experience in remote sensing.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7"/>
            <a:ext cx="8915400" cy="2157602"/>
          </a:xfrm>
        </p:spPr>
        <p:txBody>
          <a:bodyPr/>
          <a:lstStyle/>
          <a:p>
            <a:r>
              <a:rPr lang="en-US" b="0" dirty="0" smtClean="0"/>
              <a:t>Gave a Presentation on GSICS at </a:t>
            </a:r>
            <a:r>
              <a:rPr lang="en-US" b="0" dirty="0" err="1" smtClean="0"/>
              <a:t>IISc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Nearly</a:t>
            </a:r>
            <a:r>
              <a:rPr lang="en-US" b="0" dirty="0" smtClean="0"/>
              <a:t> </a:t>
            </a:r>
            <a:r>
              <a:rPr lang="en-US" b="0" dirty="0" smtClean="0"/>
              <a:t>all CAOS faculty/students attended the presentation.</a:t>
            </a:r>
          </a:p>
          <a:p>
            <a:r>
              <a:rPr lang="en-US" b="0" dirty="0" smtClean="0"/>
              <a:t>Following the presentation, I was asked questions </a:t>
            </a:r>
            <a:r>
              <a:rPr lang="en-US" b="0" dirty="0" smtClean="0"/>
              <a:t>about </a:t>
            </a:r>
          </a:p>
          <a:p>
            <a:pPr>
              <a:buNone/>
            </a:pPr>
            <a:r>
              <a:rPr lang="en-US" b="0" dirty="0" smtClean="0"/>
              <a:t>                SNO comparison method</a:t>
            </a:r>
          </a:p>
          <a:p>
            <a:pPr>
              <a:buNone/>
            </a:pPr>
            <a:r>
              <a:rPr lang="en-US" b="0" dirty="0" smtClean="0"/>
              <a:t>                Enormous </a:t>
            </a:r>
            <a:r>
              <a:rPr lang="en-US" b="0" dirty="0" smtClean="0"/>
              <a:t>interest in Microwave </a:t>
            </a:r>
          </a:p>
          <a:p>
            <a:pPr>
              <a:buNone/>
            </a:pPr>
            <a:r>
              <a:rPr lang="en-US" b="0" dirty="0" smtClean="0"/>
              <a:t>                How can we compare two precipitation measuring instruments </a:t>
            </a:r>
            <a:r>
              <a:rPr lang="en-US" b="0" dirty="0" smtClean="0"/>
              <a:t> </a:t>
            </a:r>
          </a:p>
          <a:p>
            <a:pPr>
              <a:buNone/>
            </a:pPr>
            <a:r>
              <a:rPr lang="en-US" b="0" dirty="0" smtClean="0"/>
              <a:t> </a:t>
            </a:r>
            <a:r>
              <a:rPr lang="en-US" b="0" dirty="0" smtClean="0"/>
              <a:t>             </a:t>
            </a:r>
            <a:r>
              <a:rPr lang="en-US" b="0" dirty="0" smtClean="0"/>
              <a:t>  that </a:t>
            </a:r>
            <a:r>
              <a:rPr lang="en-US" b="0" dirty="0" smtClean="0"/>
              <a:t>operate on different spatial resolutions </a:t>
            </a:r>
            <a:endParaRPr lang="en-US" b="0" dirty="0" smtClean="0"/>
          </a:p>
          <a:p>
            <a:pPr>
              <a:buNone/>
            </a:pPr>
            <a:r>
              <a:rPr lang="en-US" b="0" dirty="0" smtClean="0"/>
              <a:t> </a:t>
            </a:r>
            <a:r>
              <a:rPr lang="en-US" b="0" dirty="0" smtClean="0"/>
              <a:t>               </a:t>
            </a:r>
            <a:r>
              <a:rPr lang="en-US" b="0" dirty="0" smtClean="0"/>
              <a:t>( </a:t>
            </a:r>
            <a:r>
              <a:rPr lang="en-US" b="0" dirty="0" smtClean="0"/>
              <a:t>SAPHIR and TRMM)</a:t>
            </a:r>
          </a:p>
          <a:p>
            <a:pPr>
              <a:buNone/>
            </a:pPr>
            <a:r>
              <a:rPr lang="en-US" b="0" dirty="0" smtClean="0"/>
              <a:t>               </a:t>
            </a:r>
            <a:r>
              <a:rPr lang="en-US" b="0" dirty="0" smtClean="0"/>
              <a:t> How </a:t>
            </a:r>
            <a:r>
              <a:rPr lang="en-US" b="0" dirty="0" smtClean="0"/>
              <a:t>can students connect and benefit from GSICS activities?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088" y="990606"/>
            <a:ext cx="8915400" cy="3975841"/>
          </a:xfrm>
        </p:spPr>
        <p:txBody>
          <a:bodyPr/>
          <a:lstStyle/>
          <a:p>
            <a:r>
              <a:rPr lang="en-US" dirty="0" smtClean="0"/>
              <a:t>Center’s research Monsoon and Computing Centric</a:t>
            </a:r>
          </a:p>
          <a:p>
            <a:r>
              <a:rPr lang="en-US" dirty="0" smtClean="0"/>
              <a:t>Use cross calibration for Monsoon studies for example….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Comparison </a:t>
            </a:r>
            <a:r>
              <a:rPr lang="en-US" dirty="0" smtClean="0"/>
              <a:t>of </a:t>
            </a:r>
            <a:r>
              <a:rPr lang="en-US" dirty="0" err="1" smtClean="0"/>
              <a:t>radiative</a:t>
            </a:r>
            <a:r>
              <a:rPr lang="en-US" dirty="0" smtClean="0"/>
              <a:t> fluxes at the top of the atmosphere from INSAT and </a:t>
            </a:r>
            <a:r>
              <a:rPr lang="en-US" dirty="0" smtClean="0"/>
              <a:t>ERBE By </a:t>
            </a:r>
            <a:r>
              <a:rPr lang="en-US" dirty="0" err="1" smtClean="0"/>
              <a:t>Arindam</a:t>
            </a:r>
            <a:r>
              <a:rPr lang="en-US" dirty="0" smtClean="0"/>
              <a:t> </a:t>
            </a:r>
            <a:r>
              <a:rPr lang="en-US" dirty="0" err="1" smtClean="0"/>
              <a:t>Chakraborty</a:t>
            </a:r>
            <a:r>
              <a:rPr lang="en-US" dirty="0" smtClean="0"/>
              <a:t> and J </a:t>
            </a:r>
            <a:r>
              <a:rPr lang="en-US" dirty="0" err="1" smtClean="0"/>
              <a:t>Srinivasan</a:t>
            </a:r>
            <a:r>
              <a:rPr lang="en-US" dirty="0" smtClean="0"/>
              <a:t>, </a:t>
            </a:r>
            <a:r>
              <a:rPr lang="en-US" dirty="0" err="1" smtClean="0"/>
              <a:t>Mausam</a:t>
            </a:r>
            <a:r>
              <a:rPr lang="en-US" dirty="0" smtClean="0"/>
              <a:t>, 2003</a:t>
            </a:r>
          </a:p>
          <a:p>
            <a:pPr marL="457200" indent="-457200">
              <a:buNone/>
            </a:pPr>
            <a:r>
              <a:rPr lang="en-US" sz="2400" dirty="0" smtClean="0"/>
              <a:t> 2. Systematic </a:t>
            </a:r>
            <a:r>
              <a:rPr lang="en-US" sz="2400" dirty="0" smtClean="0"/>
              <a:t>Bias in the NOAA Outgoing </a:t>
            </a:r>
            <a:r>
              <a:rPr lang="en-US" sz="2400" dirty="0" err="1" smtClean="0"/>
              <a:t>Longwave</a:t>
            </a:r>
            <a:r>
              <a:rPr lang="en-US" sz="2400" dirty="0" smtClean="0"/>
              <a:t> Radiation </a:t>
            </a:r>
            <a:r>
              <a:rPr lang="en-US" sz="2400" dirty="0" smtClean="0"/>
              <a:t>Dataset? By </a:t>
            </a:r>
            <a:r>
              <a:rPr lang="en-US" sz="2400" dirty="0" err="1" smtClean="0">
                <a:hlinkClick r:id="rId2"/>
              </a:rPr>
              <a:t>Sulochana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 err="1" smtClean="0">
                <a:hlinkClick r:id="rId2"/>
              </a:rPr>
              <a:t>Gadgil</a:t>
            </a:r>
            <a:r>
              <a:rPr lang="en-US" sz="2400" dirty="0" smtClean="0"/>
              <a:t> </a:t>
            </a:r>
            <a:r>
              <a:rPr lang="en-US" sz="2400" b="0" dirty="0" err="1" smtClean="0">
                <a:hlinkClick r:id="rId3"/>
              </a:rPr>
              <a:t>Asha</a:t>
            </a:r>
            <a:r>
              <a:rPr lang="en-US" sz="2400" b="0" dirty="0" smtClean="0">
                <a:hlinkClick r:id="rId3"/>
              </a:rPr>
              <a:t> </a:t>
            </a:r>
            <a:r>
              <a:rPr lang="en-US" sz="2400" b="0" dirty="0" err="1" smtClean="0">
                <a:hlinkClick r:id="rId3"/>
              </a:rPr>
              <a:t>Guruprasad</a:t>
            </a:r>
            <a:r>
              <a:rPr lang="en-US" sz="2400" b="0" dirty="0" smtClean="0"/>
              <a:t> </a:t>
            </a:r>
            <a:r>
              <a:rPr lang="en-US" sz="2400" dirty="0" smtClean="0">
                <a:hlinkClick r:id="rId4"/>
              </a:rPr>
              <a:t>J. </a:t>
            </a:r>
            <a:r>
              <a:rPr lang="en-US" sz="2400" dirty="0" err="1" smtClean="0">
                <a:hlinkClick r:id="rId4"/>
              </a:rPr>
              <a:t>Srinivasan</a:t>
            </a:r>
            <a:r>
              <a:rPr lang="en-US" sz="2400" dirty="0" smtClean="0"/>
              <a:t>, JCL,1992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Members found GSICS activities are interesting to the CAOS/</a:t>
            </a:r>
            <a:r>
              <a:rPr lang="en-US" dirty="0" err="1" smtClean="0"/>
              <a:t>Divecha</a:t>
            </a:r>
            <a:r>
              <a:rPr lang="en-US" dirty="0" smtClean="0"/>
              <a:t> Center.</a:t>
            </a:r>
          </a:p>
          <a:p>
            <a:pPr>
              <a:buNone/>
            </a:pPr>
            <a:r>
              <a:rPr lang="en-US" dirty="0" smtClean="0"/>
              <a:t>Key use  for  Monsoon studies.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Chairman J </a:t>
            </a:r>
            <a:r>
              <a:rPr lang="en-US" dirty="0" err="1" smtClean="0"/>
              <a:t>Srinivasan</a:t>
            </a:r>
            <a:r>
              <a:rPr lang="en-US" dirty="0" smtClean="0"/>
              <a:t> has communicated through me an invitation to MW Chair Ralph Ferraro to deliver talk on  GSICS MW activities  and identify areas of common interest.</a:t>
            </a:r>
          </a:p>
          <a:p>
            <a:pPr>
              <a:buNone/>
            </a:pPr>
            <a:r>
              <a:rPr lang="en-US" dirty="0" smtClean="0"/>
              <a:t>Chairman has also proposed a regional GSICS Workshop wherein countries from the South East Asian region could be invited and members trained on usage of cross calibration products.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7699" y="0"/>
            <a:ext cx="8915400" cy="55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Discussions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159" y="2496677"/>
            <a:ext cx="2391335" cy="78440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165296</TotalTime>
  <Words>392</Words>
  <Application>Microsoft Office PowerPoint</Application>
  <PresentationFormat>A4 Paper (210x297 mm)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Visit to  Centre for Atmospheric and Oceanic Science Indian Institute of Science Bangalore   India </vt:lpstr>
      <vt:lpstr>Outline </vt:lpstr>
      <vt:lpstr>Introduction</vt:lpstr>
      <vt:lpstr>Resources at IISc Divecha Center</vt:lpstr>
      <vt:lpstr>Discussions</vt:lpstr>
      <vt:lpstr>Discussions Contd…</vt:lpstr>
      <vt:lpstr>Slide 7</vt:lpstr>
      <vt:lpstr>Slide 8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5463</cp:revision>
  <cp:lastPrinted>2006-03-06T14:11:17Z</cp:lastPrinted>
  <dcterms:created xsi:type="dcterms:W3CDTF">2010-09-10T00:53:07Z</dcterms:created>
  <dcterms:modified xsi:type="dcterms:W3CDTF">2015-05-11T14:00:54Z</dcterms:modified>
</cp:coreProperties>
</file>