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70" r:id="rId1"/>
  </p:sldMasterIdLst>
  <p:notesMasterIdLst>
    <p:notesMasterId r:id="rId14"/>
  </p:notesMasterIdLst>
  <p:handoutMasterIdLst>
    <p:handoutMasterId r:id="rId15"/>
  </p:handoutMasterIdLst>
  <p:sldIdLst>
    <p:sldId id="551" r:id="rId2"/>
    <p:sldId id="823" r:id="rId3"/>
    <p:sldId id="934" r:id="rId4"/>
    <p:sldId id="945" r:id="rId5"/>
    <p:sldId id="946" r:id="rId6"/>
    <p:sldId id="948" r:id="rId7"/>
    <p:sldId id="950" r:id="rId8"/>
    <p:sldId id="951" r:id="rId9"/>
    <p:sldId id="952" r:id="rId10"/>
    <p:sldId id="933" r:id="rId11"/>
    <p:sldId id="949" r:id="rId12"/>
    <p:sldId id="944" r:id="rId13"/>
  </p:sldIdLst>
  <p:sldSz cx="9906000" cy="6858000" type="A4"/>
  <p:notesSz cx="7010400" cy="9296400"/>
  <p:defaultTextStyle>
    <a:defPPr>
      <a:defRPr lang="en-GB"/>
    </a:defPPr>
    <a:lvl1pPr algn="l" rtl="0" fontAlgn="base">
      <a:spcBef>
        <a:spcPct val="0"/>
      </a:spcBef>
      <a:spcAft>
        <a:spcPct val="0"/>
      </a:spcAft>
      <a:defRPr sz="900" b="1" kern="1200">
        <a:solidFill>
          <a:schemeClr val="bg1"/>
        </a:solidFill>
        <a:latin typeface="Tahoma" pitchFamily="34" charset="0"/>
        <a:ea typeface="+mn-ea"/>
        <a:cs typeface="+mn-cs"/>
      </a:defRPr>
    </a:lvl1pPr>
    <a:lvl2pPr marL="456837" algn="l" rtl="0" fontAlgn="base">
      <a:spcBef>
        <a:spcPct val="0"/>
      </a:spcBef>
      <a:spcAft>
        <a:spcPct val="0"/>
      </a:spcAft>
      <a:defRPr sz="900" b="1" kern="1200">
        <a:solidFill>
          <a:schemeClr val="bg1"/>
        </a:solidFill>
        <a:latin typeface="Tahoma" pitchFamily="34" charset="0"/>
        <a:ea typeface="+mn-ea"/>
        <a:cs typeface="+mn-cs"/>
      </a:defRPr>
    </a:lvl2pPr>
    <a:lvl3pPr marL="913673" algn="l" rtl="0" fontAlgn="base">
      <a:spcBef>
        <a:spcPct val="0"/>
      </a:spcBef>
      <a:spcAft>
        <a:spcPct val="0"/>
      </a:spcAft>
      <a:defRPr sz="900" b="1" kern="1200">
        <a:solidFill>
          <a:schemeClr val="bg1"/>
        </a:solidFill>
        <a:latin typeface="Tahoma" pitchFamily="34" charset="0"/>
        <a:ea typeface="+mn-ea"/>
        <a:cs typeface="+mn-cs"/>
      </a:defRPr>
    </a:lvl3pPr>
    <a:lvl4pPr marL="1370508" algn="l" rtl="0" fontAlgn="base">
      <a:spcBef>
        <a:spcPct val="0"/>
      </a:spcBef>
      <a:spcAft>
        <a:spcPct val="0"/>
      </a:spcAft>
      <a:defRPr sz="900" b="1" kern="1200">
        <a:solidFill>
          <a:schemeClr val="bg1"/>
        </a:solidFill>
        <a:latin typeface="Tahoma" pitchFamily="34" charset="0"/>
        <a:ea typeface="+mn-ea"/>
        <a:cs typeface="+mn-cs"/>
      </a:defRPr>
    </a:lvl4pPr>
    <a:lvl5pPr marL="1827346" algn="l" rtl="0" fontAlgn="base">
      <a:spcBef>
        <a:spcPct val="0"/>
      </a:spcBef>
      <a:spcAft>
        <a:spcPct val="0"/>
      </a:spcAft>
      <a:defRPr sz="900" b="1" kern="1200">
        <a:solidFill>
          <a:schemeClr val="bg1"/>
        </a:solidFill>
        <a:latin typeface="Tahoma" pitchFamily="34" charset="0"/>
        <a:ea typeface="+mn-ea"/>
        <a:cs typeface="+mn-cs"/>
      </a:defRPr>
    </a:lvl5pPr>
    <a:lvl6pPr marL="2284180" algn="l" defTabSz="913673" rtl="0" eaLnBrk="1" latinLnBrk="0" hangingPunct="1">
      <a:defRPr sz="900" b="1" kern="1200">
        <a:solidFill>
          <a:schemeClr val="bg1"/>
        </a:solidFill>
        <a:latin typeface="Tahoma" pitchFamily="34" charset="0"/>
        <a:ea typeface="+mn-ea"/>
        <a:cs typeface="+mn-cs"/>
      </a:defRPr>
    </a:lvl6pPr>
    <a:lvl7pPr marL="2741018" algn="l" defTabSz="913673" rtl="0" eaLnBrk="1" latinLnBrk="0" hangingPunct="1">
      <a:defRPr sz="900" b="1" kern="1200">
        <a:solidFill>
          <a:schemeClr val="bg1"/>
        </a:solidFill>
        <a:latin typeface="Tahoma" pitchFamily="34" charset="0"/>
        <a:ea typeface="+mn-ea"/>
        <a:cs typeface="+mn-cs"/>
      </a:defRPr>
    </a:lvl7pPr>
    <a:lvl8pPr marL="3197853" algn="l" defTabSz="913673" rtl="0" eaLnBrk="1" latinLnBrk="0" hangingPunct="1">
      <a:defRPr sz="900" b="1" kern="1200">
        <a:solidFill>
          <a:schemeClr val="bg1"/>
        </a:solidFill>
        <a:latin typeface="Tahoma" pitchFamily="34" charset="0"/>
        <a:ea typeface="+mn-ea"/>
        <a:cs typeface="+mn-cs"/>
      </a:defRPr>
    </a:lvl8pPr>
    <a:lvl9pPr marL="3654689" algn="l" defTabSz="913673" rtl="0" eaLnBrk="1" latinLnBrk="0" hangingPunct="1">
      <a:defRPr sz="900" b="1" kern="1200">
        <a:solidFill>
          <a:schemeClr val="bg1"/>
        </a:solidFill>
        <a:latin typeface="Tahoma" pitchFamily="34" charset="0"/>
        <a:ea typeface="+mn-ea"/>
        <a:cs typeface="+mn-cs"/>
      </a:defRPr>
    </a:lvl9pPr>
  </p:defaultTextStyle>
  <p:extLst>
    <p:ext uri="{EFAFB233-063F-42B5-8137-9DF3F51BA10A}">
      <p15:sldGuideLst xmlns="" xmlns:p15="http://schemas.microsoft.com/office/powerpoint/2012/main">
        <p15:guide id="1" orient="horz" pos="1164">
          <p15:clr>
            <a:srgbClr val="A4A3A4"/>
          </p15:clr>
        </p15:guide>
        <p15:guide id="2" orient="horz" pos="1411">
          <p15:clr>
            <a:srgbClr val="A4A3A4"/>
          </p15:clr>
        </p15:guide>
        <p15:guide id="3" orient="horz" pos="2715">
          <p15:clr>
            <a:srgbClr val="A4A3A4"/>
          </p15:clr>
        </p15:guide>
        <p15:guide id="4" orient="horz" pos="2389">
          <p15:clr>
            <a:srgbClr val="A4A3A4"/>
          </p15:clr>
        </p15:guide>
        <p15:guide id="5" orient="horz" pos="2064">
          <p15:clr>
            <a:srgbClr val="A4A3A4"/>
          </p15:clr>
        </p15:guide>
        <p15:guide id="6" orient="horz" pos="1735">
          <p15:clr>
            <a:srgbClr val="A4A3A4"/>
          </p15:clr>
        </p15:guide>
        <p15:guide id="7" orient="horz" pos="3369">
          <p15:clr>
            <a:srgbClr val="A4A3A4"/>
          </p15:clr>
        </p15:guide>
        <p15:guide id="8" orient="horz" pos="3699">
          <p15:clr>
            <a:srgbClr val="A4A3A4"/>
          </p15:clr>
        </p15:guide>
        <p15:guide id="9" pos="4214">
          <p15:clr>
            <a:srgbClr val="A4A3A4"/>
          </p15:clr>
        </p15:guide>
        <p15:guide id="10" pos="358">
          <p15:clr>
            <a:srgbClr val="A4A3A4"/>
          </p15:clr>
        </p15:guide>
        <p15:guide id="11" pos="912">
          <p15:clr>
            <a:srgbClr val="A4A3A4"/>
          </p15:clr>
        </p15:guide>
        <p15:guide id="12" pos="4879">
          <p15:clr>
            <a:srgbClr val="A4A3A4"/>
          </p15:clr>
        </p15:guide>
        <p15:guide id="13" pos="5556">
          <p15:clr>
            <a:srgbClr val="A4A3A4"/>
          </p15:clr>
        </p15:guide>
        <p15:guide id="14" pos="1424">
          <p15:clr>
            <a:srgbClr val="A4A3A4"/>
          </p15:clr>
        </p15:guide>
        <p15:guide id="15" pos="402">
          <p15:clr>
            <a:srgbClr val="A4A3A4"/>
          </p15:clr>
        </p15:guide>
        <p15:guide id="16" pos="1795">
          <p15:clr>
            <a:srgbClr val="A4A3A4"/>
          </p15:clr>
        </p15:guide>
      </p15:sldGuideLst>
    </p:ext>
    <p:ext uri="{2D200454-40CA-4A62-9FC3-DE9A4176ACB9}">
      <p15:notesGuideLst xmlns="" xmlns:p15="http://schemas.microsoft.com/office/powerpoint/2012/main">
        <p15:guide id="1" orient="horz" pos="2928">
          <p15:clr>
            <a:srgbClr val="A4A3A4"/>
          </p15:clr>
        </p15:guide>
        <p15:guide id="2" pos="220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A2DADE"/>
    <a:srgbClr val="4E0B55"/>
    <a:srgbClr val="EE2D24"/>
    <a:srgbClr val="3333FF"/>
    <a:srgbClr val="FF9900"/>
    <a:srgbClr val="009900"/>
    <a:srgbClr val="C7A775"/>
    <a:srgbClr val="00B5EF"/>
    <a:srgbClr val="CDE3A0"/>
    <a:srgbClr val="EFC8D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590" autoAdjust="0"/>
    <p:restoredTop sz="85323" autoAdjust="0"/>
  </p:normalViewPr>
  <p:slideViewPr>
    <p:cSldViewPr snapToGrid="0">
      <p:cViewPr varScale="1">
        <p:scale>
          <a:sx n="61" d="100"/>
          <a:sy n="61" d="100"/>
        </p:scale>
        <p:origin x="-996" y="-72"/>
      </p:cViewPr>
      <p:guideLst>
        <p:guide orient="horz" pos="1164"/>
        <p:guide orient="horz" pos="1411"/>
        <p:guide orient="horz" pos="2715"/>
        <p:guide orient="horz" pos="2389"/>
        <p:guide orient="horz" pos="2064"/>
        <p:guide orient="horz" pos="1735"/>
        <p:guide orient="horz" pos="3369"/>
        <p:guide orient="horz" pos="3699"/>
        <p:guide pos="4214"/>
        <p:guide pos="358"/>
        <p:guide pos="912"/>
        <p:guide pos="4879"/>
        <p:guide pos="5556"/>
        <p:guide pos="1424"/>
        <p:guide pos="402"/>
        <p:guide pos="179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notesViewPr>
    <p:cSldViewPr snapToGrid="0">
      <p:cViewPr varScale="1">
        <p:scale>
          <a:sx n="58" d="100"/>
          <a:sy n="58" d="100"/>
        </p:scale>
        <p:origin x="-1506" y="-78"/>
      </p:cViewPr>
      <p:guideLst>
        <p:guide orient="horz" pos="2928"/>
        <p:guide pos="2207"/>
      </p:guideLst>
    </p:cSldViewPr>
  </p:notesViewPr>
  <p:gridSpacing cx="92171838" cy="921718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62928E-ADCD-4EC8-91A2-53F8A21B3464}" type="doc">
      <dgm:prSet loTypeId="urn:microsoft.com/office/officeart/2005/8/layout/venn1" loCatId="relationship" qsTypeId="urn:microsoft.com/office/officeart/2005/8/quickstyle/simple1" qsCatId="simple" csTypeId="urn:microsoft.com/office/officeart/2005/8/colors/accent3_5" csCatId="accent3" phldr="1"/>
      <dgm:spPr/>
    </dgm:pt>
    <dgm:pt modelId="{05ED5E1C-D062-4B3C-9498-0B1E3DD1704C}">
      <dgm:prSet phldrT="[Text]" custT="1"/>
      <dgm:spPr/>
      <dgm:t>
        <a:bodyPr/>
        <a:lstStyle/>
        <a:p>
          <a:pPr algn="l"/>
          <a:r>
            <a:rPr lang="en-US" sz="3000" dirty="0" smtClean="0"/>
            <a:t>Topics  to be      presented by   Invitees.</a:t>
          </a:r>
          <a:endParaRPr lang="en-US" sz="3000" dirty="0"/>
        </a:p>
      </dgm:t>
    </dgm:pt>
    <dgm:pt modelId="{1968A295-339B-45B8-B928-0DAA62CC4A59}" type="parTrans" cxnId="{5B0D3A2C-BF79-4241-90B8-79B5458FFE40}">
      <dgm:prSet/>
      <dgm:spPr/>
      <dgm:t>
        <a:bodyPr/>
        <a:lstStyle/>
        <a:p>
          <a:endParaRPr lang="en-US"/>
        </a:p>
      </dgm:t>
    </dgm:pt>
    <dgm:pt modelId="{C3258079-FDF3-4107-9EF0-9F7AFB395F16}" type="sibTrans" cxnId="{5B0D3A2C-BF79-4241-90B8-79B5458FFE40}">
      <dgm:prSet/>
      <dgm:spPr/>
      <dgm:t>
        <a:bodyPr/>
        <a:lstStyle/>
        <a:p>
          <a:endParaRPr lang="en-US"/>
        </a:p>
      </dgm:t>
    </dgm:pt>
    <dgm:pt modelId="{0FA372B4-5990-491D-B99B-5CE60EF7095A}">
      <dgm:prSet phldrT="[Text]" custT="1"/>
      <dgm:spPr/>
      <dgm:t>
        <a:bodyPr/>
        <a:lstStyle/>
        <a:p>
          <a:pPr algn="l"/>
          <a:r>
            <a:rPr lang="en-US" sz="3000" dirty="0" smtClean="0"/>
            <a:t>   Agenda of the       EUMETSAT Sat Meeting</a:t>
          </a:r>
          <a:endParaRPr lang="en-US" sz="3000" dirty="0"/>
        </a:p>
      </dgm:t>
    </dgm:pt>
    <dgm:pt modelId="{6B7CA987-990D-4258-9B10-3A760E368615}" type="parTrans" cxnId="{22F1748B-1073-4AE6-9460-379F9827C684}">
      <dgm:prSet/>
      <dgm:spPr/>
      <dgm:t>
        <a:bodyPr/>
        <a:lstStyle/>
        <a:p>
          <a:endParaRPr lang="en-US"/>
        </a:p>
      </dgm:t>
    </dgm:pt>
    <dgm:pt modelId="{201ABB92-0057-4F07-A2F0-0EB32EE6C5A0}" type="sibTrans" cxnId="{22F1748B-1073-4AE6-9460-379F9827C684}">
      <dgm:prSet/>
      <dgm:spPr/>
      <dgm:t>
        <a:bodyPr/>
        <a:lstStyle/>
        <a:p>
          <a:endParaRPr lang="en-US"/>
        </a:p>
      </dgm:t>
    </dgm:pt>
    <dgm:pt modelId="{427A160A-9CF2-4009-8656-2ADB7D8DDDD3}">
      <dgm:prSet phldrT="[Text]" custT="1"/>
      <dgm:spPr/>
      <dgm:t>
        <a:bodyPr/>
        <a:lstStyle/>
        <a:p>
          <a:pPr algn="l"/>
          <a:r>
            <a:rPr lang="en-US" sz="3000" dirty="0" smtClean="0"/>
            <a:t>Agenda that GSICS suggests</a:t>
          </a:r>
          <a:endParaRPr lang="en-US" sz="3000" dirty="0"/>
        </a:p>
      </dgm:t>
    </dgm:pt>
    <dgm:pt modelId="{A290F467-2E7F-475B-AC42-7921B0A06343}" type="parTrans" cxnId="{59759EB2-894B-46B2-B55B-F6A8F7252A03}">
      <dgm:prSet/>
      <dgm:spPr/>
      <dgm:t>
        <a:bodyPr/>
        <a:lstStyle/>
        <a:p>
          <a:endParaRPr lang="en-US"/>
        </a:p>
      </dgm:t>
    </dgm:pt>
    <dgm:pt modelId="{AC5A073C-9098-4104-ABB3-5D067D2B77D5}" type="sibTrans" cxnId="{59759EB2-894B-46B2-B55B-F6A8F7252A03}">
      <dgm:prSet/>
      <dgm:spPr/>
      <dgm:t>
        <a:bodyPr/>
        <a:lstStyle/>
        <a:p>
          <a:endParaRPr lang="en-US"/>
        </a:p>
      </dgm:t>
    </dgm:pt>
    <dgm:pt modelId="{CC7A3EB8-F260-4F96-A28A-6E0E52964149}" type="pres">
      <dgm:prSet presAssocID="{5D62928E-ADCD-4EC8-91A2-53F8A21B3464}" presName="compositeShape" presStyleCnt="0">
        <dgm:presLayoutVars>
          <dgm:chMax val="7"/>
          <dgm:dir/>
          <dgm:resizeHandles val="exact"/>
        </dgm:presLayoutVars>
      </dgm:prSet>
      <dgm:spPr/>
    </dgm:pt>
    <dgm:pt modelId="{8B90868E-EB42-48C1-B8E7-DC78D33C1B1E}" type="pres">
      <dgm:prSet presAssocID="{05ED5E1C-D062-4B3C-9498-0B1E3DD1704C}" presName="circ1" presStyleLbl="vennNode1" presStyleIdx="0" presStyleCnt="3" custScaleX="118470" custScaleY="112350" custLinFactNeighborX="-1712"/>
      <dgm:spPr/>
      <dgm:t>
        <a:bodyPr/>
        <a:lstStyle/>
        <a:p>
          <a:endParaRPr lang="en-US"/>
        </a:p>
      </dgm:t>
    </dgm:pt>
    <dgm:pt modelId="{0ED619BD-F7E4-413E-908C-AD7EB5034EC8}" type="pres">
      <dgm:prSet presAssocID="{05ED5E1C-D062-4B3C-9498-0B1E3DD1704C}" presName="circ1Tx" presStyleLbl="revTx" presStyleIdx="0" presStyleCnt="0">
        <dgm:presLayoutVars>
          <dgm:chMax val="0"/>
          <dgm:chPref val="0"/>
          <dgm:bulletEnabled val="1"/>
        </dgm:presLayoutVars>
      </dgm:prSet>
      <dgm:spPr/>
      <dgm:t>
        <a:bodyPr/>
        <a:lstStyle/>
        <a:p>
          <a:endParaRPr lang="en-US"/>
        </a:p>
      </dgm:t>
    </dgm:pt>
    <dgm:pt modelId="{01E6BBF8-DC65-4D6E-A466-9383C2B6BC02}" type="pres">
      <dgm:prSet presAssocID="{0FA372B4-5990-491D-B99B-5CE60EF7095A}" presName="circ2" presStyleLbl="vennNode1" presStyleIdx="1" presStyleCnt="3" custScaleX="101178" custLinFactNeighborX="6765" custLinFactNeighborY="-1004"/>
      <dgm:spPr/>
      <dgm:t>
        <a:bodyPr/>
        <a:lstStyle/>
        <a:p>
          <a:endParaRPr lang="en-US"/>
        </a:p>
      </dgm:t>
    </dgm:pt>
    <dgm:pt modelId="{984370C7-7AFA-4A5A-9742-3C22DAAD0C79}" type="pres">
      <dgm:prSet presAssocID="{0FA372B4-5990-491D-B99B-5CE60EF7095A}" presName="circ2Tx" presStyleLbl="revTx" presStyleIdx="0" presStyleCnt="0">
        <dgm:presLayoutVars>
          <dgm:chMax val="0"/>
          <dgm:chPref val="0"/>
          <dgm:bulletEnabled val="1"/>
        </dgm:presLayoutVars>
      </dgm:prSet>
      <dgm:spPr/>
      <dgm:t>
        <a:bodyPr/>
        <a:lstStyle/>
        <a:p>
          <a:endParaRPr lang="en-US"/>
        </a:p>
      </dgm:t>
    </dgm:pt>
    <dgm:pt modelId="{17F96F8C-5C6F-473C-940B-DC674F7C7A06}" type="pres">
      <dgm:prSet presAssocID="{427A160A-9CF2-4009-8656-2ADB7D8DDDD3}" presName="circ3" presStyleLbl="vennNode1" presStyleIdx="2" presStyleCnt="3" custScaleX="105574" custLinFactNeighborX="-8477" custLinFactNeighborY="-1004"/>
      <dgm:spPr/>
    </dgm:pt>
    <dgm:pt modelId="{B051A332-701A-4F2A-88F3-790BC4CEB745}" type="pres">
      <dgm:prSet presAssocID="{427A160A-9CF2-4009-8656-2ADB7D8DDDD3}" presName="circ3Tx" presStyleLbl="revTx" presStyleIdx="0" presStyleCnt="0">
        <dgm:presLayoutVars>
          <dgm:chMax val="0"/>
          <dgm:chPref val="0"/>
          <dgm:bulletEnabled val="1"/>
        </dgm:presLayoutVars>
      </dgm:prSet>
      <dgm:spPr/>
    </dgm:pt>
  </dgm:ptLst>
  <dgm:cxnLst>
    <dgm:cxn modelId="{9005CDED-2BAC-4CE0-A6D6-33E2ADA25D4E}" type="presOf" srcId="{05ED5E1C-D062-4B3C-9498-0B1E3DD1704C}" destId="{0ED619BD-F7E4-413E-908C-AD7EB5034EC8}" srcOrd="1" destOrd="0" presId="urn:microsoft.com/office/officeart/2005/8/layout/venn1"/>
    <dgm:cxn modelId="{4B3F18C1-D9DB-47AF-ABD5-23694E5316DE}" type="presOf" srcId="{427A160A-9CF2-4009-8656-2ADB7D8DDDD3}" destId="{B051A332-701A-4F2A-88F3-790BC4CEB745}" srcOrd="1" destOrd="0" presId="urn:microsoft.com/office/officeart/2005/8/layout/venn1"/>
    <dgm:cxn modelId="{89088740-6E74-4162-BB63-B449CF7F4E90}" type="presOf" srcId="{427A160A-9CF2-4009-8656-2ADB7D8DDDD3}" destId="{17F96F8C-5C6F-473C-940B-DC674F7C7A06}" srcOrd="0" destOrd="0" presId="urn:microsoft.com/office/officeart/2005/8/layout/venn1"/>
    <dgm:cxn modelId="{5B0D3A2C-BF79-4241-90B8-79B5458FFE40}" srcId="{5D62928E-ADCD-4EC8-91A2-53F8A21B3464}" destId="{05ED5E1C-D062-4B3C-9498-0B1E3DD1704C}" srcOrd="0" destOrd="0" parTransId="{1968A295-339B-45B8-B928-0DAA62CC4A59}" sibTransId="{C3258079-FDF3-4107-9EF0-9F7AFB395F16}"/>
    <dgm:cxn modelId="{E284AF53-8872-440F-9568-FAFFCB034563}" type="presOf" srcId="{5D62928E-ADCD-4EC8-91A2-53F8A21B3464}" destId="{CC7A3EB8-F260-4F96-A28A-6E0E52964149}" srcOrd="0" destOrd="0" presId="urn:microsoft.com/office/officeart/2005/8/layout/venn1"/>
    <dgm:cxn modelId="{22F1748B-1073-4AE6-9460-379F9827C684}" srcId="{5D62928E-ADCD-4EC8-91A2-53F8A21B3464}" destId="{0FA372B4-5990-491D-B99B-5CE60EF7095A}" srcOrd="1" destOrd="0" parTransId="{6B7CA987-990D-4258-9B10-3A760E368615}" sibTransId="{201ABB92-0057-4F07-A2F0-0EB32EE6C5A0}"/>
    <dgm:cxn modelId="{59759EB2-894B-46B2-B55B-F6A8F7252A03}" srcId="{5D62928E-ADCD-4EC8-91A2-53F8A21B3464}" destId="{427A160A-9CF2-4009-8656-2ADB7D8DDDD3}" srcOrd="2" destOrd="0" parTransId="{A290F467-2E7F-475B-AC42-7921B0A06343}" sibTransId="{AC5A073C-9098-4104-ABB3-5D067D2B77D5}"/>
    <dgm:cxn modelId="{DF070BF6-415A-46E4-BCEB-02C9C33D727D}" type="presOf" srcId="{0FA372B4-5990-491D-B99B-5CE60EF7095A}" destId="{984370C7-7AFA-4A5A-9742-3C22DAAD0C79}" srcOrd="1" destOrd="0" presId="urn:microsoft.com/office/officeart/2005/8/layout/venn1"/>
    <dgm:cxn modelId="{56F69E2C-C89A-4B2D-8C21-706E0F085725}" type="presOf" srcId="{05ED5E1C-D062-4B3C-9498-0B1E3DD1704C}" destId="{8B90868E-EB42-48C1-B8E7-DC78D33C1B1E}" srcOrd="0" destOrd="0" presId="urn:microsoft.com/office/officeart/2005/8/layout/venn1"/>
    <dgm:cxn modelId="{2E0B5A71-E44F-4FA9-9B9F-CE110540DCBF}" type="presOf" srcId="{0FA372B4-5990-491D-B99B-5CE60EF7095A}" destId="{01E6BBF8-DC65-4D6E-A466-9383C2B6BC02}" srcOrd="0" destOrd="0" presId="urn:microsoft.com/office/officeart/2005/8/layout/venn1"/>
    <dgm:cxn modelId="{A4EAD64A-B47F-4A4E-8C72-4102303EE8CD}" type="presParOf" srcId="{CC7A3EB8-F260-4F96-A28A-6E0E52964149}" destId="{8B90868E-EB42-48C1-B8E7-DC78D33C1B1E}" srcOrd="0" destOrd="0" presId="urn:microsoft.com/office/officeart/2005/8/layout/venn1"/>
    <dgm:cxn modelId="{EE828FFB-3AD7-46CA-9F11-0F6D0D5934F3}" type="presParOf" srcId="{CC7A3EB8-F260-4F96-A28A-6E0E52964149}" destId="{0ED619BD-F7E4-413E-908C-AD7EB5034EC8}" srcOrd="1" destOrd="0" presId="urn:microsoft.com/office/officeart/2005/8/layout/venn1"/>
    <dgm:cxn modelId="{AB5A6079-C2EE-4CF1-BD92-63862156F51C}" type="presParOf" srcId="{CC7A3EB8-F260-4F96-A28A-6E0E52964149}" destId="{01E6BBF8-DC65-4D6E-A466-9383C2B6BC02}" srcOrd="2" destOrd="0" presId="urn:microsoft.com/office/officeart/2005/8/layout/venn1"/>
    <dgm:cxn modelId="{AD93F3FC-490B-42C7-B00B-F8173259A5FC}" type="presParOf" srcId="{CC7A3EB8-F260-4F96-A28A-6E0E52964149}" destId="{984370C7-7AFA-4A5A-9742-3C22DAAD0C79}" srcOrd="3" destOrd="0" presId="urn:microsoft.com/office/officeart/2005/8/layout/venn1"/>
    <dgm:cxn modelId="{31EE2FF2-D3FF-47EE-9FA0-7EA0D8B424D8}" type="presParOf" srcId="{CC7A3EB8-F260-4F96-A28A-6E0E52964149}" destId="{17F96F8C-5C6F-473C-940B-DC674F7C7A06}" srcOrd="4" destOrd="0" presId="urn:microsoft.com/office/officeart/2005/8/layout/venn1"/>
    <dgm:cxn modelId="{1CF18F62-4C78-460E-A5A7-F69370C09B47}" type="presParOf" srcId="{CC7A3EB8-F260-4F96-A28A-6E0E52964149}" destId="{B051A332-701A-4F2A-88F3-790BC4CEB745}" srcOrd="5" destOrd="0" presId="urn:microsoft.com/office/officeart/2005/8/layout/ven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B90868E-EB42-48C1-B8E7-DC78D33C1B1E}">
      <dsp:nvSpPr>
        <dsp:cNvPr id="0" name=""/>
        <dsp:cNvSpPr/>
      </dsp:nvSpPr>
      <dsp:spPr>
        <a:xfrm>
          <a:off x="1169328" y="-31608"/>
          <a:ext cx="3729086" cy="3536447"/>
        </a:xfrm>
        <a:prstGeom prst="ellipse">
          <a:avLst/>
        </a:prstGeom>
        <a:solidFill>
          <a:schemeClr val="accent3">
            <a:shade val="80000"/>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l" defTabSz="1333500">
            <a:lnSpc>
              <a:spcPct val="90000"/>
            </a:lnSpc>
            <a:spcBef>
              <a:spcPct val="0"/>
            </a:spcBef>
            <a:spcAft>
              <a:spcPct val="35000"/>
            </a:spcAft>
          </a:pPr>
          <a:r>
            <a:rPr lang="en-US" sz="3000" kern="1200" dirty="0" smtClean="0"/>
            <a:t>Topics  to be      presented by   Invitees.</a:t>
          </a:r>
          <a:endParaRPr lang="en-US" sz="3000" kern="1200" dirty="0"/>
        </a:p>
      </dsp:txBody>
      <dsp:txXfrm>
        <a:off x="1666539" y="587270"/>
        <a:ext cx="2734663" cy="1591401"/>
      </dsp:txXfrm>
    </dsp:sp>
    <dsp:sp modelId="{01E6BBF8-DC65-4D6E-A466-9383C2B6BC02}">
      <dsp:nvSpPr>
        <dsp:cNvPr id="0" name=""/>
        <dsp:cNvSpPr/>
      </dsp:nvSpPr>
      <dsp:spPr>
        <a:xfrm>
          <a:off x="2844106" y="2098475"/>
          <a:ext cx="3184785" cy="3147705"/>
        </a:xfrm>
        <a:prstGeom prst="ellipse">
          <a:avLst/>
        </a:prstGeom>
        <a:solidFill>
          <a:schemeClr val="accent3">
            <a:shade val="80000"/>
            <a:alpha val="50000"/>
            <a:hueOff val="-8"/>
            <a:satOff val="3009"/>
            <a:lumOff val="2647"/>
            <a:alphaOff val="1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l" defTabSz="1333500">
            <a:lnSpc>
              <a:spcPct val="90000"/>
            </a:lnSpc>
            <a:spcBef>
              <a:spcPct val="0"/>
            </a:spcBef>
            <a:spcAft>
              <a:spcPct val="35000"/>
            </a:spcAft>
          </a:pPr>
          <a:r>
            <a:rPr lang="en-US" sz="3000" kern="1200" dirty="0" smtClean="0"/>
            <a:t>   Agenda of the       EUMETSAT Sat Meeting</a:t>
          </a:r>
          <a:endParaRPr lang="en-US" sz="3000" kern="1200" dirty="0"/>
        </a:p>
      </dsp:txBody>
      <dsp:txXfrm>
        <a:off x="3818120" y="2911632"/>
        <a:ext cx="1910871" cy="1731238"/>
      </dsp:txXfrm>
    </dsp:sp>
    <dsp:sp modelId="{17F96F8C-5C6F-473C-940B-DC674F7C7A06}">
      <dsp:nvSpPr>
        <dsp:cNvPr id="0" name=""/>
        <dsp:cNvSpPr/>
      </dsp:nvSpPr>
      <dsp:spPr>
        <a:xfrm>
          <a:off x="23552" y="2098475"/>
          <a:ext cx="3323158" cy="3147705"/>
        </a:xfrm>
        <a:prstGeom prst="ellipse">
          <a:avLst/>
        </a:prstGeom>
        <a:solidFill>
          <a:schemeClr val="accent3">
            <a:shade val="80000"/>
            <a:alpha val="50000"/>
            <a:hueOff val="-17"/>
            <a:satOff val="6018"/>
            <a:lumOff val="5294"/>
            <a:alphaOff val="3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l" defTabSz="1333500">
            <a:lnSpc>
              <a:spcPct val="90000"/>
            </a:lnSpc>
            <a:spcBef>
              <a:spcPct val="0"/>
            </a:spcBef>
            <a:spcAft>
              <a:spcPct val="35000"/>
            </a:spcAft>
          </a:pPr>
          <a:r>
            <a:rPr lang="en-US" sz="3000" kern="1200" dirty="0" smtClean="0"/>
            <a:t>Agenda that GSICS suggests</a:t>
          </a:r>
          <a:endParaRPr lang="en-US" sz="3000" kern="1200" dirty="0"/>
        </a:p>
      </dsp:txBody>
      <dsp:txXfrm>
        <a:off x="336483" y="2911632"/>
        <a:ext cx="1993895" cy="1731238"/>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bwMode="auto">
          <a:xfrm>
            <a:off x="0" y="0"/>
            <a:ext cx="6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defTabSz="919163" eaLnBrk="0" hangingPunct="0">
              <a:spcBef>
                <a:spcPct val="0"/>
              </a:spcBef>
              <a:defRPr sz="1200" b="0">
                <a:solidFill>
                  <a:srgbClr val="000000"/>
                </a:solidFill>
                <a:latin typeface="Helvetica" pitchFamily="34" charset="0"/>
              </a:defRPr>
            </a:lvl1pPr>
          </a:lstStyle>
          <a:p>
            <a:pPr>
              <a:defRPr/>
            </a:pPr>
            <a:endParaRPr lang="de-DE"/>
          </a:p>
        </p:txBody>
      </p:sp>
      <p:sp>
        <p:nvSpPr>
          <p:cNvPr id="126979" name="Rectangle 3"/>
          <p:cNvSpPr>
            <a:spLocks noGrp="1" noChangeArrowheads="1"/>
          </p:cNvSpPr>
          <p:nvPr>
            <p:ph type="dt" sz="quarter" idx="1"/>
          </p:nvPr>
        </p:nvSpPr>
        <p:spPr bwMode="auto">
          <a:xfrm>
            <a:off x="6024396" y="0"/>
            <a:ext cx="102271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19163" eaLnBrk="0" hangingPunct="0">
              <a:spcBef>
                <a:spcPct val="0"/>
              </a:spcBef>
              <a:defRPr sz="1200" b="0">
                <a:solidFill>
                  <a:srgbClr val="000000"/>
                </a:solidFill>
                <a:latin typeface="Helvetica" pitchFamily="34" charset="0"/>
              </a:defRPr>
            </a:lvl1pPr>
          </a:lstStyle>
          <a:p>
            <a:pPr>
              <a:defRPr/>
            </a:pPr>
            <a:fld id="{9BDA86A5-C3F8-4600-8CE3-C04B72EF9C2F}" type="datetime4">
              <a:rPr lang="en-GB" smtClean="0"/>
              <a:pPr>
                <a:defRPr/>
              </a:pPr>
              <a:t>18 June 2015</a:t>
            </a:fld>
            <a:endParaRPr lang="de-DE"/>
          </a:p>
        </p:txBody>
      </p:sp>
      <p:sp>
        <p:nvSpPr>
          <p:cNvPr id="126980" name="Rectangle 4"/>
          <p:cNvSpPr>
            <a:spLocks noGrp="1" noChangeArrowheads="1"/>
          </p:cNvSpPr>
          <p:nvPr>
            <p:ph type="ftr" sz="quarter" idx="2"/>
          </p:nvPr>
        </p:nvSpPr>
        <p:spPr bwMode="auto">
          <a:xfrm>
            <a:off x="0" y="9104302"/>
            <a:ext cx="6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19163" eaLnBrk="0" hangingPunct="0">
              <a:spcBef>
                <a:spcPct val="0"/>
              </a:spcBef>
              <a:defRPr sz="1200" b="0">
                <a:solidFill>
                  <a:srgbClr val="000000"/>
                </a:solidFill>
                <a:latin typeface="Helvetica" pitchFamily="34" charset="0"/>
              </a:defRPr>
            </a:lvl1pPr>
          </a:lstStyle>
          <a:p>
            <a:pPr>
              <a:defRPr/>
            </a:pPr>
            <a:endParaRPr lang="de-DE"/>
          </a:p>
        </p:txBody>
      </p:sp>
      <p:sp>
        <p:nvSpPr>
          <p:cNvPr id="126981" name="Rectangle 5"/>
          <p:cNvSpPr>
            <a:spLocks noGrp="1" noChangeArrowheads="1"/>
          </p:cNvSpPr>
          <p:nvPr>
            <p:ph type="sldNum" sz="quarter" idx="3"/>
          </p:nvPr>
        </p:nvSpPr>
        <p:spPr bwMode="auto">
          <a:xfrm>
            <a:off x="6859562" y="9104302"/>
            <a:ext cx="187551"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19163" eaLnBrk="0" hangingPunct="0">
              <a:spcBef>
                <a:spcPct val="0"/>
              </a:spcBef>
              <a:defRPr sz="1200" b="0">
                <a:solidFill>
                  <a:srgbClr val="000000"/>
                </a:solidFill>
                <a:latin typeface="Helvetica" pitchFamily="34" charset="0"/>
              </a:defRPr>
            </a:lvl1pPr>
          </a:lstStyle>
          <a:p>
            <a:pPr>
              <a:defRPr/>
            </a:pPr>
            <a:fld id="{173C6697-A4F6-43B0-B68C-324E1280CAFB}" type="slidenum">
              <a:rPr lang="de-DE"/>
              <a:pPr>
                <a:defRPr/>
              </a:pPr>
              <a:t>‹#›</a:t>
            </a:fld>
            <a:endParaRPr lang="de-DE"/>
          </a:p>
        </p:txBody>
      </p:sp>
    </p:spTree>
    <p:extLst>
      <p:ext uri="{BB962C8B-B14F-4D97-AF65-F5344CB8AC3E}">
        <p14:creationId xmlns="" xmlns:p14="http://schemas.microsoft.com/office/powerpoint/2010/main" val="417871661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7117" cy="465266"/>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lvl1pPr defTabSz="919163" eaLnBrk="0" hangingPunct="0">
              <a:spcBef>
                <a:spcPct val="0"/>
              </a:spcBef>
              <a:defRPr sz="1200" b="0">
                <a:solidFill>
                  <a:schemeClr val="tx1"/>
                </a:solidFill>
                <a:latin typeface="Times New Roman" pitchFamily="18" charset="0"/>
              </a:defRPr>
            </a:lvl1pPr>
          </a:lstStyle>
          <a:p>
            <a:pPr>
              <a:defRPr/>
            </a:pPr>
            <a:endParaRPr lang="de-DE"/>
          </a:p>
        </p:txBody>
      </p:sp>
      <p:sp>
        <p:nvSpPr>
          <p:cNvPr id="3075" name="Rectangle 3"/>
          <p:cNvSpPr>
            <a:spLocks noGrp="1" noChangeArrowheads="1"/>
          </p:cNvSpPr>
          <p:nvPr>
            <p:ph type="dt" idx="1"/>
          </p:nvPr>
        </p:nvSpPr>
        <p:spPr bwMode="auto">
          <a:xfrm>
            <a:off x="3973283" y="0"/>
            <a:ext cx="3037117" cy="465266"/>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lvl1pPr algn="r" defTabSz="919163" eaLnBrk="0" hangingPunct="0">
              <a:spcBef>
                <a:spcPct val="0"/>
              </a:spcBef>
              <a:defRPr sz="1200" b="0">
                <a:solidFill>
                  <a:schemeClr val="tx1"/>
                </a:solidFill>
                <a:latin typeface="Times New Roman" pitchFamily="18" charset="0"/>
              </a:defRPr>
            </a:lvl1pPr>
          </a:lstStyle>
          <a:p>
            <a:pPr>
              <a:defRPr/>
            </a:pPr>
            <a:fld id="{AF3C147A-0D2F-4A49-8F4F-33980B94F1F7}" type="datetime4">
              <a:rPr lang="en-GB" smtClean="0"/>
              <a:pPr>
                <a:defRPr/>
              </a:pPr>
              <a:t>18 June 2015</a:t>
            </a:fld>
            <a:endParaRPr lang="de-DE"/>
          </a:p>
        </p:txBody>
      </p:sp>
      <p:sp>
        <p:nvSpPr>
          <p:cNvPr id="33796" name="Rectangle 4"/>
          <p:cNvSpPr>
            <a:spLocks noGrp="1" noRot="1" noChangeAspect="1" noChangeArrowheads="1" noTextEdit="1"/>
          </p:cNvSpPr>
          <p:nvPr>
            <p:ph type="sldImg" idx="2"/>
          </p:nvPr>
        </p:nvSpPr>
        <p:spPr bwMode="auto">
          <a:xfrm>
            <a:off x="987425" y="695325"/>
            <a:ext cx="503555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2829" y="4414824"/>
            <a:ext cx="5144742" cy="4185907"/>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8831135"/>
            <a:ext cx="3037117" cy="465265"/>
          </a:xfrm>
          <a:prstGeom prst="rect">
            <a:avLst/>
          </a:prstGeom>
          <a:noFill/>
          <a:ln w="9525">
            <a:noFill/>
            <a:miter lim="800000"/>
            <a:headEnd/>
            <a:tailEnd/>
          </a:ln>
          <a:effectLst/>
        </p:spPr>
        <p:txBody>
          <a:bodyPr vert="horz" wrap="square" lIns="91851" tIns="45926" rIns="91851" bIns="45926" numCol="1" anchor="b" anchorCtr="0" compatLnSpc="1">
            <a:prstTxWarp prst="textNoShape">
              <a:avLst/>
            </a:prstTxWarp>
          </a:bodyPr>
          <a:lstStyle>
            <a:lvl1pPr defTabSz="919163" eaLnBrk="0" hangingPunct="0">
              <a:spcBef>
                <a:spcPct val="0"/>
              </a:spcBef>
              <a:defRPr sz="1200" b="0">
                <a:solidFill>
                  <a:schemeClr val="tx1"/>
                </a:solidFill>
                <a:latin typeface="Times New Roman" pitchFamily="18" charset="0"/>
              </a:defRPr>
            </a:lvl1pPr>
          </a:lstStyle>
          <a:p>
            <a:pPr>
              <a:defRPr/>
            </a:pPr>
            <a:endParaRPr lang="de-DE"/>
          </a:p>
        </p:txBody>
      </p:sp>
      <p:sp>
        <p:nvSpPr>
          <p:cNvPr id="3079" name="Rectangle 7"/>
          <p:cNvSpPr>
            <a:spLocks noGrp="1" noChangeArrowheads="1"/>
          </p:cNvSpPr>
          <p:nvPr>
            <p:ph type="sldNum" sz="quarter" idx="5"/>
          </p:nvPr>
        </p:nvSpPr>
        <p:spPr bwMode="auto">
          <a:xfrm>
            <a:off x="3973283" y="8831135"/>
            <a:ext cx="3037117" cy="465265"/>
          </a:xfrm>
          <a:prstGeom prst="rect">
            <a:avLst/>
          </a:prstGeom>
          <a:noFill/>
          <a:ln w="9525">
            <a:noFill/>
            <a:miter lim="800000"/>
            <a:headEnd/>
            <a:tailEnd/>
          </a:ln>
          <a:effectLst/>
        </p:spPr>
        <p:txBody>
          <a:bodyPr vert="horz" wrap="square" lIns="91851" tIns="45926" rIns="91851" bIns="45926" numCol="1" anchor="b" anchorCtr="0" compatLnSpc="1">
            <a:prstTxWarp prst="textNoShape">
              <a:avLst/>
            </a:prstTxWarp>
          </a:bodyPr>
          <a:lstStyle>
            <a:lvl1pPr algn="r" defTabSz="919163" eaLnBrk="0" hangingPunct="0">
              <a:spcBef>
                <a:spcPct val="0"/>
              </a:spcBef>
              <a:defRPr sz="1200" b="0">
                <a:solidFill>
                  <a:schemeClr val="tx1"/>
                </a:solidFill>
                <a:latin typeface="Times New Roman" pitchFamily="18" charset="0"/>
              </a:defRPr>
            </a:lvl1pPr>
          </a:lstStyle>
          <a:p>
            <a:pPr>
              <a:defRPr/>
            </a:pPr>
            <a:fld id="{123812D3-E89D-4B71-A037-BF846B8DE299}" type="slidenum">
              <a:rPr lang="de-DE"/>
              <a:pPr>
                <a:defRPr/>
              </a:pPr>
              <a:t>‹#›</a:t>
            </a:fld>
            <a:endParaRPr lang="de-DE"/>
          </a:p>
        </p:txBody>
      </p:sp>
    </p:spTree>
    <p:extLst>
      <p:ext uri="{BB962C8B-B14F-4D97-AF65-F5344CB8AC3E}">
        <p14:creationId xmlns="" xmlns:p14="http://schemas.microsoft.com/office/powerpoint/2010/main" val="3964645148"/>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6837"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3673"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0508"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7346"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4180" algn="l" defTabSz="913673" rtl="0" eaLnBrk="1" latinLnBrk="0" hangingPunct="1">
      <a:defRPr sz="1200" kern="1200">
        <a:solidFill>
          <a:schemeClr val="tx1"/>
        </a:solidFill>
        <a:latin typeface="+mn-lt"/>
        <a:ea typeface="+mn-ea"/>
        <a:cs typeface="+mn-cs"/>
      </a:defRPr>
    </a:lvl6pPr>
    <a:lvl7pPr marL="2741018" algn="l" defTabSz="913673" rtl="0" eaLnBrk="1" latinLnBrk="0" hangingPunct="1">
      <a:defRPr sz="1200" kern="1200">
        <a:solidFill>
          <a:schemeClr val="tx1"/>
        </a:solidFill>
        <a:latin typeface="+mn-lt"/>
        <a:ea typeface="+mn-ea"/>
        <a:cs typeface="+mn-cs"/>
      </a:defRPr>
    </a:lvl7pPr>
    <a:lvl8pPr marL="3197853" algn="l" defTabSz="913673" rtl="0" eaLnBrk="1" latinLnBrk="0" hangingPunct="1">
      <a:defRPr sz="1200" kern="1200">
        <a:solidFill>
          <a:schemeClr val="tx1"/>
        </a:solidFill>
        <a:latin typeface="+mn-lt"/>
        <a:ea typeface="+mn-ea"/>
        <a:cs typeface="+mn-cs"/>
      </a:defRPr>
    </a:lvl8pPr>
    <a:lvl9pPr marL="3654689" algn="l" defTabSz="91367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E3FB869D-7AE8-45BD-AD5A-D0DA05E60C73}" type="slidenum">
              <a:rPr lang="de-DE" smtClean="0"/>
              <a:pPr/>
              <a:t>1</a:t>
            </a:fld>
            <a:endParaRPr lang="de-DE" smtClean="0"/>
          </a:p>
        </p:txBody>
      </p:sp>
      <p:sp>
        <p:nvSpPr>
          <p:cNvPr id="34819" name="Rectangle 2"/>
          <p:cNvSpPr>
            <a:spLocks noGrp="1" noRot="1" noChangeAspect="1" noChangeArrowheads="1" noTextEdit="1"/>
          </p:cNvSpPr>
          <p:nvPr>
            <p:ph type="sldImg"/>
          </p:nvPr>
        </p:nvSpPr>
        <p:spPr>
          <a:xfrm>
            <a:off x="987425" y="695325"/>
            <a:ext cx="5035550" cy="3486150"/>
          </a:xfrm>
          <a:ln/>
        </p:spPr>
      </p:sp>
      <p:sp>
        <p:nvSpPr>
          <p:cNvPr id="34820" name="Rectangle 3"/>
          <p:cNvSpPr>
            <a:spLocks noGrp="1" noChangeArrowheads="1"/>
          </p:cNvSpPr>
          <p:nvPr>
            <p:ph type="body" idx="1"/>
          </p:nvPr>
        </p:nvSpPr>
        <p:spPr>
          <a:noFill/>
          <a:ln/>
        </p:spPr>
        <p:txBody>
          <a:bodyPr/>
          <a:lstStyle/>
          <a:p>
            <a:endParaRPr lang="de-DE" dirty="0" smtClean="0"/>
          </a:p>
        </p:txBody>
      </p:sp>
      <p:sp>
        <p:nvSpPr>
          <p:cNvPr id="5" name="Date Placeholder 4"/>
          <p:cNvSpPr>
            <a:spLocks noGrp="1"/>
          </p:cNvSpPr>
          <p:nvPr>
            <p:ph type="dt" idx="10"/>
          </p:nvPr>
        </p:nvSpPr>
        <p:spPr/>
        <p:txBody>
          <a:bodyPr/>
          <a:lstStyle/>
          <a:p>
            <a:pPr>
              <a:defRPr/>
            </a:pPr>
            <a:fld id="{84E8CFAD-6A94-4CB7-B32D-926ACF4E508E}" type="datetime4">
              <a:rPr lang="en-GB" smtClean="0"/>
              <a:pPr>
                <a:defRPr/>
              </a:pPr>
              <a:t>18 June 2015</a:t>
            </a:fld>
            <a:endParaRPr lang="de-DE"/>
          </a:p>
        </p:txBody>
      </p:sp>
    </p:spTree>
    <p:extLst>
      <p:ext uri="{BB962C8B-B14F-4D97-AF65-F5344CB8AC3E}">
        <p14:creationId xmlns="" xmlns:p14="http://schemas.microsoft.com/office/powerpoint/2010/main" val="3735515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fld id="{AF3C147A-0D2F-4A49-8F4F-33980B94F1F7}" type="datetime4">
              <a:rPr lang="en-GB" smtClean="0"/>
              <a:pPr>
                <a:defRPr/>
              </a:pPr>
              <a:t>22 June 2015</a:t>
            </a:fld>
            <a:endParaRPr lang="de-DE"/>
          </a:p>
        </p:txBody>
      </p:sp>
      <p:sp>
        <p:nvSpPr>
          <p:cNvPr id="5" name="Slide Number Placeholder 4"/>
          <p:cNvSpPr>
            <a:spLocks noGrp="1"/>
          </p:cNvSpPr>
          <p:nvPr>
            <p:ph type="sldNum" sz="quarter" idx="11"/>
          </p:nvPr>
        </p:nvSpPr>
        <p:spPr/>
        <p:txBody>
          <a:bodyPr/>
          <a:lstStyle/>
          <a:p>
            <a:pPr>
              <a:defRPr/>
            </a:pPr>
            <a:fld id="{123812D3-E89D-4B71-A037-BF846B8DE299}" type="slidenum">
              <a:rPr lang="de-DE" smtClean="0"/>
              <a:pPr>
                <a:defRPr/>
              </a:pPr>
              <a:t>7</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694004"/>
            <a:ext cx="84201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485900" y="4429125"/>
            <a:ext cx="6934200" cy="1752600"/>
          </a:xfrm>
        </p:spPr>
        <p:txBody>
          <a:bodyPr/>
          <a:lstStyle>
            <a:lvl1pPr marL="0" indent="0" algn="ctr">
              <a:buNone/>
              <a:defRPr>
                <a:solidFill>
                  <a:schemeClr val="tx1">
                    <a:tint val="75000"/>
                  </a:schemeClr>
                </a:solidFill>
              </a:defRPr>
            </a:lvl1pPr>
            <a:lvl2pPr marL="456837" indent="0" algn="ctr">
              <a:buNone/>
              <a:defRPr>
                <a:solidFill>
                  <a:schemeClr val="tx1">
                    <a:tint val="75000"/>
                  </a:schemeClr>
                </a:solidFill>
              </a:defRPr>
            </a:lvl2pPr>
            <a:lvl3pPr marL="913673" indent="0" algn="ctr">
              <a:buNone/>
              <a:defRPr>
                <a:solidFill>
                  <a:schemeClr val="tx1">
                    <a:tint val="75000"/>
                  </a:schemeClr>
                </a:solidFill>
              </a:defRPr>
            </a:lvl3pPr>
            <a:lvl4pPr marL="1370508" indent="0" algn="ctr">
              <a:buNone/>
              <a:defRPr>
                <a:solidFill>
                  <a:schemeClr val="tx1">
                    <a:tint val="75000"/>
                  </a:schemeClr>
                </a:solidFill>
              </a:defRPr>
            </a:lvl4pPr>
            <a:lvl5pPr marL="1827346" indent="0" algn="ctr">
              <a:buNone/>
              <a:defRPr>
                <a:solidFill>
                  <a:schemeClr val="tx1">
                    <a:tint val="75000"/>
                  </a:schemeClr>
                </a:solidFill>
              </a:defRPr>
            </a:lvl5pPr>
            <a:lvl6pPr marL="2284180" indent="0" algn="ctr">
              <a:buNone/>
              <a:defRPr>
                <a:solidFill>
                  <a:schemeClr val="tx1">
                    <a:tint val="75000"/>
                  </a:schemeClr>
                </a:solidFill>
              </a:defRPr>
            </a:lvl6pPr>
            <a:lvl7pPr marL="2741018" indent="0" algn="ctr">
              <a:buNone/>
              <a:defRPr>
                <a:solidFill>
                  <a:schemeClr val="tx1">
                    <a:tint val="75000"/>
                  </a:schemeClr>
                </a:solidFill>
              </a:defRPr>
            </a:lvl7pPr>
            <a:lvl8pPr marL="3197853" indent="0" algn="ctr">
              <a:buNone/>
              <a:defRPr>
                <a:solidFill>
                  <a:schemeClr val="tx1">
                    <a:tint val="75000"/>
                  </a:schemeClr>
                </a:solidFill>
              </a:defRPr>
            </a:lvl8pPr>
            <a:lvl9pPr marL="3654689" indent="0" algn="ctr">
              <a:buNone/>
              <a:defRPr>
                <a:solidFill>
                  <a:schemeClr val="tx1">
                    <a:tint val="75000"/>
                  </a:schemeClr>
                </a:solidFill>
              </a:defRPr>
            </a:lvl9pPr>
          </a:lstStyle>
          <a:p>
            <a:r>
              <a:rPr lang="en-US" dirty="0" smtClean="0"/>
              <a:t>Click to edit Master subtitle style</a:t>
            </a:r>
            <a:endParaRPr lang="en-GB" dirty="0"/>
          </a:p>
        </p:txBody>
      </p:sp>
      <p:pic>
        <p:nvPicPr>
          <p:cNvPr id="57346" name="Picture 2" descr="H:\MY DOCUMENTS\GSICS\logo\GSICS500px.png"/>
          <p:cNvPicPr>
            <a:picLocks noChangeAspect="1" noChangeArrowheads="1"/>
          </p:cNvPicPr>
          <p:nvPr userDrawn="1"/>
        </p:nvPicPr>
        <p:blipFill>
          <a:blip r:embed="rId2" cstate="print"/>
          <a:srcRect/>
          <a:stretch>
            <a:fillRect/>
          </a:stretch>
        </p:blipFill>
        <p:spPr bwMode="auto">
          <a:xfrm>
            <a:off x="2571750" y="185764"/>
            <a:ext cx="4762500" cy="1933575"/>
          </a:xfrm>
          <a:prstGeom prst="rect">
            <a:avLst/>
          </a:prstGeom>
          <a:noFill/>
        </p:spPr>
      </p:pic>
    </p:spTree>
  </p:cSld>
  <p:clrMapOvr>
    <a:masterClrMapping/>
  </p:clrMapOvr>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5"/>
            <a:ext cx="5943600" cy="566739"/>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6837" indent="0">
              <a:buNone/>
              <a:defRPr sz="2800"/>
            </a:lvl2pPr>
            <a:lvl3pPr marL="913673" indent="0">
              <a:buNone/>
              <a:defRPr sz="2300"/>
            </a:lvl3pPr>
            <a:lvl4pPr marL="1370508" indent="0">
              <a:buNone/>
              <a:defRPr sz="2000"/>
            </a:lvl4pPr>
            <a:lvl5pPr marL="1827346" indent="0">
              <a:buNone/>
              <a:defRPr sz="2000"/>
            </a:lvl5pPr>
            <a:lvl6pPr marL="2284180" indent="0">
              <a:buNone/>
              <a:defRPr sz="2000"/>
            </a:lvl6pPr>
            <a:lvl7pPr marL="2741018" indent="0">
              <a:buNone/>
              <a:defRPr sz="2000"/>
            </a:lvl7pPr>
            <a:lvl8pPr marL="3197853" indent="0">
              <a:buNone/>
              <a:defRPr sz="2000"/>
            </a:lvl8pPr>
            <a:lvl9pPr marL="3654689" indent="0">
              <a:buNone/>
              <a:defRPr sz="2000"/>
            </a:lvl9pPr>
          </a:lstStyle>
          <a:p>
            <a:pPr lvl="0"/>
            <a:endParaRPr lang="en-GB" noProof="0" smtClean="0"/>
          </a:p>
        </p:txBody>
      </p:sp>
      <p:sp>
        <p:nvSpPr>
          <p:cNvPr id="4" name="Text Placeholder 3"/>
          <p:cNvSpPr>
            <a:spLocks noGrp="1"/>
          </p:cNvSpPr>
          <p:nvPr>
            <p:ph type="body" sz="half" idx="2"/>
          </p:nvPr>
        </p:nvSpPr>
        <p:spPr>
          <a:xfrm>
            <a:off x="1941645" y="5367349"/>
            <a:ext cx="5943600" cy="804863"/>
          </a:xfrm>
        </p:spPr>
        <p:txBody>
          <a:bodyPr/>
          <a:lstStyle>
            <a:lvl1pPr marL="0" indent="0">
              <a:buNone/>
              <a:defRPr sz="1400"/>
            </a:lvl1pPr>
            <a:lvl2pPr marL="456837" indent="0">
              <a:buNone/>
              <a:defRPr sz="1200"/>
            </a:lvl2pPr>
            <a:lvl3pPr marL="913673" indent="0">
              <a:buNone/>
              <a:defRPr sz="1100"/>
            </a:lvl3pPr>
            <a:lvl4pPr marL="1370508" indent="0">
              <a:buNone/>
              <a:defRPr sz="900"/>
            </a:lvl4pPr>
            <a:lvl5pPr marL="1827346" indent="0">
              <a:buNone/>
              <a:defRPr sz="900"/>
            </a:lvl5pPr>
            <a:lvl6pPr marL="2284180" indent="0">
              <a:buNone/>
              <a:defRPr sz="900"/>
            </a:lvl6pPr>
            <a:lvl7pPr marL="2741018" indent="0">
              <a:buNone/>
              <a:defRPr sz="900"/>
            </a:lvl7pPr>
            <a:lvl8pPr marL="3197853" indent="0">
              <a:buNone/>
              <a:defRPr sz="900"/>
            </a:lvl8pPr>
            <a:lvl9pPr marL="3654689"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63"/>
            <a:ext cx="2414588"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36578" y="274663"/>
            <a:ext cx="70786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95300" y="46212"/>
            <a:ext cx="8915400" cy="618727"/>
          </a:xfrm>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131220"/>
            <a:ext cx="8915400" cy="555665"/>
          </a:xfrm>
        </p:spPr>
        <p:txBody>
          <a:bodyPr/>
          <a:lstStyle>
            <a:lvl1pPr>
              <a:defRPr sz="2800" b="1"/>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sz="2300" b="1"/>
            </a:lvl1pPr>
            <a:lvl2pPr>
              <a:defRPr sz="2000" b="1"/>
            </a:lvl2pPr>
          </a:lstStyle>
          <a:p>
            <a:pPr lvl="0"/>
            <a:r>
              <a:rPr lang="en-US" dirty="0" smtClean="0"/>
              <a:t>Click to edit Master text styles</a:t>
            </a:r>
          </a:p>
          <a:p>
            <a:pPr lvl="1"/>
            <a:r>
              <a:rPr lang="en-US" dirty="0" smtClean="0"/>
              <a:t>Second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41"/>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6837" indent="0">
              <a:buNone/>
              <a:defRPr sz="1800">
                <a:solidFill>
                  <a:schemeClr val="tx1">
                    <a:tint val="75000"/>
                  </a:schemeClr>
                </a:solidFill>
              </a:defRPr>
            </a:lvl2pPr>
            <a:lvl3pPr marL="913673" indent="0">
              <a:buNone/>
              <a:defRPr sz="1600">
                <a:solidFill>
                  <a:schemeClr val="tx1">
                    <a:tint val="75000"/>
                  </a:schemeClr>
                </a:solidFill>
              </a:defRPr>
            </a:lvl3pPr>
            <a:lvl4pPr marL="1370508" indent="0">
              <a:buNone/>
              <a:defRPr sz="1400">
                <a:solidFill>
                  <a:schemeClr val="tx1">
                    <a:tint val="75000"/>
                  </a:schemeClr>
                </a:solidFill>
              </a:defRPr>
            </a:lvl4pPr>
            <a:lvl5pPr marL="1827346" indent="0">
              <a:buNone/>
              <a:defRPr sz="1400">
                <a:solidFill>
                  <a:schemeClr val="tx1">
                    <a:tint val="75000"/>
                  </a:schemeClr>
                </a:solidFill>
              </a:defRPr>
            </a:lvl5pPr>
            <a:lvl6pPr marL="2284180" indent="0">
              <a:buNone/>
              <a:defRPr sz="1400">
                <a:solidFill>
                  <a:schemeClr val="tx1">
                    <a:tint val="75000"/>
                  </a:schemeClr>
                </a:solidFill>
              </a:defRPr>
            </a:lvl6pPr>
            <a:lvl7pPr marL="2741018" indent="0">
              <a:buNone/>
              <a:defRPr sz="1400">
                <a:solidFill>
                  <a:schemeClr val="tx1">
                    <a:tint val="75000"/>
                  </a:schemeClr>
                </a:solidFill>
              </a:defRPr>
            </a:lvl7pPr>
            <a:lvl8pPr marL="3197853" indent="0">
              <a:buNone/>
              <a:defRPr sz="1400">
                <a:solidFill>
                  <a:schemeClr val="tx1">
                    <a:tint val="75000"/>
                  </a:schemeClr>
                </a:solidFill>
              </a:defRPr>
            </a:lvl8pPr>
            <a:lvl9pPr marL="3654689"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64"/>
            <a:ext cx="8915400" cy="954087"/>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7"/>
            <a:ext cx="4376870" cy="639763"/>
          </a:xfrm>
        </p:spPr>
        <p:txBody>
          <a:bodyPr anchor="b"/>
          <a:lstStyle>
            <a:lvl1pPr marL="0" indent="0">
              <a:buNone/>
              <a:defRPr sz="2300" b="1"/>
            </a:lvl1pPr>
            <a:lvl2pPr marL="456837" indent="0">
              <a:buNone/>
              <a:defRPr sz="2000" b="1"/>
            </a:lvl2pPr>
            <a:lvl3pPr marL="913673" indent="0">
              <a:buNone/>
              <a:defRPr sz="1800" b="1"/>
            </a:lvl3pPr>
            <a:lvl4pPr marL="1370508" indent="0">
              <a:buNone/>
              <a:defRPr sz="1600" b="1"/>
            </a:lvl4pPr>
            <a:lvl5pPr marL="1827346" indent="0">
              <a:buNone/>
              <a:defRPr sz="1600" b="1"/>
            </a:lvl5pPr>
            <a:lvl6pPr marL="2284180" indent="0">
              <a:buNone/>
              <a:defRPr sz="1600" b="1"/>
            </a:lvl6pPr>
            <a:lvl7pPr marL="2741018" indent="0">
              <a:buNone/>
              <a:defRPr sz="1600" b="1"/>
            </a:lvl7pPr>
            <a:lvl8pPr marL="3197853" indent="0">
              <a:buNone/>
              <a:defRPr sz="1600" b="1"/>
            </a:lvl8pPr>
            <a:lvl9pPr marL="365468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3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115" y="1535117"/>
            <a:ext cx="4378590" cy="639763"/>
          </a:xfrm>
        </p:spPr>
        <p:txBody>
          <a:bodyPr anchor="b"/>
          <a:lstStyle>
            <a:lvl1pPr marL="0" indent="0">
              <a:buNone/>
              <a:defRPr sz="2300" b="1"/>
            </a:lvl1pPr>
            <a:lvl2pPr marL="456837" indent="0">
              <a:buNone/>
              <a:defRPr sz="2000" b="1"/>
            </a:lvl2pPr>
            <a:lvl3pPr marL="913673" indent="0">
              <a:buNone/>
              <a:defRPr sz="1800" b="1"/>
            </a:lvl3pPr>
            <a:lvl4pPr marL="1370508" indent="0">
              <a:buNone/>
              <a:defRPr sz="1600" b="1"/>
            </a:lvl4pPr>
            <a:lvl5pPr marL="1827346" indent="0">
              <a:buNone/>
              <a:defRPr sz="1600" b="1"/>
            </a:lvl5pPr>
            <a:lvl6pPr marL="2284180" indent="0">
              <a:buNone/>
              <a:defRPr sz="1600" b="1"/>
            </a:lvl6pPr>
            <a:lvl7pPr marL="2741018" indent="0">
              <a:buNone/>
              <a:defRPr sz="1600" b="1"/>
            </a:lvl7pPr>
            <a:lvl8pPr marL="3197853" indent="0">
              <a:buNone/>
              <a:defRPr sz="1600" b="1"/>
            </a:lvl8pPr>
            <a:lvl9pPr marL="365468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5" y="2174875"/>
            <a:ext cx="4378590" cy="3951288"/>
          </a:xfrm>
        </p:spPr>
        <p:txBody>
          <a:bodyPr/>
          <a:lstStyle>
            <a:lvl1pPr>
              <a:defRPr sz="23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36575" y="1600206"/>
            <a:ext cx="4746625" cy="4525963"/>
          </a:xfrm>
        </p:spPr>
        <p:txBody>
          <a:bodyPr/>
          <a:lstStyle>
            <a:lvl1pPr>
              <a:defRPr sz="28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48302" y="1600206"/>
            <a:ext cx="3971925" cy="4525963"/>
          </a:xfrm>
        </p:spPr>
        <p:txBody>
          <a:bodyPr/>
          <a:lstStyle>
            <a:lvl1pPr>
              <a:defRPr sz="28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52"/>
          <p:cNvGrpSpPr>
            <a:grpSpLocks/>
          </p:cNvGrpSpPr>
          <p:nvPr userDrawn="1"/>
        </p:nvGrpSpPr>
        <p:grpSpPr bwMode="auto">
          <a:xfrm>
            <a:off x="4786" y="1090649"/>
            <a:ext cx="9901237" cy="128587"/>
            <a:chOff x="3" y="2044"/>
            <a:chExt cx="6237" cy="179"/>
          </a:xfrm>
        </p:grpSpPr>
        <p:sp>
          <p:nvSpPr>
            <p:cNvPr id="4"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5"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6"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7"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8"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grpSp>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3"/>
            <a:ext cx="3259006" cy="1162051"/>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2972" y="273083"/>
            <a:ext cx="5537729" cy="5853113"/>
          </a:xfrm>
        </p:spPr>
        <p:txBody>
          <a:bodyPr/>
          <a:lstStyle>
            <a:lvl1pPr>
              <a:defRPr sz="3200"/>
            </a:lvl1pPr>
            <a:lvl2pPr>
              <a:defRPr sz="28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4"/>
            <a:ext cx="3259006" cy="4691063"/>
          </a:xfrm>
        </p:spPr>
        <p:txBody>
          <a:bodyPr/>
          <a:lstStyle>
            <a:lvl1pPr marL="0" indent="0">
              <a:buNone/>
              <a:defRPr sz="1400"/>
            </a:lvl1pPr>
            <a:lvl2pPr marL="456837" indent="0">
              <a:buNone/>
              <a:defRPr sz="1200"/>
            </a:lvl2pPr>
            <a:lvl3pPr marL="913673" indent="0">
              <a:buNone/>
              <a:defRPr sz="1100"/>
            </a:lvl3pPr>
            <a:lvl4pPr marL="1370508" indent="0">
              <a:buNone/>
              <a:defRPr sz="900"/>
            </a:lvl4pPr>
            <a:lvl5pPr marL="1827346" indent="0">
              <a:buNone/>
              <a:defRPr sz="900"/>
            </a:lvl5pPr>
            <a:lvl6pPr marL="2284180" indent="0">
              <a:buNone/>
              <a:defRPr sz="900"/>
            </a:lvl6pPr>
            <a:lvl7pPr marL="2741018" indent="0">
              <a:buNone/>
              <a:defRPr sz="900"/>
            </a:lvl7pPr>
            <a:lvl8pPr marL="3197853" indent="0">
              <a:buNone/>
              <a:defRPr sz="900"/>
            </a:lvl8pPr>
            <a:lvl9pPr marL="3654689"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95300" y="50368"/>
            <a:ext cx="8915400" cy="429541"/>
          </a:xfrm>
          <a:prstGeom prst="rect">
            <a:avLst/>
          </a:prstGeom>
          <a:noFill/>
          <a:ln w="9525">
            <a:noFill/>
            <a:miter lim="800000"/>
            <a:headEnd/>
            <a:tailEnd/>
          </a:ln>
        </p:spPr>
        <p:txBody>
          <a:bodyPr vert="horz" wrap="square" lIns="91366" tIns="45682" rIns="91366" bIns="45682" numCol="1" anchor="ctr" anchorCtr="0" compatLnSpc="1">
            <a:prstTxWarp prst="textNoShape">
              <a:avLst/>
            </a:prstTxWarp>
          </a:bodyPr>
          <a:lstStyle/>
          <a:p>
            <a:pPr lvl="0"/>
            <a:r>
              <a:rPr lang="en-US" dirty="0" smtClean="0"/>
              <a:t>Click to edit Master title style</a:t>
            </a:r>
            <a:endParaRPr lang="en-GB" dirty="0" smtClean="0"/>
          </a:p>
        </p:txBody>
      </p:sp>
      <p:sp>
        <p:nvSpPr>
          <p:cNvPr id="2051" name="Text Placeholder 2"/>
          <p:cNvSpPr>
            <a:spLocks noGrp="1"/>
          </p:cNvSpPr>
          <p:nvPr>
            <p:ph type="body" idx="1"/>
          </p:nvPr>
        </p:nvSpPr>
        <p:spPr bwMode="auto">
          <a:xfrm>
            <a:off x="495300" y="1600206"/>
            <a:ext cx="8915400" cy="4525963"/>
          </a:xfrm>
          <a:prstGeom prst="rect">
            <a:avLst/>
          </a:prstGeom>
          <a:noFill/>
          <a:ln w="9525">
            <a:noFill/>
            <a:miter lim="800000"/>
            <a:headEnd/>
            <a:tailEnd/>
          </a:ln>
        </p:spPr>
        <p:txBody>
          <a:bodyPr vert="horz" wrap="square" lIns="91366" tIns="45682" rIns="91366" bIns="45682" numCol="1" anchor="t" anchorCtr="0" compatLnSpc="1">
            <a:prstTxWarp prst="textNoShape">
              <a:avLst/>
            </a:prstTxWarp>
          </a:bodyPr>
          <a:lstStyle/>
          <a:p>
            <a:pPr lvl="0"/>
            <a:r>
              <a:rPr lang="en-US" dirty="0" smtClean="0"/>
              <a:t>Click to edit Master text styles</a:t>
            </a:r>
          </a:p>
          <a:p>
            <a:pPr lvl="1"/>
            <a:r>
              <a:rPr lang="en-US" dirty="0" smtClean="0"/>
              <a:t>Second level</a:t>
            </a:r>
          </a:p>
        </p:txBody>
      </p:sp>
      <p:sp>
        <p:nvSpPr>
          <p:cNvPr id="19" name="Line 8"/>
          <p:cNvSpPr>
            <a:spLocks noChangeShapeType="1"/>
          </p:cNvSpPr>
          <p:nvPr/>
        </p:nvSpPr>
        <p:spPr bwMode="auto">
          <a:xfrm>
            <a:off x="571499" y="573707"/>
            <a:ext cx="8839201" cy="0"/>
          </a:xfrm>
          <a:prstGeom prst="line">
            <a:avLst/>
          </a:prstGeom>
          <a:noFill/>
          <a:ln w="57150" cmpd="thinThick">
            <a:solidFill>
              <a:srgbClr val="3333FF"/>
            </a:solidFill>
            <a:round/>
            <a:headEnd/>
            <a:tailEnd/>
          </a:ln>
          <a:effectLst/>
        </p:spPr>
        <p:txBody>
          <a:bodyPr lIns="91366" tIns="45682" rIns="91366" bIns="45682"/>
          <a:lstStyle/>
          <a:p>
            <a:pPr algn="ctr">
              <a:defRPr/>
            </a:pPr>
            <a:endParaRPr lang="en-US"/>
          </a:p>
        </p:txBody>
      </p:sp>
      <p:pic>
        <p:nvPicPr>
          <p:cNvPr id="2056" name="Picture 8" descr="H:\MY DOCUMENTS\GSICS\logo\GSICS180px.png"/>
          <p:cNvPicPr>
            <a:picLocks noChangeAspect="1" noChangeArrowheads="1"/>
          </p:cNvPicPr>
          <p:nvPr/>
        </p:nvPicPr>
        <p:blipFill>
          <a:blip r:embed="rId14" cstate="print"/>
          <a:srcRect/>
          <a:stretch>
            <a:fillRect/>
          </a:stretch>
        </p:blipFill>
        <p:spPr bwMode="auto">
          <a:xfrm>
            <a:off x="8191505" y="6162712"/>
            <a:ext cx="1714500" cy="695325"/>
          </a:xfrm>
          <a:prstGeom prst="rect">
            <a:avLst/>
          </a:prstGeom>
          <a:noFill/>
        </p:spPr>
      </p:pic>
    </p:spTree>
  </p:cSld>
  <p:clrMap bg1="lt1" tx1="dk1" bg2="lt2" tx2="dk2" accent1="accent1" accent2="accent2" accent3="accent3" accent4="accent4" accent5="accent5" accent6="accent6" hlink="hlink" folHlink="folHlink"/>
  <p:sldLayoutIdLst>
    <p:sldLayoutId id="2147484077" r:id="rId1"/>
    <p:sldLayoutId id="2147484090" r:id="rId2"/>
    <p:sldLayoutId id="2147484087" r:id="rId3"/>
    <p:sldLayoutId id="2147484078" r:id="rId4"/>
    <p:sldLayoutId id="2147484080" r:id="rId5"/>
    <p:sldLayoutId id="2147484079" r:id="rId6"/>
    <p:sldLayoutId id="2147484088" r:id="rId7"/>
    <p:sldLayoutId id="2147484089" r:id="rId8"/>
    <p:sldLayoutId id="2147484081" r:id="rId9"/>
    <p:sldLayoutId id="2147484082" r:id="rId10"/>
    <p:sldLayoutId id="2147484083" r:id="rId11"/>
    <p:sldLayoutId id="2147484084" r:id="rId12"/>
  </p:sldLayoutIdLst>
  <p:hf hdr="0" ftr="0"/>
  <p:txStyles>
    <p:titleStyle>
      <a:lvl1pPr algn="ctr" rtl="0" eaLnBrk="0" fontAlgn="base" hangingPunct="0">
        <a:spcBef>
          <a:spcPct val="0"/>
        </a:spcBef>
        <a:spcAft>
          <a:spcPct val="0"/>
        </a:spcAft>
        <a:defRPr sz="2800" b="1" kern="1200">
          <a:solidFill>
            <a:schemeClr val="tx1"/>
          </a:solidFill>
          <a:latin typeface="+mj-lt"/>
          <a:ea typeface="+mj-ea"/>
          <a:cs typeface="+mj-cs"/>
        </a:defRPr>
      </a:lvl1pPr>
      <a:lvl2pPr algn="ctr" rtl="0" eaLnBrk="0" fontAlgn="base" hangingPunct="0">
        <a:spcBef>
          <a:spcPct val="0"/>
        </a:spcBef>
        <a:spcAft>
          <a:spcPct val="0"/>
        </a:spcAft>
        <a:defRPr sz="4300">
          <a:solidFill>
            <a:schemeClr val="tx1"/>
          </a:solidFill>
          <a:latin typeface="Calibri" pitchFamily="34" charset="0"/>
        </a:defRPr>
      </a:lvl2pPr>
      <a:lvl3pPr algn="ctr" rtl="0" eaLnBrk="0" fontAlgn="base" hangingPunct="0">
        <a:spcBef>
          <a:spcPct val="0"/>
        </a:spcBef>
        <a:spcAft>
          <a:spcPct val="0"/>
        </a:spcAft>
        <a:defRPr sz="4300">
          <a:solidFill>
            <a:schemeClr val="tx1"/>
          </a:solidFill>
          <a:latin typeface="Calibri" pitchFamily="34" charset="0"/>
        </a:defRPr>
      </a:lvl3pPr>
      <a:lvl4pPr algn="ctr" rtl="0" eaLnBrk="0" fontAlgn="base" hangingPunct="0">
        <a:spcBef>
          <a:spcPct val="0"/>
        </a:spcBef>
        <a:spcAft>
          <a:spcPct val="0"/>
        </a:spcAft>
        <a:defRPr sz="4300">
          <a:solidFill>
            <a:schemeClr val="tx1"/>
          </a:solidFill>
          <a:latin typeface="Calibri" pitchFamily="34" charset="0"/>
        </a:defRPr>
      </a:lvl4pPr>
      <a:lvl5pPr algn="ctr" rtl="0" eaLnBrk="0" fontAlgn="base" hangingPunct="0">
        <a:spcBef>
          <a:spcPct val="0"/>
        </a:spcBef>
        <a:spcAft>
          <a:spcPct val="0"/>
        </a:spcAft>
        <a:defRPr sz="4300">
          <a:solidFill>
            <a:schemeClr val="tx1"/>
          </a:solidFill>
          <a:latin typeface="Calibri" pitchFamily="34" charset="0"/>
        </a:defRPr>
      </a:lvl5pPr>
      <a:lvl6pPr marL="456837" algn="ctr" rtl="0" fontAlgn="base">
        <a:spcBef>
          <a:spcPct val="0"/>
        </a:spcBef>
        <a:spcAft>
          <a:spcPct val="0"/>
        </a:spcAft>
        <a:defRPr sz="4300">
          <a:solidFill>
            <a:schemeClr val="tx1"/>
          </a:solidFill>
          <a:latin typeface="Calibri" pitchFamily="34" charset="0"/>
        </a:defRPr>
      </a:lvl6pPr>
      <a:lvl7pPr marL="913673" algn="ctr" rtl="0" fontAlgn="base">
        <a:spcBef>
          <a:spcPct val="0"/>
        </a:spcBef>
        <a:spcAft>
          <a:spcPct val="0"/>
        </a:spcAft>
        <a:defRPr sz="4300">
          <a:solidFill>
            <a:schemeClr val="tx1"/>
          </a:solidFill>
          <a:latin typeface="Calibri" pitchFamily="34" charset="0"/>
        </a:defRPr>
      </a:lvl7pPr>
      <a:lvl8pPr marL="1370508" algn="ctr" rtl="0" fontAlgn="base">
        <a:spcBef>
          <a:spcPct val="0"/>
        </a:spcBef>
        <a:spcAft>
          <a:spcPct val="0"/>
        </a:spcAft>
        <a:defRPr sz="4300">
          <a:solidFill>
            <a:schemeClr val="tx1"/>
          </a:solidFill>
          <a:latin typeface="Calibri" pitchFamily="34" charset="0"/>
        </a:defRPr>
      </a:lvl8pPr>
      <a:lvl9pPr marL="1827346" algn="ctr" rtl="0" fontAlgn="base">
        <a:spcBef>
          <a:spcPct val="0"/>
        </a:spcBef>
        <a:spcAft>
          <a:spcPct val="0"/>
        </a:spcAft>
        <a:defRPr sz="4300">
          <a:solidFill>
            <a:schemeClr val="tx1"/>
          </a:solidFill>
          <a:latin typeface="Calibri" pitchFamily="34" charset="0"/>
        </a:defRPr>
      </a:lvl9pPr>
    </p:titleStyle>
    <p:bodyStyle>
      <a:lvl1pPr marL="342627" indent="-342627" algn="l" rtl="0" eaLnBrk="0" fontAlgn="base" hangingPunct="0">
        <a:spcBef>
          <a:spcPct val="20000"/>
        </a:spcBef>
        <a:spcAft>
          <a:spcPct val="0"/>
        </a:spcAft>
        <a:buFont typeface="Arial" charset="0"/>
        <a:buChar char="•"/>
        <a:defRPr sz="2300" b="1" kern="1200">
          <a:solidFill>
            <a:schemeClr val="tx1"/>
          </a:solidFill>
          <a:latin typeface="+mn-lt"/>
          <a:ea typeface="+mn-ea"/>
          <a:cs typeface="+mn-cs"/>
        </a:defRPr>
      </a:lvl1pPr>
      <a:lvl2pPr marL="742359" indent="-285521" algn="l" rtl="0" eaLnBrk="0" fontAlgn="base" hangingPunct="0">
        <a:spcBef>
          <a:spcPct val="20000"/>
        </a:spcBef>
        <a:spcAft>
          <a:spcPct val="0"/>
        </a:spcAft>
        <a:buFont typeface="Arial" charset="0"/>
        <a:buChar char="–"/>
        <a:defRPr sz="1800" b="1" kern="1200">
          <a:solidFill>
            <a:schemeClr val="tx2"/>
          </a:solidFill>
          <a:latin typeface="+mn-lt"/>
          <a:ea typeface="+mn-ea"/>
          <a:cs typeface="+mn-cs"/>
        </a:defRPr>
      </a:lvl2pPr>
      <a:lvl3pPr marL="1142090" indent="-228416" algn="l" rtl="0" eaLnBrk="0" fontAlgn="base" hangingPunct="0">
        <a:spcBef>
          <a:spcPct val="20000"/>
        </a:spcBef>
        <a:spcAft>
          <a:spcPct val="0"/>
        </a:spcAft>
        <a:buFont typeface="Arial" charset="0"/>
        <a:buChar char="•"/>
        <a:defRPr sz="2300" kern="1200">
          <a:solidFill>
            <a:schemeClr val="tx1"/>
          </a:solidFill>
          <a:latin typeface="+mn-lt"/>
          <a:ea typeface="+mn-ea"/>
          <a:cs typeface="+mn-cs"/>
        </a:defRPr>
      </a:lvl3pPr>
      <a:lvl4pPr marL="1598925" indent="-228416"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5764" indent="-228416"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2598" indent="-228416" algn="l" defTabSz="91367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9435" indent="-228416" algn="l" defTabSz="91367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6271" indent="-228416" algn="l" defTabSz="91367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3107" indent="-228416" algn="l" defTabSz="91367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3673" rtl="0" eaLnBrk="1" latinLnBrk="0" hangingPunct="1">
        <a:defRPr sz="1800" kern="1200">
          <a:solidFill>
            <a:schemeClr val="tx1"/>
          </a:solidFill>
          <a:latin typeface="+mn-lt"/>
          <a:ea typeface="+mn-ea"/>
          <a:cs typeface="+mn-cs"/>
        </a:defRPr>
      </a:lvl1pPr>
      <a:lvl2pPr marL="456837" algn="l" defTabSz="913673" rtl="0" eaLnBrk="1" latinLnBrk="0" hangingPunct="1">
        <a:defRPr sz="1800" kern="1200">
          <a:solidFill>
            <a:schemeClr val="tx1"/>
          </a:solidFill>
          <a:latin typeface="+mn-lt"/>
          <a:ea typeface="+mn-ea"/>
          <a:cs typeface="+mn-cs"/>
        </a:defRPr>
      </a:lvl2pPr>
      <a:lvl3pPr marL="913673" algn="l" defTabSz="913673" rtl="0" eaLnBrk="1" latinLnBrk="0" hangingPunct="1">
        <a:defRPr sz="1800" kern="1200">
          <a:solidFill>
            <a:schemeClr val="tx1"/>
          </a:solidFill>
          <a:latin typeface="+mn-lt"/>
          <a:ea typeface="+mn-ea"/>
          <a:cs typeface="+mn-cs"/>
        </a:defRPr>
      </a:lvl3pPr>
      <a:lvl4pPr marL="1370508" algn="l" defTabSz="913673" rtl="0" eaLnBrk="1" latinLnBrk="0" hangingPunct="1">
        <a:defRPr sz="1800" kern="1200">
          <a:solidFill>
            <a:schemeClr val="tx1"/>
          </a:solidFill>
          <a:latin typeface="+mn-lt"/>
          <a:ea typeface="+mn-ea"/>
          <a:cs typeface="+mn-cs"/>
        </a:defRPr>
      </a:lvl4pPr>
      <a:lvl5pPr marL="1827346" algn="l" defTabSz="913673" rtl="0" eaLnBrk="1" latinLnBrk="0" hangingPunct="1">
        <a:defRPr sz="1800" kern="1200">
          <a:solidFill>
            <a:schemeClr val="tx1"/>
          </a:solidFill>
          <a:latin typeface="+mn-lt"/>
          <a:ea typeface="+mn-ea"/>
          <a:cs typeface="+mn-cs"/>
        </a:defRPr>
      </a:lvl5pPr>
      <a:lvl6pPr marL="2284180" algn="l" defTabSz="913673" rtl="0" eaLnBrk="1" latinLnBrk="0" hangingPunct="1">
        <a:defRPr sz="1800" kern="1200">
          <a:solidFill>
            <a:schemeClr val="tx1"/>
          </a:solidFill>
          <a:latin typeface="+mn-lt"/>
          <a:ea typeface="+mn-ea"/>
          <a:cs typeface="+mn-cs"/>
        </a:defRPr>
      </a:lvl6pPr>
      <a:lvl7pPr marL="2741018" algn="l" defTabSz="913673" rtl="0" eaLnBrk="1" latinLnBrk="0" hangingPunct="1">
        <a:defRPr sz="1800" kern="1200">
          <a:solidFill>
            <a:schemeClr val="tx1"/>
          </a:solidFill>
          <a:latin typeface="+mn-lt"/>
          <a:ea typeface="+mn-ea"/>
          <a:cs typeface="+mn-cs"/>
        </a:defRPr>
      </a:lvl7pPr>
      <a:lvl8pPr marL="3197853" algn="l" defTabSz="913673" rtl="0" eaLnBrk="1" latinLnBrk="0" hangingPunct="1">
        <a:defRPr sz="1800" kern="1200">
          <a:solidFill>
            <a:schemeClr val="tx1"/>
          </a:solidFill>
          <a:latin typeface="+mn-lt"/>
          <a:ea typeface="+mn-ea"/>
          <a:cs typeface="+mn-cs"/>
        </a:defRPr>
      </a:lvl8pPr>
      <a:lvl9pPr marL="3654689" algn="l" defTabSz="91367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4"/>
          <p:cNvSpPr>
            <a:spLocks noGrp="1" noChangeArrowheads="1"/>
          </p:cNvSpPr>
          <p:nvPr>
            <p:ph type="ctrTitle"/>
          </p:nvPr>
        </p:nvSpPr>
        <p:spPr>
          <a:xfrm>
            <a:off x="548641" y="2968323"/>
            <a:ext cx="9196250" cy="1470025"/>
          </a:xfrm>
        </p:spPr>
        <p:txBody>
          <a:bodyPr/>
          <a:lstStyle/>
          <a:p>
            <a:pPr eaLnBrk="1" hangingPunct="1"/>
            <a:r>
              <a:rPr lang="en-GB" sz="3600" dirty="0" smtClean="0"/>
              <a:t/>
            </a:r>
            <a:br>
              <a:rPr lang="en-GB" sz="3600" dirty="0" smtClean="0"/>
            </a:br>
            <a:r>
              <a:rPr lang="en-GB" sz="3600" dirty="0" smtClean="0"/>
              <a:t>GSICS Users Workshop</a:t>
            </a:r>
            <a:br>
              <a:rPr lang="en-GB" sz="3600" dirty="0" smtClean="0"/>
            </a:br>
            <a:r>
              <a:rPr lang="en-GB" sz="3600" u="sng" dirty="0" smtClean="0"/>
              <a:t>Preparations</a:t>
            </a:r>
            <a:r>
              <a:rPr lang="en-GB" sz="3600" dirty="0" smtClean="0"/>
              <a:t/>
            </a:r>
            <a:br>
              <a:rPr lang="en-GB" sz="3600" dirty="0" smtClean="0"/>
            </a:br>
            <a:endParaRPr lang="en-GB" sz="3600" dirty="0" smtClean="0"/>
          </a:p>
        </p:txBody>
      </p:sp>
      <p:sp>
        <p:nvSpPr>
          <p:cNvPr id="5" name="Rectangle 43"/>
          <p:cNvSpPr>
            <a:spLocks noGrp="1" noChangeArrowheads="1"/>
          </p:cNvSpPr>
          <p:nvPr>
            <p:ph type="subTitle" idx="1"/>
          </p:nvPr>
        </p:nvSpPr>
        <p:spPr>
          <a:xfrm>
            <a:off x="1160024" y="4925513"/>
            <a:ext cx="7555043" cy="1752600"/>
          </a:xfrm>
        </p:spPr>
        <p:txBody>
          <a:bodyPr/>
          <a:lstStyle/>
          <a:p>
            <a:pPr eaLnBrk="1" hangingPunct="1">
              <a:defRPr/>
            </a:pPr>
            <a:r>
              <a:rPr lang="en-US" dirty="0" smtClean="0">
                <a:solidFill>
                  <a:srgbClr val="002060"/>
                </a:solidFill>
              </a:rPr>
              <a:t> </a:t>
            </a:r>
            <a:r>
              <a:rPr lang="en-US" dirty="0" err="1" smtClean="0">
                <a:solidFill>
                  <a:srgbClr val="002060"/>
                </a:solidFill>
              </a:rPr>
              <a:t>Manik</a:t>
            </a:r>
            <a:r>
              <a:rPr lang="en-US" dirty="0" smtClean="0">
                <a:solidFill>
                  <a:srgbClr val="002060"/>
                </a:solidFill>
              </a:rPr>
              <a:t> Bali, Tim </a:t>
            </a:r>
            <a:r>
              <a:rPr lang="en-US" dirty="0" err="1" smtClean="0">
                <a:solidFill>
                  <a:srgbClr val="002060"/>
                </a:solidFill>
              </a:rPr>
              <a:t>Hewison</a:t>
            </a:r>
            <a:r>
              <a:rPr lang="en-US" dirty="0" smtClean="0">
                <a:solidFill>
                  <a:srgbClr val="002060"/>
                </a:solidFill>
              </a:rPr>
              <a:t> and Lawrence E Flynn</a:t>
            </a:r>
            <a:endParaRPr lang="en-US" sz="1600" dirty="0" smtClean="0">
              <a:solidFill>
                <a:srgbClr val="002060"/>
              </a:solidFill>
            </a:endParaRPr>
          </a:p>
          <a:p>
            <a:pPr eaLnBrk="1" hangingPunct="1">
              <a:buFont typeface="Arial" pitchFamily="34" charset="0"/>
              <a:buNone/>
              <a:defRPr/>
            </a:pPr>
            <a:r>
              <a:rPr lang="en-US" sz="1600" b="0" dirty="0" smtClean="0">
                <a:solidFill>
                  <a:srgbClr val="002060"/>
                </a:solidFill>
              </a:rPr>
              <a:t>April, 23, 2015</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Aims for 2015 GUW-Proposed themes</a:t>
            </a:r>
            <a:endParaRPr lang="en-US" dirty="0"/>
          </a:p>
        </p:txBody>
      </p:sp>
      <p:sp>
        <p:nvSpPr>
          <p:cNvPr id="3" name="Content Placeholder 2"/>
          <p:cNvSpPr>
            <a:spLocks noGrp="1"/>
          </p:cNvSpPr>
          <p:nvPr>
            <p:ph idx="1"/>
          </p:nvPr>
        </p:nvSpPr>
        <p:spPr>
          <a:xfrm>
            <a:off x="836907" y="5055468"/>
            <a:ext cx="8772042" cy="415434"/>
          </a:xfrm>
        </p:spPr>
        <p:txBody>
          <a:bodyPr/>
          <a:lstStyle/>
          <a:p>
            <a:pPr>
              <a:buNone/>
            </a:pPr>
            <a:r>
              <a:rPr lang="en-US" sz="2000" dirty="0" smtClean="0">
                <a:solidFill>
                  <a:srgbClr val="C00000"/>
                </a:solidFill>
              </a:rPr>
              <a:t>Key goal of  GUW  to ….</a:t>
            </a:r>
          </a:p>
          <a:p>
            <a:pPr>
              <a:buNone/>
            </a:pPr>
            <a:r>
              <a:rPr lang="en-US" sz="2000" dirty="0" smtClean="0">
                <a:solidFill>
                  <a:srgbClr val="C00000"/>
                </a:solidFill>
              </a:rPr>
              <a:t>Kick-off </a:t>
            </a:r>
            <a:r>
              <a:rPr lang="en-US" sz="2000" dirty="0" smtClean="0">
                <a:solidFill>
                  <a:srgbClr val="C00000"/>
                </a:solidFill>
              </a:rPr>
              <a:t>the </a:t>
            </a:r>
            <a:r>
              <a:rPr lang="en-US" sz="2000" dirty="0" smtClean="0">
                <a:solidFill>
                  <a:srgbClr val="C00000"/>
                </a:solidFill>
              </a:rPr>
              <a:t>‘process’ </a:t>
            </a:r>
            <a:r>
              <a:rPr lang="en-US" sz="2000" dirty="0" smtClean="0">
                <a:solidFill>
                  <a:srgbClr val="C00000"/>
                </a:solidFill>
              </a:rPr>
              <a:t>of defining formal user requirements for GSICS deliverables</a:t>
            </a:r>
            <a:r>
              <a:rPr lang="en-US" sz="2000" b="0" dirty="0" smtClean="0"/>
              <a:t>.</a:t>
            </a:r>
          </a:p>
          <a:p>
            <a:pPr>
              <a:buNone/>
            </a:pPr>
            <a:endParaRPr lang="en-US" b="0" dirty="0" smtClean="0"/>
          </a:p>
          <a:p>
            <a:pPr>
              <a:buNone/>
            </a:pPr>
            <a:endParaRPr lang="en-US" dirty="0"/>
          </a:p>
        </p:txBody>
      </p:sp>
      <p:sp>
        <p:nvSpPr>
          <p:cNvPr id="4" name="Rectangle 3"/>
          <p:cNvSpPr/>
          <p:nvPr/>
        </p:nvSpPr>
        <p:spPr>
          <a:xfrm>
            <a:off x="874859" y="4362304"/>
            <a:ext cx="8376338" cy="369332"/>
          </a:xfrm>
          <a:prstGeom prst="rect">
            <a:avLst/>
          </a:prstGeom>
        </p:spPr>
        <p:txBody>
          <a:bodyPr wrap="square">
            <a:spAutoFit/>
          </a:bodyPr>
          <a:lstStyle/>
          <a:p>
            <a:r>
              <a:rPr lang="en-US" sz="1800" dirty="0" smtClean="0">
                <a:solidFill>
                  <a:schemeClr val="tx1">
                    <a:lumMod val="95000"/>
                    <a:lumOff val="5000"/>
                  </a:schemeClr>
                </a:solidFill>
              </a:rPr>
              <a:t>Set </a:t>
            </a:r>
            <a:r>
              <a:rPr lang="en-US" sz="1800" dirty="0" smtClean="0">
                <a:solidFill>
                  <a:schemeClr val="tx1">
                    <a:lumMod val="95000"/>
                    <a:lumOff val="5000"/>
                  </a:schemeClr>
                </a:solidFill>
              </a:rPr>
              <a:t>up focus groups for each “class” of (potential) </a:t>
            </a:r>
            <a:r>
              <a:rPr lang="en-US" sz="1800" dirty="0" smtClean="0">
                <a:solidFill>
                  <a:schemeClr val="tx1">
                    <a:lumMod val="95000"/>
                    <a:lumOff val="5000"/>
                  </a:schemeClr>
                </a:solidFill>
              </a:rPr>
              <a:t>deliverables</a:t>
            </a:r>
            <a:r>
              <a:rPr lang="en-US" sz="1800" dirty="0" smtClean="0">
                <a:solidFill>
                  <a:schemeClr val="tx1">
                    <a:lumMod val="95000"/>
                    <a:lumOff val="5000"/>
                  </a:schemeClr>
                </a:solidFill>
              </a:rPr>
              <a:t> </a:t>
            </a:r>
            <a:endParaRPr lang="en-US" sz="1800" dirty="0">
              <a:solidFill>
                <a:schemeClr val="tx1">
                  <a:lumMod val="95000"/>
                  <a:lumOff val="5000"/>
                </a:schemeClr>
              </a:solidFill>
            </a:endParaRPr>
          </a:p>
        </p:txBody>
      </p:sp>
      <p:sp>
        <p:nvSpPr>
          <p:cNvPr id="5" name="Rectangle 4"/>
          <p:cNvSpPr/>
          <p:nvPr/>
        </p:nvSpPr>
        <p:spPr>
          <a:xfrm>
            <a:off x="728420" y="1725438"/>
            <a:ext cx="8911525" cy="2385268"/>
          </a:xfrm>
          <a:prstGeom prst="rect">
            <a:avLst/>
          </a:prstGeom>
        </p:spPr>
        <p:txBody>
          <a:bodyPr wrap="square">
            <a:spAutoFit/>
          </a:bodyPr>
          <a:lstStyle/>
          <a:p>
            <a:pPr marL="457200" indent="-457200">
              <a:buFont typeface="+mj-lt"/>
              <a:buAutoNum type="arabicPeriod"/>
            </a:pPr>
            <a:r>
              <a:rPr lang="en-US" sz="2000" b="0" dirty="0" smtClean="0">
                <a:solidFill>
                  <a:schemeClr val="tx1">
                    <a:lumMod val="95000"/>
                    <a:lumOff val="5000"/>
                  </a:schemeClr>
                </a:solidFill>
              </a:rPr>
              <a:t>Defining User Requirements for GSICS </a:t>
            </a:r>
            <a:r>
              <a:rPr lang="en-US" sz="2000" b="0" dirty="0" smtClean="0">
                <a:solidFill>
                  <a:schemeClr val="tx1">
                    <a:lumMod val="95000"/>
                    <a:lumOff val="5000"/>
                  </a:schemeClr>
                </a:solidFill>
              </a:rPr>
              <a:t>Products (WMO and/or GCC)</a:t>
            </a:r>
          </a:p>
          <a:p>
            <a:pPr marL="457200" indent="-457200">
              <a:buFont typeface="+mj-lt"/>
              <a:buAutoNum type="arabicPeriod"/>
            </a:pPr>
            <a:r>
              <a:rPr lang="en-US" sz="2000" b="0" dirty="0" smtClean="0">
                <a:solidFill>
                  <a:schemeClr val="tx1">
                    <a:lumMod val="95000"/>
                    <a:lumOff val="5000"/>
                  </a:schemeClr>
                </a:solidFill>
              </a:rPr>
              <a:t>New GSICS Demonstration </a:t>
            </a:r>
            <a:r>
              <a:rPr lang="en-US" sz="2000" b="0" dirty="0" smtClean="0">
                <a:solidFill>
                  <a:schemeClr val="tx1">
                    <a:lumMod val="95000"/>
                    <a:lumOff val="5000"/>
                  </a:schemeClr>
                </a:solidFill>
              </a:rPr>
              <a:t>Products (ISRO +CMA +KMA+NASA+ NOAA+EUMETSAT)</a:t>
            </a:r>
          </a:p>
          <a:p>
            <a:pPr marL="457200" indent="-457200">
              <a:buFont typeface="+mj-lt"/>
              <a:buAutoNum type="arabicPeriod"/>
            </a:pPr>
            <a:r>
              <a:rPr lang="en-US" sz="2000" b="0" dirty="0" smtClean="0">
                <a:solidFill>
                  <a:schemeClr val="tx1">
                    <a:lumMod val="95000"/>
                    <a:lumOff val="5000"/>
                  </a:schemeClr>
                </a:solidFill>
              </a:rPr>
              <a:t>Product Update </a:t>
            </a:r>
            <a:r>
              <a:rPr lang="en-US" sz="2000" b="0" dirty="0" smtClean="0">
                <a:solidFill>
                  <a:schemeClr val="tx1">
                    <a:lumMod val="95000"/>
                    <a:lumOff val="5000"/>
                  </a:schemeClr>
                </a:solidFill>
              </a:rPr>
              <a:t>Philosophy </a:t>
            </a:r>
          </a:p>
          <a:p>
            <a:pPr marL="457200" indent="-457200">
              <a:buFont typeface="+mj-lt"/>
              <a:buAutoNum type="arabicPeriod"/>
            </a:pPr>
            <a:r>
              <a:rPr lang="en-US" sz="2000" b="0" dirty="0" err="1" smtClean="0">
                <a:solidFill>
                  <a:schemeClr val="tx1">
                    <a:lumMod val="95000"/>
                    <a:lumOff val="5000"/>
                  </a:schemeClr>
                </a:solidFill>
              </a:rPr>
              <a:t>NetCDF</a:t>
            </a:r>
            <a:r>
              <a:rPr lang="en-US" sz="2000" b="0" dirty="0" smtClean="0">
                <a:solidFill>
                  <a:schemeClr val="tx1">
                    <a:lumMod val="95000"/>
                    <a:lumOff val="5000"/>
                  </a:schemeClr>
                </a:solidFill>
              </a:rPr>
              <a:t> </a:t>
            </a:r>
            <a:r>
              <a:rPr lang="en-US" sz="2000" b="0" dirty="0" smtClean="0">
                <a:solidFill>
                  <a:schemeClr val="tx1">
                    <a:lumMod val="95000"/>
                    <a:lumOff val="5000"/>
                  </a:schemeClr>
                </a:solidFill>
              </a:rPr>
              <a:t>Convention </a:t>
            </a:r>
            <a:r>
              <a:rPr lang="en-US" sz="2000" b="0" dirty="0" smtClean="0">
                <a:solidFill>
                  <a:schemeClr val="tx1">
                    <a:lumMod val="95000"/>
                    <a:lumOff val="5000"/>
                  </a:schemeClr>
                </a:solidFill>
              </a:rPr>
              <a:t>Changes </a:t>
            </a:r>
          </a:p>
          <a:p>
            <a:pPr marL="457200" indent="-457200">
              <a:buFont typeface="+mj-lt"/>
              <a:buAutoNum type="arabicPeriod"/>
            </a:pPr>
            <a:r>
              <a:rPr lang="en-US" sz="2000" b="0" dirty="0" smtClean="0">
                <a:solidFill>
                  <a:schemeClr val="tx1">
                    <a:lumMod val="95000"/>
                    <a:lumOff val="5000"/>
                  </a:schemeClr>
                </a:solidFill>
              </a:rPr>
              <a:t>FCDR</a:t>
            </a:r>
          </a:p>
          <a:p>
            <a:pPr marL="457200" indent="-457200">
              <a:buFont typeface="+mj-lt"/>
              <a:buAutoNum type="arabicPeriod"/>
            </a:pPr>
            <a:r>
              <a:rPr lang="en-US" sz="2000" b="0" dirty="0" smtClean="0">
                <a:solidFill>
                  <a:schemeClr val="tx1">
                    <a:lumMod val="95000"/>
                    <a:lumOff val="5000"/>
                  </a:schemeClr>
                </a:solidFill>
              </a:rPr>
              <a:t>GSICS Spectral Corrections ( GCC/</a:t>
            </a:r>
            <a:r>
              <a:rPr lang="en-US" sz="2000" b="0" dirty="0" err="1" smtClean="0">
                <a:solidFill>
                  <a:schemeClr val="tx1">
                    <a:lumMod val="95000"/>
                    <a:lumOff val="5000"/>
                  </a:schemeClr>
                </a:solidFill>
              </a:rPr>
              <a:t>M.Bali</a:t>
            </a:r>
            <a:r>
              <a:rPr lang="en-US" sz="2000" b="0" dirty="0" smtClean="0">
                <a:solidFill>
                  <a:schemeClr val="tx1">
                    <a:lumMod val="95000"/>
                    <a:lumOff val="5000"/>
                  </a:schemeClr>
                </a:solidFill>
              </a:rPr>
              <a:t>) </a:t>
            </a:r>
            <a:endParaRPr lang="en-US" sz="2000" b="0" dirty="0" smtClean="0">
              <a:solidFill>
                <a:schemeClr val="tx1">
                  <a:lumMod val="95000"/>
                  <a:lumOff val="5000"/>
                </a:schemeClr>
              </a:solidFill>
            </a:endParaRPr>
          </a:p>
          <a:p>
            <a:pPr marL="228600" indent="-228600">
              <a:buFont typeface="+mj-lt"/>
              <a:buAutoNum type="arabicPeriod"/>
            </a:pPr>
            <a:endParaRPr lang="en-US" b="0"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 Invites</a:t>
            </a:r>
            <a:endParaRPr lang="en-US" dirty="0"/>
          </a:p>
        </p:txBody>
      </p:sp>
      <p:pic>
        <p:nvPicPr>
          <p:cNvPr id="28679" name="Picture 7"/>
          <p:cNvPicPr>
            <a:picLocks noChangeAspect="1" noChangeArrowheads="1"/>
          </p:cNvPicPr>
          <p:nvPr/>
        </p:nvPicPr>
        <p:blipFill>
          <a:blip r:embed="rId2" cstate="print"/>
          <a:srcRect/>
          <a:stretch>
            <a:fillRect/>
          </a:stretch>
        </p:blipFill>
        <p:spPr bwMode="auto">
          <a:xfrm>
            <a:off x="0" y="714374"/>
            <a:ext cx="5927271" cy="4283473"/>
          </a:xfrm>
          <a:prstGeom prst="rect">
            <a:avLst/>
          </a:prstGeom>
          <a:noFill/>
          <a:ln w="9525">
            <a:noFill/>
            <a:miter lim="800000"/>
            <a:headEnd/>
            <a:tailEnd/>
          </a:ln>
        </p:spPr>
      </p:pic>
      <p:sp>
        <p:nvSpPr>
          <p:cNvPr id="12" name="TextBox 11"/>
          <p:cNvSpPr txBox="1"/>
          <p:nvPr/>
        </p:nvSpPr>
        <p:spPr>
          <a:xfrm>
            <a:off x="3427340" y="1995130"/>
            <a:ext cx="6181609" cy="181588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buFont typeface="Wingdings" pitchFamily="2" charset="2"/>
              <a:buChar char="§"/>
            </a:pPr>
            <a:r>
              <a:rPr lang="en-US" sz="1800" dirty="0" smtClean="0">
                <a:solidFill>
                  <a:schemeClr val="tx1">
                    <a:lumMod val="95000"/>
                    <a:lumOff val="5000"/>
                  </a:schemeClr>
                </a:solidFill>
              </a:rPr>
              <a:t>T</a:t>
            </a:r>
            <a:r>
              <a:rPr lang="en-US" sz="1800" dirty="0" smtClean="0">
                <a:solidFill>
                  <a:schemeClr val="tx1">
                    <a:lumMod val="95000"/>
                    <a:lumOff val="5000"/>
                  </a:schemeClr>
                </a:solidFill>
              </a:rPr>
              <a:t>o </a:t>
            </a:r>
            <a:r>
              <a:rPr lang="en-US" sz="1800" dirty="0" smtClean="0">
                <a:solidFill>
                  <a:schemeClr val="tx1">
                    <a:lumMod val="95000"/>
                    <a:lumOff val="5000"/>
                  </a:schemeClr>
                </a:solidFill>
              </a:rPr>
              <a:t>a large extent </a:t>
            </a:r>
            <a:r>
              <a:rPr lang="en-US" sz="1800" dirty="0" smtClean="0">
                <a:solidFill>
                  <a:schemeClr val="tx1">
                    <a:lumMod val="95000"/>
                    <a:lumOff val="5000"/>
                  </a:schemeClr>
                </a:solidFill>
              </a:rPr>
              <a:t> Attendees influence the final agenda</a:t>
            </a:r>
          </a:p>
          <a:p>
            <a:pPr>
              <a:buFont typeface="Wingdings" pitchFamily="2" charset="2"/>
              <a:buChar char="§"/>
            </a:pPr>
            <a:r>
              <a:rPr lang="en-US" sz="1800" dirty="0" smtClean="0">
                <a:solidFill>
                  <a:schemeClr val="tx1">
                    <a:lumMod val="95000"/>
                    <a:lumOff val="5000"/>
                  </a:schemeClr>
                </a:solidFill>
              </a:rPr>
              <a:t>Web access  and  possibility to still make it to the EUMETSAT conf gives a wider opportunity to participants</a:t>
            </a:r>
            <a:r>
              <a:rPr lang="en-US" sz="2000" dirty="0" smtClean="0">
                <a:solidFill>
                  <a:schemeClr val="tx1">
                    <a:lumMod val="95000"/>
                    <a:lumOff val="5000"/>
                  </a:schemeClr>
                </a:solidFill>
              </a:rPr>
              <a:t>.</a:t>
            </a:r>
          </a:p>
          <a:p>
            <a:endParaRPr lang="en-US" sz="2000" dirty="0">
              <a:solidFill>
                <a:schemeClr val="tx1">
                  <a:lumMod val="95000"/>
                  <a:lumOff val="5000"/>
                </a:schemeClr>
              </a:solidFill>
            </a:endParaRPr>
          </a:p>
        </p:txBody>
      </p:sp>
      <p:sp>
        <p:nvSpPr>
          <p:cNvPr id="13" name="TextBox 12"/>
          <p:cNvSpPr txBox="1"/>
          <p:nvPr/>
        </p:nvSpPr>
        <p:spPr>
          <a:xfrm>
            <a:off x="2479728" y="6396335"/>
            <a:ext cx="4076055" cy="461665"/>
          </a:xfrm>
          <a:prstGeom prst="rect">
            <a:avLst/>
          </a:prstGeom>
          <a:noFill/>
        </p:spPr>
        <p:txBody>
          <a:bodyPr wrap="square" rtlCol="0">
            <a:spAutoFit/>
          </a:bodyPr>
          <a:lstStyle/>
          <a:p>
            <a:r>
              <a:rPr lang="en-US" sz="2400" dirty="0" smtClean="0">
                <a:solidFill>
                  <a:srgbClr val="C00000"/>
                </a:solidFill>
              </a:rPr>
              <a:t>Suggestions /ideas ??</a:t>
            </a:r>
            <a:endParaRPr lang="en-US" sz="2400" dirty="0">
              <a:solidFill>
                <a:srgbClr val="C00000"/>
              </a:solidFill>
            </a:endParaRPr>
          </a:p>
        </p:txBody>
      </p:sp>
      <p:sp>
        <p:nvSpPr>
          <p:cNvPr id="14" name="TextBox 13"/>
          <p:cNvSpPr txBox="1"/>
          <p:nvPr/>
        </p:nvSpPr>
        <p:spPr>
          <a:xfrm>
            <a:off x="3549113" y="4401518"/>
            <a:ext cx="4401519" cy="2031325"/>
          </a:xfrm>
          <a:prstGeom prst="rect">
            <a:avLst/>
          </a:prstGeom>
          <a:solidFill>
            <a:srgbClr val="FFC000"/>
          </a:solidFill>
        </p:spPr>
        <p:txBody>
          <a:bodyPr wrap="square" rtlCol="0">
            <a:spAutoFit/>
          </a:bodyPr>
          <a:lstStyle/>
          <a:p>
            <a:r>
              <a:rPr lang="en-US" sz="1800" dirty="0" smtClean="0">
                <a:solidFill>
                  <a:schemeClr val="tx1"/>
                </a:solidFill>
              </a:rPr>
              <a:t>Shall we have more discussions and less presentations ( or vice versa).</a:t>
            </a:r>
          </a:p>
          <a:p>
            <a:endParaRPr lang="en-US" sz="1800" dirty="0" smtClean="0">
              <a:solidFill>
                <a:schemeClr val="tx1"/>
              </a:solidFill>
            </a:endParaRPr>
          </a:p>
          <a:p>
            <a:r>
              <a:rPr lang="en-US" sz="1800" dirty="0" smtClean="0">
                <a:solidFill>
                  <a:schemeClr val="tx1"/>
                </a:solidFill>
              </a:rPr>
              <a:t>Whom to invite and topics to cover.</a:t>
            </a:r>
          </a:p>
          <a:p>
            <a:endParaRPr lang="en-US" sz="1800" dirty="0" smtClean="0">
              <a:solidFill>
                <a:schemeClr val="tx1"/>
              </a:solidFill>
            </a:endParaRPr>
          </a:p>
          <a:p>
            <a:r>
              <a:rPr lang="en-US" sz="1800" dirty="0" smtClean="0">
                <a:solidFill>
                  <a:schemeClr val="tx1"/>
                </a:solidFill>
              </a:rPr>
              <a:t>How much place do we have for posters.</a:t>
            </a:r>
            <a:endParaRPr lang="en-US" sz="1800"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9159" y="2496677"/>
            <a:ext cx="2391335" cy="784405"/>
          </a:xfrm>
        </p:spPr>
        <p:txBody>
          <a:bodyPr/>
          <a:lstStyle/>
          <a:p>
            <a:pPr>
              <a:buNone/>
            </a:pPr>
            <a:r>
              <a:rPr lang="en-US" dirty="0" smtClean="0"/>
              <a:t>THANK YOU</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0995" y="61359"/>
            <a:ext cx="7016750" cy="533400"/>
          </a:xfrm>
        </p:spPr>
        <p:txBody>
          <a:bodyPr/>
          <a:lstStyle/>
          <a:p>
            <a:r>
              <a:rPr lang="en-US" dirty="0" smtClean="0"/>
              <a:t>Outline </a:t>
            </a:r>
            <a:endParaRPr lang="en-US" dirty="0"/>
          </a:p>
        </p:txBody>
      </p:sp>
      <p:sp>
        <p:nvSpPr>
          <p:cNvPr id="4" name="Footer Placeholder 3"/>
          <p:cNvSpPr>
            <a:spLocks noGrp="1"/>
          </p:cNvSpPr>
          <p:nvPr>
            <p:ph type="ftr" sz="quarter" idx="4294967295"/>
          </p:nvPr>
        </p:nvSpPr>
        <p:spPr>
          <a:xfrm>
            <a:off x="495300" y="6400800"/>
            <a:ext cx="2971800" cy="457200"/>
          </a:xfrm>
          <a:prstGeom prst="rect">
            <a:avLst/>
          </a:prstGeom>
        </p:spPr>
        <p:txBody>
          <a:bodyPr lIns="91366" tIns="45682" rIns="91366" bIns="45682"/>
          <a:lstStyle/>
          <a:p>
            <a:r>
              <a:rPr lang="en-US" dirty="0" smtClean="0"/>
              <a:t>04/08//2013</a:t>
            </a:r>
            <a:endParaRPr lang="en-US" dirty="0"/>
          </a:p>
        </p:txBody>
      </p:sp>
      <p:sp>
        <p:nvSpPr>
          <p:cNvPr id="5" name="Slide Number Placeholder 4"/>
          <p:cNvSpPr>
            <a:spLocks noGrp="1"/>
          </p:cNvSpPr>
          <p:nvPr>
            <p:ph type="sldNum" sz="quarter" idx="4294967295"/>
          </p:nvPr>
        </p:nvSpPr>
        <p:spPr>
          <a:xfrm>
            <a:off x="7429500" y="6400800"/>
            <a:ext cx="1981200" cy="457200"/>
          </a:xfrm>
          <a:prstGeom prst="rect">
            <a:avLst/>
          </a:prstGeom>
        </p:spPr>
        <p:txBody>
          <a:bodyPr lIns="91366" tIns="45682" rIns="91366" bIns="45682"/>
          <a:lstStyle/>
          <a:p>
            <a:fld id="{E8869016-7DEB-43E2-B220-9D5667D88CC0}" type="slidenum">
              <a:rPr lang="en-US" smtClean="0"/>
              <a:pPr/>
              <a:t>2</a:t>
            </a:fld>
            <a:endParaRPr lang="en-US" dirty="0"/>
          </a:p>
        </p:txBody>
      </p:sp>
      <p:sp>
        <p:nvSpPr>
          <p:cNvPr id="6" name="Content Placeholder 2"/>
          <p:cNvSpPr txBox="1">
            <a:spLocks/>
          </p:cNvSpPr>
          <p:nvPr/>
        </p:nvSpPr>
        <p:spPr bwMode="auto">
          <a:xfrm>
            <a:off x="2046515" y="1534885"/>
            <a:ext cx="6012604" cy="2340429"/>
          </a:xfrm>
          <a:prstGeom prst="rect">
            <a:avLst/>
          </a:prstGeom>
          <a:noFill/>
          <a:ln w="9525">
            <a:noFill/>
            <a:miter lim="800000"/>
            <a:headEnd/>
            <a:tailEnd/>
          </a:ln>
        </p:spPr>
        <p:txBody>
          <a:bodyPr vert="horz" wrap="square" lIns="91366" tIns="45682" rIns="91366" bIns="45682" numCol="1" anchor="t" anchorCtr="0" compatLnSpc="1">
            <a:prstTxWarp prst="textNoShape">
              <a:avLst/>
            </a:prstTxWarp>
          </a:bodyPr>
          <a:lstStyle/>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lang="en-US" sz="2300" dirty="0" smtClean="0">
                <a:solidFill>
                  <a:schemeClr val="tx1"/>
                </a:solidFill>
                <a:latin typeface="Helvetica" pitchFamily="34" charset="0"/>
                <a:cs typeface="Helvetica" pitchFamily="34" charset="0"/>
              </a:rPr>
              <a:t>Introduction</a:t>
            </a:r>
          </a:p>
          <a:p>
            <a:pPr marL="799464" lvl="1" indent="-342627" eaLnBrk="0" hangingPunct="0">
              <a:spcBef>
                <a:spcPct val="20000"/>
              </a:spcBef>
              <a:buFont typeface="Arial" charset="0"/>
              <a:buChar char="•"/>
            </a:pPr>
            <a:r>
              <a:rPr lang="en-US" sz="2300" dirty="0" smtClean="0">
                <a:solidFill>
                  <a:schemeClr val="tx1"/>
                </a:solidFill>
                <a:latin typeface="Helvetica" pitchFamily="34" charset="0"/>
                <a:cs typeface="Helvetica" pitchFamily="34" charset="0"/>
              </a:rPr>
              <a:t>P</a:t>
            </a:r>
            <a:r>
              <a:rPr lang="en-US" sz="2300" dirty="0" smtClean="0">
                <a:solidFill>
                  <a:schemeClr val="tx1"/>
                </a:solidFill>
                <a:latin typeface="Helvetica" pitchFamily="34" charset="0"/>
                <a:cs typeface="Helvetica" pitchFamily="34" charset="0"/>
              </a:rPr>
              <a:t>ast GUWs – a review.</a:t>
            </a:r>
            <a:endParaRPr lang="en-US" sz="2300" dirty="0" smtClean="0">
              <a:solidFill>
                <a:schemeClr val="tx1"/>
              </a:solidFill>
              <a:latin typeface="Helvetica" pitchFamily="34" charset="0"/>
              <a:cs typeface="Helvetica" pitchFamily="34" charset="0"/>
            </a:endParaRPr>
          </a:p>
          <a:p>
            <a:pPr marL="799464" lvl="1" indent="-342627" eaLnBrk="0" hangingPunct="0">
              <a:spcBef>
                <a:spcPct val="20000"/>
              </a:spcBef>
              <a:buFont typeface="Arial" charset="0"/>
              <a:buChar char="•"/>
            </a:pPr>
            <a:r>
              <a:rPr lang="en-US" sz="2300" dirty="0" smtClean="0">
                <a:solidFill>
                  <a:schemeClr val="tx1"/>
                </a:solidFill>
                <a:latin typeface="Helvetica" pitchFamily="34" charset="0"/>
                <a:cs typeface="Helvetica" pitchFamily="34" charset="0"/>
              </a:rPr>
              <a:t>Agenda of past two GUW.</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lang="en-US" sz="2300" dirty="0" smtClean="0">
                <a:solidFill>
                  <a:schemeClr val="tx1"/>
                </a:solidFill>
                <a:latin typeface="Helvetica" pitchFamily="34" charset="0"/>
                <a:cs typeface="Helvetica" pitchFamily="34" charset="0"/>
              </a:rPr>
              <a:t>Lessons learnt.</a:t>
            </a:r>
          </a:p>
          <a:p>
            <a:pPr marL="342627" indent="-342627" eaLnBrk="0" hangingPunct="0">
              <a:spcBef>
                <a:spcPct val="20000"/>
              </a:spcBef>
              <a:buFont typeface="Arial" charset="0"/>
              <a:buChar char="•"/>
            </a:pPr>
            <a:r>
              <a:rPr lang="en-US" sz="2300" dirty="0" smtClean="0">
                <a:solidFill>
                  <a:schemeClr val="tx1"/>
                </a:solidFill>
                <a:latin typeface="Helvetica" pitchFamily="34" charset="0"/>
                <a:cs typeface="Helvetica" pitchFamily="34" charset="0"/>
              </a:rPr>
              <a:t>Venue and Date of GUW </a:t>
            </a:r>
            <a:r>
              <a:rPr lang="en-US" sz="2300" dirty="0" smtClean="0">
                <a:solidFill>
                  <a:schemeClr val="tx1"/>
                </a:solidFill>
                <a:latin typeface="Helvetica" pitchFamily="34" charset="0"/>
                <a:cs typeface="Helvetica" pitchFamily="34" charset="0"/>
              </a:rPr>
              <a:t>2015.</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lang="en-US" sz="2300" dirty="0" smtClean="0">
                <a:solidFill>
                  <a:schemeClr val="tx1"/>
                </a:solidFill>
                <a:latin typeface="Helvetica" pitchFamily="34" charset="0"/>
                <a:cs typeface="Helvetica" pitchFamily="34" charset="0"/>
              </a:rPr>
              <a:t> Aims and Proposed themes for 2015.</a:t>
            </a:r>
            <a:endParaRPr kumimoji="0" lang="en-US" sz="2300" b="1" i="0" u="none" strike="noStrike" kern="1200" cap="none" spc="0" normalizeH="0" baseline="0" noProof="0" dirty="0" smtClean="0">
              <a:ln>
                <a:noFill/>
              </a:ln>
              <a:solidFill>
                <a:schemeClr val="tx1"/>
              </a:solidFill>
              <a:effectLst/>
              <a:uLnTx/>
              <a:uFillTx/>
              <a:latin typeface="Helvetica" pitchFamily="34" charset="0"/>
              <a:cs typeface="Helvetica" pitchFamily="34" charset="0"/>
            </a:endParaRP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lang="en-US" sz="2300" dirty="0" smtClean="0">
                <a:solidFill>
                  <a:schemeClr val="tx1"/>
                </a:solidFill>
                <a:latin typeface="Helvetica" pitchFamily="34" charset="0"/>
                <a:cs typeface="Helvetica" pitchFamily="34" charset="0"/>
              </a:rPr>
              <a:t>Suggestions.</a:t>
            </a:r>
            <a:endParaRPr kumimoji="0" lang="en-US" sz="2300" b="1" i="0" u="none" strike="noStrike" kern="1200" cap="none" spc="0" normalizeH="0" baseline="0" noProof="0" dirty="0" smtClean="0">
              <a:ln>
                <a:noFill/>
              </a:ln>
              <a:solidFill>
                <a:schemeClr val="tx1"/>
              </a:solidFill>
              <a:effectLst/>
              <a:uLnTx/>
              <a:uFillTx/>
              <a:latin typeface="Helvetica" pitchFamily="34" charset="0"/>
              <a:cs typeface="Helvetica" pitchFamily="34" charset="0"/>
            </a:endParaRP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endParaRPr kumimoji="0" lang="en-US" sz="23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txBox="1">
            <a:spLocks/>
          </p:cNvSpPr>
          <p:nvPr/>
        </p:nvSpPr>
        <p:spPr>
          <a:xfrm>
            <a:off x="319935" y="779684"/>
            <a:ext cx="9586065" cy="4727981"/>
          </a:xfrm>
          <a:prstGeom prst="rect">
            <a:avLst/>
          </a:prstGeom>
        </p:spPr>
        <p:txBody>
          <a:bodyPr/>
          <a:lstStyle/>
          <a:p>
            <a:pPr marL="342627" marR="0" lvl="0" indent="-342627" algn="l" defTabSz="914400" rtl="0" eaLnBrk="0" fontAlgn="base" latinLnBrk="0" hangingPunct="0">
              <a:lnSpc>
                <a:spcPct val="100000"/>
              </a:lnSpc>
              <a:spcBef>
                <a:spcPct val="20000"/>
              </a:spcBef>
              <a:spcAft>
                <a:spcPct val="0"/>
              </a:spcAft>
              <a:buClrTx/>
              <a:buSzTx/>
              <a:tabLst/>
              <a:defRPr/>
            </a:pPr>
            <a:r>
              <a:rPr lang="en-GB" altLang="en-US" sz="2000" dirty="0" smtClean="0">
                <a:solidFill>
                  <a:srgbClr val="C00000"/>
                </a:solidFill>
                <a:latin typeface="Arial" charset="0"/>
              </a:rPr>
              <a:t>                              </a:t>
            </a:r>
            <a:r>
              <a:rPr lang="en-GB" altLang="en-US" sz="2000" u="sng" dirty="0" smtClean="0">
                <a:solidFill>
                  <a:srgbClr val="C00000"/>
                </a:solidFill>
                <a:latin typeface="Arial" charset="0"/>
              </a:rPr>
              <a:t>GSICS </a:t>
            </a:r>
            <a:r>
              <a:rPr lang="en-GB" altLang="en-US" sz="2000" u="sng" dirty="0" smtClean="0">
                <a:solidFill>
                  <a:srgbClr val="C00000"/>
                </a:solidFill>
                <a:latin typeface="Arial" charset="0"/>
              </a:rPr>
              <a:t>Users Workshop  (GUW)</a:t>
            </a:r>
          </a:p>
          <a:p>
            <a:pPr marL="799464" lvl="1" indent="-342627" eaLnBrk="0" hangingPunct="0">
              <a:spcBef>
                <a:spcPct val="20000"/>
              </a:spcBef>
              <a:defRPr/>
            </a:pPr>
            <a:r>
              <a:rPr lang="en-US" sz="2000" dirty="0" smtClean="0">
                <a:solidFill>
                  <a:srgbClr val="C00000"/>
                </a:solidFill>
              </a:rPr>
              <a:t>  Encourage </a:t>
            </a:r>
            <a:r>
              <a:rPr lang="en-US" sz="2000" dirty="0" smtClean="0">
                <a:solidFill>
                  <a:srgbClr val="C00000"/>
                </a:solidFill>
              </a:rPr>
              <a:t>participation of </a:t>
            </a:r>
            <a:r>
              <a:rPr lang="en-US" sz="2000" dirty="0" smtClean="0">
                <a:solidFill>
                  <a:srgbClr val="C00000"/>
                </a:solidFill>
              </a:rPr>
              <a:t>user and </a:t>
            </a:r>
            <a:r>
              <a:rPr lang="en-US" sz="2000" dirty="0" smtClean="0">
                <a:solidFill>
                  <a:srgbClr val="C00000"/>
                </a:solidFill>
              </a:rPr>
              <a:t>receive </a:t>
            </a:r>
            <a:r>
              <a:rPr lang="en-US" sz="2000" dirty="0" smtClean="0">
                <a:solidFill>
                  <a:srgbClr val="C00000"/>
                </a:solidFill>
              </a:rPr>
              <a:t>their feedback. </a:t>
            </a:r>
            <a:r>
              <a:rPr lang="en-GB" altLang="en-US" sz="2000" dirty="0" smtClean="0">
                <a:solidFill>
                  <a:srgbClr val="C00000"/>
                </a:solidFill>
                <a:latin typeface="Arial" charset="0"/>
              </a:rPr>
              <a:t> </a:t>
            </a:r>
            <a:endParaRPr lang="en-GB" altLang="en-US" sz="2000" dirty="0" smtClean="0">
              <a:solidFill>
                <a:srgbClr val="C00000"/>
              </a:solidFill>
              <a:latin typeface="Arial" charset="0"/>
            </a:endParaRPr>
          </a:p>
          <a:p>
            <a:pPr marL="342627" marR="0" lvl="0" indent="-342627" algn="l" defTabSz="914400" rtl="0" eaLnBrk="0" fontAlgn="base" latinLnBrk="0" hangingPunct="0">
              <a:lnSpc>
                <a:spcPct val="100000"/>
              </a:lnSpc>
              <a:spcBef>
                <a:spcPct val="20000"/>
              </a:spcBef>
              <a:spcAft>
                <a:spcPct val="0"/>
              </a:spcAft>
              <a:buClrTx/>
              <a:buSzTx/>
              <a:tabLst/>
              <a:defRPr/>
            </a:pPr>
            <a:endParaRPr kumimoji="0" lang="en-GB" altLang="en-US" sz="2000" b="1" i="0" u="none" strike="noStrike" kern="1200" cap="none" spc="0" normalizeH="0" noProof="0" dirty="0" smtClean="0">
              <a:ln>
                <a:noFill/>
              </a:ln>
              <a:solidFill>
                <a:schemeClr val="tx1"/>
              </a:solidFill>
              <a:effectLst/>
              <a:uLnTx/>
              <a:uFillTx/>
              <a:latin typeface="Arial" charset="0"/>
              <a:ea typeface="+mn-ea"/>
              <a:cs typeface="+mn-cs"/>
            </a:endParaRPr>
          </a:p>
          <a:p>
            <a:pPr marL="342627" marR="0" lvl="0" indent="-342627" algn="l" defTabSz="914400" rtl="0" eaLnBrk="0" fontAlgn="base" latinLnBrk="0" hangingPunct="0">
              <a:lnSpc>
                <a:spcPct val="100000"/>
              </a:lnSpc>
              <a:spcBef>
                <a:spcPct val="20000"/>
              </a:spcBef>
              <a:spcAft>
                <a:spcPct val="0"/>
              </a:spcAft>
              <a:buClrTx/>
              <a:buSzTx/>
              <a:tabLst/>
              <a:defRPr/>
            </a:pPr>
            <a:r>
              <a:rPr lang="en-GB" altLang="en-US" sz="2000" u="sng" dirty="0" smtClean="0">
                <a:solidFill>
                  <a:schemeClr val="tx1"/>
                </a:solidFill>
                <a:latin typeface="Arial" charset="0"/>
              </a:rPr>
              <a:t>Past GUW’s - A review</a:t>
            </a:r>
          </a:p>
          <a:p>
            <a:pPr marL="342627" marR="0" lvl="0" indent="-342627" algn="l" defTabSz="914400" rtl="0" eaLnBrk="0" fontAlgn="base" latinLnBrk="0" hangingPunct="0">
              <a:lnSpc>
                <a:spcPct val="100000"/>
              </a:lnSpc>
              <a:spcBef>
                <a:spcPct val="20000"/>
              </a:spcBef>
              <a:spcAft>
                <a:spcPct val="0"/>
              </a:spcAft>
              <a:buClrTx/>
              <a:buSzTx/>
              <a:tabLst/>
              <a:defRPr/>
            </a:pPr>
            <a:endParaRPr kumimoji="0" lang="en-GB" altLang="en-US" sz="2000" b="1" i="0" u="sng" strike="noStrike" kern="1200" cap="none" spc="0" normalizeH="0" noProof="0" dirty="0" smtClean="0">
              <a:ln>
                <a:noFill/>
              </a:ln>
              <a:solidFill>
                <a:schemeClr val="tx1"/>
              </a:solidFill>
              <a:effectLst/>
              <a:uLnTx/>
              <a:uFillTx/>
              <a:latin typeface="Arial" charset="0"/>
              <a:ea typeface="+mn-ea"/>
              <a:cs typeface="+mn-cs"/>
            </a:endParaRP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GB" altLang="en-US" sz="1600" b="1" i="0" u="none" strike="noStrike" kern="1200" cap="none" spc="0" normalizeH="0" baseline="0" noProof="0" dirty="0" smtClean="0">
                <a:ln>
                  <a:noFill/>
                </a:ln>
                <a:solidFill>
                  <a:schemeClr val="tx2"/>
                </a:solidFill>
                <a:effectLst/>
                <a:uLnTx/>
                <a:uFillTx/>
                <a:latin typeface="Arial" charset="0"/>
                <a:ea typeface="+mn-ea"/>
                <a:cs typeface="+mn-cs"/>
              </a:rPr>
              <a:t>2009  </a:t>
            </a:r>
            <a:r>
              <a:rPr lang="en-GB" altLang="en-US" sz="1600" dirty="0" err="1" smtClean="0">
                <a:solidFill>
                  <a:schemeClr val="tx2"/>
                </a:solidFill>
                <a:latin typeface="Arial" charset="0"/>
              </a:rPr>
              <a:t>B</a:t>
            </a:r>
            <a:r>
              <a:rPr kumimoji="0" lang="en-GB" altLang="en-US" sz="1600" b="1" i="0" u="none" strike="noStrike" kern="1200" cap="none" spc="0" normalizeH="0" baseline="0" noProof="0" dirty="0" err="1" smtClean="0">
                <a:ln>
                  <a:noFill/>
                </a:ln>
                <a:solidFill>
                  <a:schemeClr val="tx2"/>
                </a:solidFill>
                <a:effectLst/>
                <a:uLnTx/>
                <a:uFillTx/>
                <a:latin typeface="Arial" charset="0"/>
                <a:ea typeface="+mn-ea"/>
                <a:cs typeface="+mn-cs"/>
              </a:rPr>
              <a:t>ath</a:t>
            </a:r>
            <a:r>
              <a:rPr kumimoji="0" lang="en-GB" altLang="en-US" sz="1600" b="1" i="0" u="none" strike="noStrike" kern="1200" cap="none" spc="0" normalizeH="0" baseline="0" noProof="0" dirty="0" smtClean="0">
                <a:ln>
                  <a:noFill/>
                </a:ln>
                <a:solidFill>
                  <a:schemeClr val="tx2"/>
                </a:solidFill>
                <a:effectLst/>
                <a:uLnTx/>
                <a:uFillTx/>
                <a:latin typeface="Arial" charset="0"/>
                <a:ea typeface="+mn-ea"/>
                <a:cs typeface="+mn-cs"/>
              </a:rPr>
              <a:t>, UK   (1 day, 17 + participants, Users</a:t>
            </a:r>
            <a:r>
              <a:rPr kumimoji="0" lang="en-GB" altLang="en-US" sz="1600" b="1" i="0" u="none" strike="noStrike" kern="1200" cap="none" spc="0" normalizeH="0" noProof="0" dirty="0" smtClean="0">
                <a:ln>
                  <a:noFill/>
                </a:ln>
                <a:solidFill>
                  <a:schemeClr val="tx2"/>
                </a:solidFill>
                <a:effectLst/>
                <a:uLnTx/>
                <a:uFillTx/>
                <a:latin typeface="Arial" charset="0"/>
                <a:ea typeface="+mn-ea"/>
                <a:cs typeface="+mn-cs"/>
              </a:rPr>
              <a:t> gave plans</a:t>
            </a:r>
            <a:r>
              <a:rPr kumimoji="0" lang="en-GB" altLang="en-US" sz="1600" b="1" i="0" u="none" strike="noStrike" kern="1200" cap="none" spc="0" normalizeH="0" baseline="0" noProof="0" dirty="0" smtClean="0">
                <a:ln>
                  <a:noFill/>
                </a:ln>
                <a:solidFill>
                  <a:schemeClr val="tx2"/>
                </a:solidFill>
                <a:effectLst/>
                <a:uLnTx/>
                <a:uFillTx/>
                <a:latin typeface="Arial" charset="0"/>
                <a:ea typeface="+mn-ea"/>
                <a:cs typeface="+mn-cs"/>
              </a:rPr>
              <a:t>)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GB" altLang="en-US" sz="1600" b="1" i="0" u="none" strike="noStrike" kern="1200" cap="none" spc="0" normalizeH="0" baseline="0" noProof="0" dirty="0" smtClean="0">
                <a:ln>
                  <a:noFill/>
                </a:ln>
                <a:solidFill>
                  <a:schemeClr val="tx2"/>
                </a:solidFill>
                <a:effectLst/>
                <a:uLnTx/>
                <a:uFillTx/>
                <a:latin typeface="Arial" charset="0"/>
                <a:ea typeface="+mn-ea"/>
                <a:cs typeface="+mn-cs"/>
              </a:rPr>
              <a:t>2010  Cordoba, Spain  (1 day, Needs of SCOPE-CM, Impact on  UTH, </a:t>
            </a:r>
            <a:r>
              <a:rPr kumimoji="0" lang="en-GB" altLang="en-US" sz="1600" b="1" i="0" u="none" strike="noStrike" kern="1200" cap="none" spc="0" normalizeH="0" baseline="0" noProof="0" dirty="0" smtClean="0">
                <a:ln>
                  <a:noFill/>
                </a:ln>
                <a:solidFill>
                  <a:schemeClr val="tx2"/>
                </a:solidFill>
                <a:effectLst/>
                <a:uLnTx/>
                <a:uFillTx/>
                <a:latin typeface="Arial" charset="0"/>
                <a:ea typeface="+mn-ea"/>
                <a:cs typeface="+mn-cs"/>
              </a:rPr>
              <a:t>CTH)</a:t>
            </a:r>
            <a:endParaRPr kumimoji="0" lang="en-GB" altLang="en-US" sz="1600" b="1" i="0" u="none" strike="noStrike" kern="1200" cap="none" spc="0" normalizeH="0" baseline="0" noProof="0" dirty="0" smtClean="0">
              <a:ln>
                <a:noFill/>
              </a:ln>
              <a:solidFill>
                <a:schemeClr val="tx2"/>
              </a:solidFill>
              <a:effectLst/>
              <a:uLnTx/>
              <a:uFillTx/>
              <a:latin typeface="Arial" charset="0"/>
              <a:ea typeface="+mn-ea"/>
              <a:cs typeface="+mn-cs"/>
            </a:endParaRPr>
          </a:p>
          <a:p>
            <a:pPr marL="1256300" lvl="2" indent="-342627" eaLnBrk="0" hangingPunct="0">
              <a:spcBef>
                <a:spcPct val="20000"/>
              </a:spcBef>
              <a:buFont typeface="Arial" charset="0"/>
              <a:buChar char="•"/>
              <a:defRPr/>
            </a:pPr>
            <a:r>
              <a:rPr lang="en-GB" altLang="en-US" sz="1600" dirty="0" smtClean="0">
                <a:solidFill>
                  <a:schemeClr val="tx2"/>
                </a:solidFill>
                <a:latin typeface="Arial" charset="0"/>
              </a:rPr>
              <a:t>Showcase GSICS product demo ( Mitch Goldberg)</a:t>
            </a:r>
          </a:p>
          <a:p>
            <a:pPr marL="1256300" lvl="2" indent="-342627" eaLnBrk="0" hangingPunct="0">
              <a:spcBef>
                <a:spcPct val="20000"/>
              </a:spcBef>
              <a:buFont typeface="Arial" charset="0"/>
              <a:buChar char="•"/>
              <a:defRPr/>
            </a:pPr>
            <a:r>
              <a:rPr lang="en-GB" altLang="en-US" sz="1600" dirty="0" smtClean="0">
                <a:solidFill>
                  <a:schemeClr val="tx2"/>
                </a:solidFill>
                <a:latin typeface="Arial" charset="0"/>
              </a:rPr>
              <a:t>Interactions with Users ( Use of GSICS to Improve Op </a:t>
            </a:r>
            <a:r>
              <a:rPr lang="en-GB" altLang="en-US" sz="1600" dirty="0" err="1" smtClean="0">
                <a:solidFill>
                  <a:schemeClr val="tx2"/>
                </a:solidFill>
                <a:latin typeface="Arial" charset="0"/>
              </a:rPr>
              <a:t>Calib</a:t>
            </a:r>
            <a:r>
              <a:rPr lang="en-GB" altLang="en-US" sz="1600" dirty="0" smtClean="0">
                <a:solidFill>
                  <a:schemeClr val="tx2"/>
                </a:solidFill>
                <a:latin typeface="Arial" charset="0"/>
              </a:rPr>
              <a:t>, by Yu ) </a:t>
            </a:r>
          </a:p>
          <a:p>
            <a:pPr marL="1256300" lvl="2" indent="-342627" eaLnBrk="0" hangingPunct="0">
              <a:spcBef>
                <a:spcPct val="20000"/>
              </a:spcBef>
              <a:buFont typeface="Arial" charset="0"/>
              <a:buChar char="•"/>
              <a:defRPr/>
            </a:pPr>
            <a:r>
              <a:rPr kumimoji="0" lang="en-GB" altLang="en-US" sz="1600" b="1" i="0" u="none" strike="noStrike" kern="1200" cap="none" spc="0" normalizeH="0" baseline="0" noProof="0" dirty="0" smtClean="0">
                <a:ln>
                  <a:noFill/>
                </a:ln>
                <a:solidFill>
                  <a:schemeClr val="tx2"/>
                </a:solidFill>
                <a:effectLst/>
                <a:uLnTx/>
                <a:uFillTx/>
                <a:latin typeface="Arial" charset="0"/>
                <a:ea typeface="+mn-ea"/>
                <a:cs typeface="+mn-cs"/>
              </a:rPr>
              <a:t>Product</a:t>
            </a:r>
            <a:r>
              <a:rPr kumimoji="0" lang="en-GB" altLang="en-US" sz="1600" b="1" i="0" u="none" strike="noStrike" kern="1200" cap="none" spc="0" normalizeH="0" noProof="0" dirty="0" smtClean="0">
                <a:ln>
                  <a:noFill/>
                </a:ln>
                <a:solidFill>
                  <a:schemeClr val="tx2"/>
                </a:solidFill>
                <a:effectLst/>
                <a:uLnTx/>
                <a:uFillTx/>
                <a:latin typeface="Arial" charset="0"/>
                <a:ea typeface="+mn-ea"/>
                <a:cs typeface="+mn-cs"/>
              </a:rPr>
              <a:t> Development Plan (Tim </a:t>
            </a:r>
            <a:r>
              <a:rPr kumimoji="0" lang="en-GB" altLang="en-US" sz="1600" b="1" i="0" u="none" strike="noStrike" kern="1200" cap="none" spc="0" normalizeH="0" noProof="0" dirty="0" err="1" smtClean="0">
                <a:ln>
                  <a:noFill/>
                </a:ln>
                <a:solidFill>
                  <a:schemeClr val="tx2"/>
                </a:solidFill>
                <a:effectLst/>
                <a:uLnTx/>
                <a:uFillTx/>
                <a:latin typeface="Arial" charset="0"/>
                <a:ea typeface="+mn-ea"/>
                <a:cs typeface="+mn-cs"/>
              </a:rPr>
              <a:t>Hewison</a:t>
            </a:r>
            <a:r>
              <a:rPr kumimoji="0" lang="en-GB" altLang="en-US" sz="1600" b="1" i="0" u="none" strike="noStrike" kern="1200" cap="none" spc="0" normalizeH="0" noProof="0" dirty="0" smtClean="0">
                <a:ln>
                  <a:noFill/>
                </a:ln>
                <a:solidFill>
                  <a:schemeClr val="tx2"/>
                </a:solidFill>
                <a:effectLst/>
                <a:uLnTx/>
                <a:uFillTx/>
                <a:latin typeface="Arial" charset="0"/>
                <a:ea typeface="+mn-ea"/>
                <a:cs typeface="+mn-cs"/>
              </a:rPr>
              <a:t>, </a:t>
            </a:r>
            <a:r>
              <a:rPr kumimoji="0" lang="en-GB" altLang="en-US" sz="1600" b="1" i="0" u="none" strike="noStrike" kern="1200" cap="none" spc="0" normalizeH="0" noProof="0" dirty="0" err="1" smtClean="0">
                <a:ln>
                  <a:noFill/>
                </a:ln>
                <a:solidFill>
                  <a:schemeClr val="tx2"/>
                </a:solidFill>
                <a:effectLst/>
                <a:uLnTx/>
                <a:uFillTx/>
                <a:latin typeface="Arial" charset="0"/>
                <a:ea typeface="+mn-ea"/>
                <a:cs typeface="+mn-cs"/>
              </a:rPr>
              <a:t>Likun</a:t>
            </a:r>
            <a:r>
              <a:rPr kumimoji="0" lang="en-GB" altLang="en-US" sz="1600" b="1" i="0" u="none" strike="noStrike" kern="1200" cap="none" spc="0" normalizeH="0" noProof="0" dirty="0" smtClean="0">
                <a:ln>
                  <a:noFill/>
                </a:ln>
                <a:solidFill>
                  <a:schemeClr val="tx2"/>
                </a:solidFill>
                <a:effectLst/>
                <a:uLnTx/>
                <a:uFillTx/>
                <a:latin typeface="Arial" charset="0"/>
                <a:ea typeface="+mn-ea"/>
                <a:cs typeface="+mn-cs"/>
              </a:rPr>
              <a:t> W, </a:t>
            </a:r>
            <a:r>
              <a:rPr kumimoji="0" lang="en-GB" altLang="en-US" sz="1600" b="1" i="0" u="none" strike="noStrike" kern="1200" cap="none" spc="0" normalizeH="0" noProof="0" dirty="0" smtClean="0">
                <a:ln>
                  <a:noFill/>
                </a:ln>
                <a:solidFill>
                  <a:schemeClr val="tx2"/>
                </a:solidFill>
                <a:effectLst/>
                <a:uLnTx/>
                <a:uFillTx/>
                <a:latin typeface="Arial" charset="0"/>
                <a:ea typeface="+mn-ea"/>
                <a:cs typeface="+mn-cs"/>
              </a:rPr>
              <a:t>S Ackerman)</a:t>
            </a:r>
            <a:endParaRPr kumimoji="0" lang="en-GB" altLang="en-US" sz="1600" b="1" i="0" u="none" strike="noStrike" kern="1200" cap="none" spc="0" normalizeH="0" baseline="0" noProof="0" dirty="0" smtClean="0">
              <a:ln>
                <a:noFill/>
              </a:ln>
              <a:solidFill>
                <a:schemeClr val="tx2"/>
              </a:solidFill>
              <a:effectLst/>
              <a:uLnTx/>
              <a:uFillTx/>
              <a:latin typeface="Arial" charset="0"/>
              <a:ea typeface="+mn-ea"/>
              <a:cs typeface="+mn-cs"/>
            </a:endParaRP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lang="en-GB" altLang="en-US" sz="1600" dirty="0" smtClean="0">
                <a:solidFill>
                  <a:schemeClr val="tx2"/>
                </a:solidFill>
                <a:latin typeface="Arial" charset="0"/>
              </a:rPr>
              <a:t>2011  Oslo , Norway</a:t>
            </a:r>
          </a:p>
          <a:p>
            <a:pPr marL="1256300" lvl="2" indent="-342627" eaLnBrk="0" hangingPunct="0">
              <a:spcBef>
                <a:spcPct val="20000"/>
              </a:spcBef>
              <a:buFont typeface="Arial" charset="0"/>
              <a:buChar char="•"/>
              <a:defRPr/>
            </a:pPr>
            <a:r>
              <a:rPr lang="en-GB" altLang="en-US" sz="1600" dirty="0" smtClean="0">
                <a:solidFill>
                  <a:schemeClr val="tx2"/>
                </a:solidFill>
                <a:latin typeface="Arial" charset="0"/>
              </a:rPr>
              <a:t>Feedback on Current Products.</a:t>
            </a:r>
          </a:p>
          <a:p>
            <a:pPr marL="1256300" lvl="2" indent="-342627" eaLnBrk="0" hangingPunct="0">
              <a:spcBef>
                <a:spcPct val="20000"/>
              </a:spcBef>
              <a:buFont typeface="Arial" charset="0"/>
              <a:buChar char="•"/>
              <a:defRPr/>
            </a:pPr>
            <a:r>
              <a:rPr lang="en-GB" altLang="en-US" sz="1600" dirty="0" smtClean="0">
                <a:solidFill>
                  <a:schemeClr val="tx2"/>
                </a:solidFill>
                <a:latin typeface="Arial" charset="0"/>
              </a:rPr>
              <a:t>User Requirements for future products (Cooperation with CDR and NWP entities)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endParaRPr kumimoji="0" lang="en-GB" altLang="en-US" sz="1600" b="1" i="0" u="none" strike="noStrike" kern="1200" cap="none" spc="0" normalizeH="0" noProof="0" dirty="0" smtClean="0">
              <a:ln>
                <a:noFill/>
              </a:ln>
              <a:solidFill>
                <a:schemeClr val="tx2"/>
              </a:solidFill>
              <a:effectLst/>
              <a:uLnTx/>
              <a:uFillTx/>
              <a:latin typeface="Arial" charset="0"/>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r>
              <a:rPr lang="en-US" dirty="0" smtClean="0"/>
              <a:t>P</a:t>
            </a:r>
            <a:r>
              <a:rPr lang="en-US" dirty="0" smtClean="0"/>
              <a:t>ast GUWs- a review</a:t>
            </a:r>
            <a:endParaRPr lang="en-US" dirty="0"/>
          </a:p>
        </p:txBody>
      </p:sp>
      <p:sp>
        <p:nvSpPr>
          <p:cNvPr id="4" name="Content Placeholder 2"/>
          <p:cNvSpPr txBox="1">
            <a:spLocks/>
          </p:cNvSpPr>
          <p:nvPr/>
        </p:nvSpPr>
        <p:spPr>
          <a:xfrm>
            <a:off x="650135" y="919384"/>
            <a:ext cx="9586065" cy="4727981"/>
          </a:xfrm>
          <a:prstGeom prst="rect">
            <a:avLst/>
          </a:prstGeom>
        </p:spPr>
        <p:txBody>
          <a:bodyPr/>
          <a:lstStyle/>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GB" altLang="en-US" sz="1600" b="1" i="0" u="none" strike="noStrike" kern="1200" cap="none" spc="0" normalizeH="0" baseline="0" noProof="0" dirty="0" smtClean="0">
                <a:ln>
                  <a:noFill/>
                </a:ln>
                <a:solidFill>
                  <a:schemeClr val="tx2"/>
                </a:solidFill>
                <a:effectLst/>
                <a:uLnTx/>
                <a:uFillTx/>
                <a:latin typeface="Arial" charset="0"/>
                <a:ea typeface="+mn-ea"/>
                <a:cs typeface="+mn-cs"/>
              </a:rPr>
              <a:t>2012</a:t>
            </a:r>
            <a:r>
              <a:rPr kumimoji="0" lang="en-GB" altLang="en-US" sz="1600" b="1" i="0" u="none" strike="noStrike" kern="1200" cap="none" spc="0" normalizeH="0" noProof="0" dirty="0" smtClean="0">
                <a:ln>
                  <a:noFill/>
                </a:ln>
                <a:solidFill>
                  <a:schemeClr val="tx2"/>
                </a:solidFill>
                <a:effectLst/>
                <a:uLnTx/>
                <a:uFillTx/>
                <a:latin typeface="Arial" charset="0"/>
                <a:ea typeface="+mn-ea"/>
                <a:cs typeface="+mn-cs"/>
              </a:rPr>
              <a:t>  </a:t>
            </a:r>
            <a:r>
              <a:rPr kumimoji="0" lang="en-GB" altLang="en-US" sz="1600" b="1" i="0" u="none" strike="noStrike" kern="1200" cap="none" spc="0" normalizeH="0" noProof="0" dirty="0" err="1" smtClean="0">
                <a:ln>
                  <a:noFill/>
                </a:ln>
                <a:solidFill>
                  <a:schemeClr val="tx2"/>
                </a:solidFill>
                <a:effectLst/>
                <a:uLnTx/>
                <a:uFillTx/>
                <a:latin typeface="Arial" charset="0"/>
                <a:ea typeface="+mn-ea"/>
                <a:cs typeface="+mn-cs"/>
              </a:rPr>
              <a:t>Sopot</a:t>
            </a:r>
            <a:r>
              <a:rPr kumimoji="0" lang="en-GB" altLang="en-US" sz="1600" b="1" i="0" u="none" strike="noStrike" kern="1200" cap="none" spc="0" normalizeH="0" noProof="0" dirty="0" smtClean="0">
                <a:ln>
                  <a:noFill/>
                </a:ln>
                <a:solidFill>
                  <a:schemeClr val="tx2"/>
                </a:solidFill>
                <a:effectLst/>
                <a:uLnTx/>
                <a:uFillTx/>
                <a:latin typeface="Arial" charset="0"/>
                <a:ea typeface="+mn-ea"/>
                <a:cs typeface="+mn-cs"/>
              </a:rPr>
              <a:t>, Poland</a:t>
            </a:r>
          </a:p>
          <a:p>
            <a:pPr lvl="2">
              <a:buFont typeface="Arial" pitchFamily="34" charset="0"/>
              <a:buChar char="•"/>
            </a:pPr>
            <a:r>
              <a:rPr lang="en-US" sz="1600" dirty="0" smtClean="0">
                <a:solidFill>
                  <a:schemeClr val="tx2">
                    <a:lumMod val="75000"/>
                  </a:schemeClr>
                </a:solidFill>
                <a:latin typeface="Arial" pitchFamily="34" charset="0"/>
                <a:cs typeface="Arial" pitchFamily="34" charset="0"/>
              </a:rPr>
              <a:t>Update on GSICS Product development</a:t>
            </a:r>
          </a:p>
          <a:p>
            <a:pPr lvl="2">
              <a:buFont typeface="Arial" pitchFamily="34" charset="0"/>
              <a:buChar char="•"/>
            </a:pPr>
            <a:r>
              <a:rPr lang="en-US" sz="1600" dirty="0" smtClean="0">
                <a:solidFill>
                  <a:schemeClr val="tx2">
                    <a:lumMod val="75000"/>
                  </a:schemeClr>
                </a:solidFill>
                <a:latin typeface="Arial" pitchFamily="34" charset="0"/>
                <a:cs typeface="Arial" pitchFamily="34" charset="0"/>
              </a:rPr>
              <a:t>User feedback on demonstration GSICS products</a:t>
            </a:r>
          </a:p>
          <a:p>
            <a:pPr lvl="2">
              <a:buFont typeface="Arial" pitchFamily="34" charset="0"/>
              <a:buChar char="•"/>
            </a:pPr>
            <a:r>
              <a:rPr lang="en-US" sz="1600" dirty="0" smtClean="0">
                <a:solidFill>
                  <a:schemeClr val="tx2">
                    <a:lumMod val="75000"/>
                  </a:schemeClr>
                </a:solidFill>
                <a:latin typeface="Arial" pitchFamily="34" charset="0"/>
                <a:cs typeface="Arial" pitchFamily="34" charset="0"/>
              </a:rPr>
              <a:t>GSICS data management and availability to users</a:t>
            </a:r>
          </a:p>
          <a:p>
            <a:pPr lvl="2">
              <a:buFont typeface="Arial" pitchFamily="34" charset="0"/>
              <a:buChar char="•"/>
            </a:pPr>
            <a:r>
              <a:rPr lang="en-US" sz="1600" dirty="0" smtClean="0">
                <a:solidFill>
                  <a:schemeClr val="tx2">
                    <a:lumMod val="75000"/>
                  </a:schemeClr>
                </a:solidFill>
                <a:latin typeface="Arial" pitchFamily="34" charset="0"/>
                <a:cs typeface="Arial" pitchFamily="34" charset="0"/>
              </a:rPr>
              <a:t>Update on Instrument Event Logs</a:t>
            </a:r>
          </a:p>
          <a:p>
            <a:pPr lvl="2">
              <a:buFont typeface="Arial" pitchFamily="34" charset="0"/>
              <a:buChar char="•"/>
            </a:pPr>
            <a:r>
              <a:rPr lang="en-US" sz="1600" dirty="0" smtClean="0">
                <a:solidFill>
                  <a:schemeClr val="tx2">
                    <a:lumMod val="75000"/>
                  </a:schemeClr>
                </a:solidFill>
                <a:latin typeface="Arial" pitchFamily="34" charset="0"/>
                <a:cs typeface="Arial" pitchFamily="34" charset="0"/>
              </a:rPr>
              <a:t>Plans for inter-comparison of </a:t>
            </a:r>
            <a:r>
              <a:rPr lang="en-US" sz="1600" dirty="0" err="1" smtClean="0">
                <a:solidFill>
                  <a:schemeClr val="tx2">
                    <a:lumMod val="75000"/>
                  </a:schemeClr>
                </a:solidFill>
                <a:latin typeface="Arial" pitchFamily="34" charset="0"/>
                <a:cs typeface="Arial" pitchFamily="34" charset="0"/>
              </a:rPr>
              <a:t>Metop</a:t>
            </a:r>
            <a:r>
              <a:rPr lang="en-US" sz="1600" dirty="0" smtClean="0">
                <a:solidFill>
                  <a:schemeClr val="tx2">
                    <a:lumMod val="75000"/>
                  </a:schemeClr>
                </a:solidFill>
                <a:latin typeface="Arial" pitchFamily="34" charset="0"/>
                <a:cs typeface="Arial" pitchFamily="34" charset="0"/>
              </a:rPr>
              <a:t>-B/IASI with </a:t>
            </a:r>
            <a:r>
              <a:rPr lang="en-US" sz="1600" dirty="0" err="1" smtClean="0">
                <a:solidFill>
                  <a:schemeClr val="tx2">
                    <a:lumMod val="75000"/>
                  </a:schemeClr>
                </a:solidFill>
                <a:latin typeface="Arial" pitchFamily="34" charset="0"/>
                <a:cs typeface="Arial" pitchFamily="34" charset="0"/>
              </a:rPr>
              <a:t>Metop</a:t>
            </a:r>
            <a:r>
              <a:rPr lang="en-US" sz="1600" dirty="0" smtClean="0">
                <a:solidFill>
                  <a:schemeClr val="tx2">
                    <a:lumMod val="75000"/>
                  </a:schemeClr>
                </a:solidFill>
                <a:latin typeface="Arial" pitchFamily="34" charset="0"/>
                <a:cs typeface="Arial" pitchFamily="34" charset="0"/>
              </a:rPr>
              <a:t>-A/IASI</a:t>
            </a:r>
          </a:p>
          <a:p>
            <a:pPr lvl="2">
              <a:buFont typeface="Arial" pitchFamily="34" charset="0"/>
              <a:buChar char="•"/>
            </a:pPr>
            <a:r>
              <a:rPr lang="en-US" sz="1600" dirty="0" smtClean="0">
                <a:solidFill>
                  <a:schemeClr val="tx2">
                    <a:lumMod val="75000"/>
                  </a:schemeClr>
                </a:solidFill>
                <a:latin typeface="Arial" pitchFamily="34" charset="0"/>
                <a:cs typeface="Arial" pitchFamily="34" charset="0"/>
              </a:rPr>
              <a:t>Update on GSCIS developments concerning microwave sensors</a:t>
            </a:r>
          </a:p>
          <a:p>
            <a:pPr lvl="2">
              <a:buFont typeface="Arial" pitchFamily="34" charset="0"/>
              <a:buChar char="•"/>
            </a:pPr>
            <a:r>
              <a:rPr lang="en-US" sz="1600" dirty="0" smtClean="0">
                <a:solidFill>
                  <a:schemeClr val="tx2">
                    <a:lumMod val="75000"/>
                  </a:schemeClr>
                </a:solidFill>
                <a:latin typeface="Arial" pitchFamily="34" charset="0"/>
                <a:cs typeface="Arial" pitchFamily="34" charset="0"/>
              </a:rPr>
              <a:t>Testing impact of GSICS Correction of GEO WV channels on Upper </a:t>
            </a:r>
            <a:r>
              <a:rPr lang="en-US" sz="1600" dirty="0" err="1" smtClean="0">
                <a:solidFill>
                  <a:schemeClr val="tx2">
                    <a:lumMod val="75000"/>
                  </a:schemeClr>
                </a:solidFill>
                <a:latin typeface="Arial" pitchFamily="34" charset="0"/>
                <a:cs typeface="Arial" pitchFamily="34" charset="0"/>
              </a:rPr>
              <a:t>Tropospheric</a:t>
            </a:r>
            <a:r>
              <a:rPr lang="en-US" sz="1600" dirty="0" smtClean="0">
                <a:solidFill>
                  <a:schemeClr val="tx2">
                    <a:lumMod val="75000"/>
                  </a:schemeClr>
                </a:solidFill>
                <a:latin typeface="Arial" pitchFamily="34" charset="0"/>
                <a:cs typeface="Arial" pitchFamily="34" charset="0"/>
              </a:rPr>
              <a:t> </a:t>
            </a:r>
            <a:r>
              <a:rPr lang="en-US" sz="1600" dirty="0" smtClean="0">
                <a:solidFill>
                  <a:schemeClr val="tx2">
                    <a:lumMod val="75000"/>
                  </a:schemeClr>
                </a:solidFill>
                <a:latin typeface="Arial" pitchFamily="34" charset="0"/>
                <a:cs typeface="Arial" pitchFamily="34" charset="0"/>
              </a:rPr>
              <a:t> </a:t>
            </a:r>
          </a:p>
          <a:p>
            <a:pPr lvl="2"/>
            <a:r>
              <a:rPr lang="en-US" sz="1600" dirty="0" smtClean="0">
                <a:solidFill>
                  <a:schemeClr val="tx2">
                    <a:lumMod val="75000"/>
                  </a:schemeClr>
                </a:solidFill>
                <a:latin typeface="Arial" pitchFamily="34" charset="0"/>
                <a:cs typeface="Arial" pitchFamily="34" charset="0"/>
              </a:rPr>
              <a:t> </a:t>
            </a:r>
            <a:r>
              <a:rPr lang="en-US" sz="1600" dirty="0" smtClean="0">
                <a:solidFill>
                  <a:schemeClr val="tx2">
                    <a:lumMod val="75000"/>
                  </a:schemeClr>
                </a:solidFill>
                <a:latin typeface="Arial" pitchFamily="34" charset="0"/>
                <a:cs typeface="Arial" pitchFamily="34" charset="0"/>
              </a:rPr>
              <a:t> </a:t>
            </a:r>
            <a:r>
              <a:rPr lang="en-US" sz="1600" dirty="0" smtClean="0">
                <a:solidFill>
                  <a:schemeClr val="tx2">
                    <a:lumMod val="75000"/>
                  </a:schemeClr>
                </a:solidFill>
                <a:latin typeface="Arial" pitchFamily="34" charset="0"/>
                <a:cs typeface="Arial" pitchFamily="34" charset="0"/>
              </a:rPr>
              <a:t> Humidity</a:t>
            </a:r>
            <a:endParaRPr lang="en-US" sz="1600" dirty="0" smtClean="0">
              <a:solidFill>
                <a:schemeClr val="tx2">
                  <a:lumMod val="75000"/>
                </a:schemeClr>
              </a:solidFill>
              <a:latin typeface="Arial" pitchFamily="34" charset="0"/>
              <a:cs typeface="Arial" pitchFamily="34" charset="0"/>
            </a:endParaRPr>
          </a:p>
          <a:p>
            <a:pPr lvl="2">
              <a:buFont typeface="Arial" pitchFamily="34" charset="0"/>
              <a:buChar char="•"/>
            </a:pPr>
            <a:r>
              <a:rPr lang="en-US" sz="1600" dirty="0" smtClean="0">
                <a:solidFill>
                  <a:schemeClr val="tx2">
                    <a:lumMod val="75000"/>
                  </a:schemeClr>
                </a:solidFill>
                <a:latin typeface="Arial" pitchFamily="34" charset="0"/>
                <a:cs typeface="Arial" pitchFamily="34" charset="0"/>
              </a:rPr>
              <a:t>Interaction with GHRSST</a:t>
            </a:r>
          </a:p>
          <a:p>
            <a:pPr lvl="2">
              <a:buFont typeface="Arial" pitchFamily="34" charset="0"/>
              <a:buChar char="•"/>
            </a:pPr>
            <a:r>
              <a:rPr lang="en-US" sz="1600" dirty="0" smtClean="0">
                <a:solidFill>
                  <a:schemeClr val="tx2">
                    <a:lumMod val="75000"/>
                  </a:schemeClr>
                </a:solidFill>
                <a:latin typeface="Arial" pitchFamily="34" charset="0"/>
                <a:cs typeface="Arial" pitchFamily="34" charset="0"/>
              </a:rPr>
              <a:t>GSICS scope, principles and vision</a:t>
            </a:r>
            <a:endParaRPr lang="en-GB" sz="1600" dirty="0" smtClean="0">
              <a:solidFill>
                <a:schemeClr val="tx2">
                  <a:lumMod val="75000"/>
                </a:schemeClr>
              </a:solidFill>
              <a:latin typeface="Arial" pitchFamily="34" charset="0"/>
              <a:cs typeface="Arial" pitchFamily="34" charset="0"/>
            </a:endParaRPr>
          </a:p>
          <a:p>
            <a:pPr lvl="2"/>
            <a:endParaRPr kumimoji="0" lang="en-GB" altLang="en-US" sz="1600" b="1" i="0" u="none" strike="noStrike" kern="1200" cap="none" spc="0" normalizeH="0" noProof="0" dirty="0" smtClean="0">
              <a:ln>
                <a:noFill/>
              </a:ln>
              <a:solidFill>
                <a:schemeClr val="tx2"/>
              </a:solidFill>
              <a:effectLst/>
              <a:uLnTx/>
              <a:uFillTx/>
              <a:latin typeface="Arial" charset="0"/>
              <a:ea typeface="+mn-ea"/>
              <a:cs typeface="+mn-cs"/>
            </a:endParaRP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lang="en-GB" altLang="en-US" sz="1600" baseline="0" dirty="0" smtClean="0">
                <a:solidFill>
                  <a:schemeClr val="tx2"/>
                </a:solidFill>
                <a:latin typeface="Arial" charset="0"/>
              </a:rPr>
              <a:t>2013  NOAA, USA</a:t>
            </a:r>
          </a:p>
          <a:p>
            <a:pPr marL="799464" lvl="1" indent="-342627" eaLnBrk="0" hangingPunct="0">
              <a:spcBef>
                <a:spcPct val="20000"/>
              </a:spcBef>
              <a:buFont typeface="Arial" charset="0"/>
              <a:buChar char="•"/>
              <a:defRPr/>
            </a:pPr>
            <a:r>
              <a:rPr lang="en-US" sz="1600" b="0" dirty="0" smtClean="0">
                <a:solidFill>
                  <a:schemeClr val="tx2">
                    <a:lumMod val="75000"/>
                  </a:schemeClr>
                </a:solidFill>
              </a:rPr>
              <a:t> </a:t>
            </a:r>
            <a:r>
              <a:rPr lang="en-US" sz="1600" dirty="0" smtClean="0">
                <a:solidFill>
                  <a:schemeClr val="tx2">
                    <a:lumMod val="75000"/>
                  </a:schemeClr>
                </a:solidFill>
                <a:latin typeface="Arial" pitchFamily="34" charset="0"/>
                <a:cs typeface="Arial" pitchFamily="34" charset="0"/>
              </a:rPr>
              <a:t>Update on GSICS Product development</a:t>
            </a:r>
            <a:br>
              <a:rPr lang="en-US" sz="1600" dirty="0" smtClean="0">
                <a:solidFill>
                  <a:schemeClr val="tx2">
                    <a:lumMod val="75000"/>
                  </a:schemeClr>
                </a:solidFill>
                <a:latin typeface="Arial" pitchFamily="34" charset="0"/>
                <a:cs typeface="Arial" pitchFamily="34" charset="0"/>
              </a:rPr>
            </a:br>
            <a:r>
              <a:rPr lang="en-US" sz="1600" dirty="0" smtClean="0">
                <a:solidFill>
                  <a:schemeClr val="tx2">
                    <a:lumMod val="75000"/>
                  </a:schemeClr>
                </a:solidFill>
                <a:latin typeface="Arial" pitchFamily="34" charset="0"/>
                <a:cs typeface="Arial" pitchFamily="34" charset="0"/>
              </a:rPr>
              <a:t>* Users' feedback and requests on GSICS products</a:t>
            </a:r>
            <a:br>
              <a:rPr lang="en-US" sz="1600" dirty="0" smtClean="0">
                <a:solidFill>
                  <a:schemeClr val="tx2">
                    <a:lumMod val="75000"/>
                  </a:schemeClr>
                </a:solidFill>
                <a:latin typeface="Arial" pitchFamily="34" charset="0"/>
                <a:cs typeface="Arial" pitchFamily="34" charset="0"/>
              </a:rPr>
            </a:br>
            <a:r>
              <a:rPr lang="en-US" sz="1600" dirty="0" smtClean="0">
                <a:solidFill>
                  <a:schemeClr val="tx2">
                    <a:lumMod val="75000"/>
                  </a:schemeClr>
                </a:solidFill>
                <a:latin typeface="Arial" pitchFamily="34" charset="0"/>
                <a:cs typeface="Arial" pitchFamily="34" charset="0"/>
              </a:rPr>
              <a:t>* GSICS data management and availability to users</a:t>
            </a:r>
            <a:br>
              <a:rPr lang="en-US" sz="1600" dirty="0" smtClean="0">
                <a:solidFill>
                  <a:schemeClr val="tx2">
                    <a:lumMod val="75000"/>
                  </a:schemeClr>
                </a:solidFill>
                <a:latin typeface="Arial" pitchFamily="34" charset="0"/>
                <a:cs typeface="Arial" pitchFamily="34" charset="0"/>
              </a:rPr>
            </a:br>
            <a:r>
              <a:rPr lang="en-US" sz="1600" dirty="0" smtClean="0">
                <a:solidFill>
                  <a:schemeClr val="tx2">
                    <a:lumMod val="75000"/>
                  </a:schemeClr>
                </a:solidFill>
                <a:latin typeface="Arial" pitchFamily="34" charset="0"/>
                <a:cs typeface="Arial" pitchFamily="34" charset="0"/>
              </a:rPr>
              <a:t>* Future satellite inter-calibrations</a:t>
            </a:r>
            <a:br>
              <a:rPr lang="en-US" sz="1600" dirty="0" smtClean="0">
                <a:solidFill>
                  <a:schemeClr val="tx2">
                    <a:lumMod val="75000"/>
                  </a:schemeClr>
                </a:solidFill>
                <a:latin typeface="Arial" pitchFamily="34" charset="0"/>
                <a:cs typeface="Arial" pitchFamily="34" charset="0"/>
              </a:rPr>
            </a:br>
            <a:r>
              <a:rPr lang="en-US" sz="1600" dirty="0" smtClean="0">
                <a:solidFill>
                  <a:schemeClr val="tx2">
                    <a:lumMod val="75000"/>
                  </a:schemeClr>
                </a:solidFill>
                <a:latin typeface="Arial" pitchFamily="34" charset="0"/>
                <a:cs typeface="Arial" pitchFamily="34" charset="0"/>
              </a:rPr>
              <a:t>* Interaction with SCOPE-CM projects</a:t>
            </a:r>
            <a:br>
              <a:rPr lang="en-US" sz="1600" dirty="0" smtClean="0">
                <a:solidFill>
                  <a:schemeClr val="tx2">
                    <a:lumMod val="75000"/>
                  </a:schemeClr>
                </a:solidFill>
                <a:latin typeface="Arial" pitchFamily="34" charset="0"/>
                <a:cs typeface="Arial" pitchFamily="34" charset="0"/>
              </a:rPr>
            </a:br>
            <a:r>
              <a:rPr lang="en-US" sz="1600" dirty="0" smtClean="0">
                <a:solidFill>
                  <a:schemeClr val="tx2">
                    <a:lumMod val="75000"/>
                  </a:schemeClr>
                </a:solidFill>
                <a:latin typeface="Arial" pitchFamily="34" charset="0"/>
                <a:cs typeface="Arial" pitchFamily="34" charset="0"/>
              </a:rPr>
              <a:t>* Interaction with GHRSST</a:t>
            </a:r>
            <a:br>
              <a:rPr lang="en-US" sz="1600" dirty="0" smtClean="0">
                <a:solidFill>
                  <a:schemeClr val="tx2">
                    <a:lumMod val="75000"/>
                  </a:schemeClr>
                </a:solidFill>
                <a:latin typeface="Arial" pitchFamily="34" charset="0"/>
                <a:cs typeface="Arial" pitchFamily="34" charset="0"/>
              </a:rPr>
            </a:br>
            <a:r>
              <a:rPr lang="en-US" sz="1600" dirty="0" smtClean="0">
                <a:solidFill>
                  <a:schemeClr val="tx2">
                    <a:lumMod val="75000"/>
                  </a:schemeClr>
                </a:solidFill>
                <a:latin typeface="Arial" pitchFamily="34" charset="0"/>
                <a:cs typeface="Arial" pitchFamily="34" charset="0"/>
              </a:rPr>
              <a:t>* Debates on SSU measurements</a:t>
            </a:r>
            <a:br>
              <a:rPr lang="en-US" sz="1600" dirty="0" smtClean="0">
                <a:solidFill>
                  <a:schemeClr val="tx2">
                    <a:lumMod val="75000"/>
                  </a:schemeClr>
                </a:solidFill>
                <a:latin typeface="Arial" pitchFamily="34" charset="0"/>
                <a:cs typeface="Arial" pitchFamily="34" charset="0"/>
              </a:rPr>
            </a:br>
            <a:r>
              <a:rPr lang="en-US" sz="1600" dirty="0" smtClean="0">
                <a:solidFill>
                  <a:schemeClr val="tx2">
                    <a:lumMod val="75000"/>
                  </a:schemeClr>
                </a:solidFill>
                <a:latin typeface="Arial" pitchFamily="34" charset="0"/>
                <a:cs typeface="Arial" pitchFamily="34" charset="0"/>
              </a:rPr>
              <a:t>* </a:t>
            </a:r>
            <a:r>
              <a:rPr lang="en-US" sz="1600" dirty="0" err="1" smtClean="0">
                <a:solidFill>
                  <a:schemeClr val="tx2">
                    <a:lumMod val="75000"/>
                  </a:schemeClr>
                </a:solidFill>
                <a:latin typeface="Arial" pitchFamily="34" charset="0"/>
                <a:cs typeface="Arial" pitchFamily="34" charset="0"/>
              </a:rPr>
              <a:t>Proba</a:t>
            </a:r>
            <a:r>
              <a:rPr lang="en-US" sz="1600" dirty="0" smtClean="0">
                <a:solidFill>
                  <a:schemeClr val="tx2">
                    <a:lumMod val="75000"/>
                  </a:schemeClr>
                </a:solidFill>
                <a:latin typeface="Arial" pitchFamily="34" charset="0"/>
                <a:cs typeface="Arial" pitchFamily="34" charset="0"/>
              </a:rPr>
              <a:t>-V project </a:t>
            </a:r>
            <a:br>
              <a:rPr lang="en-US" sz="1600" dirty="0" smtClean="0">
                <a:solidFill>
                  <a:schemeClr val="tx2">
                    <a:lumMod val="75000"/>
                  </a:schemeClr>
                </a:solidFill>
                <a:latin typeface="Arial" pitchFamily="34" charset="0"/>
                <a:cs typeface="Arial" pitchFamily="34" charset="0"/>
              </a:rPr>
            </a:br>
            <a:r>
              <a:rPr lang="en-US" sz="1600" dirty="0" smtClean="0">
                <a:solidFill>
                  <a:schemeClr val="tx2">
                    <a:lumMod val="75000"/>
                  </a:schemeClr>
                </a:solidFill>
                <a:latin typeface="Arial" pitchFamily="34" charset="0"/>
                <a:cs typeface="Arial" pitchFamily="34" charset="0"/>
              </a:rPr>
              <a:t>* Users' feedback on GSICS </a:t>
            </a:r>
            <a:r>
              <a:rPr lang="en-US" sz="1600" b="0" dirty="0" smtClean="0"/>
              <a:t>vision</a:t>
            </a:r>
            <a:endParaRPr lang="en-GB" altLang="en-US" sz="1600" baseline="0" dirty="0" smtClean="0">
              <a:solidFill>
                <a:schemeClr val="tx2"/>
              </a:solidFill>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49300" y="1058784"/>
            <a:ext cx="8407400" cy="2973122"/>
          </a:xfrm>
          <a:prstGeom prst="rect">
            <a:avLst/>
          </a:prstGeom>
        </p:spPr>
        <p:txBody>
          <a:bodyPr wrap="square">
            <a:spAutoFit/>
          </a:bodyPr>
          <a:lstStyle/>
          <a:p>
            <a:pPr marL="342627" lvl="0" indent="-342627" eaLnBrk="0" hangingPunct="0">
              <a:spcBef>
                <a:spcPct val="20000"/>
              </a:spcBef>
              <a:buFont typeface="Arial" charset="0"/>
              <a:buChar char="•"/>
              <a:defRPr/>
            </a:pPr>
            <a:r>
              <a:rPr lang="en-GB" altLang="en-US" sz="1800" dirty="0" smtClean="0">
                <a:solidFill>
                  <a:schemeClr val="tx2"/>
                </a:solidFill>
                <a:latin typeface="Arial" charset="0"/>
              </a:rPr>
              <a:t>2014  Shanghai, China</a:t>
            </a:r>
          </a:p>
          <a:p>
            <a:pPr marL="799464" lvl="1" indent="-342627" eaLnBrk="0" hangingPunct="0">
              <a:spcBef>
                <a:spcPct val="20000"/>
              </a:spcBef>
              <a:buFont typeface="Arial" charset="0"/>
              <a:buChar char="•"/>
              <a:defRPr/>
            </a:pPr>
            <a:r>
              <a:rPr lang="en-GB" altLang="en-US" sz="1800" dirty="0" smtClean="0">
                <a:solidFill>
                  <a:schemeClr val="tx2"/>
                </a:solidFill>
                <a:latin typeface="Arial" charset="0"/>
              </a:rPr>
              <a:t>GSICS User Workshop merged with </a:t>
            </a:r>
            <a:r>
              <a:rPr lang="en-GB" altLang="en-US" sz="1800" dirty="0" smtClean="0">
                <a:solidFill>
                  <a:schemeClr val="tx2"/>
                </a:solidFill>
                <a:latin typeface="Arial" charset="0"/>
              </a:rPr>
              <a:t>Asia </a:t>
            </a:r>
            <a:r>
              <a:rPr lang="en-GB" altLang="en-US" sz="1800" dirty="0" smtClean="0">
                <a:solidFill>
                  <a:schemeClr val="tx2"/>
                </a:solidFill>
                <a:latin typeface="Arial" charset="0"/>
              </a:rPr>
              <a:t>Oceania Met Users </a:t>
            </a:r>
            <a:r>
              <a:rPr lang="en-GB" altLang="en-US" sz="1800" dirty="0" smtClean="0">
                <a:solidFill>
                  <a:schemeClr val="tx2"/>
                </a:solidFill>
                <a:latin typeface="Arial" charset="0"/>
              </a:rPr>
              <a:t>Conference.</a:t>
            </a:r>
            <a:endParaRPr lang="en-GB" altLang="en-US" sz="1800" dirty="0" smtClean="0">
              <a:solidFill>
                <a:schemeClr val="tx2"/>
              </a:solidFill>
              <a:latin typeface="Arial" charset="0"/>
            </a:endParaRPr>
          </a:p>
          <a:p>
            <a:pPr marL="799464" lvl="1" indent="-342627" eaLnBrk="0" hangingPunct="0">
              <a:spcBef>
                <a:spcPct val="20000"/>
              </a:spcBef>
              <a:buFont typeface="Arial" charset="0"/>
              <a:buChar char="•"/>
              <a:defRPr/>
            </a:pPr>
            <a:r>
              <a:rPr lang="en-GB" altLang="en-US" sz="1800" dirty="0" smtClean="0">
                <a:solidFill>
                  <a:schemeClr val="tx2"/>
                </a:solidFill>
                <a:latin typeface="Arial" charset="0"/>
              </a:rPr>
              <a:t>Extended the outreach of GSICS products top</a:t>
            </a:r>
            <a:endParaRPr lang="en-GB" altLang="en-US" sz="1800" dirty="0" smtClean="0">
              <a:solidFill>
                <a:schemeClr val="tx2"/>
              </a:solidFill>
              <a:latin typeface="Arial" charset="0"/>
            </a:endParaRPr>
          </a:p>
          <a:p>
            <a:pPr marL="799464" lvl="1" indent="-342627" eaLnBrk="0" hangingPunct="0">
              <a:spcBef>
                <a:spcPct val="20000"/>
              </a:spcBef>
              <a:defRPr/>
            </a:pPr>
            <a:r>
              <a:rPr lang="en-GB" altLang="en-US" sz="1800" dirty="0" smtClean="0">
                <a:solidFill>
                  <a:schemeClr val="tx2"/>
                </a:solidFill>
                <a:latin typeface="Arial" charset="0"/>
              </a:rPr>
              <a:t> </a:t>
            </a:r>
          </a:p>
          <a:p>
            <a:pPr marL="342627" lvl="0" indent="-342627" eaLnBrk="0" hangingPunct="0">
              <a:spcBef>
                <a:spcPct val="20000"/>
              </a:spcBef>
              <a:buFont typeface="Arial" charset="0"/>
              <a:buChar char="•"/>
              <a:defRPr/>
            </a:pPr>
            <a:endParaRPr lang="en-GB" altLang="en-US" sz="1800" dirty="0" smtClean="0">
              <a:solidFill>
                <a:schemeClr val="tx2"/>
              </a:solidFill>
              <a:latin typeface="Arial" charset="0"/>
            </a:endParaRPr>
          </a:p>
          <a:p>
            <a:pPr marL="342627" lvl="0" indent="-342627" eaLnBrk="0" hangingPunct="0">
              <a:spcBef>
                <a:spcPct val="20000"/>
              </a:spcBef>
              <a:defRPr/>
            </a:pPr>
            <a:endParaRPr lang="en-GB" altLang="en-US" sz="1800" dirty="0" smtClean="0">
              <a:solidFill>
                <a:schemeClr val="tx2"/>
              </a:solidFill>
              <a:latin typeface="Arial" charset="0"/>
            </a:endParaRPr>
          </a:p>
          <a:p>
            <a:pPr marL="342627" lvl="0" indent="-342627" eaLnBrk="0" hangingPunct="0">
              <a:spcBef>
                <a:spcPct val="20000"/>
              </a:spcBef>
              <a:buFont typeface="Arial" charset="0"/>
              <a:buChar char="•"/>
              <a:defRPr/>
            </a:pPr>
            <a:endParaRPr lang="en-GB" altLang="en-US" sz="1800" dirty="0" smtClean="0">
              <a:solidFill>
                <a:schemeClr val="tx2"/>
              </a:solidFill>
              <a:latin typeface="Arial" charset="0"/>
            </a:endParaRPr>
          </a:p>
          <a:p>
            <a:pPr marL="342627" lvl="0" indent="-342627" eaLnBrk="0" hangingPunct="0">
              <a:spcBef>
                <a:spcPct val="20000"/>
              </a:spcBef>
              <a:buFont typeface="Arial" charset="0"/>
              <a:buChar char="•"/>
              <a:defRPr/>
            </a:pPr>
            <a:endParaRPr lang="en-GB" altLang="en-US" sz="1800" dirty="0" smtClean="0">
              <a:solidFill>
                <a:schemeClr val="tx2"/>
              </a:solidFill>
              <a:latin typeface="Arial" charset="0"/>
            </a:endParaRPr>
          </a:p>
        </p:txBody>
      </p:sp>
      <p:sp>
        <p:nvSpPr>
          <p:cNvPr id="4" name="Title 1"/>
          <p:cNvSpPr txBox="1">
            <a:spLocks/>
          </p:cNvSpPr>
          <p:nvPr/>
        </p:nvSpPr>
        <p:spPr bwMode="auto">
          <a:xfrm>
            <a:off x="647700" y="0"/>
            <a:ext cx="8915400" cy="618727"/>
          </a:xfrm>
          <a:prstGeom prst="rect">
            <a:avLst/>
          </a:prstGeom>
          <a:noFill/>
          <a:ln w="9525">
            <a:noFill/>
            <a:miter lim="800000"/>
            <a:headEnd/>
            <a:tailEnd/>
          </a:ln>
        </p:spPr>
        <p:txBody>
          <a:bodyPr vert="horz" wrap="square" lIns="91366" tIns="45682" rIns="91366" bIns="45682"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1200" cap="none" spc="0" normalizeH="0" baseline="0" noProof="0" dirty="0" smtClean="0">
                <a:ln>
                  <a:noFill/>
                </a:ln>
                <a:solidFill>
                  <a:schemeClr val="tx1"/>
                </a:solidFill>
                <a:effectLst/>
                <a:uLnTx/>
                <a:uFillTx/>
                <a:latin typeface="+mj-lt"/>
                <a:ea typeface="+mj-ea"/>
                <a:cs typeface="+mj-cs"/>
              </a:rPr>
              <a:t>Introduction- </a:t>
            </a:r>
            <a:r>
              <a:rPr lang="en-US" sz="2800" dirty="0" smtClean="0">
                <a:solidFill>
                  <a:schemeClr val="tx1"/>
                </a:solidFill>
                <a:latin typeface="+mj-lt"/>
                <a:ea typeface="+mj-ea"/>
                <a:cs typeface="+mj-cs"/>
              </a:rPr>
              <a:t>Pa</a:t>
            </a:r>
            <a:r>
              <a:rPr kumimoji="0" lang="en-US" sz="2800" b="1" i="0" u="none" strike="noStrike" kern="1200" cap="none" spc="0" normalizeH="0" baseline="0" noProof="0" dirty="0" err="1" smtClean="0">
                <a:ln>
                  <a:noFill/>
                </a:ln>
                <a:solidFill>
                  <a:schemeClr val="tx1"/>
                </a:solidFill>
                <a:effectLst/>
                <a:uLnTx/>
                <a:uFillTx/>
                <a:latin typeface="+mj-lt"/>
                <a:ea typeface="+mj-ea"/>
                <a:cs typeface="+mj-cs"/>
              </a:rPr>
              <a:t>st</a:t>
            </a:r>
            <a:r>
              <a:rPr kumimoji="0" lang="en-US" sz="2800" b="1" i="0" u="none" strike="noStrike" kern="1200" cap="none" spc="0" normalizeH="0" baseline="0" noProof="0" dirty="0" smtClean="0">
                <a:ln>
                  <a:noFill/>
                </a:ln>
                <a:solidFill>
                  <a:schemeClr val="tx1"/>
                </a:solidFill>
                <a:effectLst/>
                <a:uLnTx/>
                <a:uFillTx/>
                <a:latin typeface="+mj-lt"/>
                <a:ea typeface="+mj-ea"/>
                <a:cs typeface="+mj-cs"/>
              </a:rPr>
              <a:t> GUW’s - A</a:t>
            </a:r>
            <a:r>
              <a:rPr kumimoji="0" lang="en-US" sz="2800" b="1" i="0" u="none" strike="noStrike" kern="1200" cap="none" spc="0" normalizeH="0" noProof="0" dirty="0" smtClean="0">
                <a:ln>
                  <a:noFill/>
                </a:ln>
                <a:solidFill>
                  <a:schemeClr val="tx1"/>
                </a:solidFill>
                <a:effectLst/>
                <a:uLnTx/>
                <a:uFillTx/>
                <a:latin typeface="+mj-lt"/>
                <a:ea typeface="+mj-ea"/>
                <a:cs typeface="+mj-cs"/>
              </a:rPr>
              <a:t> </a:t>
            </a:r>
            <a:r>
              <a:rPr kumimoji="0" lang="en-US" sz="2800" b="1" i="0" u="none" strike="noStrike" kern="1200" cap="none" spc="0" normalizeH="0" baseline="0" noProof="0" dirty="0" smtClean="0">
                <a:ln>
                  <a:noFill/>
                </a:ln>
                <a:solidFill>
                  <a:schemeClr val="tx1"/>
                </a:solidFill>
                <a:effectLst/>
                <a:uLnTx/>
                <a:uFillTx/>
                <a:latin typeface="+mj-lt"/>
                <a:ea typeface="+mj-ea"/>
                <a:cs typeface="+mj-cs"/>
              </a:rPr>
              <a:t>review</a:t>
            </a:r>
            <a:endParaRPr kumimoji="0" lang="en-US" sz="28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 of  Past two GUWs</a:t>
            </a:r>
            <a:endParaRPr lang="en-US" dirty="0"/>
          </a:p>
        </p:txBody>
      </p:sp>
      <p:sp>
        <p:nvSpPr>
          <p:cNvPr id="6" name="TextBox 5"/>
          <p:cNvSpPr txBox="1"/>
          <p:nvPr/>
        </p:nvSpPr>
        <p:spPr>
          <a:xfrm>
            <a:off x="0" y="6192886"/>
            <a:ext cx="8586063" cy="646331"/>
          </a:xfrm>
          <a:prstGeom prst="rect">
            <a:avLst/>
          </a:prstGeom>
          <a:noFill/>
        </p:spPr>
        <p:txBody>
          <a:bodyPr wrap="square" rtlCol="0">
            <a:spAutoFit/>
          </a:bodyPr>
          <a:lstStyle/>
          <a:p>
            <a:r>
              <a:rPr lang="en-US" sz="1800" dirty="0" smtClean="0">
                <a:solidFill>
                  <a:srgbClr val="C00000"/>
                </a:solidFill>
              </a:rPr>
              <a:t>                                                         </a:t>
            </a:r>
            <a:r>
              <a:rPr lang="en-US" sz="1800" u="sng" dirty="0" smtClean="0">
                <a:solidFill>
                  <a:srgbClr val="C00000"/>
                </a:solidFill>
              </a:rPr>
              <a:t>½ Day Session</a:t>
            </a:r>
          </a:p>
          <a:p>
            <a:r>
              <a:rPr lang="en-US" sz="1800" dirty="0" smtClean="0">
                <a:solidFill>
                  <a:srgbClr val="C00000"/>
                </a:solidFill>
              </a:rPr>
              <a:t>16 Participants  ( presentations  ~15 </a:t>
            </a:r>
            <a:r>
              <a:rPr lang="en-US" sz="1800" dirty="0" err="1" smtClean="0">
                <a:solidFill>
                  <a:srgbClr val="C00000"/>
                </a:solidFill>
              </a:rPr>
              <a:t>Mins</a:t>
            </a:r>
            <a:r>
              <a:rPr lang="en-US" sz="1800" dirty="0" smtClean="0">
                <a:solidFill>
                  <a:srgbClr val="C00000"/>
                </a:solidFill>
              </a:rPr>
              <a:t> duration ) Cover 3-4 themes.</a:t>
            </a:r>
            <a:endParaRPr lang="en-US" sz="1800" dirty="0">
              <a:solidFill>
                <a:srgbClr val="C00000"/>
              </a:solidFill>
            </a:endParaRPr>
          </a:p>
        </p:txBody>
      </p:sp>
      <p:pic>
        <p:nvPicPr>
          <p:cNvPr id="7" name="Picture 2"/>
          <p:cNvPicPr>
            <a:picLocks noGrp="1" noChangeAspect="1" noChangeArrowheads="1"/>
          </p:cNvPicPr>
          <p:nvPr>
            <p:ph idx="1"/>
          </p:nvPr>
        </p:nvPicPr>
        <p:blipFill>
          <a:blip r:embed="rId2" cstate="print"/>
          <a:srcRect r="-1237"/>
          <a:stretch>
            <a:fillRect/>
          </a:stretch>
        </p:blipFill>
        <p:spPr bwMode="auto">
          <a:xfrm>
            <a:off x="0" y="986622"/>
            <a:ext cx="4848374" cy="5011223"/>
          </a:xfrm>
          <a:prstGeom prst="rect">
            <a:avLst/>
          </a:prstGeom>
          <a:noFill/>
          <a:ln w="9525">
            <a:noFill/>
            <a:miter lim="800000"/>
            <a:headEnd/>
            <a:tailEnd/>
          </a:ln>
        </p:spPr>
      </p:pic>
      <p:pic>
        <p:nvPicPr>
          <p:cNvPr id="29698" name="Picture 2"/>
          <p:cNvPicPr>
            <a:picLocks noChangeAspect="1" noChangeArrowheads="1"/>
          </p:cNvPicPr>
          <p:nvPr/>
        </p:nvPicPr>
        <p:blipFill>
          <a:blip r:embed="rId3" cstate="print"/>
          <a:srcRect r="24398"/>
          <a:stretch>
            <a:fillRect/>
          </a:stretch>
        </p:blipFill>
        <p:spPr bwMode="auto">
          <a:xfrm>
            <a:off x="4983361" y="953308"/>
            <a:ext cx="4922639" cy="4858557"/>
          </a:xfrm>
          <a:prstGeom prst="rect">
            <a:avLst/>
          </a:prstGeom>
          <a:noFill/>
          <a:ln w="9525">
            <a:noFill/>
            <a:miter lim="800000"/>
            <a:headEnd/>
            <a:tailEnd/>
          </a:ln>
        </p:spPr>
      </p:pic>
      <p:sp>
        <p:nvSpPr>
          <p:cNvPr id="9" name="TextBox 8"/>
          <p:cNvSpPr txBox="1"/>
          <p:nvPr/>
        </p:nvSpPr>
        <p:spPr>
          <a:xfrm>
            <a:off x="557939" y="619931"/>
            <a:ext cx="3843580" cy="400110"/>
          </a:xfrm>
          <a:prstGeom prst="rect">
            <a:avLst/>
          </a:prstGeom>
          <a:noFill/>
        </p:spPr>
        <p:txBody>
          <a:bodyPr wrap="square" rtlCol="0">
            <a:spAutoFit/>
          </a:bodyPr>
          <a:lstStyle/>
          <a:p>
            <a:r>
              <a:rPr lang="en-US" sz="2000" dirty="0" smtClean="0">
                <a:solidFill>
                  <a:schemeClr val="tx1">
                    <a:lumMod val="95000"/>
                    <a:lumOff val="5000"/>
                  </a:schemeClr>
                </a:solidFill>
              </a:rPr>
              <a:t>EUMETSAT 2012 </a:t>
            </a:r>
            <a:endParaRPr lang="en-US" sz="2000" dirty="0">
              <a:solidFill>
                <a:schemeClr val="tx1">
                  <a:lumMod val="95000"/>
                  <a:lumOff val="5000"/>
                </a:schemeClr>
              </a:solidFill>
            </a:endParaRPr>
          </a:p>
        </p:txBody>
      </p:sp>
      <p:sp>
        <p:nvSpPr>
          <p:cNvPr id="10" name="TextBox 9"/>
          <p:cNvSpPr txBox="1"/>
          <p:nvPr/>
        </p:nvSpPr>
        <p:spPr>
          <a:xfrm>
            <a:off x="6553201" y="632846"/>
            <a:ext cx="1751309" cy="400110"/>
          </a:xfrm>
          <a:prstGeom prst="rect">
            <a:avLst/>
          </a:prstGeom>
          <a:noFill/>
        </p:spPr>
        <p:txBody>
          <a:bodyPr wrap="square" rtlCol="0">
            <a:spAutoFit/>
          </a:bodyPr>
          <a:lstStyle/>
          <a:p>
            <a:r>
              <a:rPr lang="en-US" sz="2000" dirty="0" smtClean="0">
                <a:solidFill>
                  <a:schemeClr val="tx1">
                    <a:lumMod val="95000"/>
                    <a:lumOff val="5000"/>
                  </a:schemeClr>
                </a:solidFill>
              </a:rPr>
              <a:t>NOAA  2013 </a:t>
            </a:r>
            <a:endParaRPr lang="en-US" sz="2000"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learnt</a:t>
            </a:r>
            <a:endParaRPr lang="en-US" dirty="0"/>
          </a:p>
        </p:txBody>
      </p:sp>
      <p:graphicFrame>
        <p:nvGraphicFramePr>
          <p:cNvPr id="4" name="Content Placeholder 3"/>
          <p:cNvGraphicFramePr>
            <a:graphicFrameLocks noGrp="1"/>
          </p:cNvGraphicFramePr>
          <p:nvPr>
            <p:ph idx="1"/>
          </p:nvPr>
        </p:nvGraphicFramePr>
        <p:xfrm>
          <a:off x="0" y="705173"/>
          <a:ext cx="6106334" cy="52461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Isosceles Triangle 6"/>
          <p:cNvSpPr/>
          <p:nvPr/>
        </p:nvSpPr>
        <p:spPr>
          <a:xfrm>
            <a:off x="2386740" y="3378631"/>
            <a:ext cx="1580827" cy="728420"/>
          </a:xfrm>
          <a:prstGeom prst="triangle">
            <a:avLst>
              <a:gd name="adj" fmla="val 50708"/>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solidFill>
                  <a:schemeClr val="tx1"/>
                </a:solidFill>
              </a:rPr>
              <a:t>GUW Agenda</a:t>
            </a:r>
            <a:endParaRPr lang="en-US" sz="1500" dirty="0">
              <a:solidFill>
                <a:schemeClr val="tx1"/>
              </a:solidFill>
            </a:endParaRPr>
          </a:p>
        </p:txBody>
      </p:sp>
      <p:sp>
        <p:nvSpPr>
          <p:cNvPr id="8" name="TextBox 7"/>
          <p:cNvSpPr txBox="1"/>
          <p:nvPr/>
        </p:nvSpPr>
        <p:spPr>
          <a:xfrm>
            <a:off x="6511871" y="762834"/>
            <a:ext cx="3192651" cy="2308324"/>
          </a:xfrm>
          <a:prstGeom prst="rect">
            <a:avLst/>
          </a:prstGeom>
          <a:solidFill>
            <a:srgbClr val="FFC000"/>
          </a:solidFill>
        </p:spPr>
        <p:txBody>
          <a:bodyPr wrap="square" rtlCol="0">
            <a:spAutoFit/>
          </a:bodyPr>
          <a:lstStyle/>
          <a:p>
            <a:r>
              <a:rPr lang="en-US" sz="1600" dirty="0" smtClean="0">
                <a:solidFill>
                  <a:srgbClr val="C00000"/>
                </a:solidFill>
              </a:rPr>
              <a:t>GUW agenda is at the intersection of …..</a:t>
            </a:r>
          </a:p>
          <a:p>
            <a:endParaRPr lang="en-US" sz="1600" dirty="0" smtClean="0">
              <a:solidFill>
                <a:schemeClr val="tx1"/>
              </a:solidFill>
            </a:endParaRPr>
          </a:p>
          <a:p>
            <a:pPr>
              <a:lnSpc>
                <a:spcPct val="200000"/>
              </a:lnSpc>
              <a:buFont typeface="Arial" pitchFamily="34" charset="0"/>
              <a:buChar char="•"/>
            </a:pPr>
            <a:r>
              <a:rPr lang="en-US" sz="1600" dirty="0" smtClean="0">
                <a:solidFill>
                  <a:schemeClr val="tx1">
                    <a:lumMod val="95000"/>
                    <a:lumOff val="5000"/>
                  </a:schemeClr>
                </a:solidFill>
              </a:rPr>
              <a:t>Agenda of the main conf.</a:t>
            </a:r>
          </a:p>
          <a:p>
            <a:pPr>
              <a:lnSpc>
                <a:spcPct val="200000"/>
              </a:lnSpc>
              <a:buFont typeface="Arial" pitchFamily="34" charset="0"/>
              <a:buChar char="•"/>
            </a:pPr>
            <a:r>
              <a:rPr lang="en-US" sz="1600" dirty="0" smtClean="0">
                <a:solidFill>
                  <a:schemeClr val="tx1">
                    <a:lumMod val="95000"/>
                    <a:lumOff val="5000"/>
                  </a:schemeClr>
                </a:solidFill>
              </a:rPr>
              <a:t>Topic presented by invitees</a:t>
            </a:r>
          </a:p>
          <a:p>
            <a:pPr>
              <a:lnSpc>
                <a:spcPct val="200000"/>
              </a:lnSpc>
              <a:buFont typeface="Arial" pitchFamily="34" charset="0"/>
              <a:buChar char="•"/>
            </a:pPr>
            <a:r>
              <a:rPr lang="en-US" sz="1600" dirty="0" smtClean="0">
                <a:solidFill>
                  <a:schemeClr val="tx1">
                    <a:lumMod val="95000"/>
                    <a:lumOff val="5000"/>
                  </a:schemeClr>
                </a:solidFill>
              </a:rPr>
              <a:t>GSICS suggested agenda</a:t>
            </a:r>
            <a:endParaRPr lang="en-US" sz="1600" dirty="0">
              <a:solidFill>
                <a:schemeClr val="tx1">
                  <a:lumMod val="95000"/>
                  <a:lumOff val="5000"/>
                </a:schemeClr>
              </a:solidFill>
            </a:endParaRPr>
          </a:p>
        </p:txBody>
      </p:sp>
      <p:sp>
        <p:nvSpPr>
          <p:cNvPr id="9" name="TextBox 8"/>
          <p:cNvSpPr txBox="1"/>
          <p:nvPr/>
        </p:nvSpPr>
        <p:spPr>
          <a:xfrm>
            <a:off x="6509289" y="3255478"/>
            <a:ext cx="3192651" cy="3539430"/>
          </a:xfrm>
          <a:prstGeom prst="rect">
            <a:avLst/>
          </a:prstGeom>
          <a:solidFill>
            <a:srgbClr val="FFC000"/>
          </a:solidFill>
        </p:spPr>
        <p:txBody>
          <a:bodyPr wrap="square" rtlCol="0">
            <a:spAutoFit/>
          </a:bodyPr>
          <a:lstStyle/>
          <a:p>
            <a:r>
              <a:rPr lang="en-US" sz="1600" dirty="0" smtClean="0">
                <a:solidFill>
                  <a:srgbClr val="C00000"/>
                </a:solidFill>
              </a:rPr>
              <a:t>Lessons learnt…..</a:t>
            </a:r>
          </a:p>
          <a:p>
            <a:endParaRPr lang="en-US" sz="1600" dirty="0" smtClean="0">
              <a:solidFill>
                <a:schemeClr val="tx1"/>
              </a:solidFill>
            </a:endParaRPr>
          </a:p>
          <a:p>
            <a:pPr>
              <a:buFont typeface="Arial" pitchFamily="34" charset="0"/>
              <a:buChar char="•"/>
            </a:pPr>
            <a:r>
              <a:rPr lang="en-US" sz="1600" dirty="0" smtClean="0">
                <a:solidFill>
                  <a:schemeClr val="tx1">
                    <a:lumMod val="95000"/>
                    <a:lumOff val="5000"/>
                  </a:schemeClr>
                </a:solidFill>
              </a:rPr>
              <a:t>We may not get the agenda that we want.</a:t>
            </a:r>
          </a:p>
          <a:p>
            <a:endParaRPr lang="en-US" sz="1600" dirty="0" smtClean="0">
              <a:solidFill>
                <a:schemeClr val="tx1">
                  <a:lumMod val="95000"/>
                  <a:lumOff val="5000"/>
                </a:schemeClr>
              </a:solidFill>
            </a:endParaRPr>
          </a:p>
          <a:p>
            <a:pPr>
              <a:buFont typeface="Arial" pitchFamily="34" charset="0"/>
              <a:buChar char="•"/>
            </a:pPr>
            <a:r>
              <a:rPr lang="en-US" sz="1600" dirty="0" smtClean="0">
                <a:solidFill>
                  <a:schemeClr val="tx1">
                    <a:lumMod val="95000"/>
                    <a:lumOff val="5000"/>
                  </a:schemeClr>
                </a:solidFill>
              </a:rPr>
              <a:t>GSICS is expanding, applications are more but no permanent users who participate in GUW.</a:t>
            </a:r>
          </a:p>
          <a:p>
            <a:pPr>
              <a:buFont typeface="Arial" pitchFamily="34" charset="0"/>
              <a:buChar char="•"/>
            </a:pPr>
            <a:endParaRPr lang="en-US" sz="1600" dirty="0" smtClean="0">
              <a:solidFill>
                <a:schemeClr val="tx1">
                  <a:lumMod val="95000"/>
                  <a:lumOff val="5000"/>
                </a:schemeClr>
              </a:solidFill>
            </a:endParaRPr>
          </a:p>
          <a:p>
            <a:pPr>
              <a:buFont typeface="Arial" pitchFamily="34" charset="0"/>
              <a:buChar char="•"/>
            </a:pPr>
            <a:r>
              <a:rPr lang="en-US" sz="1600" dirty="0" smtClean="0">
                <a:solidFill>
                  <a:schemeClr val="tx1">
                    <a:lumMod val="95000"/>
                    <a:lumOff val="5000"/>
                  </a:schemeClr>
                </a:solidFill>
              </a:rPr>
              <a:t>Need to balance between discussion time and presentation time.</a:t>
            </a:r>
          </a:p>
          <a:p>
            <a:pPr>
              <a:buFont typeface="Arial" pitchFamily="34" charset="0"/>
              <a:buChar char="•"/>
            </a:pPr>
            <a:endParaRPr lang="en-US" sz="1600" dirty="0" smtClean="0">
              <a:solidFill>
                <a:schemeClr val="tx1">
                  <a:lumMod val="95000"/>
                  <a:lumOff val="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 calcmode="lin" valueType="num">
                                      <p:cBhvr additive="base">
                                        <p:cTn id="7" dur="500" fill="hold"/>
                                        <p:tgtEl>
                                          <p:spTgt spid="7">
                                            <p:bg/>
                                          </p:spTgt>
                                        </p:tgtEl>
                                        <p:attrNameLst>
                                          <p:attrName>ppt_x</p:attrName>
                                        </p:attrNameLst>
                                      </p:cBhvr>
                                      <p:tavLst>
                                        <p:tav tm="0">
                                          <p:val>
                                            <p:strVal val="#ppt_x"/>
                                          </p:val>
                                        </p:tav>
                                        <p:tav tm="100000">
                                          <p:val>
                                            <p:strVal val="#ppt_x"/>
                                          </p:val>
                                        </p:tav>
                                      </p:tavLst>
                                    </p:anim>
                                    <p:anim calcmode="lin" valueType="num">
                                      <p:cBhvr additive="base">
                                        <p:cTn id="8" dur="500" fill="hold"/>
                                        <p:tgtEl>
                                          <p:spTgt spid="7">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 calcmode="lin" valueType="num">
                                      <p:cBhvr additive="base">
                                        <p:cTn id="1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Venue and Date of GSICS Users Workshop 2015</a:t>
            </a:r>
            <a:endParaRPr lang="en-US" dirty="0"/>
          </a:p>
        </p:txBody>
      </p:sp>
      <p:sp>
        <p:nvSpPr>
          <p:cNvPr id="1026" name="AutoShape 2" descr="data:image/jpeg;base64,/9j/4AAQSkZJRgABAQAAAQABAAD/2wCEAAkGBxQTEhUUExQVFRUXGR8bGRcYGR0gHxwiHRwcIB0iHh4gHSggHBwmICAcIjEhJSkrLi4uHR8zODMsNygtLisBCgoKDg0OGxAQGzQmICQ0Mi80NCwsLCwsLCwsLDQsLCwsLDQsLCwsLCwsLCwsLCwsLCwsLCwsLCwsLCwsLCwsLP/AABEIALwBCwMBIgACEQEDEQH/xAAcAAACAwEBAQEAAAAAAAAAAAAFBgMEBwIBAAj/xABLEAACAQIEAwUEBwQIBAMJAAABAhEDIQAEEjEFQVEGEyJhcTKBkbEHI0KhwdHwFFJichUWM4KSsuHxNHPS4iSzwhdDRFNUZIOTo//EABkBAAMBAQEAAAAAAAAAAAAAAAECAwAEBf/EAC8RAAICAgEBBgQGAwEAAAAAAAABAhEDIRIxBBMiQVHwMmGRwUJxgaGx4QUU8VL/2gAMAwEAAhEDEQA/ANkybKqDQpj+Eb8p6SYwi8dzqKzqAKjSZCS2mTvIWxH574LdnmNemFq1NClRpo0/DG/tNuxiNtI8jjztNlF00qeXRNImQgvy3i1/Mg2xCeSPHmmQkrRQPFz4VIAYIO7cPIa4tJCnabHnO4Ihl7P8U75mMHYe6P0cJfE8qaZujJSCi7X0k7hiJgGSwtuY9D/Cq4ybHvFIp1ADrmQu3TcSZne/OcVhJyuzL4rHDH2AXBu0FJ1QaiWJIWxvzH3YNpUBE/PD0WUkzrH2PFYHYzj3ACfY+x9j7GMfY+x9j7GMfY+x9j7GMfY+x9jycYwrdqONPT0IoOo1NlKmdLiFHPUywYi04Xs5mHWq0q2thLDTpOmABJ2LRFpvB6DDX2rqFEBVUmZ1tpsY3vsRvN9sLa5xamYqu6jwldN50SqqRE3aLiRFza9+PO03xbEdEg4yBSKVkEKQok3qBtQBAOw3Fidom2KPBez9JZcsGpVSWKuSrKBqUkkG4DRLADrtcep3ZFU6GZlI7pjI0MQsiRM3iJEQfjY4lUkUe6FNIWVqc2TSQYWxDgnaTMiJmMFVVy3Qqegnn6FN1FHRYgKpV5AAPkQDABMHfzwuVuB1FdFIIMlJLSBqDeJokreBH4jF/hz13pjuwrqfCEN9mMyrbAXMKQRAsd8VOPZjMLUZqiVAm0gHQIE3YxKkg2YczBOFaUvE0xdldqPd6fqlBpAiWGpagZtdrSAEZn1HmCoELiRc4KlQhqrZWSuh6ZKiSu28kQQZ5knBjK1tS0X06XpliASYdRdxYeKFZnWBzjZjgJmczTao9SnST2/t1LK3hgBVgcp636bbLlWJrf6UaXqfcCzNfLrpVgabVF0tIuFdSSVMtqMyCJG6mNIwS432ibWHWVYOEaNtG+29/MWJPTCnmuJOlI98Szd5pBYEppBkam+1pNgOUC03wYyFaP7d0cAAoZI03t4AWJkD2mg7dZxKeWco2l+gtpFrOVKyHWCSxILIi3PhsCJYAjeDzxWzfEEXQ1VPrDKkIZJAF7kfvB1gHYHHudoVc0I79wqsCA0i1piwAkaxG8G/KaeRp1MoKhqhWsAuqqARvMSD7RIn+8fPHm+W+v5V92ayw/FFdC6vSpoZlrsQFjpIBDagdpB9+I6vFu7UFEI1NpUrpIChtExBDar+EDY3jAXO5yqZLErTm6DxAyCSqyIEG1uZPlj7iPF6U00DBqmol9JCjSVUeIRI5+7yw6Xn79/MbythFq+W7trq2qYE+G+oN4iZBEtEAW67mll6N1OtdLHvGY2GnmDbU0GQIB3MARdb4hSWmC5IdQ50CfCbagJkEnUYPkOWOsnXYexppak2BLAiADLMN7wYERERc4ZYq3YEg/lcgmYlqlQlaZGhlgKN4EWOo3kyQBp350c32XzWo9wEekQCrBiBcAkCeQMiecTgX3pDEIy2ADgwV1E/zD12iTbc4s1uI0lMNUVmG5WlVIJ5wRAPuAxaNp/9GWg7wbjKCkpPerUDQzhjo02BECwO/n8sFuFdp2WpZmZOoVzO/kd5+OFnIVlsoKATJVgIG/USQJ5xyw28H4LTqZgLJbwajaJta4MBZvF7iLHFotOVeYUrYSTj1CoCtfvG1MCSUqQoAjfTsL+s74949xKkwpUMt410zqOs01U+yeY0jxX8hfeAtalmKbd2SK1Y+39pVBICltobosy1o64OcL4eUVK2XmqarA1EaBrsWmwgMKigACBBK23HThyPk01sKiecF7OOjqabrURb+1qg3BmwjbbbDrmKpSkdKy0eyOfM/rzxT4Bml7tdIkMTe1iJBBG+pSsEEagQZvg0DOOqxuIv8LzjtX0Ed3Ck91FwsxJaTN9hbykTg1QziOSoNwAY8jscctk6cu5ABcAMZidO0kYhGay9IEd5TUbkah+eA2kaMWc0M/qzDU9SlQtgAZBETfbmMEcB27QZYWVx/dUn5DHB7SUeXeH0RvyxPvca/EvqUWOXoG8VuI5g06bOo1EbDrcc+WAub7R0yABrUzYssYvVM1qpGd7fMYKyxlpMzg0i/lMyKihlm/I7jyPnibAPJ5gqbe8YNU3DCRth07FI8xmlSNRiTAPLad+WAPFc6GqoaFVi2knSgBVuYk8ydgJww1aSsIYBh0InCZxTs/8As/eVKTQrXVQJIYt1+zTUfrliWa+OhZdCy/Gl2rIGInewUnle9uu++A2ay3e+OlCFDDEtA9CLnpYTe3XC9nWqam71GGlTUUmTGnSsgcmki1jc7Xx1Qo5hpcozLBOoA6QZWDcRA28scNTk1y9/cTiwxxPKNSZKYXQFALVCSZjTJHnMCNr+YxJS7NsyEwEqhtQ3UyDGoFWIEE7CTHrghk+MVCUFRBGggqzCzSNjEMfIx6A2wX4VxHvQAzMWWWgFNUXg2Ykje/pjtjijYEqYL4aadGp4i9MkHUwvDA+KdQO8zNuR2IwQPaJG1KkVSpH2WETsdQ1T8BgF2r4XU7w1Qs8yYIJ/h/iB2iOcgmIwu0aqsQykgKAaiNUBKBCAARCnSZFvO2EnkyRlSM5NB0cXzGX1hlTuWeVfSIQkGFsTC7AG0ARAwtZtWpue8p+F/rLUwsMJAkBSpDaQNgCR5ziehUJf2Rpi5YghlkBmAAhokT6XjAvicpSbuoKM2rSPbp6YgyRJpghoHocQuUviBtnXEcu6wxKXJAuJtuI8puIuLc8T9nuz7aC7uVgtHhvEWsd4sQDI25WPmVyhrqtSowWmqBiARIEt4diVvMyBFxfcWnzFWrPdqaazsSVmBuG3YSGEk76emOTLPrGN2KXq3FKdFCQzGLBQASDeCxLLz8uRwE4pxRKsk02WBqJYAzqNjMXuBcbR0wUyfDA4RqpJJgmBOr1BuTEc77+eJ85XVO9Zodk3RZ8PTUNwu5N+vrji0vz9QaF+vnqegHTqhrXjUZkrdSItsBvzi2KSZoI2s0QDPtMQIOwmQuo7mAeQ2wb4vwarWZXB7pYXvGcEbyIp8zzPu9cBO5y6gUqlU1WA1SoLCxJCgSIYi08p+HXFWv8Ao7Zw2SFRg3e0zN2ZyAPRoWZAJtFp8xNSrRg6lCugE6mBWbGNMwSCZ8NiQdwYj6jmVqVYFMU9KyI8fOSfFFxcX5nFetxLU5WXUAG0+0TqBiBAMFRt125VS9Bl1J6VOk0qyuzudR0nSAomORgTz/h3G2CNHtLRoju0NMKsxAfmZ6+eAtAOFqaSdLAqSSIjxSAYYyZIMeYm9x78OaTCGOXhH54bwvqwVfUY1z6yACVuDG4BWL9LN5bHnJwy9m86WJoUoVwfE8f2cgQymZdjfwH3mBdNq5vOOz/UBSLKwYtp0nkw3O4n3csUeDV66sDrFNgSLkqDO41Bb3vBabG18L3bp8X+9lFHZufDeK0qNPR42M6qhKklmi7a4Gq436RAAAGLA43TqVB3UFhDMJIEkqACY3NuWwPvzzKV8wVAVMuV2LgMx6EnWy/EnDVlMqqppFZgwKkppVTdgJh1LkfxAx546IZJyrfQ6lGNHGd4zmErM9MBVYy6KpeGgLqvAkyAfcbxjmr2hZhJzDE/uhwG/wD10wWGJO0PAlNElizMzACWYgTb2Z0zvy5nFHhPC3NMeKIsQAB58vIjC5HO6bb/AGGikfVK71F1IqvIkNUZo90mSfIhfUYkSugsW0npoVfv8QPuJxY/oQ82J9+JqfAR0JxHhJ/hGv5lVsynN2P94/hGIzm6XQn3t+eC9Ps//Bi2nAo3Cj1IwywzfkDkgbwfICrFSNKgwBflzwb447UspVZCAwAgkSASQJI6CZxZ4YiqCgKmDyMi+KvbMxkMzA1E0iAImSbC3vx2YcaiieSVoqcHz4q0leV1RDhTIVh7QnoDPqIODmVrkKTMWva2May1Z8sHzWVLMkDXQMCBO8CRpIuri42PMG5+2LULDVJVip1Akgg+Zn3xjSzcN1ZGKs079t/aFVC7UKkgqymzeXnPT78Dcxk0ot3VauShFl7toVRAUa9RggKRJO5HkCp5DjDUoVvEnTmP5T+Hyw+ZHiS16fdvpfUPCWEhhNpHWRgwyRyrpsWUa6lKnWBp1VNFEpiyFjpkAQDHUE7/AOuPeB0qb0m1EqkQVmQ3i1SZnVINxMQedji7WyY7orUXwyfZG17RPutfngRksmESKmvTA7uIIUWkz9mZi4tO52EnLIsib6V7/onsMDNrXqhO6p1KYJV2YeyV20yLnV6RBPpJX4WCyhazeG6oxDGdpBMVAYMSG9ZBIPfD1VFJFMarsFJGq584CgxPr1jHlHjXeISE0kbyQQJ25gmfLHWpr8T2Hl6i9meL1TUWm7fWIzqykAK6dQYGva/hF9hAkrOdC01VyEYKdRVj4mVo1eI+1tOg3kWt4cNfGuG06mrVlhqY61qSoKjccw4HUWgxcESFNEqLU0OpUyuliRDXO0DTMxcG/SSFxw5+fK437/Qm+pBW0V3YlnII8J1MSloGgjwiJItAhvPFLMcNak6FiHjUFDldRbTvYGACBIIInTdgZF5qZSEICqxOl/FBXVqKxsT9oTvaCIxXzHD1NR1ptLGWKkEFBIsTtc8gTyvfAgpefv8AQC0FeB52maPdqlMKJLqGkamYkrBvtt6HYDH2XzGtplQ32rXjp5RbEvBMvFMFm1N9k2kD1k8vLp1Ix1mcsoNNwhbUYIAF/W9gCAJ9bY8vNweRpef8gfU44lnF0gPTqAMw8SrYwQbm8XjlvHlipl6RVqegE09UmeYBEncSu4uLARyBxequIapUZB4gPaJU3hF5gXJLETseWK4zrBDUqELRUswMgaiVYBbASt7iOXM4WqjXv6B6A7tBmKkNUDE6YlQbtDM1yRAgzHQm3LALKsy0UL0/rHFYqEeIBSwJ3UaW0za8wZmCdYO9LUKiUNJC/VraD+6JsYBIO/KRM4r1uHUWqLXU92y+zaxj2Tpt/uJvOLY5qEaf397N0KHDstUhx3dMQxAqFjpVeZNp06pOo3Jwt5qqsomsTsWVW8ZmLAST4gwHWdhbDfxao5pKbSXJY6xDjxG9PVJVehtY8zOBmQrCixZqZqEA6RpHXSFJuFTmSZJG0i2OnHLzGT1Z5kGcLCswRN9dpiJDTAX3tIAO++K9SvTm+Xpuf3mNST6w0W2t0xXoZtXGtoLEtKKABvBJjrfodoi2PquZVWI0aoJBJWTIN7874pBNSev2CkN2TzWgKHqqJ8K6gIta0RbYXb3TuQygpUjFQjQ5ZdQXwsD5G+oi5EHbALhxSX8feWuVeiKthEBdBYoeluZucEa+ZVl0lzeRpLPLQTuFYKIgDaZ5DHHySe17/obl6jVk8rlqYUUqiVQgnxBTtuVfr5G19xg/xSimYy8QblSDcFTqFwd1PKRffGf0syKRNWlUjXPtQSbwRJ8WqPszG8G1nig9XugzGQNBiBcEgg2N72392OjF21f+X+ntFlktAjiPaA5dlo5ml3omZLEFTLAEwPEp2HMcy19NSn9IOXRYU5cAE9TEmeuLPbdkrMrKQw7uPvaR8wRjM+yVEVGKsixpuWUtsRvJ+/HZFynLw/IdtJWPlf6TUHsuP7ifiRi7Q7S161DvlLBSCRJjYkcvTCKM+yu6otJdLEA6V5Y0XKgnhgd4LGmSSBG7HAyQdakbHO3tCke2GaqCUy9Zwdj3kAjbnga/aLOP7GWX1Lj874s5GiVoUrtdJ3I5nCn2mzLrWKKWAgG09P8ATHQ8EUk2Q713RvvZzUadAuAHOXpFgNgxQE/fOOu25AyFfVOkKC0b6Qy6o84nEXZIRl8sDcjLUBf/AJS467eUGqcPzCINTFRA6+JTabT5HAjpMvLoZLSyjOO8y50ZmnTVGpkqdUblRsCfEChH2jHLH2TQNmGb+zqhSr0vslpBLLzImbG4nzxFm3p5gd3VP7JXX2agLBC4QEq4OzCQCwJnRM8sVeLZ0rmnFQQ6qsPOqC1JfaYC9zOoQfniORWia6jIDNjvgx2NzDJmFSCUJlv4fPyF49+ByUhUVWUzMXGHTs6gBgACVM7DpJ9YxzYoy5X6Dyehiy9YklTGnlvN9j0JmbjriCnQLQQD4bjV1g/AAGOlz76tXPhqqEqCl1dgRF9jfcGBt5i+KVHjyIh1SQDAP2SRIMneZmB6eWO3vIrUmQckiPjZ7hXghGsdZBvJJMdOs3v64B5/M1DTANQtpi4AUb76bxvvaffjnN54aik6hyRjMS0mA0mRM7bYG5+soGjTpYg3IBBAub/q2PMzZXKXgIt2Xsh2odgEnUQNmgs3IWN1tBgc+mO+I5ii6kuquklSxgwQQDCwSGuOew6YTqDsj1CFKsxG8lmmIHIke7mB54KVeLLCK4hioBdi0AmQIJMDfaCOvQdEFS5XfvyARcV4VSUL+xZkswYGZchT1XUx0QbG+xmwxLksoWcUmAlhJKbTuAs3JhZg6Y8UC2L+S4XTqMO7EUxZqtNzqVlG5JOl/EJELs2OM0VTMnQ6KKbky4AkgQ0ciYZtwDcnlZZ5W3pBPqOc/ZSUjvCSRv7IsZqNBLEzEL+GDYdyCzbuoBEEC3TmB+rYH0OJ1HqaUViB/wC9WAk8pG4MXPSYxLV70gglNuRJmDtFtxPx+PnZ2/PT89mbZT44zBQEjwjwoLTsOh38/L306usro0NsoGxIJM78rk4IUKLtJYSognxCQT1MnygemIc/RbTq1rRRbsfakQYE7D1+7Y4lFJpJgB1ThxREp+IF5LwZgbRYXEfj772WFCkFSoup7NoYCYIO40mDENyMEXsRgPWzTU3Lq/h5MVMgkGdPU6YFjb7h3mkVnp92pZidbqoJY+IEayI+XNricdUE7sKK9VKpRartTcixCix0yNJXmT+9EwOcTirle8gE6FRlhySAbzAB0m4iYj4TOOc9XamSpkkRfULaoNgZMGeo3EiRiDN56pXIogM9wYpqX2NoVRfab2+eK03r1GBeeqrTGmmoekoJuWYQCTAm0XJ0nrNsU6OhlDaVve8z74tPlhkPZ7N1Q2kPTIBikVCE3gEK5JWSR7zImMVqXZbMQLUxbmQT8sdSyRUdvYzlSAj52SzaANRAZU06b76lIAF55QJ9+LaM6nWVEC2tW0lehY35cjM7TgbmaTWIp6TJ1Nc6vWYEXxYpVjp0NMqACd5gzb0HInrhmtKhhn4XmytOorNUCuNJLafDcGY2JtsCu3xaeG9pjSRKTK7IoXSQ1zpg2gm3SOU4TuD5M5hGpqPYA2KzLGBAkWIDW95w+cP7LmmiAkS50jST4Zk35dTvyBtfHM+a2vL5GXLyLXEs5TqI1WmdY0TeARv7Q2J9CT5Yznsnm+7LPpBkDa27Dbw39Jw7docmaS1A26qGJBF20AsDAE3GM6yVZSQBZSwIW20mLXvHr646uz8o7fv5DtOqYSoyzVG1EeNvn6jGqldPB1/5K/eQcZNw8iG8W5Y7mfaboMa5nEP9EIFBJ7hLCSfZB9cdD3YcZlfEGbu6ADEDRsD+RAwp9om8fL2Bf4+Rxoa8BzFUUlWm4hIJKMBv1i2AnFew2eqO4TLuR7IJsLSNQki2Cr8xaNr7PLCUh0oUh/8AzXF/iv8AZN7vmMU+CIwVdSMh7tFhokQgB2JH34t8WP1Te75jAT0y76CVxrgNLMXI01AIWovtCxHvEEiPPGTceyjZfM1UJkg3YSAQVVuZJiORPvPPbGOMc7dsf6QrXjb/AMlL+7Cx6kZBLsUXFYIGIUiSu/MbfHGscGV9Y0EAgTDbEbQbiNwZ8tjjMuyJBqg+R+aY03hOX7x9GorKnxDcbbYRLejeQK45XZKvdvRFMsSdcC+okyIEMJJ36nEPGXSjJLU3BIGmQYgX6GCeZNr254PcT7JNL1KdRtRAEu0k2i8AWiep+RRM3QLVVpFVEspEpou6rMg3Wbbi1+dhCWNpvkiXBljPop+uVmpUwBqRGJ3iBAMlyN/cQJthd/a6CqxeowImJFyWYkAXnSLyWHSN4wfz+jLU1YAyQSVVTKESPDpABSJvNonnhL4jmHQhdAJnUHZELnV+8D4lPistr4bu76/YHEt8L4mGczJQKSDqUtqJEEnSRyIIgW6b4KUM9+0QjVFRACWfSSsySWNvF4pAnc7b4UK1eqQKSAXOnWWuTfcGAekfjgo+UoAil3yq2gMFdlYFwGiYGlgAesAm8xh+L6I3Ec6Wcp09NFC5UypaSoJUSWkWAJ1XJIAG1zivl6q+NMvSFQEadZYyA2nUrGCNNiOVri4GFZ6FcVQrAkCAkGNQZFFtIAAAIMAbW5ziejxOplT3emBqh0SfCQTtJIJI+MxOJVJLVWA0HhmXFJSIgGSAbAeUzt/riHO5oCAyqwYHc2Pui4/PCy/aFxVFMCrCJLEGxHkYmRtHOZsBg5TdqiB3AQRNzdbfCbnY9MeTnxTjLnLzFZ3Q4iGPKDeAu9txgfna3fAQsqGkA2EiOQkG0i/X4QVKrnUqGbXF5jqAAYmD8PTEHDuHtWqIpZmgyyy0ACLnxS23ON+uBjhuzF3KmSzOEIEKmoArrBmyDaBzJIFjirm84tOp3NAVKrMZLuCRO5JAJ8IJFyDJJHkb3EaylKrd4pCropqApBNpI0WUDeN5IBwO4PnaLhZZtQGyCCdLddze8LFiepOOjoumvuYjWa+pDSUBEjXoGo+yolY+r1TN43MTiXg2bppSPd0qhrlpJqsq03gjwhQRNvSAwE9CebPgju5ploWdIuTBgj2jG5J3HUYDZ4PTrn6wMFBgIBIAg3eLkHrMXO2H7xNdPqN1B7cRrGv3lZ9I5w1OTvpA8EC9zpAPTTgm9fMVCXYiWvsptyF2BsIF8VKr7VKwCowgCJb0jTOq+/n7sXcpmKIUBQVEm3dp1PrHWOXlh+erM9Avsz2T/aHbK1qro8awoUXQTq3BgglPgbmxB7OfRfpoEIxeoGaFtpKk+ESbyOZ5ydsecF0MyPRyuWfugXQ7agVj2t/tE6WB5bRZ47NVq9ajTqu9MTZqarYRYrJIYEGRccsehGKao6IxVUCOHdk6QaqlMsGCowYkzq0j2r2XoPX93DLw6rNOkLAipBAEQQrEgjYbHbFkulNpaAW3Mbx19JxNQyCsQ6EQahqE9ToKW+7Gx4eMrXzv7D1QG45lEasqsqsGHiBEg8r9cWcpwTLJ7OXoD0pIPwwQzvCNbq+uIERH4zicZUDmcWUGmx7TI6SAbAD0EYl1Y67keePCg88OA5GOgk7Y4B8sCe1HCDmaOhWZGU6lg2JHJhsfKdjhW9BphqmRFvTFTjB+qb3fMYznhVHPZOuAqgqbshYaSJveYDbwAI+YfM5m1qUNSmQY9faggjkQZBHIjCKakmBp0BnOErtb2NOYqNXpPFQj2W2soUQRtYcwfdhyY4jqPiVkmInZXKVKVYJUUoQDY+qbHYj0wz9ps8aWXNQRYrv5kDF5iDgD22zIXIuxEiUtPV1H4422Y94B9JC0Q9SvqZoCjx3aSBYE3iJltriTJx9xTiwqVaVdDJnvNAuzRESKYI2mDYCTN5xlPGnVtDKVFgNMgnc4ucAzdekVdGBg6VEwRGwnSZXa2M4tx6iSjfQfO0HHatRjS1FChkQCSAwsFhAdW4m32pIws0+F95U73MPUXZiChZiJAsQw0x4TLEQI5QTX7QVMzWYmqaIA22HL95hc352+AGIOEVKpBBoCrIsrM2l5gzBgchO0zsYtoRpXYODQ58K4cjKxo0opxtpLkyJ8GnxGRccvFNwLpvDeI1laoKOmmb0i7EAqtzC6haYueYOxxb4Vne5qOKmXCwSCsiQYA0q0E8ogW6g4nyK0w9So9IwWdlXw6biANUTaTfyA5nBlJRXzA1QNy3FalMsyPIRjEkXJFxAEQQTtHlthr4bkaVX62uxLkCBqEBYkHSLCCTFuXW+AObbvQ+kFUQ7G3I6Qo8tuu0+Q+nnK7V/qUZ2RFDwBcBWux2XfEskXJeF0K4s0LI8FV6bJTqOEJDEvHTfTF52GwN8SZzsvVqxNUikB7Kg+K8yRICySeRO0RbA7hletSekGqhtRAamp8IMw0Tz3F/O53wy8UrsY7s+K5XbxcvTa+PMllnGVXoS6OMnw9aFGApcmWIJA1E3J5AT1PIY6Wr4IAVJguF5zNpty/V8BP6eqtyVVmC1osxB9/wAt8XXzasgZyVUQb6fUczc7b/HEpqV7Fsr8U092VCss+yLgEza/O8898L/BOB1cqWrO9EUiCAsydRgC/LcGxmRzwYWrrqMyEPpGxkmY6AWHQkjexnEucq1u6LlhScnwSRIC36wviJhQDA5k4tjcoLj6jI4qValVGlhJAYOoYMPZ2mQCNtQggn0xXzNVEFMAGmrsCS7G+k+JmkklrQPNbEYgfPsKS5lyrOumkaQeYjxEuxN9WoQoiNaybkCnmOzdTMu9RiKNUy4VtlVTaBBgG/OLmJxeOJp+J6GRLneIFmCU4NZnB7xTAVbaULNuo3tuSLE4u/0NQFnClx7WrvJn+7Cx0gbYrZXK0MuCzP8AVgAoxM1apYiGFMAeCZgiD5iAcX6fBeJZgd9SKim8lQ4CsBPNSSR6HAyXpJ1+1gZb7NZ9qJrAUO7D2YEiNQLSyiIAaZgARPXFzhPGalKrVcIoFQDUCTErIDRI8RBuf4R5YhXheJV4V54bnlvR6axxRPxDtDWqEBQkjYgSBPWWIPwwWy/Fq9KnSp0ys6WJJWTaPPqcU+F8NUFjvt+OL/c/X07bU6n3tS/I4vi7zq2GXEHV+02YmGraT08I+SH54hbjtY712/xH8FGPuM5ZTmlB/cn7zjmpw5OoxKXe31f1GTiR1OMVOdep/if/AKhiM58neo5/xfi+Jf2JB9ofEY+/ZaY+0vxGE4ZGHlEgOaB+03wP/Vjlqw6t8P8AXFwUqX7y/EYk0UgPaX4jA7qYeaI+E5ZtWq99v9sGabECqvIlW95ifljrL1qQA8QFhjjNZymA7axphfFNrtHzx1YoOKJZJWQk3x8MqG5nENR8KdfPOJXvKk/zN/1YaU+JGMUxrfKkbN8Rhb7aZZ2yFRApZpSygnaopNhewvigvFKo2qt8SfnOLOX49W2IFT3QfiLfdgLMr6AcDKONr4wB0xYyDuHAWbQQNhv0wV7X5SrmMzrp0XuLjzET8t8fZbs/m/8A6dxcb6fxbHZ1iiZxnaxZCHVWqSCAFBIkwAvO5PIXt7q+VWrqaksd57TMRGgJ5kwpkbm82G9y+d4Lmw8ohXpBRfx9ccU+BZx6Zp93Thn1sZWSZne8AbQIGFitCsF5ri1eAGcoVUpZYLAyG1Wlpk38/PAsZ0iZdoJBgdY3jbBTivZHNIrVahUgX9ok7x088D8hw3XWphyNBgvBvpDANFjDRJFumKVFdQoNcKyGaGh172mHWQ5Q7GBq+8GZG8yBfGsZBj3Sh5YwJOkrqI5xvfe/UYTa/GKRzASkv1VNvCX1EkIpCgliZtHLkN+ZfinaRhaiivUsAWYKqyRMk+Zx5PbIyyNcV9v3JzthCpm0VxKsqqdmUFV3J9LT6TiBuJv3ppKhY/ZZioWDOzc4jYXviCkzEB2qoW56G8I5Wbcjz69IxxleJqpbTp0jedpvfmb+/HDWuliljieRWCJEHxEz0tAv798Uslkkae+LlSSdSkAAD7K6RO/3gm2PeIZ4VVUGd7i3i99+fLfywJzfFIQ6XInwkAyAPEAvPaZi24w+OE6oVxZa47x3QoWlAVR4ACYA8557XgXwtHPPnGSnXbTTFzBHIcmbmfXmfdCrMz2T2Y3i25573vHXFXIUHOYvTZ1MnSFki8SbWE7+X3ehjxJJvz9Rkn1HLK8Iy6imEWpUUMCBcgliN9tewBAM7YkzXB83VLU6v1NJzLuWZRaDTTSbEAn8bBZNilk8ytJND08q1wi1AVnwksYjSLSZm3PeDNlu6o0kV84XY62LAQXIK+GKhIv4gCRE64PiIEocru9/U0SjwfszS75Kmbdq2kA6KQLW0+EFtXjMAeECwifJ3p9ru7GgFBptHdMYM3EhlBg2kD47le7VccTK1F0ik6MoUtfvBJOyiWURq85HUxgC3HuG0iaZouxB8Vpgm7CQsHSSVnyw0FkybT+/9DJWGuI9ocnQGp6WYM9Cnl1PngdU7c8PF+4zR99P/qxF9JmUAWmBa3zcflhIzVDShJjY9eox2Y1a8XU6ZSp6Nn7O5ulXSnVSmy06qkgOfFZis2Mbg/dgxRyy98BFghtJ6j8hhe7Cr/4XJiI+on4u5wz0/wDiB/y//VjJbY/oJHabj+Uy9djVyRLpC6lq2+EAc8DX+kfJAgfsTSdvEPyxR+kZNVereJqgT7xhLzGXIZRANpBPlP5YMIp9RJSoff8A2n5Mf/At/jX8sG+LdraGXp942TkWsH/7cZIuWB1eFOfJvzxpH0pZYLlFjr8tONOPijx/UMZaZw30pZYCf2Jv8YxJS+lWiXCLkrlgt3G5MdMZbRrhiPq03H2T+eC/BspqrUjCe2hJK33E3ncny54o8cUJzZ+heHkywYCxi3LyHlgZxvIr3daqVAcr5ek+sWnpgtkj46v85xB2j/4ar/LiKjotJgisd8IPH+PUaNY06mvUBNlkX9+HuqcY59IzRnW/kX5HAjjU3TJXQcy/GqFQgKWk7Sp/LBnOU4ydaN4/EYQuAKSQZI5WA8uow8cRZhk80NRJC2MAHYHkBhHhUZ6DytCRl+N1MvUkQTFgZIvzgHfBSl29zZ2FADrobmR/Fhd4pRIKSZOm59+IMupnnEe72hjsjSWib2NlbtXm23amP/xf92K1DtXmSQBXgkgQKQ5kczOBlatCjoJ+WIOH5hdSib6h8xhU20akMfaPiuaRVRqxKvMiFjkDy88LOTzYSqrkNzDWF7EDn+ow39uKX9j6t+GEvMVFAMbhgR7jfzxobVMLCdPPRULw0EkxAnb+bFXjud7zTAZYPOPdscW0dSuobDA/P5hGW24OBBeK6MG+EO1VO5FOow0gMQwAUdTJiMGiKgnQgCqsAk23ERab9fQ3vhSy+fUWkjbbBStxlqZJZidfXyiMc2XDOUtL+ScotjPRzGmnHgNRrwxsNhYCCenuNsdZigqqGRPCsmCphpB1EA7DbyF9+YLhGVDkVajNqUyq6oPKDp3nbf78FK9Y1HCkEAkA6jchbyLTI6ed+uOOUOMq+pKq0LtDKValUKiFm28EmBIBOlV9kTe/QdMaKtJaVGO7IpLSVmNWpM6yviISQTPhEGAT0BAp9mnphaiUpVyA9R13KgmFESFUSwkm5Ym9hiPjfEqFJAyvV1kEaWCgb8gCVYbEICFm+KynzdV092NVkfHmp5jMFa5AUgHWFFhUiANTWaSFnYFlsRIPNfguXq1Kr0XYPQ0NLVAtMQCCRUam0rTZUBn2mmLLGCmV4RTzOXFSsKkrp7qkKkkiWKM/iFpZ20KdzA2AKl2p433ecgU2GXokClRK6FI0hSfZ5lFbmN+pGHxJtaexn8iccIBrKC618xS3FNtShVHhaQYL9449rcJOm+CK/RzFmqUUbmhLMVm8E9yZOBfZbVRRHakWWsy6yTCqjAhdUX0ywcgiCpF941PgDMuXpqtbLKBMBWge0bgaTvvvzxZcrpdDSfkJH0ne3THkv+ZsJnGk+qMfu+X5nDZ9I9cd7SuN15/zHCtxmr9Va5gj546EtjyZqHYof+Hyg/8Atk++T+OGRG+v9KY+9j+WFvsm/wBTlvLK0v8AIMGquZCVGYkwEH+Y4VeZZsy/t3WipUY8q1/8d8Cc3lwVO5KqSPgf4j54udpaqVarFm8DMToteSTO9gBzwLznF1UIFUVIETtBtEkeRwF8jmlkvoR5HLsbwbnp/rh5+kuulegEpsJDEGZAk6CL+mEzh2e7x40yTBv8bTf9b4be1GapCGprT06ixjmd/EI5nnfle9tKVUBTaRnmS4U+qPDII2Pnhj4DlmFSkNJAV1LG94IiOXl8cC81x5WFkAebwFURNgNIF+X54s8L4se9RSBplQxnYSAfxnBcpvqjcpWbjwyuGLkGQXMYi7UVguUrEmAFknFLgfEFYuFnSDY8vd1xN2loirlalMn2oBkTzHLAj8J1Ng1KwYalupuD1B2OMh+kj/jW/lT5HGo8LP1FH/lp/lGMv+kJSc6wG+lP8uNh+ImyPs5cj9chh4zwnL5odV/9OEvs3l3WJUkybAgn4A4cM85GXzLEEeAxPkpwJ/EZCRxSGZY5CNsVWUgRy3+8f646zGdQkGbEflivms1NkviiTBZzmX8Px+WKuUQ61MWBHzx7UqyIx7TYr0+OKrSNZofbNbUv5m+Qxn2ay7FmIEgEyfecOXaDiqVEQqQYbb1GFZwQCwdPETK6hI9x/VsSxujEuQE0SBuQw+eB7ZJwCSrCOfKMTcPZ4hCvvKj5kYvVu80NNSl7J8OpZPWNx94OGtxZrBlLI1JB0mN8Fs9SJC6V1QdhH44lpZvWlOHoIQuxMTAiGhTfztjlahIgVaIPlNvI2xOU5N7RrLHZypW76lSI097WphmMXGoSPSJOPOF8fr1H7lF1NUeFISWg/ZGwjckneSTiz2Y4fWzGYCq6Squ1mExBXw/xSw6czyw69heyByjNmHqBsx7IRLogI+0Z8UmFMQB4rnCZO74ttKxXSKuaA4ZlxUMMx0TLAhmGuFEDxIG1gkgGAIG5wqdnqL8TzpaoPqx43EnSANlmDpkx8DjR+KZPMuRSoIsOfrXZFgAlJ0h7HV4zEHeLY9c5fJB6iotJSRqKjTBmA3h/dJVSLQItjnhJNNpbehW9ADtXxOrlO9qUmVjUTu5Jh6IIIDLFiCCwERB09MCuz2ffOVKyVA2k6WqnkGDsdQXSfE3hAIAIPkMWP6q5rPODVenl1HjWm0tU0vtCc0ZkYpqK2nlGGulwqnkaOqlCQddSWDB9Mz4oEkLJCmwgRzJaSjHGoLr/AALaSAvGeG5qpXyvckHwkEmmwGkliBUMSYhgPWJucVD9HJvA1CTBFSBvtBEiNoPTFXjHb7v6jBA9CH9tDMquwKmVInUx31FvLF+k1TMAVlFZgwHiBYTFjYOALjkMapQ0HxNjRwFCKKiogDjeb/fecFUoUzuiH+6Pyxy3BKiidS6v3QbxBPqdtgL48TJ1QC2ltIPS/wABOGj23A1qSLVRMMqBU1joFjkANo6Yh4mvtMSgXTDagTaTexEbnrixRqcjvExzEbz05fEYo9o6VRqRRaTuWt4TEeZO2H7/ABVfJfU0noyXj1WglaobyslCkEE8uUQNvfgRl+DZvMqHpU3qU9WkEQBPp0E77b4ZafY7MftAV8vVdJAZ5AtvadjAO4+EzjRqGVSigpoulV5YeGWD+F2JGN7M54dwN8mGesAzbSXNh5EdevmcVeMtXzVSBTFKmqgglQqgeoUe0dgfPlh24yCykAxhUqcOzLygzAWnPiRQRzE+pjr5jYnA5btgcHehRSj9YFXxNMQFJJIJ2AudsEslwKq9QroZWXTqBtpk2kQCJub8gcVs/wABrZaGlNQII0EyL2Itvb7tsOHYKs5pO2gwzsXqm0nkNvEx35R8qTkkrsKjsY+zRqU0C1CCRtHTB3NZiaZHp88BKNS+LFfMQh/XPEL0WqkVMhWC5ekTt3af5Rj2owNxzwMF6dITACAfACOon3/niek0KATcW+GJ8rYpJUfFDjdSctWA/wDlt/lOJq1SMCuIZrwuhZAGBG9wCI+M8sMmkwN0jP0yp52GLVPhTNDUwSDf09+Ci5NVglg3wjntO8frbEOc46RZQI5Nty6DFu9nJ1AjbZVp8CaTrYKBcjn5+mO8xxGigAo0hItqsT6zG84pEVKvIm/P5DDHwjsyohqvw/PDNec3fyQ6i2BsjlKuYudupHywVXs7htpUFAgRGLCUBhXN+RVRoTV7OHB3s/8ARzmM0fAFVBINRjYEDbqTtsMG0oCRO2Nb7NcGpUKc0g31gDEvGrawMCBEm2ByZuKMhq/Q5mV2ekw8ifkRjzI/RbmtWk1FprzPi93htJvtjdgMLfbDOVaRpGgok6pZgSBA5wC0+7liGeWRQuHUzaSEfifB6OSpCimty0d5ogPUJBUgkzpTpEgGfUX+BcPV6NM1KlQJJ1KXkAhxBLwCxGlAIiwNzMYodo+MtTAOZWnUqKSpUeExAiJsYLapNvaA3nEvADVzFIKAaVEKoSJuojbY3bUZvtbrjg5ZILlPqcs36HPHnziVlXL2RqaQCGZQZlw3ihTrMzswsdrqvEuzWdfSKj1qtxH1YK3ADAw9xAEzYxONMOWLe0sk7g3F42nlirmOGi+kKOW0W2IFtvh+OG/2afh0KmDcpmkytJK2YZq1QsRUcKWLau8lrTADAgQLaUAF8Zfm+NVny2kMaYUAVBECoHqVGJIkjw6lF72N9saZm+ya1R4m2ECEXYksIi53jfrgdwzsNSo1adV2D6ZIpunhJCkgsNWwMNB6fC2HPCK31DF0I/Zfsa1am1apT7umiF9b2RgLyCSZEc4ZeXpTq8YzVEmnTDoguoAtBuDYDeZ2G+2HLtbnc41SrqrKKVYBBoI8CoTCxOoG51dZwm1rmRWQDkIHK3PnjrU+TvqPGXqNXBO2VeaiU1Z3eTo1G1j7JZiQ0xYCTPxujtpmlppUqOdMkaV9ssPakQSqRIBtscZ9l8ys3hSIMwJt5zbbHaV6bE6mNxBAkyPOf1bHLLsWJu+P7DKTNDy/bZqjqT3LOQVmFNSxBhWdRpEarXG2Lf8AXisKqkoopMpCq9RVK3/eEruJvsIuMZozpIIYzsx3BP8Av88R1mFSfExjpysL7+g92FfYMD/D/IeTNQXtkK2skVaMEDuwyFTAnxSpY77D4icX+Hdo8pqLPrNQEkKSSDbcWAibCQDInGQCsad2qG9rsJi1+vIXOO8rxbxMQwPhi/zEc8Tl/joU+Fr8jcvM1hOP5fNsE7pEBBgkxeRAED2jJkREiZMYvUMnlaSsCUJBuSNc2iYiV/lB5HGK0OIEsIJpaOckwQbxEEGMFv6yVShpt4wYuWMWm/qflgPsU14Yydfn9wqbNVocRyphVamskgAL4jfkCsm43BNunLzNZodyE7qnTosoAnTT7tYjVpJuLCFEzHOADj1HtG9NoCqLzDIhuBAltOphc+EmBjw9q67tpdyqnQBpgQEkCAovYwfIRBwr/wAZkbu/qw3ZrTinXp01pOjMoEnWLW5IOZI6E9SMA81UhDMx+pwnHicFdLiEMgRuTE8hH6sOd3inaI1aShibxG2wi2onVM/746MOKeLwN6Cp1phPhWWq1KauCIKgwRuWE6Uj7Qi08lOLuX4ZU0amAVtNwTpLafa8MSb+WAXCO0tOhSiGEXmxJmAACbhYkHSOmBvaLtOzx9bUYxLLrJUQYWDb1Eg7YE8Wac+MdIWT3oJZ/N01F6g1G4mCoPrAJ9YPLAHPcTKyGKdLD2hH3A2/1wGqcXqNqib8ybx0mw+7HlDJM51GCSdt2Pu/PHbj7KofGxeJy9d6zBUExt+Mzti/w3gUm41ef2f+4/dg3wrglvEoAt4Rf/Eefywy0MpAFrYq8laiVjD1BfDuGrT2F+v629MElnFtcvjoUIxMpRXWcSBjidaOOhS8sYB3w3iApNqNKnUI216iBHkCAeW84Z0+kOpzoIfRiPwOFXuv16Y87v8ADGow5U/pDM3y3wqefTRip2i4hU7r9pRB3qTpDXD6gpVSQRpMXXpJsRus0qYkap084335eeCPHM8aqrTTw012UderHm0Aff1xKalaonOLYoce4yj1Wd4pq9yrGVkqoMSeYAmPXBHgHHRSju3lWAAWwBPK1jO3SYPTALtJwguspCvzkWew3PI2HlYYW8zkxRCs5dWG6ago89MmWHmJwkuzKS2yM4GwUu2I+0qwDyYbCJ+0drD34O0q6uiuuiGgwCDYH74F52HWcYLR4szzHuubdJAgfH8MHux/FTQqhiRDXYGQvkWCiG03MY5snY3FWJ06mqVuKU1IEjUTAABJmLxF/uwPbtLSD6WqUgAfFJhoHICBLTYcvKMe5DthTapV0KhUavrO7KsYNryRF9+XMAXxZ/pylmD3Q0EA93oYIwFxJMWuYsJBtjlqnuLM1q7EvtVVGhatJQaYMBFYFZYCSB9vleLkdAAVvI9lRVRanfRqvApzF+usfCLbY0ftPwQZpTDSVpllK2ZWBlCpCyUtN4A5c4T87xPOM5KUTB6rS3i+73EzfmL3nHpYcj4+AyTYYfsVl1gHvGMzA25bxYeQnAfPfR6Gb6lpAtYD3+/088bb/RdPVp02naT0P545zvDkj7XxxKM8sdpnV3DRhrfR0ojXVJN4UdOsk2vH32xVP0fsUYjkfCvNhHK8DG0UaAKM5F1YD749eeKnEUCKWABIB3vsQNvfg9/mj1YO6kt2YV/U6sJMMvSR+p9RaxxW/q+9xNx0uPeeYx+gKVMHTPOOQ+1E8sRVcoj6SyKxN5IHOJ9xnB/35rqiTswCrwGqovIXkSCAevriZOEVbAB5Y+HmD7+fK2Nt4nkKVSkQyLGnVa17dOV9vTAbJ8Ep0czURSxUNpEkbXPIDFV2uTi20F2lsRKnDWNMr3cMI9oWAEgmTbeOVr4G8R4M8gqqoCeU+R+G/wADjXMpl1ZFke3Yjl7vjga9BRVYRY8v72m3uxCPamn0J8zK3ytZec7TfaR+hi5k0cCGE40/N9n6IGuDqcwSTyg2HTC/W4LTABl9yN+hYdPIYtHtKyaoKnbKfCMhmNJelUCbDSSCOe6mQbSIj7Rws8aytZmbXSAMySFC7+gFvLGm8A4RTZX9oXI35bbEEfdjvtXwOkKcjUCLSCOcTyj4dBhIZeMx1EyChkSORU9T+HX3YcuAcIUCUgz5394IkYlynDaci33+U4MZVFX2VUemOiWVstjg+pYy/DW6YtDLxyj9fq+PqQ8yPQ+mGLP8LWnRpOrPqfeSD8LYylZRqhf7mOX5f7Y+0eUYIlTtJ+A/LEL1bxAPuw1g2VO78v1yGPdPx/HFyb+4nFnuhtfBTsDdAnRy93549VPXBGtSAHvH3kY5dI2w1C8geaXyx4af4HBHSCPdjmnRBiemBRuQO7gHz/1xBX4SrAgbc13HvBscE6wjl0GPGEKTznAcTckK9fsfRJnuwhj2qZ0nnyMr92A+e7L92fDVZRH2kJiPMH8MPFHNsQD6/cSMdvVPlgXLzFcYMSsnl2pgqNLAwDpeCRM7kLE2+Aw9dkeH1jRPfJEnwkkVJWZ8TKYgdSRtz5CeLZdSuw36DF3spR+pJJJ1VCkGIgKX5AbkCfujHPkxqiOSCitEnayrmArPSWKahVOgGRII7xl1exYCACQDJvhcpdtRSHd1aB7xCVciSCVMEyagJk3uOfPfDJUmtRCligqUbin4Y16XYDoNRmNuW04GcG4PSzNFK1YaqjTqaBfSSoO28AYW4NW0Dk/M/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data:image/jpeg;base64,/9j/4AAQSkZJRgABAQAAAQABAAD/2wCEAAkGBxQTEhUUExQVFRUXGR8bGRcYGR0gHxwiHRwcIB0iHh4gHSggHBwmICAcIjEhJSkrLi4uHR8zODMsNygtLisBCgoKDg0OGxAQGzQmICQ0Mi80NCwsLCwsLCwsLDQsLCwsLDQsLCwsLCwsLCwsLCwsLCwsLCwsLCwsLCwsLCwsLP/AABEIALwBCwMBIgACEQEDEQH/xAAcAAACAwEBAQEAAAAAAAAAAAAFBgMEBwIBAAj/xABLEAACAQIEAwUEBwQIBAMJAAABAhEDIQAEEjEFQVEGEyJhcTKBkbEHI0KhwdHwFFJichUWM4KSsuHxNHPS4iSzwhdDRFNUZIOTo//EABkBAAMBAQEAAAAAAAAAAAAAAAECAwAEBf/EAC8RAAICAgEBBgQGAwEAAAAAAAABAhEDIRIxBBMiQVHwMmGRwUJxgaGx4QUU8VL/2gAMAwEAAhEDEQA/ANkybKqDQpj+Eb8p6SYwi8dzqKzqAKjSZCS2mTvIWxH574LdnmNemFq1NClRpo0/DG/tNuxiNtI8jjztNlF00qeXRNImQgvy3i1/Mg2xCeSPHmmQkrRQPFz4VIAYIO7cPIa4tJCnabHnO4Ihl7P8U75mMHYe6P0cJfE8qaZujJSCi7X0k7hiJgGSwtuY9D/Cq4ybHvFIp1ADrmQu3TcSZne/OcVhJyuzL4rHDH2AXBu0FJ1QaiWJIWxvzH3YNpUBE/PD0WUkzrH2PFYHYzj3ACfY+x9j7GMfY+x9j7GMfY+x9j7GMfY+x9jycYwrdqONPT0IoOo1NlKmdLiFHPUywYi04Xs5mHWq0q2thLDTpOmABJ2LRFpvB6DDX2rqFEBVUmZ1tpsY3vsRvN9sLa5xamYqu6jwldN50SqqRE3aLiRFza9+PO03xbEdEg4yBSKVkEKQok3qBtQBAOw3Fidom2KPBez9JZcsGpVSWKuSrKBqUkkG4DRLADrtcep3ZFU6GZlI7pjI0MQsiRM3iJEQfjY4lUkUe6FNIWVqc2TSQYWxDgnaTMiJmMFVVy3Qqegnn6FN1FHRYgKpV5AAPkQDABMHfzwuVuB1FdFIIMlJLSBqDeJokreBH4jF/hz13pjuwrqfCEN9mMyrbAXMKQRAsd8VOPZjMLUZqiVAm0gHQIE3YxKkg2YczBOFaUvE0xdldqPd6fqlBpAiWGpagZtdrSAEZn1HmCoELiRc4KlQhqrZWSuh6ZKiSu28kQQZ5knBjK1tS0X06XpliASYdRdxYeKFZnWBzjZjgJmczTao9SnST2/t1LK3hgBVgcp636bbLlWJrf6UaXqfcCzNfLrpVgabVF0tIuFdSSVMtqMyCJG6mNIwS432ibWHWVYOEaNtG+29/MWJPTCnmuJOlI98Szd5pBYEppBkam+1pNgOUC03wYyFaP7d0cAAoZI03t4AWJkD2mg7dZxKeWco2l+gtpFrOVKyHWCSxILIi3PhsCJYAjeDzxWzfEEXQ1VPrDKkIZJAF7kfvB1gHYHHudoVc0I79wqsCA0i1piwAkaxG8G/KaeRp1MoKhqhWsAuqqARvMSD7RIn+8fPHm+W+v5V92ayw/FFdC6vSpoZlrsQFjpIBDagdpB9+I6vFu7UFEI1NpUrpIChtExBDar+EDY3jAXO5yqZLErTm6DxAyCSqyIEG1uZPlj7iPF6U00DBqmol9JCjSVUeIRI5+7yw6Xn79/MbythFq+W7trq2qYE+G+oN4iZBEtEAW67mll6N1OtdLHvGY2GnmDbU0GQIB3MARdb4hSWmC5IdQ50CfCbagJkEnUYPkOWOsnXYexppak2BLAiADLMN7wYERERc4ZYq3YEg/lcgmYlqlQlaZGhlgKN4EWOo3kyQBp350c32XzWo9wEekQCrBiBcAkCeQMiecTgX3pDEIy2ADgwV1E/zD12iTbc4s1uI0lMNUVmG5WlVIJ5wRAPuAxaNp/9GWg7wbjKCkpPerUDQzhjo02BECwO/n8sFuFdp2WpZmZOoVzO/kd5+OFnIVlsoKATJVgIG/USQJ5xyw28H4LTqZgLJbwajaJta4MBZvF7iLHFotOVeYUrYSTj1CoCtfvG1MCSUqQoAjfTsL+s74949xKkwpUMt410zqOs01U+yeY0jxX8hfeAtalmKbd2SK1Y+39pVBICltobosy1o64OcL4eUVK2XmqarA1EaBrsWmwgMKigACBBK23HThyPk01sKiecF7OOjqabrURb+1qg3BmwjbbbDrmKpSkdKy0eyOfM/rzxT4Bml7tdIkMTe1iJBBG+pSsEEagQZvg0DOOqxuIv8LzjtX0Ed3Ck91FwsxJaTN9hbykTg1QziOSoNwAY8jscctk6cu5ABcAMZidO0kYhGay9IEd5TUbkah+eA2kaMWc0M/qzDU9SlQtgAZBETfbmMEcB27QZYWVx/dUn5DHB7SUeXeH0RvyxPvca/EvqUWOXoG8VuI5g06bOo1EbDrcc+WAub7R0yABrUzYssYvVM1qpGd7fMYKyxlpMzg0i/lMyKihlm/I7jyPnibAPJ5gqbe8YNU3DCRth07FI8xmlSNRiTAPLad+WAPFc6GqoaFVi2knSgBVuYk8ydgJww1aSsIYBh0InCZxTs/8As/eVKTQrXVQJIYt1+zTUfrliWa+OhZdCy/Gl2rIGInewUnle9uu++A2ay3e+OlCFDDEtA9CLnpYTe3XC9nWqam71GGlTUUmTGnSsgcmki1jc7Xx1Qo5hpcozLBOoA6QZWDcRA28scNTk1y9/cTiwxxPKNSZKYXQFALVCSZjTJHnMCNr+YxJS7NsyEwEqhtQ3UyDGoFWIEE7CTHrghk+MVCUFRBGggqzCzSNjEMfIx6A2wX4VxHvQAzMWWWgFNUXg2Ykje/pjtjijYEqYL4aadGp4i9MkHUwvDA+KdQO8zNuR2IwQPaJG1KkVSpH2WETsdQ1T8BgF2r4XU7w1Qs8yYIJ/h/iB2iOcgmIwu0aqsQykgKAaiNUBKBCAARCnSZFvO2EnkyRlSM5NB0cXzGX1hlTuWeVfSIQkGFsTC7AG0ARAwtZtWpue8p+F/rLUwsMJAkBSpDaQNgCR5ziehUJf2Rpi5YghlkBmAAhokT6XjAvicpSbuoKM2rSPbp6YgyRJpghoHocQuUviBtnXEcu6wxKXJAuJtuI8puIuLc8T9nuz7aC7uVgtHhvEWsd4sQDI25WPmVyhrqtSowWmqBiARIEt4diVvMyBFxfcWnzFWrPdqaazsSVmBuG3YSGEk76emOTLPrGN2KXq3FKdFCQzGLBQASDeCxLLz8uRwE4pxRKsk02WBqJYAzqNjMXuBcbR0wUyfDA4RqpJJgmBOr1BuTEc77+eJ85XVO9Zodk3RZ8PTUNwu5N+vrji0vz9QaF+vnqegHTqhrXjUZkrdSItsBvzi2KSZoI2s0QDPtMQIOwmQuo7mAeQ2wb4vwarWZXB7pYXvGcEbyIp8zzPu9cBO5y6gUqlU1WA1SoLCxJCgSIYi08p+HXFWv8Ao7Zw2SFRg3e0zN2ZyAPRoWZAJtFp8xNSrRg6lCugE6mBWbGNMwSCZ8NiQdwYj6jmVqVYFMU9KyI8fOSfFFxcX5nFetxLU5WXUAG0+0TqBiBAMFRt125VS9Bl1J6VOk0qyuzudR0nSAomORgTz/h3G2CNHtLRoju0NMKsxAfmZ6+eAtAOFqaSdLAqSSIjxSAYYyZIMeYm9x78OaTCGOXhH54bwvqwVfUY1z6yACVuDG4BWL9LN5bHnJwy9m86WJoUoVwfE8f2cgQymZdjfwH3mBdNq5vOOz/UBSLKwYtp0nkw3O4n3csUeDV66sDrFNgSLkqDO41Bb3vBabG18L3bp8X+9lFHZufDeK0qNPR42M6qhKklmi7a4Gq436RAAAGLA43TqVB3UFhDMJIEkqACY3NuWwPvzzKV8wVAVMuV2LgMx6EnWy/EnDVlMqqppFZgwKkppVTdgJh1LkfxAx546IZJyrfQ6lGNHGd4zmErM9MBVYy6KpeGgLqvAkyAfcbxjmr2hZhJzDE/uhwG/wD10wWGJO0PAlNElizMzACWYgTb2Z0zvy5nFHhPC3NMeKIsQAB58vIjC5HO6bb/AGGikfVK71F1IqvIkNUZo90mSfIhfUYkSugsW0npoVfv8QPuJxY/oQ82J9+JqfAR0JxHhJ/hGv5lVsynN2P94/hGIzm6XQn3t+eC9Ps//Bi2nAo3Cj1IwywzfkDkgbwfICrFSNKgwBflzwb447UspVZCAwAgkSASQJI6CZxZ4YiqCgKmDyMi+KvbMxkMzA1E0iAImSbC3vx2YcaiieSVoqcHz4q0leV1RDhTIVh7QnoDPqIODmVrkKTMWva2May1Z8sHzWVLMkDXQMCBO8CRpIuri42PMG5+2LULDVJVip1Akgg+Zn3xjSzcN1ZGKs079t/aFVC7UKkgqymzeXnPT78Dcxk0ot3VauShFl7toVRAUa9RggKRJO5HkCp5DjDUoVvEnTmP5T+Hyw+ZHiS16fdvpfUPCWEhhNpHWRgwyRyrpsWUa6lKnWBp1VNFEpiyFjpkAQDHUE7/AOuPeB0qb0m1EqkQVmQ3i1SZnVINxMQedji7WyY7orUXwyfZG17RPutfngRksmESKmvTA7uIIUWkz9mZi4tO52EnLIsib6V7/onsMDNrXqhO6p1KYJV2YeyV20yLnV6RBPpJX4WCyhazeG6oxDGdpBMVAYMSG9ZBIPfD1VFJFMarsFJGq584CgxPr1jHlHjXeISE0kbyQQJ25gmfLHWpr8T2Hl6i9meL1TUWm7fWIzqykAK6dQYGva/hF9hAkrOdC01VyEYKdRVj4mVo1eI+1tOg3kWt4cNfGuG06mrVlhqY61qSoKjccw4HUWgxcESFNEqLU0OpUyuliRDXO0DTMxcG/SSFxw5+fK437/Qm+pBW0V3YlnII8J1MSloGgjwiJItAhvPFLMcNak6FiHjUFDldRbTvYGACBIIInTdgZF5qZSEICqxOl/FBXVqKxsT9oTvaCIxXzHD1NR1ptLGWKkEFBIsTtc8gTyvfAgpefv8AQC0FeB52maPdqlMKJLqGkamYkrBvtt6HYDH2XzGtplQ32rXjp5RbEvBMvFMFm1N9k2kD1k8vLp1Ix1mcsoNNwhbUYIAF/W9gCAJ9bY8vNweRpef8gfU44lnF0gPTqAMw8SrYwQbm8XjlvHlipl6RVqegE09UmeYBEncSu4uLARyBxequIapUZB4gPaJU3hF5gXJLETseWK4zrBDUqELRUswMgaiVYBbASt7iOXM4WqjXv6B6A7tBmKkNUDE6YlQbtDM1yRAgzHQm3LALKsy0UL0/rHFYqEeIBSwJ3UaW0za8wZmCdYO9LUKiUNJC/VraD+6JsYBIO/KRM4r1uHUWqLXU92y+zaxj2Tpt/uJvOLY5qEaf397N0KHDstUhx3dMQxAqFjpVeZNp06pOo3Jwt5qqsomsTsWVW8ZmLAST4gwHWdhbDfxao5pKbSXJY6xDjxG9PVJVehtY8zOBmQrCixZqZqEA6RpHXSFJuFTmSZJG0i2OnHLzGT1Z5kGcLCswRN9dpiJDTAX3tIAO++K9SvTm+Xpuf3mNST6w0W2t0xXoZtXGtoLEtKKABvBJjrfodoi2PquZVWI0aoJBJWTIN7874pBNSev2CkN2TzWgKHqqJ8K6gIta0RbYXb3TuQygpUjFQjQ5ZdQXwsD5G+oi5EHbALhxSX8feWuVeiKthEBdBYoeluZucEa+ZVl0lzeRpLPLQTuFYKIgDaZ5DHHySe17/obl6jVk8rlqYUUqiVQgnxBTtuVfr5G19xg/xSimYy8QblSDcFTqFwd1PKRffGf0syKRNWlUjXPtQSbwRJ8WqPszG8G1nig9XugzGQNBiBcEgg2N72392OjF21f+X+ntFlktAjiPaA5dlo5ml3omZLEFTLAEwPEp2HMcy19NSn9IOXRYU5cAE9TEmeuLPbdkrMrKQw7uPvaR8wRjM+yVEVGKsixpuWUtsRvJ+/HZFynLw/IdtJWPlf6TUHsuP7ifiRi7Q7S161DvlLBSCRJjYkcvTCKM+yu6otJdLEA6V5Y0XKgnhgd4LGmSSBG7HAyQdakbHO3tCke2GaqCUy9Zwdj3kAjbnga/aLOP7GWX1Lj874s5GiVoUrtdJ3I5nCn2mzLrWKKWAgG09P8ATHQ8EUk2Q713RvvZzUadAuAHOXpFgNgxQE/fOOu25AyFfVOkKC0b6Qy6o84nEXZIRl8sDcjLUBf/AJS467eUGqcPzCINTFRA6+JTabT5HAjpMvLoZLSyjOO8y50ZmnTVGpkqdUblRsCfEChH2jHLH2TQNmGb+zqhSr0vslpBLLzImbG4nzxFm3p5gd3VP7JXX2agLBC4QEq4OzCQCwJnRM8sVeLZ0rmnFQQ6qsPOqC1JfaYC9zOoQfniORWia6jIDNjvgx2NzDJmFSCUJlv4fPyF49+ByUhUVWUzMXGHTs6gBgACVM7DpJ9YxzYoy5X6Dyehiy9YklTGnlvN9j0JmbjriCnQLQQD4bjV1g/AAGOlz76tXPhqqEqCl1dgRF9jfcGBt5i+KVHjyIh1SQDAP2SRIMneZmB6eWO3vIrUmQckiPjZ7hXghGsdZBvJJMdOs3v64B5/M1DTANQtpi4AUb76bxvvaffjnN54aik6hyRjMS0mA0mRM7bYG5+soGjTpYg3IBBAub/q2PMzZXKXgIt2Xsh2odgEnUQNmgs3IWN1tBgc+mO+I5ii6kuquklSxgwQQDCwSGuOew6YTqDsj1CFKsxG8lmmIHIke7mB54KVeLLCK4hioBdi0AmQIJMDfaCOvQdEFS5XfvyARcV4VSUL+xZkswYGZchT1XUx0QbG+xmwxLksoWcUmAlhJKbTuAs3JhZg6Y8UC2L+S4XTqMO7EUxZqtNzqVlG5JOl/EJELs2OM0VTMnQ6KKbky4AkgQ0ciYZtwDcnlZZ5W3pBPqOc/ZSUjvCSRv7IsZqNBLEzEL+GDYdyCzbuoBEEC3TmB+rYH0OJ1HqaUViB/wC9WAk8pG4MXPSYxLV70gglNuRJmDtFtxPx+PnZ2/PT89mbZT44zBQEjwjwoLTsOh38/L306usro0NsoGxIJM78rk4IUKLtJYSognxCQT1MnygemIc/RbTq1rRRbsfakQYE7D1+7Y4lFJpJgB1ThxREp+IF5LwZgbRYXEfj772WFCkFSoup7NoYCYIO40mDENyMEXsRgPWzTU3Lq/h5MVMgkGdPU6YFjb7h3mkVnp92pZidbqoJY+IEayI+XNricdUE7sKK9VKpRartTcixCix0yNJXmT+9EwOcTirle8gE6FRlhySAbzAB0m4iYj4TOOc9XamSpkkRfULaoNgZMGeo3EiRiDN56pXIogM9wYpqX2NoVRfab2+eK03r1GBeeqrTGmmoekoJuWYQCTAm0XJ0nrNsU6OhlDaVve8z74tPlhkPZ7N1Q2kPTIBikVCE3gEK5JWSR7zImMVqXZbMQLUxbmQT8sdSyRUdvYzlSAj52SzaANRAZU06b76lIAF55QJ9+LaM6nWVEC2tW0lehY35cjM7TgbmaTWIp6TJ1Nc6vWYEXxYpVjp0NMqACd5gzb0HInrhmtKhhn4XmytOorNUCuNJLafDcGY2JtsCu3xaeG9pjSRKTK7IoXSQ1zpg2gm3SOU4TuD5M5hGpqPYA2KzLGBAkWIDW95w+cP7LmmiAkS50jST4Zk35dTvyBtfHM+a2vL5GXLyLXEs5TqI1WmdY0TeARv7Q2J9CT5Yznsnm+7LPpBkDa27Dbw39Jw7docmaS1A26qGJBF20AsDAE3GM6yVZSQBZSwIW20mLXvHr646uz8o7fv5DtOqYSoyzVG1EeNvn6jGqldPB1/5K/eQcZNw8iG8W5Y7mfaboMa5nEP9EIFBJ7hLCSfZB9cdD3YcZlfEGbu6ADEDRsD+RAwp9om8fL2Bf4+Rxoa8BzFUUlWm4hIJKMBv1i2AnFew2eqO4TLuR7IJsLSNQki2Cr8xaNr7PLCUh0oUh/8AzXF/iv8AZN7vmMU+CIwVdSMh7tFhokQgB2JH34t8WP1Te75jAT0y76CVxrgNLMXI01AIWovtCxHvEEiPPGTceyjZfM1UJkg3YSAQVVuZJiORPvPPbGOMc7dsf6QrXjb/AMlL+7Cx6kZBLsUXFYIGIUiSu/MbfHGscGV9Y0EAgTDbEbQbiNwZ8tjjMuyJBqg+R+aY03hOX7x9GorKnxDcbbYRLejeQK45XZKvdvRFMsSdcC+okyIEMJJ36nEPGXSjJLU3BIGmQYgX6GCeZNr254PcT7JNL1KdRtRAEu0k2i8AWiep+RRM3QLVVpFVEspEpou6rMg3Wbbi1+dhCWNpvkiXBljPop+uVmpUwBqRGJ3iBAMlyN/cQJthd/a6CqxeowImJFyWYkAXnSLyWHSN4wfz+jLU1YAyQSVVTKESPDpABSJvNonnhL4jmHQhdAJnUHZELnV+8D4lPistr4bu76/YHEt8L4mGczJQKSDqUtqJEEnSRyIIgW6b4KUM9+0QjVFRACWfSSsySWNvF4pAnc7b4UK1eqQKSAXOnWWuTfcGAekfjgo+UoAil3yq2gMFdlYFwGiYGlgAesAm8xh+L6I3Ec6Wcp09NFC5UypaSoJUSWkWAJ1XJIAG1zivl6q+NMvSFQEadZYyA2nUrGCNNiOVri4GFZ6FcVQrAkCAkGNQZFFtIAAAIMAbW5ziejxOplT3emBqh0SfCQTtJIJI+MxOJVJLVWA0HhmXFJSIgGSAbAeUzt/riHO5oCAyqwYHc2Pui4/PCy/aFxVFMCrCJLEGxHkYmRtHOZsBg5TdqiB3AQRNzdbfCbnY9MeTnxTjLnLzFZ3Q4iGPKDeAu9txgfna3fAQsqGkA2EiOQkG0i/X4QVKrnUqGbXF5jqAAYmD8PTEHDuHtWqIpZmgyyy0ACLnxS23ON+uBjhuzF3KmSzOEIEKmoArrBmyDaBzJIFjirm84tOp3NAVKrMZLuCRO5JAJ8IJFyDJJHkb3EaylKrd4pCropqApBNpI0WUDeN5IBwO4PnaLhZZtQGyCCdLddze8LFiepOOjoumvuYjWa+pDSUBEjXoGo+yolY+r1TN43MTiXg2bppSPd0qhrlpJqsq03gjwhQRNvSAwE9CebPgju5ploWdIuTBgj2jG5J3HUYDZ4PTrn6wMFBgIBIAg3eLkHrMXO2H7xNdPqN1B7cRrGv3lZ9I5w1OTvpA8EC9zpAPTTgm9fMVCXYiWvsptyF2BsIF8VKr7VKwCowgCJb0jTOq+/n7sXcpmKIUBQVEm3dp1PrHWOXlh+erM9Avsz2T/aHbK1qro8awoUXQTq3BgglPgbmxB7OfRfpoEIxeoGaFtpKk+ESbyOZ5ydsecF0MyPRyuWfugXQ7agVj2t/tE6WB5bRZ47NVq9ajTqu9MTZqarYRYrJIYEGRccsehGKao6IxVUCOHdk6QaqlMsGCowYkzq0j2r2XoPX93DLw6rNOkLAipBAEQQrEgjYbHbFkulNpaAW3Mbx19JxNQyCsQ6EQahqE9ToKW+7Gx4eMrXzv7D1QG45lEasqsqsGHiBEg8r9cWcpwTLJ7OXoD0pIPwwQzvCNbq+uIERH4zicZUDmcWUGmx7TI6SAbAD0EYl1Y67keePCg88OA5GOgk7Y4B8sCe1HCDmaOhWZGU6lg2JHJhsfKdjhW9BphqmRFvTFTjB+qb3fMYznhVHPZOuAqgqbshYaSJveYDbwAI+YfM5m1qUNSmQY9faggjkQZBHIjCKakmBp0BnOErtb2NOYqNXpPFQj2W2soUQRtYcwfdhyY4jqPiVkmInZXKVKVYJUUoQDY+qbHYj0wz9ps8aWXNQRYrv5kDF5iDgD22zIXIuxEiUtPV1H4422Y94B9JC0Q9SvqZoCjx3aSBYE3iJltriTJx9xTiwqVaVdDJnvNAuzRESKYI2mDYCTN5xlPGnVtDKVFgNMgnc4ucAzdekVdGBg6VEwRGwnSZXa2M4tx6iSjfQfO0HHatRjS1FChkQCSAwsFhAdW4m32pIws0+F95U73MPUXZiChZiJAsQw0x4TLEQI5QTX7QVMzWYmqaIA22HL95hc352+AGIOEVKpBBoCrIsrM2l5gzBgchO0zsYtoRpXYODQ58K4cjKxo0opxtpLkyJ8GnxGRccvFNwLpvDeI1laoKOmmb0i7EAqtzC6haYueYOxxb4Vne5qOKmXCwSCsiQYA0q0E8ogW6g4nyK0w9So9IwWdlXw6biANUTaTfyA5nBlJRXzA1QNy3FalMsyPIRjEkXJFxAEQQTtHlthr4bkaVX62uxLkCBqEBYkHSLCCTFuXW+AObbvQ+kFUQ7G3I6Qo8tuu0+Q+nnK7V/qUZ2RFDwBcBWux2XfEskXJeF0K4s0LI8FV6bJTqOEJDEvHTfTF52GwN8SZzsvVqxNUikB7Kg+K8yRICySeRO0RbA7hletSekGqhtRAamp8IMw0Tz3F/O53wy8UrsY7s+K5XbxcvTa+PMllnGVXoS6OMnw9aFGApcmWIJA1E3J5AT1PIY6Wr4IAVJguF5zNpty/V8BP6eqtyVVmC1osxB9/wAt8XXzasgZyVUQb6fUczc7b/HEpqV7Fsr8U092VCss+yLgEza/O8898L/BOB1cqWrO9EUiCAsydRgC/LcGxmRzwYWrrqMyEPpGxkmY6AWHQkjexnEucq1u6LlhScnwSRIC36wviJhQDA5k4tjcoLj6jI4qValVGlhJAYOoYMPZ2mQCNtQggn0xXzNVEFMAGmrsCS7G+k+JmkklrQPNbEYgfPsKS5lyrOumkaQeYjxEuxN9WoQoiNaybkCnmOzdTMu9RiKNUy4VtlVTaBBgG/OLmJxeOJp+J6GRLneIFmCU4NZnB7xTAVbaULNuo3tuSLE4u/0NQFnClx7WrvJn+7Cx0gbYrZXK0MuCzP8AVgAoxM1apYiGFMAeCZgiD5iAcX6fBeJZgd9SKim8lQ4CsBPNSSR6HAyXpJ1+1gZb7NZ9qJrAUO7D2YEiNQLSyiIAaZgARPXFzhPGalKrVcIoFQDUCTErIDRI8RBuf4R5YhXheJV4V54bnlvR6axxRPxDtDWqEBQkjYgSBPWWIPwwWy/Fq9KnSp0ys6WJJWTaPPqcU+F8NUFjvt+OL/c/X07bU6n3tS/I4vi7zq2GXEHV+02YmGraT08I+SH54hbjtY712/xH8FGPuM5ZTmlB/cn7zjmpw5OoxKXe31f1GTiR1OMVOdep/if/AKhiM58neo5/xfi+Jf2JB9ofEY+/ZaY+0vxGE4ZGHlEgOaB+03wP/Vjlqw6t8P8AXFwUqX7y/EYk0UgPaX4jA7qYeaI+E5ZtWq99v9sGabECqvIlW95ifljrL1qQA8QFhjjNZymA7axphfFNrtHzx1YoOKJZJWQk3x8MqG5nENR8KdfPOJXvKk/zN/1YaU+JGMUxrfKkbN8Rhb7aZZ2yFRApZpSygnaopNhewvigvFKo2qt8SfnOLOX49W2IFT3QfiLfdgLMr6AcDKONr4wB0xYyDuHAWbQQNhv0wV7X5SrmMzrp0XuLjzET8t8fZbs/m/8A6dxcb6fxbHZ1iiZxnaxZCHVWqSCAFBIkwAvO5PIXt7q+VWrqaksd57TMRGgJ5kwpkbm82G9y+d4Lmw8ohXpBRfx9ccU+BZx6Zp93Thn1sZWSZne8AbQIGFitCsF5ri1eAGcoVUpZYLAyG1Wlpk38/PAsZ0iZdoJBgdY3jbBTivZHNIrVahUgX9ok7x088D8hw3XWphyNBgvBvpDANFjDRJFumKVFdQoNcKyGaGh172mHWQ5Q7GBq+8GZG8yBfGsZBj3Sh5YwJOkrqI5xvfe/UYTa/GKRzASkv1VNvCX1EkIpCgliZtHLkN+ZfinaRhaiivUsAWYKqyRMk+Zx5PbIyyNcV9v3JzthCpm0VxKsqqdmUFV3J9LT6TiBuJv3ppKhY/ZZioWDOzc4jYXviCkzEB2qoW56G8I5Wbcjz69IxxleJqpbTp0jedpvfmb+/HDWuliljieRWCJEHxEz0tAv798Uslkkae+LlSSdSkAAD7K6RO/3gm2PeIZ4VVUGd7i3i99+fLfywJzfFIQ6XInwkAyAPEAvPaZi24w+OE6oVxZa47x3QoWlAVR4ACYA8557XgXwtHPPnGSnXbTTFzBHIcmbmfXmfdCrMz2T2Y3i25573vHXFXIUHOYvTZ1MnSFki8SbWE7+X3ehjxJJvz9Rkn1HLK8Iy6imEWpUUMCBcgliN9tewBAM7YkzXB83VLU6v1NJzLuWZRaDTTSbEAn8bBZNilk8ytJND08q1wi1AVnwksYjSLSZm3PeDNlu6o0kV84XY62LAQXIK+GKhIv4gCRE64PiIEocru9/U0SjwfszS75Kmbdq2kA6KQLW0+EFtXjMAeECwifJ3p9ru7GgFBptHdMYM3EhlBg2kD47le7VccTK1F0ik6MoUtfvBJOyiWURq85HUxgC3HuG0iaZouxB8Vpgm7CQsHSSVnyw0FkybT+/9DJWGuI9ocnQGp6WYM9Cnl1PngdU7c8PF+4zR99P/qxF9JmUAWmBa3zcflhIzVDShJjY9eox2Y1a8XU6ZSp6Nn7O5ulXSnVSmy06qkgOfFZis2Mbg/dgxRyy98BFghtJ6j8hhe7Cr/4XJiI+on4u5wz0/wDiB/y//VjJbY/oJHabj+Uy9djVyRLpC6lq2+EAc8DX+kfJAgfsTSdvEPyxR+kZNVereJqgT7xhLzGXIZRANpBPlP5YMIp9RJSoff8A2n5Mf/At/jX8sG+LdraGXp942TkWsH/7cZIuWB1eFOfJvzxpH0pZYLlFjr8tONOPijx/UMZaZw30pZYCf2Jv8YxJS+lWiXCLkrlgt3G5MdMZbRrhiPq03H2T+eC/BspqrUjCe2hJK33E3ncny54o8cUJzZ+heHkywYCxi3LyHlgZxvIr3daqVAcr5ek+sWnpgtkj46v85xB2j/4ar/LiKjotJgisd8IPH+PUaNY06mvUBNlkX9+HuqcY59IzRnW/kX5HAjjU3TJXQcy/GqFQgKWk7Sp/LBnOU4ydaN4/EYQuAKSQZI5WA8uow8cRZhk80NRJC2MAHYHkBhHhUZ6DytCRl+N1MvUkQTFgZIvzgHfBSl29zZ2FADrobmR/Fhd4pRIKSZOm59+IMupnnEe72hjsjSWib2NlbtXm23amP/xf92K1DtXmSQBXgkgQKQ5kczOBlatCjoJ+WIOH5hdSib6h8xhU20akMfaPiuaRVRqxKvMiFjkDy88LOTzYSqrkNzDWF7EDn+ow39uKX9j6t+GEvMVFAMbhgR7jfzxobVMLCdPPRULw0EkxAnb+bFXjud7zTAZYPOPdscW0dSuobDA/P5hGW24OBBeK6MG+EO1VO5FOow0gMQwAUdTJiMGiKgnQgCqsAk23ERab9fQ3vhSy+fUWkjbbBStxlqZJZidfXyiMc2XDOUtL+ScotjPRzGmnHgNRrwxsNhYCCenuNsdZigqqGRPCsmCphpB1EA7DbyF9+YLhGVDkVajNqUyq6oPKDp3nbf78FK9Y1HCkEAkA6jchbyLTI6ed+uOOUOMq+pKq0LtDKValUKiFm28EmBIBOlV9kTe/QdMaKtJaVGO7IpLSVmNWpM6yviISQTPhEGAT0BAp9mnphaiUpVyA9R13KgmFESFUSwkm5Ym9hiPjfEqFJAyvV1kEaWCgb8gCVYbEICFm+KynzdV092NVkfHmp5jMFa5AUgHWFFhUiANTWaSFnYFlsRIPNfguXq1Kr0XYPQ0NLVAtMQCCRUam0rTZUBn2mmLLGCmV4RTzOXFSsKkrp7qkKkkiWKM/iFpZ20KdzA2AKl2p433ecgU2GXokClRK6FI0hSfZ5lFbmN+pGHxJtaexn8iccIBrKC618xS3FNtShVHhaQYL9449rcJOm+CK/RzFmqUUbmhLMVm8E9yZOBfZbVRRHakWWsy6yTCqjAhdUX0ywcgiCpF941PgDMuXpqtbLKBMBWge0bgaTvvvzxZcrpdDSfkJH0ne3THkv+ZsJnGk+qMfu+X5nDZ9I9cd7SuN15/zHCtxmr9Va5gj546EtjyZqHYof+Hyg/8Atk++T+OGRG+v9KY+9j+WFvsm/wBTlvLK0v8AIMGquZCVGYkwEH+Y4VeZZsy/t3WipUY8q1/8d8Cc3lwVO5KqSPgf4j54udpaqVarFm8DMToteSTO9gBzwLznF1UIFUVIETtBtEkeRwF8jmlkvoR5HLsbwbnp/rh5+kuulegEpsJDEGZAk6CL+mEzh2e7x40yTBv8bTf9b4be1GapCGprT06ixjmd/EI5nnfle9tKVUBTaRnmS4U+qPDII2Pnhj4DlmFSkNJAV1LG94IiOXl8cC81x5WFkAebwFURNgNIF+X54s8L4se9RSBplQxnYSAfxnBcpvqjcpWbjwyuGLkGQXMYi7UVguUrEmAFknFLgfEFYuFnSDY8vd1xN2loirlalMn2oBkTzHLAj8J1Ng1KwYalupuD1B2OMh+kj/jW/lT5HGo8LP1FH/lp/lGMv+kJSc6wG+lP8uNh+ImyPs5cj9chh4zwnL5odV/9OEvs3l3WJUkybAgn4A4cM85GXzLEEeAxPkpwJ/EZCRxSGZY5CNsVWUgRy3+8f646zGdQkGbEflivms1NkviiTBZzmX8Px+WKuUQ61MWBHzx7UqyIx7TYr0+OKrSNZofbNbUv5m+Qxn2ay7FmIEgEyfecOXaDiqVEQqQYbb1GFZwQCwdPETK6hI9x/VsSxujEuQE0SBuQw+eB7ZJwCSrCOfKMTcPZ4hCvvKj5kYvVu80NNSl7J8OpZPWNx94OGtxZrBlLI1JB0mN8Fs9SJC6V1QdhH44lpZvWlOHoIQuxMTAiGhTfztjlahIgVaIPlNvI2xOU5N7RrLHZypW76lSI097WphmMXGoSPSJOPOF8fr1H7lF1NUeFISWg/ZGwjckneSTiz2Y4fWzGYCq6Squ1mExBXw/xSw6czyw69heyByjNmHqBsx7IRLogI+0Z8UmFMQB4rnCZO74ttKxXSKuaA4ZlxUMMx0TLAhmGuFEDxIG1gkgGAIG5wqdnqL8TzpaoPqx43EnSANlmDpkx8DjR+KZPMuRSoIsOfrXZFgAlJ0h7HV4zEHeLY9c5fJB6iotJSRqKjTBmA3h/dJVSLQItjnhJNNpbehW9ADtXxOrlO9qUmVjUTu5Jh6IIIDLFiCCwERB09MCuz2ffOVKyVA2k6WqnkGDsdQXSfE3hAIAIPkMWP6q5rPODVenl1HjWm0tU0vtCc0ZkYpqK2nlGGulwqnkaOqlCQddSWDB9Mz4oEkLJCmwgRzJaSjHGoLr/AALaSAvGeG5qpXyvckHwkEmmwGkliBUMSYhgPWJucVD9HJvA1CTBFSBvtBEiNoPTFXjHb7v6jBA9CH9tDMquwKmVInUx31FvLF+k1TMAVlFZgwHiBYTFjYOALjkMapQ0HxNjRwFCKKiogDjeb/fecFUoUzuiH+6Pyxy3BKiidS6v3QbxBPqdtgL48TJ1QC2ltIPS/wABOGj23A1qSLVRMMqBU1joFjkANo6Yh4mvtMSgXTDagTaTexEbnrixRqcjvExzEbz05fEYo9o6VRqRRaTuWt4TEeZO2H7/ABVfJfU0noyXj1WglaobyslCkEE8uUQNvfgRl+DZvMqHpU3qU9WkEQBPp0E77b4ZafY7MftAV8vVdJAZ5AtvadjAO4+EzjRqGVSigpoulV5YeGWD+F2JGN7M54dwN8mGesAzbSXNh5EdevmcVeMtXzVSBTFKmqgglQqgeoUe0dgfPlh24yCykAxhUqcOzLygzAWnPiRQRzE+pjr5jYnA5btgcHehRSj9YFXxNMQFJJIJ2AudsEslwKq9QroZWXTqBtpk2kQCJub8gcVs/wABrZaGlNQII0EyL2Itvb7tsOHYKs5pO2gwzsXqm0nkNvEx35R8qTkkrsKjsY+zRqU0C1CCRtHTB3NZiaZHp88BKNS+LFfMQh/XPEL0WqkVMhWC5ekTt3af5Rj2owNxzwMF6dITACAfACOon3/niek0KATcW+GJ8rYpJUfFDjdSctWA/wDlt/lOJq1SMCuIZrwuhZAGBG9wCI+M8sMmkwN0jP0yp52GLVPhTNDUwSDf09+Ci5NVglg3wjntO8frbEOc46RZQI5Nty6DFu9nJ1AjbZVp8CaTrYKBcjn5+mO8xxGigAo0hItqsT6zG84pEVKvIm/P5DDHwjsyohqvw/PDNec3fyQ6i2BsjlKuYudupHywVXs7htpUFAgRGLCUBhXN+RVRoTV7OHB3s/8ARzmM0fAFVBINRjYEDbqTtsMG0oCRO2Nb7NcGpUKc0g31gDEvGrawMCBEm2ByZuKMhq/Q5mV2ekw8ifkRjzI/RbmtWk1FprzPi93htJvtjdgMLfbDOVaRpGgok6pZgSBA5wC0+7liGeWRQuHUzaSEfifB6OSpCimty0d5ogPUJBUgkzpTpEgGfUX+BcPV6NM1KlQJJ1KXkAhxBLwCxGlAIiwNzMYodo+MtTAOZWnUqKSpUeExAiJsYLapNvaA3nEvADVzFIKAaVEKoSJuojbY3bUZvtbrjg5ZILlPqcs36HPHnziVlXL2RqaQCGZQZlw3ihTrMzswsdrqvEuzWdfSKj1qtxH1YK3ADAw9xAEzYxONMOWLe0sk7g3F42nlirmOGi+kKOW0W2IFtvh+OG/2afh0KmDcpmkytJK2YZq1QsRUcKWLau8lrTADAgQLaUAF8Zfm+NVny2kMaYUAVBECoHqVGJIkjw6lF72N9saZm+ya1R4m2ECEXYksIi53jfrgdwzsNSo1adV2D6ZIpunhJCkgsNWwMNB6fC2HPCK31DF0I/Zfsa1am1apT7umiF9b2RgLyCSZEc4ZeXpTq8YzVEmnTDoguoAtBuDYDeZ2G+2HLtbnc41SrqrKKVYBBoI8CoTCxOoG51dZwm1rmRWQDkIHK3PnjrU+TvqPGXqNXBO2VeaiU1Z3eTo1G1j7JZiQ0xYCTPxujtpmlppUqOdMkaV9ssPakQSqRIBtscZ9l8ys3hSIMwJt5zbbHaV6bE6mNxBAkyPOf1bHLLsWJu+P7DKTNDy/bZqjqT3LOQVmFNSxBhWdRpEarXG2Lf8AXisKqkoopMpCq9RVK3/eEruJvsIuMZozpIIYzsx3BP8Av88R1mFSfExjpysL7+g92FfYMD/D/IeTNQXtkK2skVaMEDuwyFTAnxSpY77D4icX+Hdo8pqLPrNQEkKSSDbcWAibCQDInGQCsad2qG9rsJi1+vIXOO8rxbxMQwPhi/zEc8Tl/joU+Fr8jcvM1hOP5fNsE7pEBBgkxeRAED2jJkREiZMYvUMnlaSsCUJBuSNc2iYiV/lB5HGK0OIEsIJpaOckwQbxEEGMFv6yVShpt4wYuWMWm/qflgPsU14Yydfn9wqbNVocRyphVamskgAL4jfkCsm43BNunLzNZodyE7qnTosoAnTT7tYjVpJuLCFEzHOADj1HtG9NoCqLzDIhuBAltOphc+EmBjw9q67tpdyqnQBpgQEkCAovYwfIRBwr/wAZkbu/qw3ZrTinXp01pOjMoEnWLW5IOZI6E9SMA81UhDMx+pwnHicFdLiEMgRuTE8hH6sOd3inaI1aShibxG2wi2onVM/746MOKeLwN6Cp1phPhWWq1KauCIKgwRuWE6Uj7Qi08lOLuX4ZU0amAVtNwTpLafa8MSb+WAXCO0tOhSiGEXmxJmAACbhYkHSOmBvaLtOzx9bUYxLLrJUQYWDb1Eg7YE8Wac+MdIWT3oJZ/N01F6g1G4mCoPrAJ9YPLAHPcTKyGKdLD2hH3A2/1wGqcXqNqib8ybx0mw+7HlDJM51GCSdt2Pu/PHbj7KofGxeJy9d6zBUExt+Mzti/w3gUm41ef2f+4/dg3wrglvEoAt4Rf/Eefywy0MpAFrYq8laiVjD1BfDuGrT2F+v629MElnFtcvjoUIxMpRXWcSBjidaOOhS8sYB3w3iApNqNKnUI216iBHkCAeW84Z0+kOpzoIfRiPwOFXuv16Y87v8ADGow5U/pDM3y3wqefTRip2i4hU7r9pRB3qTpDXD6gpVSQRpMXXpJsRus0qYkap084335eeCPHM8aqrTTw012UderHm0Aff1xKalaonOLYoce4yj1Wd4pq9yrGVkqoMSeYAmPXBHgHHRSju3lWAAWwBPK1jO3SYPTALtJwguspCvzkWew3PI2HlYYW8zkxRCs5dWG6ago89MmWHmJwkuzKS2yM4GwUu2I+0qwDyYbCJ+0drD34O0q6uiuuiGgwCDYH74F52HWcYLR4szzHuubdJAgfH8MHux/FTQqhiRDXYGQvkWCiG03MY5snY3FWJ06mqVuKU1IEjUTAABJmLxF/uwPbtLSD6WqUgAfFJhoHICBLTYcvKMe5DthTapV0KhUavrO7KsYNryRF9+XMAXxZ/pylmD3Q0EA93oYIwFxJMWuYsJBtjlqnuLM1q7EvtVVGhatJQaYMBFYFZYCSB9vleLkdAAVvI9lRVRanfRqvApzF+usfCLbY0ftPwQZpTDSVpllK2ZWBlCpCyUtN4A5c4T87xPOM5KUTB6rS3i+73EzfmL3nHpYcj4+AyTYYfsVl1gHvGMzA25bxYeQnAfPfR6Gb6lpAtYD3+/088bb/RdPVp02naT0P545zvDkj7XxxKM8sdpnV3DRhrfR0ojXVJN4UdOsk2vH32xVP0fsUYjkfCvNhHK8DG0UaAKM5F1YD749eeKnEUCKWABIB3vsQNvfg9/mj1YO6kt2YV/U6sJMMvSR+p9RaxxW/q+9xNx0uPeeYx+gKVMHTPOOQ+1E8sRVcoj6SyKxN5IHOJ9xnB/35rqiTswCrwGqovIXkSCAevriZOEVbAB5Y+HmD7+fK2Nt4nkKVSkQyLGnVa17dOV9vTAbJ8Ep0czURSxUNpEkbXPIDFV2uTi20F2lsRKnDWNMr3cMI9oWAEgmTbeOVr4G8R4M8gqqoCeU+R+G/wADjXMpl1ZFke3Yjl7vjga9BRVYRY8v72m3uxCPamn0J8zK3ytZec7TfaR+hi5k0cCGE40/N9n6IGuDqcwSTyg2HTC/W4LTABl9yN+hYdPIYtHtKyaoKnbKfCMhmNJelUCbDSSCOe6mQbSIj7Rws8aytZmbXSAMySFC7+gFvLGm8A4RTZX9oXI35bbEEfdjvtXwOkKcjUCLSCOcTyj4dBhIZeMx1EyChkSORU9T+HX3YcuAcIUCUgz5394IkYlynDaci33+U4MZVFX2VUemOiWVstjg+pYy/DW6YtDLxyj9fq+PqQ8yPQ+mGLP8LWnRpOrPqfeSD8LYylZRqhf7mOX5f7Y+0eUYIlTtJ+A/LEL1bxAPuw1g2VO78v1yGPdPx/HFyb+4nFnuhtfBTsDdAnRy93549VPXBGtSAHvH3kY5dI2w1C8geaXyx4af4HBHSCPdjmnRBiemBRuQO7gHz/1xBX4SrAgbc13HvBscE6wjl0GPGEKTznAcTckK9fsfRJnuwhj2qZ0nnyMr92A+e7L92fDVZRH2kJiPMH8MPFHNsQD6/cSMdvVPlgXLzFcYMSsnl2pgqNLAwDpeCRM7kLE2+Aw9dkeH1jRPfJEnwkkVJWZ8TKYgdSRtz5CeLZdSuw36DF3spR+pJJJ1VCkGIgKX5AbkCfujHPkxqiOSCitEnayrmArPSWKahVOgGRII7xl1exYCACQDJvhcpdtRSHd1aB7xCVciSCVMEyagJk3uOfPfDJUmtRCligqUbin4Y16XYDoNRmNuW04GcG4PSzNFK1YaqjTqaBfSSoO28AYW4NW0Dk/M/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 name="TextBox 8"/>
          <p:cNvSpPr txBox="1"/>
          <p:nvPr/>
        </p:nvSpPr>
        <p:spPr>
          <a:xfrm>
            <a:off x="1" y="4584700"/>
            <a:ext cx="9906000" cy="2031325"/>
          </a:xfrm>
          <a:prstGeom prst="rect">
            <a:avLst/>
          </a:prstGeom>
          <a:noFill/>
        </p:spPr>
        <p:txBody>
          <a:bodyPr wrap="square" rtlCol="0">
            <a:spAutoFit/>
          </a:bodyPr>
          <a:lstStyle/>
          <a:p>
            <a:pPr>
              <a:lnSpc>
                <a:spcPct val="200000"/>
              </a:lnSpc>
            </a:pPr>
            <a:r>
              <a:rPr lang="en-US" sz="1200" dirty="0" smtClean="0">
                <a:solidFill>
                  <a:schemeClr val="tx1"/>
                </a:solidFill>
              </a:rPr>
              <a:t>The 2015 GSICS Users Workshop (GUW) will be held with the EUMETSAT Meteorological Satellite Conference. This conference will be held from 21 to 25 September in Toulouse, France and will be collocated in space and time (not exactly!) with the SPIE European Remote Sensing </a:t>
            </a:r>
            <a:r>
              <a:rPr lang="en-US" sz="1200" dirty="0" smtClean="0">
                <a:solidFill>
                  <a:schemeClr val="tx1"/>
                </a:solidFill>
              </a:rPr>
              <a:t>Conference.</a:t>
            </a:r>
          </a:p>
          <a:p>
            <a:pPr>
              <a:lnSpc>
                <a:spcPct val="200000"/>
              </a:lnSpc>
            </a:pPr>
            <a:r>
              <a:rPr lang="en-US" sz="1500" dirty="0" smtClean="0">
                <a:solidFill>
                  <a:srgbClr val="C00000"/>
                </a:solidFill>
              </a:rPr>
              <a:t>              The </a:t>
            </a:r>
            <a:r>
              <a:rPr lang="en-US" sz="1500" dirty="0" smtClean="0">
                <a:solidFill>
                  <a:srgbClr val="C00000"/>
                </a:solidFill>
              </a:rPr>
              <a:t>GUW will take place on the afternoon of </a:t>
            </a:r>
            <a:r>
              <a:rPr lang="en-US" sz="1500" dirty="0" smtClean="0">
                <a:solidFill>
                  <a:srgbClr val="C00000"/>
                </a:solidFill>
              </a:rPr>
              <a:t> </a:t>
            </a:r>
            <a:r>
              <a:rPr lang="en-US" sz="1500" u="sng" dirty="0" smtClean="0">
                <a:solidFill>
                  <a:srgbClr val="C00000"/>
                </a:solidFill>
              </a:rPr>
              <a:t>Tuesday </a:t>
            </a:r>
            <a:r>
              <a:rPr lang="en-US" sz="1500" u="sng" dirty="0" smtClean="0">
                <a:solidFill>
                  <a:srgbClr val="C00000"/>
                </a:solidFill>
              </a:rPr>
              <a:t>22 </a:t>
            </a:r>
            <a:r>
              <a:rPr lang="en-US" sz="1500" u="sng" dirty="0" smtClean="0">
                <a:solidFill>
                  <a:srgbClr val="C00000"/>
                </a:solidFill>
              </a:rPr>
              <a:t>Sept. 2015@</a:t>
            </a:r>
            <a:r>
              <a:rPr lang="en-US" sz="1500" u="sng" dirty="0" smtClean="0">
                <a:solidFill>
                  <a:srgbClr val="C00000"/>
                </a:solidFill>
              </a:rPr>
              <a:t> </a:t>
            </a:r>
            <a:r>
              <a:rPr lang="en-US" sz="1500" u="sng" dirty="0" err="1" smtClean="0">
                <a:solidFill>
                  <a:srgbClr val="C00000"/>
                </a:solidFill>
              </a:rPr>
              <a:t>Météo</a:t>
            </a:r>
            <a:r>
              <a:rPr lang="en-US" sz="1500" u="sng" dirty="0" smtClean="0">
                <a:solidFill>
                  <a:srgbClr val="C00000"/>
                </a:solidFill>
              </a:rPr>
              <a:t>-France</a:t>
            </a:r>
            <a:endParaRPr lang="en-US" sz="1500" u="sng" dirty="0" smtClean="0">
              <a:solidFill>
                <a:srgbClr val="C00000"/>
              </a:solidFill>
            </a:endParaRPr>
          </a:p>
          <a:p>
            <a:pPr>
              <a:lnSpc>
                <a:spcPct val="200000"/>
              </a:lnSpc>
            </a:pPr>
            <a:endParaRPr lang="en-US" sz="1200" dirty="0">
              <a:solidFill>
                <a:schemeClr val="tx1"/>
              </a:solidFill>
            </a:endParaRPr>
          </a:p>
        </p:txBody>
      </p:sp>
      <p:pic>
        <p:nvPicPr>
          <p:cNvPr id="4" name="Picture 4" descr="Prise d'otage terminée à Météo France"/>
          <p:cNvPicPr>
            <a:picLocks noChangeAspect="1" noChangeArrowheads="1"/>
          </p:cNvPicPr>
          <p:nvPr/>
        </p:nvPicPr>
        <p:blipFill>
          <a:blip r:embed="rId2" cstate="print"/>
          <a:srcRect t="28132"/>
          <a:stretch>
            <a:fillRect/>
          </a:stretch>
        </p:blipFill>
        <p:spPr bwMode="auto">
          <a:xfrm>
            <a:off x="482599" y="599543"/>
            <a:ext cx="8686801" cy="3626178"/>
          </a:xfrm>
          <a:prstGeom prst="rect">
            <a:avLst/>
          </a:prstGeom>
          <a:noFill/>
        </p:spPr>
      </p:pic>
      <p:pic>
        <p:nvPicPr>
          <p:cNvPr id="3" name="Picture 2"/>
          <p:cNvPicPr>
            <a:picLocks noChangeAspect="1" noChangeArrowheads="1"/>
          </p:cNvPicPr>
          <p:nvPr/>
        </p:nvPicPr>
        <p:blipFill>
          <a:blip r:embed="rId3" cstate="print"/>
          <a:srcRect b="8571"/>
          <a:stretch>
            <a:fillRect/>
          </a:stretch>
        </p:blipFill>
        <p:spPr bwMode="auto">
          <a:xfrm>
            <a:off x="6337300" y="3204552"/>
            <a:ext cx="2844800" cy="101148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Tentative Agenda for 22 Sep 2015</a:t>
            </a:r>
            <a:endParaRPr lang="en-US" dirty="0"/>
          </a:p>
        </p:txBody>
      </p:sp>
      <p:pic>
        <p:nvPicPr>
          <p:cNvPr id="27650" name="Picture 2"/>
          <p:cNvPicPr>
            <a:picLocks noChangeAspect="1" noChangeArrowheads="1"/>
          </p:cNvPicPr>
          <p:nvPr/>
        </p:nvPicPr>
        <p:blipFill>
          <a:blip r:embed="rId2" cstate="print"/>
          <a:srcRect/>
          <a:stretch>
            <a:fillRect/>
          </a:stretch>
        </p:blipFill>
        <p:spPr bwMode="auto">
          <a:xfrm>
            <a:off x="731838" y="1022350"/>
            <a:ext cx="8467725" cy="5391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171523</TotalTime>
  <Words>608</Words>
  <Application>Microsoft Office PowerPoint</Application>
  <PresentationFormat>A4 Paper (210x297 mm)</PresentationFormat>
  <Paragraphs>99</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GSICS Users Workshop Preparations </vt:lpstr>
      <vt:lpstr>Outline </vt:lpstr>
      <vt:lpstr>Introduction</vt:lpstr>
      <vt:lpstr>Introduction- Past GUWs- a review</vt:lpstr>
      <vt:lpstr>Slide 5</vt:lpstr>
      <vt:lpstr>Format of  Past two GUWs</vt:lpstr>
      <vt:lpstr>Lessons learnt</vt:lpstr>
      <vt:lpstr>Venue and Date of GSICS Users Workshop 2015</vt:lpstr>
      <vt:lpstr>Tentative Agenda for 22 Sep 2015</vt:lpstr>
      <vt:lpstr>Aims for 2015 GUW-Proposed themes</vt:lpstr>
      <vt:lpstr>Proposed - Invites</vt:lpstr>
      <vt:lpstr>Slide 12</vt:lpstr>
    </vt:vector>
  </TitlesOfParts>
  <Company>Eumetsat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Thomas Staudte</dc:creator>
  <cp:lastModifiedBy>mbali</cp:lastModifiedBy>
  <cp:revision>5472</cp:revision>
  <cp:lastPrinted>2006-03-06T14:11:17Z</cp:lastPrinted>
  <dcterms:created xsi:type="dcterms:W3CDTF">2010-09-10T00:53:07Z</dcterms:created>
  <dcterms:modified xsi:type="dcterms:W3CDTF">2015-06-22T19:51:01Z</dcterms:modified>
</cp:coreProperties>
</file>