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2"/>
  </p:notesMasterIdLst>
  <p:handoutMasterIdLst>
    <p:handoutMasterId r:id="rId13"/>
  </p:handoutMasterIdLst>
  <p:sldIdLst>
    <p:sldId id="256" r:id="rId2"/>
    <p:sldId id="429" r:id="rId3"/>
    <p:sldId id="430" r:id="rId4"/>
    <p:sldId id="431" r:id="rId5"/>
    <p:sldId id="432" r:id="rId6"/>
    <p:sldId id="433" r:id="rId7"/>
    <p:sldId id="436" r:id="rId8"/>
    <p:sldId id="434" r:id="rId9"/>
    <p:sldId id="435" r:id="rId10"/>
    <p:sldId id="407" r:id="rId11"/>
  </p:sldIdLst>
  <p:sldSz cx="9906000" cy="6858000" type="A4"/>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Hewison" initials="RSP/TJ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A2DADE"/>
    <a:srgbClr val="3333FF"/>
    <a:srgbClr val="4E0B55"/>
    <a:srgbClr val="EE2D24"/>
    <a:srgbClr val="C7A775"/>
    <a:srgbClr val="00B5EF"/>
    <a:srgbClr val="CDE3A0"/>
    <a:srgbClr val="EFC8D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88511" autoAdjust="0"/>
  </p:normalViewPr>
  <p:slideViewPr>
    <p:cSldViewPr snapToGrid="0">
      <p:cViewPr>
        <p:scale>
          <a:sx n="90" d="100"/>
          <a:sy n="90" d="100"/>
        </p:scale>
        <p:origin x="-798" y="-336"/>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E4EEF07B-51DE-4201-8CCF-20C10C04D12D}" type="datetime4">
              <a:rPr lang="en-GB"/>
              <a:pPr>
                <a:defRPr/>
              </a:pPr>
              <a:t>23 June 2015</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BA05D423-9087-49C9-96CB-255EA4FB52C2}"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56B6EBD-0252-48E9-9459-449BC2F074D7}" type="datetime4">
              <a:rPr lang="en-GB"/>
              <a:pPr>
                <a:defRPr/>
              </a:pPr>
              <a:t>23 June 2015</a:t>
            </a:fld>
            <a:endParaRPr lang="de-DE"/>
          </a:p>
        </p:txBody>
      </p:sp>
      <p:sp>
        <p:nvSpPr>
          <p:cNvPr id="32772" name="Rectangle 4"/>
          <p:cNvSpPr>
            <a:spLocks noGrp="1" noRot="1" noChangeAspect="1" noChangeArrowheads="1" noTextEdit="1"/>
          </p:cNvSpPr>
          <p:nvPr>
            <p:ph type="sldImg" idx="2"/>
          </p:nvPr>
        </p:nvSpPr>
        <p:spPr bwMode="auto">
          <a:xfrm>
            <a:off x="646113" y="742950"/>
            <a:ext cx="537686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26BC23AE-E8F4-48C3-8980-9CBD96E29847}"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2BC7522-87BD-4DAC-97DA-A393404D2F52}" type="slidenum">
              <a:rPr lang="de-DE" smtClean="0"/>
              <a:pPr/>
              <a:t>1</a:t>
            </a:fld>
            <a:endParaRPr lang="de-DE"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de-DE" smtClean="0"/>
          </a:p>
        </p:txBody>
      </p:sp>
      <p:sp>
        <p:nvSpPr>
          <p:cNvPr id="33797" name="Date Placeholder 4"/>
          <p:cNvSpPr>
            <a:spLocks noGrp="1"/>
          </p:cNvSpPr>
          <p:nvPr>
            <p:ph type="dt" sz="quarter" idx="1"/>
          </p:nvPr>
        </p:nvSpPr>
        <p:spPr>
          <a:noFill/>
        </p:spPr>
        <p:txBody>
          <a:bodyPr/>
          <a:lstStyle/>
          <a:p>
            <a:fld id="{F2E66FA4-673E-4CDC-B085-D69FA40E3940}" type="datetime4">
              <a:rPr lang="en-GB" smtClean="0"/>
              <a:pPr/>
              <a:t>23 June 2015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A42F737B-C8E3-45D0-A216-4600EBA8B23D}" type="datetime1">
              <a:rPr lang="en-GB"/>
              <a:pPr/>
              <a:t>23/06/2015</a:t>
            </a:fld>
            <a:endParaRPr lang="en-GB"/>
          </a:p>
        </p:txBody>
      </p:sp>
      <p:sp>
        <p:nvSpPr>
          <p:cNvPr id="6" name="Rectangle 7"/>
          <p:cNvSpPr>
            <a:spLocks noGrp="1" noChangeArrowheads="1"/>
          </p:cNvSpPr>
          <p:nvPr>
            <p:ph type="sldNum"/>
          </p:nvPr>
        </p:nvSpPr>
        <p:spPr>
          <a:ln/>
        </p:spPr>
        <p:txBody>
          <a:bodyPr/>
          <a:lstStyle/>
          <a:p>
            <a:fld id="{C971A935-43A3-4515-8773-7D3F2D3DAA36}" type="slidenum">
              <a:rPr lang="de-DE"/>
              <a:pPr/>
              <a:t>10</a:t>
            </a:fld>
            <a:endParaRPr lang="de-DE"/>
          </a:p>
        </p:txBody>
      </p:sp>
      <p:sp>
        <p:nvSpPr>
          <p:cNvPr id="56321" name="Text Box 1"/>
          <p:cNvSpPr txBox="1">
            <a:spLocks noChangeArrowheads="1"/>
          </p:cNvSpPr>
          <p:nvPr/>
        </p:nvSpPr>
        <p:spPr bwMode="auto">
          <a:xfrm>
            <a:off x="3778939" y="9431339"/>
            <a:ext cx="2888563" cy="496887"/>
          </a:xfrm>
          <a:prstGeom prst="rect">
            <a:avLst/>
          </a:prstGeom>
          <a:noFill/>
          <a:ln w="9525" cap="flat">
            <a:noFill/>
            <a:round/>
            <a:headEnd/>
            <a:tailEnd/>
          </a:ln>
          <a:effectLst/>
        </p:spPr>
        <p:txBody>
          <a:bodyPr lIns="91800" tIns="46080" rIns="91800" bIns="4608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A36E6ED-6C82-4005-B5A7-D3367B259A0C}" type="slidenum">
              <a:rPr lang="de-DE" sz="1200">
                <a:solidFill>
                  <a:srgbClr val="000000"/>
                </a:solidFill>
                <a:latin typeface="Times New Roman" pitchFamily="16"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de-DE" sz="1200">
              <a:solidFill>
                <a:srgbClr val="000000"/>
              </a:solidFill>
              <a:latin typeface="Times New Roman" pitchFamily="16" charset="0"/>
            </a:endParaRPr>
          </a:p>
        </p:txBody>
      </p:sp>
      <p:sp>
        <p:nvSpPr>
          <p:cNvPr id="56322" name="Rectangle 2"/>
          <p:cNvSpPr txBox="1">
            <a:spLocks noGrp="1" noRot="1" noChangeAspect="1" noChangeArrowheads="1"/>
          </p:cNvSpPr>
          <p:nvPr>
            <p:ph type="sldImg"/>
          </p:nvPr>
        </p:nvSpPr>
        <p:spPr bwMode="auto">
          <a:xfrm>
            <a:off x="646113" y="742950"/>
            <a:ext cx="5375275" cy="3722688"/>
          </a:xfrm>
          <a:prstGeom prst="rect">
            <a:avLst/>
          </a:prstGeom>
          <a:solidFill>
            <a:srgbClr val="FFFFFF"/>
          </a:solidFill>
          <a:ln>
            <a:solidFill>
              <a:srgbClr val="000000"/>
            </a:solidFill>
            <a:miter lim="800000"/>
            <a:headEnd/>
            <a:tailEnd/>
          </a:ln>
        </p:spPr>
      </p:sp>
      <p:sp>
        <p:nvSpPr>
          <p:cNvPr id="56323" name="Text Box 3"/>
          <p:cNvSpPr txBox="1">
            <a:spLocks noChangeArrowheads="1"/>
          </p:cNvSpPr>
          <p:nvPr/>
        </p:nvSpPr>
        <p:spPr bwMode="auto">
          <a:xfrm>
            <a:off x="887202" y="4714875"/>
            <a:ext cx="4893098" cy="4470400"/>
          </a:xfrm>
          <a:prstGeom prst="rect">
            <a:avLst/>
          </a:prstGeom>
          <a:noFill/>
          <a:ln w="9525" cap="flat">
            <a:noFill/>
            <a:round/>
            <a:headEnd/>
            <a:tailEnd/>
          </a:ln>
          <a:effectLst/>
        </p:spPr>
        <p:txBody>
          <a:bodyPr wrap="none" anchor="ct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2571750" y="185738"/>
            <a:ext cx="4762500" cy="1933575"/>
          </a:xfrm>
          <a:prstGeom prst="rect">
            <a:avLst/>
          </a:prstGeom>
          <a:noFill/>
          <a:ln w="9525">
            <a:noFill/>
            <a:miter lim="800000"/>
            <a:headEnd/>
            <a:tailEnd/>
          </a:ln>
        </p:spPr>
      </p:pic>
      <p:sp>
        <p:nvSpPr>
          <p:cNvPr id="2" name="Title 1"/>
          <p:cNvSpPr>
            <a:spLocks noGrp="1"/>
          </p:cNvSpPr>
          <p:nvPr>
            <p:ph type="ctrTitle"/>
          </p:nvPr>
        </p:nvSpPr>
        <p:spPr>
          <a:xfrm>
            <a:off x="742950" y="2130432"/>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63" y="109061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63" y="109061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63" y="109061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 name="TextBox 17"/>
          <p:cNvSpPr txBox="1"/>
          <p:nvPr userDrawn="1"/>
        </p:nvSpPr>
        <p:spPr>
          <a:xfrm>
            <a:off x="0" y="6488113"/>
            <a:ext cx="6272213" cy="369887"/>
          </a:xfrm>
          <a:prstGeom prst="rect">
            <a:avLst/>
          </a:prstGeom>
          <a:noFill/>
        </p:spPr>
        <p:txBody>
          <a:bodyPr>
            <a:spAutoFit/>
          </a:bodyPr>
          <a:lstStyle/>
          <a:p>
            <a:pPr>
              <a:defRPr/>
            </a:pPr>
            <a:fld id="{85C8A98A-0D5C-476A-ACDA-54820DD7185A}" type="datetime4">
              <a:rPr lang="en-GB">
                <a:solidFill>
                  <a:schemeClr val="tx1"/>
                </a:solidFill>
              </a:rPr>
              <a:pPr>
                <a:defRPr/>
              </a:pPr>
              <a:t>23 June 2015</a:t>
            </a:fld>
            <a:endParaRPr lang="en-GB" dirty="0">
              <a:solidFill>
                <a:schemeClr val="tx1"/>
              </a:solidFill>
            </a:endParaRPr>
          </a:p>
          <a:p>
            <a:pPr>
              <a:defRPr/>
            </a:pPr>
            <a:r>
              <a:rPr lang="en-GB" dirty="0">
                <a:solidFill>
                  <a:schemeClr val="tx1"/>
                </a:solidFill>
              </a:rPr>
              <a:t>Slide: </a:t>
            </a:r>
            <a:fld id="{46609B84-6F9F-42AA-AC09-69CEFB7C0A02}" type="slidenum">
              <a:rPr lang="en-GB">
                <a:solidFill>
                  <a:schemeClr val="tx1"/>
                </a:solidFill>
              </a:rPr>
              <a:pPr>
                <a:defRPr/>
              </a:pPr>
              <a:t>‹#›</a:t>
            </a:fld>
            <a:endParaRPr lang="en-GB" dirty="0">
              <a:solidFill>
                <a:schemeClr val="tx1"/>
              </a:solidFill>
            </a:endParaRPr>
          </a:p>
        </p:txBody>
      </p:sp>
      <p:sp>
        <p:nvSpPr>
          <p:cNvPr id="19" name="Line 8"/>
          <p:cNvSpPr>
            <a:spLocks noChangeShapeType="1"/>
          </p:cNvSpPr>
          <p:nvPr userDrawn="1"/>
        </p:nvSpPr>
        <p:spPr bwMode="auto">
          <a:xfrm>
            <a:off x="571500" y="1206500"/>
            <a:ext cx="8839200"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1030" name="Picture 8" descr="H:\MY DOCUMENTS\GSICS\logo\GSICS180px.png"/>
          <p:cNvPicPr>
            <a:picLocks noChangeAspect="1" noChangeArrowheads="1"/>
          </p:cNvPicPr>
          <p:nvPr userDrawn="1"/>
        </p:nvPicPr>
        <p:blipFill>
          <a:blip r:embed="rId13" cstate="print"/>
          <a:srcRect/>
          <a:stretch>
            <a:fillRect/>
          </a:stretch>
        </p:blipFill>
        <p:spPr bwMode="auto">
          <a:xfrm>
            <a:off x="8191500" y="6162675"/>
            <a:ext cx="17145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60" r:id="rId1"/>
    <p:sldLayoutId id="2147484461" r:id="rId2"/>
    <p:sldLayoutId id="2147484452" r:id="rId3"/>
    <p:sldLayoutId id="2147484453" r:id="rId4"/>
    <p:sldLayoutId id="2147484454" r:id="rId5"/>
    <p:sldLayoutId id="2147484462" r:id="rId6"/>
    <p:sldLayoutId id="2147484463" r:id="rId7"/>
    <p:sldLayoutId id="2147484455" r:id="rId8"/>
    <p:sldLayoutId id="2147484456" r:id="rId9"/>
    <p:sldLayoutId id="2147484457" r:id="rId10"/>
    <p:sldLayoutId id="214748445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733425" y="2225675"/>
            <a:ext cx="8420100" cy="2892425"/>
          </a:xfrm>
        </p:spPr>
        <p:txBody>
          <a:bodyPr/>
          <a:lstStyle/>
          <a:p>
            <a:r>
              <a:rPr lang="en-IE" sz="4000" b="1" dirty="0" smtClean="0"/>
              <a:t>2015 GSICS Users Workshop</a:t>
            </a:r>
            <a:br>
              <a:rPr lang="en-IE" sz="4000" b="1" dirty="0" smtClean="0"/>
            </a:br>
            <a:r>
              <a:rPr lang="en-IE" sz="4000" b="1" dirty="0" smtClean="0"/>
              <a:t> Planning Agenda</a:t>
            </a:r>
            <a:r>
              <a:rPr lang="en-IE" sz="4000" dirty="0" smtClean="0"/>
              <a:t/>
            </a:r>
            <a:br>
              <a:rPr lang="en-IE" sz="4000" dirty="0" smtClean="0"/>
            </a:br>
            <a:endParaRPr lang="en-GB" sz="4000" b="1" dirty="0" smtClean="0"/>
          </a:p>
        </p:txBody>
      </p:sp>
      <p:sp>
        <p:nvSpPr>
          <p:cNvPr id="7171" name="Rectangle 43"/>
          <p:cNvSpPr>
            <a:spLocks noGrp="1" noChangeArrowheads="1"/>
          </p:cNvSpPr>
          <p:nvPr>
            <p:ph type="subTitle" idx="1"/>
          </p:nvPr>
        </p:nvSpPr>
        <p:spPr>
          <a:xfrm>
            <a:off x="447675" y="4735773"/>
            <a:ext cx="9144000" cy="998277"/>
          </a:xfrm>
        </p:spPr>
        <p:txBody>
          <a:bodyPr/>
          <a:lstStyle/>
          <a:p>
            <a:r>
              <a:rPr lang="en-GB" sz="2400" b="1" dirty="0" smtClean="0">
                <a:solidFill>
                  <a:schemeClr val="tx1"/>
                </a:solidFill>
              </a:rPr>
              <a:t>Tim Hewison</a:t>
            </a:r>
          </a:p>
          <a:p>
            <a:r>
              <a:rPr lang="en-GB" sz="2400" b="1" dirty="0" smtClean="0">
                <a:solidFill>
                  <a:schemeClr val="tx1"/>
                </a:solidFill>
              </a:rPr>
              <a:t>(EUMETSAT)</a:t>
            </a:r>
            <a:br>
              <a:rPr lang="en-GB" sz="2400" b="1" dirty="0" smtClean="0">
                <a:solidFill>
                  <a:schemeClr val="tx1"/>
                </a:solidFill>
              </a:rPr>
            </a:br>
            <a:r>
              <a:rPr lang="en-GB" sz="2400" b="1" dirty="0" smtClean="0">
                <a:solidFill>
                  <a:schemeClr val="tx1"/>
                </a:solidFill>
              </a:rPr>
              <a:t>(GRWG Chair)</a:t>
            </a:r>
          </a:p>
        </p:txBody>
      </p:sp>
      <p:sp>
        <p:nvSpPr>
          <p:cNvPr id="7172" name="Rectangle 4"/>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
        <p:nvSpPr>
          <p:cNvPr id="7173" name="Rectangle 5"/>
          <p:cNvSpPr>
            <a:spLocks noChangeArrowheads="1"/>
          </p:cNvSpPr>
          <p:nvPr/>
        </p:nvSpPr>
        <p:spPr bwMode="auto">
          <a:xfrm>
            <a:off x="0" y="0"/>
            <a:ext cx="9906000" cy="457200"/>
          </a:xfrm>
          <a:prstGeom prst="rect">
            <a:avLst/>
          </a:prstGeom>
          <a:noFill/>
          <a:ln w="9525">
            <a:noFill/>
            <a:miter lim="800000"/>
            <a:headEnd/>
            <a:tailEnd/>
          </a:ln>
        </p:spPr>
        <p:txBody>
          <a:bodyPr wrap="none" anchor="ctr">
            <a:spAutoFit/>
          </a:bodyPr>
          <a:lstStyle/>
          <a:p>
            <a:pPr algn="just" eaLnBrk="0" hangingPunct="0"/>
            <a:r>
              <a:rPr lang="en-US" sz="1200" u="sng">
                <a:latin typeface="Arial" charset="0"/>
                <a:ea typeface="Times New Roman" pitchFamily="18" charset="0"/>
                <a:cs typeface="Arial" charset="0"/>
              </a:rPr>
              <a:t>Special Issue of the IEEE TGRS on </a:t>
            </a:r>
            <a:r>
              <a:rPr lang="en-US" sz="1200" u="sng">
                <a:ea typeface="Times New Roman" pitchFamily="18" charset="0"/>
                <a:cs typeface="Arial" charset="0"/>
              </a:rPr>
              <a:t>“</a:t>
            </a:r>
            <a:r>
              <a:rPr lang="en-US" sz="1200" u="sng">
                <a:latin typeface="Arial" charset="0"/>
                <a:ea typeface="Times New Roman" pitchFamily="18" charset="0"/>
                <a:cs typeface="Arial" charset="0"/>
              </a:rPr>
              <a:t>Inter-Calibration of Satellite Instruments</a:t>
            </a:r>
            <a:r>
              <a:rPr lang="en-US" sz="1200" u="sng">
                <a:ea typeface="Times New Roman" pitchFamily="18" charset="0"/>
                <a:cs typeface="Arial" charset="0"/>
              </a:rPr>
              <a:t>”</a:t>
            </a:r>
            <a:r>
              <a:rPr lang="en-US" sz="1200" u="sng">
                <a:latin typeface="Arial" charset="0"/>
                <a:ea typeface="Times New Roman" pitchFamily="18" charset="0"/>
                <a:cs typeface="Arial" charset="0"/>
              </a:rPr>
              <a:t>:</a:t>
            </a:r>
            <a:r>
              <a:rPr lang="en-US" sz="1200">
                <a:latin typeface="Arial" charset="0"/>
                <a:ea typeface="Times New Roman" pitchFamily="18" charset="0"/>
                <a:cs typeface="Arial" charset="0"/>
              </a:rPr>
              <a:t> </a:t>
            </a:r>
            <a:endParaRPr lang="en-US">
              <a:ea typeface="Times New Roman" pitchFamily="18"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742831" y="2693989"/>
            <a:ext cx="8418750" cy="1470025"/>
          </a:xfrm>
          <a:prstGeom prst="rect">
            <a:avLst/>
          </a:prstGeom>
          <a:noFill/>
          <a:ln w="9525" cap="flat">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000000"/>
                </a:solidFill>
                <a:latin typeface="Calibri" pitchFamily="32" charset="0"/>
              </a:rPr>
              <a:t>Thank You</a:t>
            </a:r>
          </a:p>
        </p:txBody>
      </p:sp>
      <p:sp>
        <p:nvSpPr>
          <p:cNvPr id="30722" name="Text Box 2"/>
          <p:cNvSpPr txBox="1">
            <a:spLocks noChangeArrowheads="1"/>
          </p:cNvSpPr>
          <p:nvPr/>
        </p:nvSpPr>
        <p:spPr bwMode="auto">
          <a:xfrm>
            <a:off x="1485662" y="4473575"/>
            <a:ext cx="6933089" cy="1752600"/>
          </a:xfrm>
          <a:prstGeom prst="rect">
            <a:avLst/>
          </a:prstGeom>
          <a:noFill/>
          <a:ln w="9525" cap="flat">
            <a:noFill/>
            <a:round/>
            <a:headEnd/>
            <a:tailEnd/>
          </a:ln>
          <a:effectLst/>
        </p:spPr>
        <p:txBody>
          <a:bodyPr wrap="none" anchor="ctr"/>
          <a:lstStyle/>
          <a:p>
            <a:endParaRPr lang="en-GB"/>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Aims of Workshop</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Introduce GSICS Products</a:t>
            </a:r>
          </a:p>
          <a:p>
            <a:pPr marL="514350" indent="-514350">
              <a:buFont typeface="+mj-lt"/>
              <a:buAutoNum type="arabicPeriod"/>
            </a:pPr>
            <a:r>
              <a:rPr lang="en-GB" dirty="0" smtClean="0"/>
              <a:t>Announce Developments</a:t>
            </a:r>
          </a:p>
          <a:p>
            <a:pPr marL="514350" indent="-514350">
              <a:buFont typeface="+mj-lt"/>
              <a:buAutoNum type="arabicPeriod"/>
            </a:pPr>
            <a:r>
              <a:rPr lang="en-GB" dirty="0" smtClean="0"/>
              <a:t>Seek User Requirements</a:t>
            </a:r>
            <a:br>
              <a:rPr lang="en-GB" dirty="0" smtClean="0"/>
            </a:br>
            <a:r>
              <a:rPr lang="en-US" dirty="0" smtClean="0">
                <a:solidFill>
                  <a:srgbClr val="C00000"/>
                </a:solidFill>
              </a:rPr>
              <a:t>Kick-off the ‘process’ of defining formal user requirements for GSICS deliverables</a:t>
            </a:r>
            <a:r>
              <a:rPr lang="en-US" dirty="0" smtClean="0"/>
              <a:t>.</a:t>
            </a:r>
            <a:endParaRPr lang="en-US" smtClean="0"/>
          </a:p>
          <a:p>
            <a:pPr marL="514350" indent="-514350">
              <a:buFont typeface="+mj-lt"/>
              <a:buAutoNum type="arabicPeriod"/>
            </a:pPr>
            <a:r>
              <a:rPr lang="en-GB" smtClean="0"/>
              <a:t>Feedback </a:t>
            </a:r>
            <a:r>
              <a:rPr lang="en-GB" dirty="0" smtClean="0"/>
              <a:t>on Future Products</a:t>
            </a:r>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Introduce GSICS Products</a:t>
            </a:r>
          </a:p>
        </p:txBody>
      </p:sp>
      <p:sp>
        <p:nvSpPr>
          <p:cNvPr id="3" name="Content Placeholder 2"/>
          <p:cNvSpPr>
            <a:spLocks noGrp="1"/>
          </p:cNvSpPr>
          <p:nvPr>
            <p:ph idx="1"/>
          </p:nvPr>
        </p:nvSpPr>
        <p:spPr/>
        <p:txBody>
          <a:bodyPr/>
          <a:lstStyle/>
          <a:p>
            <a:r>
              <a:rPr lang="en-GB" dirty="0" smtClean="0"/>
              <a:t>GEO-LEO IR</a:t>
            </a:r>
          </a:p>
          <a:p>
            <a:pPr lvl="1"/>
            <a:r>
              <a:rPr lang="en-GB" dirty="0" smtClean="0"/>
              <a:t>In Operational/Pre-operational/Demonstration Mode</a:t>
            </a:r>
          </a:p>
          <a:p>
            <a:r>
              <a:rPr lang="en-GB" dirty="0" smtClean="0"/>
              <a:t>GEO-LEO VIS</a:t>
            </a:r>
          </a:p>
          <a:p>
            <a:pPr lvl="1"/>
            <a:r>
              <a:rPr lang="en-GB" dirty="0" smtClean="0"/>
              <a:t>DCC entering Demonstration Mode</a:t>
            </a:r>
          </a:p>
          <a:p>
            <a:pPr lvl="1"/>
            <a:r>
              <a:rPr lang="en-GB" dirty="0" smtClean="0"/>
              <a:t>Invite beta testers</a:t>
            </a:r>
          </a:p>
          <a:p>
            <a:r>
              <a:rPr lang="en-GB" dirty="0" smtClean="0"/>
              <a:t>Prime GSICS Corrections</a:t>
            </a:r>
          </a:p>
          <a:p>
            <a:pPr lvl="1"/>
            <a:r>
              <a:rPr lang="en-GB" dirty="0" smtClean="0"/>
              <a:t>Combining multiple references</a:t>
            </a:r>
          </a:p>
          <a:p>
            <a:pPr lvl="1"/>
            <a:r>
              <a:rPr lang="en-GB" dirty="0" smtClean="0"/>
              <a:t>SEVIRI-IASI-A/B as Demo Mode</a:t>
            </a:r>
          </a:p>
          <a:p>
            <a:pPr lvl="1"/>
            <a:r>
              <a:rPr lang="en-GB" dirty="0" smtClean="0"/>
              <a:t>Invite beta testers</a:t>
            </a:r>
          </a:p>
          <a:p>
            <a:pPr lvl="1"/>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Announce Developments</a:t>
            </a:r>
            <a:endParaRPr lang="en-GB" dirty="0"/>
          </a:p>
        </p:txBody>
      </p:sp>
      <p:sp>
        <p:nvSpPr>
          <p:cNvPr id="3" name="Content Placeholder 2"/>
          <p:cNvSpPr>
            <a:spLocks noGrp="1"/>
          </p:cNvSpPr>
          <p:nvPr>
            <p:ph idx="1"/>
          </p:nvPr>
        </p:nvSpPr>
        <p:spPr>
          <a:xfrm>
            <a:off x="495300" y="1323834"/>
            <a:ext cx="8915400" cy="4802330"/>
          </a:xfrm>
        </p:spPr>
        <p:txBody>
          <a:bodyPr/>
          <a:lstStyle/>
          <a:p>
            <a:r>
              <a:rPr lang="en-GB" dirty="0" smtClean="0"/>
              <a:t>New chairing, new Sub-Groups</a:t>
            </a:r>
          </a:p>
          <a:p>
            <a:r>
              <a:rPr lang="en-GB" dirty="0" smtClean="0"/>
              <a:t>Terminology</a:t>
            </a:r>
          </a:p>
          <a:p>
            <a:pPr lvl="1"/>
            <a:r>
              <a:rPr lang="en-IE" sz="2400" dirty="0" smtClean="0"/>
              <a:t>Action: </a:t>
            </a:r>
            <a:r>
              <a:rPr lang="en-IE" sz="2400" dirty="0" err="1" smtClean="0"/>
              <a:t>Jérôme</a:t>
            </a:r>
            <a:r>
              <a:rPr lang="en-IE" sz="2400" dirty="0" smtClean="0"/>
              <a:t> to draft proposal on terminology for GSICS deliverables based on this discussion and circulate for review before Exec Panel, then the User Workshop.</a:t>
            </a:r>
            <a:endParaRPr lang="en-GB" sz="2400" dirty="0" smtClean="0"/>
          </a:p>
          <a:p>
            <a:r>
              <a:rPr lang="en-GB" dirty="0" smtClean="0"/>
              <a:t>Product Update Philosophy</a:t>
            </a:r>
          </a:p>
          <a:p>
            <a:r>
              <a:rPr lang="en-GB" dirty="0" smtClean="0"/>
              <a:t>Lunar Calibration</a:t>
            </a:r>
          </a:p>
          <a:p>
            <a:r>
              <a:rPr lang="en-GB" dirty="0" smtClean="0"/>
              <a:t>netCDF Convention Changes</a:t>
            </a:r>
          </a:p>
          <a:p>
            <a:r>
              <a:rPr lang="en-GB" dirty="0" smtClean="0"/>
              <a:t>User Product Guidance</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Seek User Requirements</a:t>
            </a:r>
            <a:endParaRPr lang="en-GB" dirty="0"/>
          </a:p>
        </p:txBody>
      </p:sp>
      <p:sp>
        <p:nvSpPr>
          <p:cNvPr id="3" name="Content Placeholder 2"/>
          <p:cNvSpPr>
            <a:spLocks noGrp="1"/>
          </p:cNvSpPr>
          <p:nvPr>
            <p:ph idx="1"/>
          </p:nvPr>
        </p:nvSpPr>
        <p:spPr/>
        <p:txBody>
          <a:bodyPr/>
          <a:lstStyle/>
          <a:p>
            <a:r>
              <a:rPr lang="en-IE" dirty="0" smtClean="0"/>
              <a:t>Defining User Requirements for GSICS Products</a:t>
            </a:r>
          </a:p>
          <a:p>
            <a:r>
              <a:rPr lang="en-IE" dirty="0" smtClean="0"/>
              <a:t>GCC to solicit input from beta testers of</a:t>
            </a:r>
          </a:p>
          <a:p>
            <a:pPr lvl="1"/>
            <a:r>
              <a:rPr lang="en-IE" dirty="0" smtClean="0"/>
              <a:t>Near-real-time applications</a:t>
            </a:r>
          </a:p>
          <a:p>
            <a:pPr lvl="1"/>
            <a:r>
              <a:rPr lang="en-IE" dirty="0" smtClean="0"/>
              <a:t>Climate applications</a:t>
            </a:r>
          </a:p>
          <a:p>
            <a:r>
              <a:rPr lang="en-IE" dirty="0" smtClean="0"/>
              <a:t>Review FCDRs in context of new guidance</a:t>
            </a:r>
          </a:p>
          <a:p>
            <a:pPr lvl="1"/>
            <a:r>
              <a:rPr lang="en-IE" dirty="0" smtClean="0"/>
              <a:t>To discuss the proposal: GSICS to provide inter-calibration algorithms to support reprocessing activities and the generation of FCDRs, rather than to provide the datasets themselves.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Feedback on Future Products</a:t>
            </a:r>
            <a:endParaRPr lang="en-GB" dirty="0"/>
          </a:p>
        </p:txBody>
      </p:sp>
      <p:sp>
        <p:nvSpPr>
          <p:cNvPr id="3" name="Content Placeholder 2"/>
          <p:cNvSpPr>
            <a:spLocks noGrp="1"/>
          </p:cNvSpPr>
          <p:nvPr>
            <p:ph idx="1"/>
          </p:nvPr>
        </p:nvSpPr>
        <p:spPr/>
        <p:txBody>
          <a:bodyPr/>
          <a:lstStyle/>
          <a:p>
            <a:r>
              <a:rPr lang="en-GB" dirty="0" smtClean="0"/>
              <a:t>GSICS Spectral Corrections</a:t>
            </a:r>
          </a:p>
          <a:p>
            <a:pPr lvl="1"/>
            <a:r>
              <a:rPr lang="en-IE" sz="1800" dirty="0" smtClean="0"/>
              <a:t>Retrieved SRFs could be considered as a GSICS Product, if they are derived on an ongoing basis, as a result of inter-calibration. However, it was recognised that adjustments can be made during commissioning as a result of GSICS algorithms and it would be difficult to review these through the GPPA on a useful timescale.</a:t>
            </a:r>
          </a:p>
          <a:p>
            <a:r>
              <a:rPr lang="en-IE" dirty="0" smtClean="0"/>
              <a:t>Inter-calibration Algorithms</a:t>
            </a:r>
          </a:p>
          <a:p>
            <a:pPr lvl="1"/>
            <a:r>
              <a:rPr lang="en-IE" sz="1800" dirty="0" smtClean="0"/>
              <a:t>It was discussed whether Inter-calibration algorithms themselves could be considered as potential GSICS products. This would require them being reviewed through the GPPA, which would require the algorithms to be applied to test datasets to check their quality. Larry clarified that this is limited to operational flows.</a:t>
            </a:r>
          </a:p>
          <a:p>
            <a:r>
              <a:rPr lang="en-IE" dirty="0" smtClean="0"/>
              <a:t>Inter-calibration Standards &amp; Tools</a:t>
            </a:r>
          </a:p>
          <a:p>
            <a:pPr lvl="1"/>
            <a:r>
              <a:rPr lang="en-IE" sz="1800" dirty="0" smtClean="0"/>
              <a:t>GSICS sub-groups should consider promoting approved transfer standards and tools to the community, endorsed as being suitable for inter-calibration.</a:t>
            </a:r>
            <a:endParaRPr lang="en-GB"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Requesting User Feedback</a:t>
            </a:r>
            <a:endParaRPr lang="en-GB" dirty="0"/>
          </a:p>
        </p:txBody>
      </p:sp>
      <p:sp>
        <p:nvSpPr>
          <p:cNvPr id="3" name="Content Placeholder 2"/>
          <p:cNvSpPr>
            <a:spLocks noGrp="1"/>
          </p:cNvSpPr>
          <p:nvPr>
            <p:ph idx="1"/>
          </p:nvPr>
        </p:nvSpPr>
        <p:spPr/>
        <p:txBody>
          <a:bodyPr/>
          <a:lstStyle/>
          <a:p>
            <a:r>
              <a:rPr lang="en-GB" dirty="0" smtClean="0"/>
              <a:t>Formulate specific questions for Users</a:t>
            </a:r>
          </a:p>
          <a:p>
            <a:r>
              <a:rPr lang="en-GB" dirty="0" smtClean="0"/>
              <a:t>Send out before Workshop</a:t>
            </a:r>
          </a:p>
          <a:p>
            <a:pPr lvl="1"/>
            <a:r>
              <a:rPr lang="en-GB" dirty="0" smtClean="0"/>
              <a:t>User mailing list?</a:t>
            </a:r>
          </a:p>
          <a:p>
            <a:pPr lvl="1"/>
            <a:r>
              <a:rPr lang="en-GB" dirty="0" smtClean="0"/>
              <a:t>Possible attendees?</a:t>
            </a:r>
          </a:p>
          <a:p>
            <a:pPr lvl="1"/>
            <a:r>
              <a:rPr lang="en-GB" dirty="0" smtClean="0"/>
              <a:t>Specific users?</a:t>
            </a:r>
          </a:p>
          <a:p>
            <a:r>
              <a:rPr lang="en-GB" dirty="0" smtClean="0"/>
              <a:t>Ask Users to prepare answers for Discussion</a:t>
            </a:r>
          </a:p>
          <a:p>
            <a:r>
              <a:rPr lang="en-GB" dirty="0" smtClean="0"/>
              <a:t>Who will do this?</a:t>
            </a:r>
          </a:p>
          <a:p>
            <a:r>
              <a:rPr lang="en-GB" dirty="0" smtClean="0"/>
              <a:t>When?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Proposed Workshop Agenda</a:t>
            </a:r>
            <a:endParaRPr lang="en-GB" dirty="0"/>
          </a:p>
        </p:txBody>
      </p:sp>
      <p:sp>
        <p:nvSpPr>
          <p:cNvPr id="6" name="Content Placeholder 5"/>
          <p:cNvSpPr>
            <a:spLocks noGrp="1"/>
          </p:cNvSpPr>
          <p:nvPr>
            <p:ph idx="1"/>
          </p:nvPr>
        </p:nvSpPr>
        <p:spPr>
          <a:xfrm>
            <a:off x="495300" y="1241946"/>
            <a:ext cx="8915400" cy="4884217"/>
          </a:xfrm>
        </p:spPr>
        <p:txBody>
          <a:bodyPr/>
          <a:lstStyle/>
          <a:p>
            <a:r>
              <a:rPr lang="en-GB" dirty="0" smtClean="0">
                <a:solidFill>
                  <a:srgbClr val="00B050"/>
                </a:solidFill>
              </a:rPr>
              <a:t>Fewer presentations </a:t>
            </a:r>
            <a:r>
              <a:rPr lang="en-GB" dirty="0" smtClean="0">
                <a:solidFill>
                  <a:srgbClr val="FF0000"/>
                </a:solidFill>
              </a:rPr>
              <a:t>– More Discussions!</a:t>
            </a:r>
          </a:p>
          <a:p>
            <a:r>
              <a:rPr lang="en-GB" dirty="0" smtClean="0">
                <a:solidFill>
                  <a:srgbClr val="00B050"/>
                </a:solidFill>
              </a:rPr>
              <a:t>13:00-14:00 Introducing GSICS </a:t>
            </a:r>
          </a:p>
          <a:p>
            <a:pPr lvl="1"/>
            <a:r>
              <a:rPr lang="en-GB" dirty="0" smtClean="0"/>
              <a:t>and Current Products</a:t>
            </a:r>
          </a:p>
          <a:p>
            <a:pPr lvl="1"/>
            <a:r>
              <a:rPr lang="en-GB" dirty="0" smtClean="0"/>
              <a:t>Announcements</a:t>
            </a:r>
          </a:p>
          <a:p>
            <a:r>
              <a:rPr lang="en-GB" dirty="0" smtClean="0">
                <a:solidFill>
                  <a:srgbClr val="FF0000"/>
                </a:solidFill>
              </a:rPr>
              <a:t>14:00-14:30 </a:t>
            </a:r>
            <a:r>
              <a:rPr lang="en-GB" dirty="0" smtClean="0">
                <a:solidFill>
                  <a:srgbClr val="FF0000"/>
                </a:solidFill>
              </a:rPr>
              <a:t>Question and Answers on GSICS</a:t>
            </a:r>
            <a:endParaRPr lang="en-GB" dirty="0" smtClean="0">
              <a:solidFill>
                <a:srgbClr val="FF0000"/>
              </a:solidFill>
            </a:endParaRPr>
          </a:p>
          <a:p>
            <a:r>
              <a:rPr lang="en-GB" dirty="0" smtClean="0"/>
              <a:t>14:30-14:45 </a:t>
            </a:r>
            <a:r>
              <a:rPr lang="en-GB" dirty="0" smtClean="0"/>
              <a:t>Scheduled Break</a:t>
            </a:r>
          </a:p>
          <a:p>
            <a:r>
              <a:rPr lang="en-GB" dirty="0" smtClean="0">
                <a:solidFill>
                  <a:srgbClr val="00B050"/>
                </a:solidFill>
              </a:rPr>
              <a:t>14:45-15:45 </a:t>
            </a:r>
            <a:r>
              <a:rPr lang="en-GB" dirty="0" smtClean="0">
                <a:solidFill>
                  <a:srgbClr val="00B050"/>
                </a:solidFill>
              </a:rPr>
              <a:t>Feedback from beta </a:t>
            </a:r>
            <a:r>
              <a:rPr lang="en-GB" dirty="0" smtClean="0">
                <a:solidFill>
                  <a:srgbClr val="00B050"/>
                </a:solidFill>
              </a:rPr>
              <a:t>testers/Users</a:t>
            </a:r>
            <a:endParaRPr lang="en-GB" dirty="0" smtClean="0">
              <a:solidFill>
                <a:srgbClr val="00B050"/>
              </a:solidFill>
            </a:endParaRPr>
          </a:p>
          <a:p>
            <a:r>
              <a:rPr lang="en-GB" sz="2800" dirty="0" smtClean="0">
                <a:solidFill>
                  <a:srgbClr val="FF0000"/>
                </a:solidFill>
              </a:rPr>
              <a:t>15:45-17:30 Discussions on 6 User Feedback Questions</a:t>
            </a:r>
            <a:endParaRPr lang="en-GB" sz="2800" dirty="0" smtClean="0">
              <a:solidFill>
                <a:srgbClr val="FF0000"/>
              </a:solidFill>
            </a:endParaRP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Who’s doing What?</a:t>
            </a:r>
            <a:endParaRPr lang="en-GB" dirty="0"/>
          </a:p>
        </p:txBody>
      </p:sp>
      <p:sp>
        <p:nvSpPr>
          <p:cNvPr id="3" name="Content Placeholder 2"/>
          <p:cNvSpPr>
            <a:spLocks noGrp="1"/>
          </p:cNvSpPr>
          <p:nvPr>
            <p:ph idx="1"/>
          </p:nvPr>
        </p:nvSpPr>
        <p:spPr/>
        <p:txBody>
          <a:bodyPr/>
          <a:lstStyle/>
          <a:p>
            <a:r>
              <a:rPr lang="en-GB" dirty="0" smtClean="0"/>
              <a:t>First, who is coming?</a:t>
            </a:r>
          </a:p>
          <a:p>
            <a:r>
              <a:rPr lang="en-GB" dirty="0" smtClean="0"/>
              <a:t>Coordinating Agenda</a:t>
            </a:r>
          </a:p>
          <a:p>
            <a:pPr lvl="1"/>
            <a:r>
              <a:rPr lang="en-GB" dirty="0" smtClean="0"/>
              <a:t>Divide Agenda into sections?</a:t>
            </a:r>
          </a:p>
          <a:p>
            <a:pPr lvl="1"/>
            <a:r>
              <a:rPr lang="en-GB" dirty="0" smtClean="0"/>
              <a:t>Who will invite presenters?</a:t>
            </a:r>
          </a:p>
          <a:p>
            <a:pPr lvl="1"/>
            <a:r>
              <a:rPr lang="en-GB" dirty="0" smtClean="0"/>
              <a:t>What Discussion topics?</a:t>
            </a:r>
          </a:p>
          <a:p>
            <a:pPr lvl="1"/>
            <a:r>
              <a:rPr lang="en-GB" dirty="0" smtClean="0"/>
              <a:t>How to organise discussions? </a:t>
            </a:r>
          </a:p>
          <a:p>
            <a:pPr lvl="1"/>
            <a:r>
              <a:rPr lang="en-GB" dirty="0" smtClean="0"/>
              <a:t>Circulate questions to attendees beforehand?</a:t>
            </a:r>
          </a:p>
          <a:p>
            <a:r>
              <a:rPr lang="en-GB" dirty="0" smtClean="0"/>
              <a:t>Who will chair?</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27250</TotalTime>
  <Words>332</Words>
  <Application>Microsoft Office PowerPoint</Application>
  <PresentationFormat>A4 Paper (210x297 mm)</PresentationFormat>
  <Paragraphs>76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2015 GSICS Users Workshop  Planning Agenda </vt:lpstr>
      <vt:lpstr>Specific Aims of Workshop</vt:lpstr>
      <vt:lpstr>1. Introduce GSICS Products</vt:lpstr>
      <vt:lpstr>2. Announce Developments</vt:lpstr>
      <vt:lpstr>3. Seek User Requirements</vt:lpstr>
      <vt:lpstr>4. Feedback on Future Products</vt:lpstr>
      <vt:lpstr>Requesting User Feedback</vt:lpstr>
      <vt:lpstr>Proposed Workshop Agenda</vt:lpstr>
      <vt:lpstr>Who’s doing What?</vt:lpstr>
      <vt:lpstr>Slide 10</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Tim Hewison</cp:lastModifiedBy>
  <cp:revision>1138</cp:revision>
  <cp:lastPrinted>2006-03-06T14:11:17Z</cp:lastPrinted>
  <dcterms:created xsi:type="dcterms:W3CDTF">1997-07-23T08:21:02Z</dcterms:created>
  <dcterms:modified xsi:type="dcterms:W3CDTF">2015-06-23T13:40:20Z</dcterms:modified>
</cp:coreProperties>
</file>