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1" r:id="rId3"/>
    <p:sldId id="411" r:id="rId4"/>
    <p:sldId id="413" r:id="rId5"/>
    <p:sldId id="424" r:id="rId6"/>
    <p:sldId id="410" r:id="rId7"/>
    <p:sldId id="408" r:id="rId8"/>
    <p:sldId id="425" r:id="rId9"/>
    <p:sldId id="426" r:id="rId10"/>
    <p:sldId id="427" r:id="rId11"/>
    <p:sldId id="428" r:id="rId12"/>
    <p:sldId id="407" r:id="rId13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ewison" initials="RSP/T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Grid="0">
      <p:cViewPr>
        <p:scale>
          <a:sx n="70" d="100"/>
          <a:sy n="70" d="100"/>
        </p:scale>
        <p:origin x="-1416" y="-76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22 June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22 June 2015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22 June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22/06/2015</a:t>
            </a:fld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71A935-43A3-4515-8773-7D3F2D3DAA36}" type="slidenum">
              <a:rPr lang="de-DE"/>
              <a:pPr/>
              <a:t>12</a:t>
            </a:fld>
            <a:endParaRPr lang="de-DE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778939" y="9431339"/>
            <a:ext cx="2888563" cy="496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1800" tIns="46080" rIns="91800" bIns="4608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A36E6ED-6C82-4005-B5A7-D3367B259A0C}" type="slidenum">
              <a:rPr lang="de-DE" sz="12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de-DE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22 June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bin/view/Development/UsersWorkshop20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bin/edit/Development/LandSAF?topicparent=Development.UsersWorkshop2015" TargetMode="External"/><Relationship Id="rId2" Type="http://schemas.openxmlformats.org/officeDocument/2006/relationships/hyperlink" Target="https://gsics.nesdis.noaa.gov/wiki/bin/edit/Development/MeteoSwiss?topicparent=Development.UsersWorkshop2015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b="1" dirty="0" smtClean="0"/>
              <a:t>2015 GSICS Users Workshop</a:t>
            </a:r>
            <a:br>
              <a:rPr lang="en-IE" sz="4000" b="1" dirty="0" smtClean="0"/>
            </a:br>
            <a:r>
              <a:rPr lang="en-IE" sz="4000" b="1" dirty="0" smtClean="0"/>
              <a:t> Logistics</a:t>
            </a:r>
            <a:r>
              <a:rPr lang="en-IE" sz="4000" dirty="0" smtClean="0"/>
              <a:t/>
            </a:r>
            <a:br>
              <a:rPr lang="en-IE" sz="4000" dirty="0" smtClean="0"/>
            </a:b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User Attendees – cont.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6575" y="1354542"/>
            <a:ext cx="4746625" cy="4525963"/>
          </a:xfrm>
        </p:spPr>
        <p:txBody>
          <a:bodyPr/>
          <a:lstStyle/>
          <a:p>
            <a:r>
              <a:rPr lang="en-GB" sz="1800" dirty="0" smtClean="0"/>
              <a:t>Anderson (Northrop Grumman)</a:t>
            </a:r>
          </a:p>
          <a:p>
            <a:r>
              <a:rPr lang="en-GB" sz="1800" dirty="0" smtClean="0"/>
              <a:t>Brogniez (LATMOS)</a:t>
            </a:r>
          </a:p>
          <a:p>
            <a:r>
              <a:rPr lang="en-GB" sz="1800" dirty="0" err="1" smtClean="0"/>
              <a:t>Kunkee</a:t>
            </a:r>
            <a:r>
              <a:rPr lang="en-GB" sz="1800" dirty="0" smtClean="0"/>
              <a:t> (Aerospace)</a:t>
            </a:r>
          </a:p>
          <a:p>
            <a:r>
              <a:rPr lang="en-GB" sz="1800" dirty="0" err="1" smtClean="0"/>
              <a:t>Tian</a:t>
            </a:r>
            <a:r>
              <a:rPr lang="en-GB" sz="1800" dirty="0" smtClean="0"/>
              <a:t>, M. (ERT, NOAA)</a:t>
            </a:r>
          </a:p>
          <a:p>
            <a:r>
              <a:rPr lang="en-GB" sz="1800" dirty="0" smtClean="0"/>
              <a:t>Yang (Univ. Maryland)</a:t>
            </a:r>
          </a:p>
          <a:p>
            <a:r>
              <a:rPr lang="en-GB" sz="1800" dirty="0" smtClean="0"/>
              <a:t>Zou, X. (Univ. Maryland)</a:t>
            </a:r>
          </a:p>
          <a:p>
            <a:r>
              <a:rPr lang="en-GB" sz="1800" dirty="0" smtClean="0"/>
              <a:t>Krijger (SRON)</a:t>
            </a:r>
          </a:p>
          <a:p>
            <a:r>
              <a:rPr lang="en-GB" sz="1800" dirty="0" err="1" smtClean="0"/>
              <a:t>Sihler</a:t>
            </a:r>
            <a:r>
              <a:rPr lang="en-GB" sz="1800" dirty="0" smtClean="0"/>
              <a:t> (Max-Planck)</a:t>
            </a:r>
          </a:p>
          <a:p>
            <a:r>
              <a:rPr lang="en-GB" sz="1800" dirty="0" err="1" smtClean="0"/>
              <a:t>Uprety</a:t>
            </a:r>
            <a:r>
              <a:rPr lang="en-GB" sz="1800" dirty="0" smtClean="0"/>
              <a:t> (Colorado St.)</a:t>
            </a:r>
          </a:p>
          <a:p>
            <a:r>
              <a:rPr lang="en-GB" sz="1800" dirty="0" smtClean="0"/>
              <a:t>Yuan, L. (NSMC)</a:t>
            </a:r>
          </a:p>
          <a:p>
            <a:r>
              <a:rPr lang="en-GB" sz="1800" dirty="0" smtClean="0"/>
              <a:t>Griffith (</a:t>
            </a:r>
            <a:r>
              <a:rPr lang="en-GB" sz="1800" dirty="0" err="1" smtClean="0"/>
              <a:t>Exelis</a:t>
            </a:r>
            <a:r>
              <a:rPr lang="en-GB" sz="1800" dirty="0" smtClean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48300" y="1354542"/>
            <a:ext cx="3971925" cy="4525963"/>
          </a:xfrm>
        </p:spPr>
        <p:txBody>
          <a:bodyPr/>
          <a:lstStyle/>
          <a:p>
            <a:endParaRPr lang="en-GB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82094"/>
            <a:ext cx="4746625" cy="4525963"/>
          </a:xfrm>
        </p:spPr>
        <p:txBody>
          <a:bodyPr/>
          <a:lstStyle/>
          <a:p>
            <a:r>
              <a:rPr lang="en-GB" dirty="0" smtClean="0"/>
              <a:t>Conference poster sessions</a:t>
            </a:r>
          </a:p>
          <a:p>
            <a:r>
              <a:rPr lang="en-GB" dirty="0" smtClean="0"/>
              <a:t>Tuesday afternoon </a:t>
            </a:r>
          </a:p>
          <a:p>
            <a:pPr lvl="1"/>
            <a:r>
              <a:rPr lang="en-GB" dirty="0" smtClean="0"/>
              <a:t>(During GSICS User Workshop)</a:t>
            </a:r>
          </a:p>
          <a:p>
            <a:r>
              <a:rPr lang="en-GB" dirty="0" smtClean="0"/>
              <a:t>Wednesday afternoon</a:t>
            </a:r>
          </a:p>
          <a:p>
            <a:r>
              <a:rPr lang="en-GB" dirty="0" smtClean="0"/>
              <a:t>In a market outside conference centre</a:t>
            </a:r>
            <a:endParaRPr lang="en-GB" dirty="0"/>
          </a:p>
        </p:txBody>
      </p:sp>
      <p:pic>
        <p:nvPicPr>
          <p:cNvPr id="7172" name="Picture 4" descr="http://www.nesdis.noaa.gov/images/news_archives/exhibit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040" y="1968152"/>
            <a:ext cx="3971461" cy="223536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64472" y="4268933"/>
            <a:ext cx="26299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0" dirty="0" smtClean="0">
                <a:solidFill>
                  <a:schemeClr val="tx1"/>
                </a:solidFill>
              </a:rPr>
              <a:t>NSC 2013 poster presentations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2831" y="2693989"/>
            <a:ext cx="8418750" cy="1470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  <a:latin typeface="Calibri" pitchFamily="32" charset="0"/>
              </a:rPr>
              <a:t>Thank You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85662" y="4473575"/>
            <a:ext cx="6933089" cy="1752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2015 GSICS Users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4636258" cy="4525963"/>
          </a:xfrm>
        </p:spPr>
        <p:txBody>
          <a:bodyPr/>
          <a:lstStyle/>
          <a:p>
            <a:r>
              <a:rPr lang="en-GB" sz="2400" dirty="0" smtClean="0"/>
              <a:t>At EUMETSAT Conference</a:t>
            </a:r>
          </a:p>
          <a:p>
            <a:pPr lvl="1"/>
            <a:r>
              <a:rPr lang="en-GB" sz="2000" dirty="0" smtClean="0"/>
              <a:t>Don’t need to register to only attend GSICS User Workshop</a:t>
            </a:r>
          </a:p>
          <a:p>
            <a:r>
              <a:rPr lang="en-GB" sz="2400" dirty="0" smtClean="0"/>
              <a:t>At </a:t>
            </a:r>
            <a:r>
              <a:rPr lang="en-GB" sz="2400" dirty="0" err="1" smtClean="0"/>
              <a:t>MeteoFrance</a:t>
            </a:r>
            <a:r>
              <a:rPr lang="en-GB" sz="2400" dirty="0" smtClean="0"/>
              <a:t>, Toulouse</a:t>
            </a:r>
          </a:p>
          <a:p>
            <a:pPr lvl="1"/>
            <a:r>
              <a:rPr lang="en-GB" sz="2000" dirty="0" smtClean="0"/>
              <a:t>7km SW of centre</a:t>
            </a:r>
          </a:p>
          <a:p>
            <a:pPr lvl="1"/>
            <a:r>
              <a:rPr lang="en-GB" sz="2000" dirty="0" smtClean="0"/>
              <a:t>Shuttle buses provided</a:t>
            </a:r>
          </a:p>
          <a:p>
            <a:r>
              <a:rPr lang="en-GB" sz="2400" dirty="0" smtClean="0"/>
              <a:t>Collocated with SPIE European Remote Sensing Conference</a:t>
            </a:r>
          </a:p>
          <a:p>
            <a:pPr lvl="1"/>
            <a:r>
              <a:rPr lang="en-GB" sz="2000" dirty="0" smtClean="0"/>
              <a:t>Same Week, Same City</a:t>
            </a:r>
          </a:p>
          <a:p>
            <a:pPr lvl="1"/>
            <a:r>
              <a:rPr lang="en-GB" sz="2000" dirty="0" smtClean="0"/>
              <a:t>Doubles our potential audience</a:t>
            </a:r>
          </a:p>
          <a:p>
            <a:pPr lvl="1"/>
            <a:r>
              <a:rPr lang="en-GB" sz="2000" dirty="0" smtClean="0"/>
              <a:t>Accommodation busy</a:t>
            </a:r>
          </a:p>
          <a:p>
            <a:pPr lvl="1"/>
            <a:r>
              <a:rPr lang="en-GB" sz="2000" dirty="0" smtClean="0"/>
              <a:t>Simultaneous Conference Overpass</a:t>
            </a:r>
          </a:p>
          <a:p>
            <a:endParaRPr lang="en-GB" sz="2400" dirty="0"/>
          </a:p>
        </p:txBody>
      </p:sp>
      <p:pic>
        <p:nvPicPr>
          <p:cNvPr id="106498" name="Picture 2" descr="http://www.cerfacs.fr/images/cerfacs_algo/cic1.jpg"/>
          <p:cNvPicPr>
            <a:picLocks noChangeAspect="1" noChangeArrowheads="1"/>
          </p:cNvPicPr>
          <p:nvPr/>
        </p:nvPicPr>
        <p:blipFill>
          <a:blip r:embed="rId2" cstate="print"/>
          <a:srcRect l="22130" r="6394"/>
          <a:stretch>
            <a:fillRect/>
          </a:stretch>
        </p:blipFill>
        <p:spPr bwMode="auto">
          <a:xfrm>
            <a:off x="5199797" y="1869749"/>
            <a:ext cx="4230806" cy="2604472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096870" y="4503768"/>
            <a:ext cx="4401972" cy="9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</a:pPr>
            <a:r>
              <a:rPr lang="en-IE" sz="2000" b="0" dirty="0" smtClean="0">
                <a:solidFill>
                  <a:schemeClr val="tx1"/>
                </a:solidFill>
                <a:latin typeface="+mn-lt"/>
              </a:rPr>
              <a:t>International Conference Centre of the </a:t>
            </a:r>
            <a:r>
              <a:rPr lang="en-IE" sz="2000" b="0" dirty="0" err="1" smtClean="0">
                <a:solidFill>
                  <a:schemeClr val="tx1"/>
                </a:solidFill>
                <a:latin typeface="+mn-lt"/>
              </a:rPr>
              <a:t>Météo</a:t>
            </a:r>
            <a:r>
              <a:rPr lang="en-IE" sz="2000" b="0" dirty="0" smtClean="0">
                <a:solidFill>
                  <a:schemeClr val="tx1"/>
                </a:solidFill>
                <a:latin typeface="+mn-lt"/>
              </a:rPr>
              <a:t>-France Campus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of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9242"/>
            <a:ext cx="8915400" cy="4856921"/>
          </a:xfrm>
        </p:spPr>
        <p:txBody>
          <a:bodyPr/>
          <a:lstStyle/>
          <a:p>
            <a:r>
              <a:rPr lang="en-GB" dirty="0" smtClean="0"/>
              <a:t>Tuesday 22 September 2015 </a:t>
            </a:r>
          </a:p>
          <a:p>
            <a:r>
              <a:rPr lang="en-GB" dirty="0" smtClean="0"/>
              <a:t>Instrument Cal/Val session</a:t>
            </a:r>
          </a:p>
          <a:p>
            <a:pPr lvl="1"/>
            <a:r>
              <a:rPr lang="en-GB" dirty="0" smtClean="0"/>
              <a:t>Tues am: Chaired by Pat </a:t>
            </a:r>
            <a:r>
              <a:rPr lang="en-GB" dirty="0" err="1" smtClean="0"/>
              <a:t>Minnis</a:t>
            </a:r>
            <a:r>
              <a:rPr lang="en-GB" dirty="0" smtClean="0"/>
              <a:t> + Larry Flynn</a:t>
            </a:r>
          </a:p>
          <a:p>
            <a:pPr lvl="1"/>
            <a:r>
              <a:rPr lang="en-GB" dirty="0" smtClean="0"/>
              <a:t>09:00-10:30 VIS/NIR </a:t>
            </a:r>
          </a:p>
          <a:p>
            <a:pPr lvl="1"/>
            <a:r>
              <a:rPr lang="en-GB" dirty="0" smtClean="0"/>
              <a:t>11:00-12:30 VIS/UV </a:t>
            </a:r>
          </a:p>
          <a:p>
            <a:pPr lvl="1"/>
            <a:r>
              <a:rPr lang="en-GB" dirty="0" smtClean="0"/>
              <a:t>12:30-13:00 Lunch</a:t>
            </a:r>
          </a:p>
          <a:p>
            <a:r>
              <a:rPr lang="en-GB" dirty="0" smtClean="0"/>
              <a:t>GSICS Users Workshop</a:t>
            </a:r>
          </a:p>
          <a:p>
            <a:pPr lvl="1"/>
            <a:r>
              <a:rPr lang="en-GB" dirty="0" smtClean="0"/>
              <a:t>13:00-17:30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Cannot over-run!</a:t>
            </a:r>
          </a:p>
          <a:p>
            <a:pPr lvl="1"/>
            <a:r>
              <a:rPr lang="en-GB" dirty="0" smtClean="0"/>
              <a:t>Last bus leaves around 17:45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after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9242"/>
            <a:ext cx="8915400" cy="4856921"/>
          </a:xfrm>
        </p:spPr>
        <p:txBody>
          <a:bodyPr/>
          <a:lstStyle/>
          <a:p>
            <a:r>
              <a:rPr lang="en-GB" dirty="0" smtClean="0"/>
              <a:t>Wednesday 23 September 2015 </a:t>
            </a:r>
          </a:p>
          <a:p>
            <a:r>
              <a:rPr lang="en-GB" dirty="0" smtClean="0"/>
              <a:t>Instrument Cal/Val session</a:t>
            </a:r>
          </a:p>
          <a:p>
            <a:pPr lvl="1"/>
            <a:r>
              <a:rPr lang="en-GB" dirty="0" smtClean="0"/>
              <a:t>Tues am: Chaired by Chris Barnet + Tim Hewison</a:t>
            </a:r>
          </a:p>
          <a:p>
            <a:pPr lvl="1"/>
            <a:r>
              <a:rPr lang="en-GB" dirty="0" smtClean="0"/>
              <a:t>09:00-12:30 IR</a:t>
            </a:r>
          </a:p>
          <a:p>
            <a:pPr lvl="1"/>
            <a:r>
              <a:rPr lang="en-GB" dirty="0" smtClean="0"/>
              <a:t>14:00-16:30 Posters</a:t>
            </a:r>
          </a:p>
          <a:p>
            <a:pPr lvl="1"/>
            <a:r>
              <a:rPr lang="en-GB" dirty="0" smtClean="0"/>
              <a:t>16:30-17:30 Calibration Facilities + Marine Cal/Val</a:t>
            </a:r>
          </a:p>
          <a:p>
            <a:pPr lvl="1"/>
            <a:r>
              <a:rPr lang="en-GB" dirty="0" smtClean="0"/>
              <a:t>Wed am: Chaired by Roger Saunders/Tim Hewison</a:t>
            </a:r>
          </a:p>
          <a:p>
            <a:pPr lvl="1"/>
            <a:r>
              <a:rPr lang="en-GB" dirty="0" smtClean="0"/>
              <a:t>09:00-13:00 Microwave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</a:t>
            </a:r>
            <a:r>
              <a:rPr lang="en-IE" dirty="0" smtClean="0"/>
              <a:t>need to register for conference if only attending GSICS User Workshop</a:t>
            </a:r>
          </a:p>
          <a:p>
            <a:r>
              <a:rPr lang="en-IE" dirty="0" smtClean="0"/>
              <a:t>But please register in advance</a:t>
            </a:r>
          </a:p>
          <a:p>
            <a:pPr lvl="1"/>
            <a:r>
              <a:rPr lang="en-IE" dirty="0" smtClean="0"/>
              <a:t>With whom? Manik/Tim?</a:t>
            </a:r>
          </a:p>
          <a:p>
            <a:pPr lvl="1"/>
            <a:r>
              <a:rPr lang="en-IE" dirty="0" smtClean="0"/>
              <a:t>By when? Friday 18 September?</a:t>
            </a:r>
          </a:p>
          <a:p>
            <a:pPr lvl="1"/>
            <a:endParaRPr lang="en-I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Remote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be offered by </a:t>
            </a:r>
            <a:r>
              <a:rPr lang="en-GB" dirty="0" err="1" smtClean="0"/>
              <a:t>Webex</a:t>
            </a:r>
            <a:endParaRPr lang="en-GB" dirty="0" smtClean="0"/>
          </a:p>
          <a:p>
            <a:r>
              <a:rPr lang="en-GB" dirty="0" smtClean="0"/>
              <a:t>Audio not tested</a:t>
            </a:r>
          </a:p>
          <a:p>
            <a:r>
              <a:rPr lang="en-GB" dirty="0" smtClean="0"/>
              <a:t>Interest?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Aims of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Introductions to GSICS </a:t>
            </a:r>
          </a:p>
          <a:p>
            <a:pPr lvl="1"/>
            <a:r>
              <a:rPr lang="en-GB" sz="2000" dirty="0" smtClean="0"/>
              <a:t>and its deliverables</a:t>
            </a:r>
          </a:p>
          <a:p>
            <a:r>
              <a:rPr lang="en-GB" sz="2400" dirty="0" smtClean="0"/>
              <a:t>Soliciting input from potential users on GSICS products</a:t>
            </a:r>
          </a:p>
          <a:p>
            <a:r>
              <a:rPr lang="en-GB" sz="2400" dirty="0" smtClean="0"/>
              <a:t>Managing User Expectations</a:t>
            </a:r>
          </a:p>
          <a:p>
            <a:r>
              <a:rPr lang="en-GB" sz="2400" dirty="0" smtClean="0"/>
              <a:t>Draft Agenda on </a:t>
            </a:r>
            <a:r>
              <a:rPr lang="en-GB" sz="2400" dirty="0" smtClean="0">
                <a:hlinkClick r:id="rId2"/>
              </a:rPr>
              <a:t>GSICS Wiki</a:t>
            </a: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GSICS Attendees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1800" dirty="0" smtClean="0"/>
              <a:t>Lawrence Flynn (NOAA) – Introducing GSICS</a:t>
            </a:r>
          </a:p>
          <a:p>
            <a:r>
              <a:rPr lang="en-GB" sz="1800" dirty="0" smtClean="0"/>
              <a:t>Tim Hewison (EUMETSAT) – Introducing Prime GSICS Corrections</a:t>
            </a:r>
          </a:p>
          <a:p>
            <a:r>
              <a:rPr lang="en-IE" sz="1800" dirty="0" smtClean="0"/>
              <a:t>Alex Ignatov (NOAA) - Potential of NWP Bias Monitoring for Satellite Inter-Calibration using MICROS</a:t>
            </a:r>
          </a:p>
          <a:p>
            <a:r>
              <a:rPr lang="en-GB" sz="1800" dirty="0" smtClean="0"/>
              <a:t>Masaya Takahashi (JMA) -</a:t>
            </a:r>
          </a:p>
          <a:p>
            <a:r>
              <a:rPr lang="en-GB" sz="1800" dirty="0" smtClean="0"/>
              <a:t>Jack Xiong (NASA) -</a:t>
            </a:r>
          </a:p>
          <a:p>
            <a:r>
              <a:rPr lang="en-GB" sz="1800" dirty="0" smtClean="0"/>
              <a:t>Fangfang Yu (NOAA)</a:t>
            </a:r>
          </a:p>
          <a:p>
            <a:r>
              <a:rPr lang="en-GB" sz="1800" dirty="0" smtClean="0"/>
              <a:t>David Tobin (NOAA)</a:t>
            </a:r>
          </a:p>
          <a:p>
            <a:r>
              <a:rPr lang="en-GB" sz="1800" dirty="0" smtClean="0"/>
              <a:t>Andy </a:t>
            </a:r>
            <a:r>
              <a:rPr lang="en-GB" sz="1800" dirty="0" err="1" smtClean="0"/>
              <a:t>Heidinger</a:t>
            </a:r>
            <a:r>
              <a:rPr lang="en-GB" sz="1800" dirty="0" smtClean="0"/>
              <a:t> (NOAA/SSEC)</a:t>
            </a:r>
          </a:p>
          <a:p>
            <a:r>
              <a:rPr lang="en-GB" sz="1800" dirty="0" smtClean="0"/>
              <a:t>Jae-</a:t>
            </a:r>
            <a:r>
              <a:rPr lang="en-GB" sz="1800" dirty="0" err="1" smtClean="0"/>
              <a:t>gwan</a:t>
            </a:r>
            <a:r>
              <a:rPr lang="en-GB" sz="1800" dirty="0" smtClean="0"/>
              <a:t> Kim (KMA)</a:t>
            </a:r>
          </a:p>
          <a:p>
            <a:r>
              <a:rPr lang="en-GB" sz="1800" dirty="0" smtClean="0"/>
              <a:t>Rose Munro (EUMETSAT)</a:t>
            </a:r>
          </a:p>
          <a:p>
            <a:r>
              <a:rPr lang="en-GB" sz="1800" dirty="0" smtClean="0"/>
              <a:t>Dave Doelling (NASA)</a:t>
            </a:r>
          </a:p>
          <a:p>
            <a:endParaRPr lang="en-GB" sz="1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800" dirty="0" smtClean="0"/>
              <a:t>Fuzhong Weng (NOAA)</a:t>
            </a:r>
          </a:p>
          <a:p>
            <a:r>
              <a:rPr lang="en-GB" sz="1800" dirty="0" smtClean="0"/>
              <a:t>Changyong Cao (NOAA)</a:t>
            </a:r>
          </a:p>
          <a:p>
            <a:r>
              <a:rPr lang="en-GB" sz="1800" dirty="0" smtClean="0"/>
              <a:t>Tom Stone (USGS)</a:t>
            </a:r>
          </a:p>
          <a:p>
            <a:r>
              <a:rPr lang="en-GB" sz="1800" dirty="0" smtClean="0"/>
              <a:t>Li Yuan (CMA)</a:t>
            </a:r>
          </a:p>
          <a:p>
            <a:r>
              <a:rPr lang="en-GB" sz="1800" dirty="0" smtClean="0"/>
              <a:t>Pat </a:t>
            </a:r>
            <a:r>
              <a:rPr lang="en-GB" sz="1800" dirty="0" err="1" smtClean="0"/>
              <a:t>Minnis</a:t>
            </a:r>
            <a:r>
              <a:rPr lang="en-GB" sz="1800" dirty="0" smtClean="0"/>
              <a:t> (NASA)</a:t>
            </a:r>
          </a:p>
          <a:p>
            <a:r>
              <a:rPr lang="en-GB" sz="1800" dirty="0" smtClean="0"/>
              <a:t>Alexander Uspensky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User Attendees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6575" y="1354542"/>
            <a:ext cx="4746625" cy="4525963"/>
          </a:xfrm>
        </p:spPr>
        <p:txBody>
          <a:bodyPr/>
          <a:lstStyle/>
          <a:p>
            <a:r>
              <a:rPr lang="en-GB" sz="1800" dirty="0" err="1" smtClean="0"/>
              <a:t>Reto</a:t>
            </a:r>
            <a:r>
              <a:rPr lang="en-GB" sz="1800" dirty="0" smtClean="0"/>
              <a:t> </a:t>
            </a:r>
            <a:r>
              <a:rPr lang="en-GB" sz="1800" dirty="0" err="1" smtClean="0"/>
              <a:t>Stöckli</a:t>
            </a:r>
            <a:r>
              <a:rPr lang="en-GB" sz="1800" dirty="0" smtClean="0"/>
              <a:t> (</a:t>
            </a:r>
            <a:r>
              <a:rPr lang="en-GB" sz="1800" dirty="0" err="1" smtClean="0"/>
              <a:t>MeteoSwiss</a:t>
            </a:r>
            <a:r>
              <a:rPr lang="en-GB" sz="1800" dirty="0" smtClean="0">
                <a:hlinkClick r:id="rId2" tooltip="Create this topic"/>
              </a:rPr>
              <a:t>?</a:t>
            </a:r>
            <a:r>
              <a:rPr lang="en-GB" sz="1800" dirty="0" smtClean="0"/>
              <a:t>) - CDOP3 requirements for recalibration</a:t>
            </a:r>
          </a:p>
          <a:p>
            <a:r>
              <a:rPr lang="en-GB" sz="1800" dirty="0" smtClean="0"/>
              <a:t>Ewa Kwiatkowska - Ocean Turbidity Product requirements for SEVIRI VIS/NIR calibration and testing demo products</a:t>
            </a:r>
          </a:p>
          <a:p>
            <a:r>
              <a:rPr lang="en-GB" sz="1800" dirty="0" smtClean="0"/>
              <a:t>Tom Wilheit</a:t>
            </a:r>
          </a:p>
          <a:p>
            <a:r>
              <a:rPr lang="en-GB" sz="1800" dirty="0" smtClean="0"/>
              <a:t>Roger Saunders</a:t>
            </a:r>
          </a:p>
          <a:p>
            <a:r>
              <a:rPr lang="en-GB" sz="1800" dirty="0" smtClean="0"/>
              <a:t>Karsten Fennig</a:t>
            </a:r>
          </a:p>
          <a:p>
            <a:r>
              <a:rPr lang="en-GB" sz="1800" dirty="0" smtClean="0"/>
              <a:t>Hank </a:t>
            </a:r>
            <a:r>
              <a:rPr lang="en-GB" sz="1800" dirty="0" err="1" smtClean="0"/>
              <a:t>Revercomb</a:t>
            </a:r>
            <a:endParaRPr lang="en-GB" sz="1800" dirty="0" smtClean="0"/>
          </a:p>
          <a:p>
            <a:r>
              <a:rPr lang="en-GB" sz="1800" dirty="0" smtClean="0"/>
              <a:t>William Ingram (UKMO)</a:t>
            </a:r>
          </a:p>
          <a:p>
            <a:r>
              <a:rPr lang="en-GB" sz="1800" dirty="0" smtClean="0"/>
              <a:t>Marc </a:t>
            </a:r>
            <a:r>
              <a:rPr lang="en-GB" sz="1800" dirty="0" err="1" smtClean="0"/>
              <a:t>Shröder</a:t>
            </a:r>
            <a:r>
              <a:rPr lang="en-GB" sz="1800" dirty="0" smtClean="0"/>
              <a:t> (DWD)</a:t>
            </a:r>
          </a:p>
          <a:p>
            <a:r>
              <a:rPr lang="en-GB" sz="1800" dirty="0" smtClean="0"/>
              <a:t>Helen-Marie Hanlon (UKMO) - Microwave FCDR</a:t>
            </a:r>
          </a:p>
          <a:p>
            <a:r>
              <a:rPr lang="en-GB" sz="1800" dirty="0" err="1" smtClean="0"/>
              <a:t>Timo</a:t>
            </a:r>
            <a:r>
              <a:rPr lang="en-GB" sz="1800" dirty="0" smtClean="0"/>
              <a:t> </a:t>
            </a:r>
            <a:r>
              <a:rPr lang="en-GB" sz="1800" dirty="0" err="1" smtClean="0"/>
              <a:t>Hanschmann</a:t>
            </a:r>
            <a:r>
              <a:rPr lang="en-GB" sz="1800" dirty="0" smtClean="0"/>
              <a:t> (DWD)</a:t>
            </a:r>
          </a:p>
          <a:p>
            <a:r>
              <a:rPr lang="en-GB" sz="1800" dirty="0" err="1" smtClean="0"/>
              <a:t>Terhikki</a:t>
            </a:r>
            <a:r>
              <a:rPr lang="en-GB" sz="1800" dirty="0" smtClean="0"/>
              <a:t> </a:t>
            </a:r>
            <a:r>
              <a:rPr lang="en-GB" sz="1800" dirty="0" err="1" smtClean="0"/>
              <a:t>Manninen</a:t>
            </a:r>
            <a:r>
              <a:rPr lang="en-GB" sz="1800" dirty="0" smtClean="0"/>
              <a:t> (FMI) - albedo FCDR</a:t>
            </a:r>
          </a:p>
          <a:p>
            <a:r>
              <a:rPr lang="en-GB" sz="1800" dirty="0" err="1" smtClean="0"/>
              <a:t>Niolas</a:t>
            </a:r>
            <a:r>
              <a:rPr lang="en-GB" sz="1800" dirty="0" smtClean="0"/>
              <a:t> </a:t>
            </a:r>
            <a:r>
              <a:rPr lang="en-GB" sz="1800" dirty="0" err="1" smtClean="0"/>
              <a:t>Ghilain</a:t>
            </a:r>
            <a:r>
              <a:rPr lang="en-GB" sz="1800" dirty="0" smtClean="0"/>
              <a:t> (RMIB) - </a:t>
            </a:r>
            <a:r>
              <a:rPr lang="en-GB" sz="1800" dirty="0" err="1" smtClean="0"/>
              <a:t>LandSAF</a:t>
            </a:r>
            <a:r>
              <a:rPr lang="en-GB" sz="1800" dirty="0" smtClean="0">
                <a:hlinkClick r:id="rId3" tooltip="Create this topic"/>
              </a:rPr>
              <a:t>?</a:t>
            </a:r>
            <a:r>
              <a:rPr lang="en-GB" sz="1800" dirty="0" smtClean="0"/>
              <a:t>+CMSAF land energy &amp; turbulent flux</a:t>
            </a:r>
          </a:p>
          <a:p>
            <a:endParaRPr lang="en-GB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48300" y="1354542"/>
            <a:ext cx="3971925" cy="4525963"/>
          </a:xfrm>
        </p:spPr>
        <p:txBody>
          <a:bodyPr/>
          <a:lstStyle/>
          <a:p>
            <a:r>
              <a:rPr lang="en-GB" sz="1800" dirty="0" err="1" smtClean="0"/>
              <a:t>Lucrezia</a:t>
            </a:r>
            <a:r>
              <a:rPr lang="en-GB" sz="1800" dirty="0" smtClean="0"/>
              <a:t> </a:t>
            </a:r>
            <a:r>
              <a:rPr lang="en-GB" sz="1800" dirty="0" err="1" smtClean="0"/>
              <a:t>Ricciardulli</a:t>
            </a:r>
            <a:r>
              <a:rPr lang="en-GB" sz="1800" dirty="0" smtClean="0"/>
              <a:t> (RSS)</a:t>
            </a:r>
          </a:p>
          <a:p>
            <a:r>
              <a:rPr lang="en-GB" sz="1800" dirty="0" smtClean="0"/>
              <a:t>Xavier Calbet (EUMETSAT)</a:t>
            </a:r>
          </a:p>
          <a:p>
            <a:r>
              <a:rPr lang="en-GB" sz="1800" dirty="0" smtClean="0"/>
              <a:t>Rüdiger Lang (EUMETSAT)</a:t>
            </a:r>
          </a:p>
          <a:p>
            <a:r>
              <a:rPr lang="en-GB" sz="1800" dirty="0" smtClean="0"/>
              <a:t>Eric Stocker</a:t>
            </a:r>
          </a:p>
          <a:p>
            <a:r>
              <a:rPr lang="en-GB" sz="1800" dirty="0" smtClean="0"/>
              <a:t>Brown (</a:t>
            </a:r>
            <a:r>
              <a:rPr lang="en-GB" sz="1800" dirty="0" err="1" smtClean="0"/>
              <a:t>UKMet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Carey (ERT, NOAA)</a:t>
            </a:r>
          </a:p>
          <a:p>
            <a:r>
              <a:rPr lang="en-GB" sz="1800" dirty="0" smtClean="0"/>
              <a:t>Zhou (NOAA)</a:t>
            </a:r>
          </a:p>
          <a:p>
            <a:r>
              <a:rPr lang="en-GB" sz="1800" dirty="0" smtClean="0"/>
              <a:t>Best (NOAA/SSEC)</a:t>
            </a:r>
          </a:p>
          <a:p>
            <a:r>
              <a:rPr lang="en-GB" sz="1800" dirty="0" err="1" smtClean="0"/>
              <a:t>Camy-Peyret</a:t>
            </a:r>
            <a:r>
              <a:rPr lang="en-GB" sz="1800" dirty="0" smtClean="0"/>
              <a:t> (IPSL)</a:t>
            </a:r>
          </a:p>
          <a:p>
            <a:r>
              <a:rPr lang="en-GB" sz="1800" dirty="0" smtClean="0"/>
              <a:t>Coppens (EUMETSAT)</a:t>
            </a:r>
          </a:p>
          <a:p>
            <a:r>
              <a:rPr lang="en-GB" sz="1800" dirty="0" err="1" smtClean="0"/>
              <a:t>Dufour</a:t>
            </a:r>
            <a:r>
              <a:rPr lang="en-GB" sz="1800" dirty="0" smtClean="0"/>
              <a:t> (</a:t>
            </a:r>
            <a:r>
              <a:rPr lang="en-GB" sz="1800" dirty="0" err="1" smtClean="0"/>
              <a:t>Noveltis</a:t>
            </a:r>
            <a:r>
              <a:rPr lang="en-GB" sz="1800" dirty="0" smtClean="0"/>
              <a:t>)</a:t>
            </a:r>
          </a:p>
          <a:p>
            <a:r>
              <a:rPr lang="en-GB" sz="1800" dirty="0" err="1" smtClean="0"/>
              <a:t>Polyakov</a:t>
            </a:r>
            <a:r>
              <a:rPr lang="en-GB" sz="1800" dirty="0" smtClean="0"/>
              <a:t> (</a:t>
            </a:r>
            <a:r>
              <a:rPr lang="en-GB" sz="1800" dirty="0" err="1" smtClean="0"/>
              <a:t>St.Petersburg</a:t>
            </a:r>
            <a:r>
              <a:rPr lang="en-GB" sz="1800" dirty="0" smtClean="0"/>
              <a:t>)</a:t>
            </a:r>
          </a:p>
          <a:p>
            <a:r>
              <a:rPr lang="en-GB" sz="1800" dirty="0" err="1" smtClean="0"/>
              <a:t>Revercomb</a:t>
            </a:r>
            <a:r>
              <a:rPr lang="en-GB" sz="1800" dirty="0" smtClean="0"/>
              <a:t> (NOAA/SSEC)</a:t>
            </a:r>
          </a:p>
          <a:p>
            <a:r>
              <a:rPr lang="en-GB" sz="1800" dirty="0" err="1" smtClean="0"/>
              <a:t>Tsamalis</a:t>
            </a:r>
            <a:r>
              <a:rPr lang="en-GB" sz="1800" dirty="0" smtClean="0"/>
              <a:t> (</a:t>
            </a:r>
            <a:r>
              <a:rPr lang="en-GB" sz="1800" dirty="0" err="1" smtClean="0"/>
              <a:t>UKMet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Wang (Univ. Maryland)</a:t>
            </a:r>
          </a:p>
          <a:p>
            <a:r>
              <a:rPr lang="en-GB" sz="1800" dirty="0" err="1" smtClean="0"/>
              <a:t>Gambacorta</a:t>
            </a:r>
            <a:r>
              <a:rPr lang="en-GB" sz="1800" dirty="0" smtClean="0"/>
              <a:t> (STC)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27139</TotalTime>
  <Words>583</Words>
  <Application>Microsoft Office PowerPoint</Application>
  <PresentationFormat>A4 Paper (210x297 mm)</PresentationFormat>
  <Paragraphs>124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2015 GSICS Users Workshop  Logistics </vt:lpstr>
      <vt:lpstr>2015 GSICS Users Workshop</vt:lpstr>
      <vt:lpstr>Timing of Workshop</vt:lpstr>
      <vt:lpstr>Timing after Workshop</vt:lpstr>
      <vt:lpstr>Registration</vt:lpstr>
      <vt:lpstr>Remote Access</vt:lpstr>
      <vt:lpstr>General Aims of Workshop</vt:lpstr>
      <vt:lpstr>Expected GSICS Attendees</vt:lpstr>
      <vt:lpstr>Possible User Attendees</vt:lpstr>
      <vt:lpstr>Possible User Attendees – cont.</vt:lpstr>
      <vt:lpstr>Posters</vt:lpstr>
      <vt:lpstr>Slide 12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1133</cp:revision>
  <cp:lastPrinted>2006-03-06T14:11:17Z</cp:lastPrinted>
  <dcterms:created xsi:type="dcterms:W3CDTF">1997-07-23T08:21:02Z</dcterms:created>
  <dcterms:modified xsi:type="dcterms:W3CDTF">2015-06-22T13:27:01Z</dcterms:modified>
</cp:coreProperties>
</file>