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9" r:id="rId3"/>
    <p:sldId id="469" r:id="rId4"/>
    <p:sldId id="454" r:id="rId5"/>
    <p:sldId id="451" r:id="rId6"/>
    <p:sldId id="450" r:id="rId7"/>
    <p:sldId id="452" r:id="rId8"/>
    <p:sldId id="455" r:id="rId9"/>
    <p:sldId id="458" r:id="rId10"/>
    <p:sldId id="459" r:id="rId11"/>
    <p:sldId id="461" r:id="rId12"/>
    <p:sldId id="463" r:id="rId13"/>
    <p:sldId id="465" r:id="rId14"/>
    <p:sldId id="464" r:id="rId15"/>
    <p:sldId id="466" r:id="rId16"/>
    <p:sldId id="467" r:id="rId17"/>
    <p:sldId id="453" r:id="rId18"/>
    <p:sldId id="462" r:id="rId19"/>
    <p:sldId id="468" r:id="rId20"/>
    <p:sldId id="460" r:id="rId21"/>
    <p:sldId id="456" r:id="rId22"/>
    <p:sldId id="457" r:id="rId23"/>
    <p:sldId id="407" r:id="rId24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ewison" initials="RSP/T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1" autoAdjust="0"/>
    <p:restoredTop sz="88525" autoAdjust="0"/>
  </p:normalViewPr>
  <p:slideViewPr>
    <p:cSldViewPr snapToGrid="0">
      <p:cViewPr>
        <p:scale>
          <a:sx n="70" d="100"/>
          <a:sy n="70" d="100"/>
        </p:scale>
        <p:origin x="-1416" y="-76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09 July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09 July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09 July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09/07/2015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71A935-43A3-4515-8773-7D3F2D3DAA36}" type="slidenum">
              <a:rPr lang="de-DE"/>
              <a:pPr/>
              <a:t>23</a:t>
            </a:fld>
            <a:endParaRPr lang="de-DE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778939" y="9431339"/>
            <a:ext cx="2888563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36E6ED-6C82-4005-B5A7-D3367B259A0C}" type="slidenum">
              <a:rPr lang="de-DE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de-DE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09 July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-sat.info/oscar/instruments/view/879" TargetMode="External"/><Relationship Id="rId7" Type="http://schemas.openxmlformats.org/officeDocument/2006/relationships/hyperlink" Target="http://www.wmo-sat.info/oscar/instruments/view/218" TargetMode="External"/><Relationship Id="rId2" Type="http://schemas.openxmlformats.org/officeDocument/2006/relationships/hyperlink" Target="http://www.wmo-sat.info/oscar/instruments/view/5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mo-sat.info/oscar/instruments/view/283" TargetMode="External"/><Relationship Id="rId5" Type="http://schemas.openxmlformats.org/officeDocument/2006/relationships/hyperlink" Target="http://www.wmo-sat.info/oscar/instruments/view/896" TargetMode="External"/><Relationship Id="rId4" Type="http://schemas.openxmlformats.org/officeDocument/2006/relationships/hyperlink" Target="http://www.wmo-sat.info/oscar/instruments/view/219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nedrive.live.com/redir?resid=A3160061748CB9AF!1016&amp;authkey=!AMUtwqOsSIod_Ew&amp;ithint=file,xls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20131015" TargetMode="External"/><Relationship Id="rId2" Type="http://schemas.openxmlformats.org/officeDocument/2006/relationships/hyperlink" Target="https://gsics.nesdis.noaa.gov/wiki/bin/view/Main/TimHewi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sics.nesdis.noaa.gov/pub/Development/20150316/7a_Hewison_ReferenceInstrumentScoringScheme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AYPVuck9VezhYfoIqYUfC8_MCCuojRVNVnkRANeG-AM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Selection of Reference Instrument - Review Requirements</a:t>
            </a:r>
            <a:br>
              <a:rPr lang="en-IE" sz="4000" dirty="0" smtClean="0"/>
            </a:b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(Outgoing 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Nice to Have Requirements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3834"/>
            <a:ext cx="8915400" cy="4802330"/>
          </a:xfrm>
        </p:spPr>
        <p:txBody>
          <a:bodyPr/>
          <a:lstStyle/>
          <a:p>
            <a:r>
              <a:rPr lang="en-GB" sz="2800" dirty="0" smtClean="0"/>
              <a:t>Additional </a:t>
            </a:r>
            <a:r>
              <a:rPr lang="en-GB" sz="2800" b="1" dirty="0" smtClean="0"/>
              <a:t>desirable </a:t>
            </a:r>
            <a:r>
              <a:rPr lang="en-GB" sz="2800" dirty="0" smtClean="0"/>
              <a:t>requirements reflect reduced uncertainties in inter-calibration:</a:t>
            </a:r>
          </a:p>
          <a:p>
            <a:pPr lvl="1"/>
            <a:r>
              <a:rPr lang="en-GB" sz="2400" dirty="0" smtClean="0"/>
              <a:t>Does it cover the </a:t>
            </a:r>
            <a:r>
              <a:rPr lang="en-GB" sz="2400" i="1" dirty="0" smtClean="0"/>
              <a:t>full </a:t>
            </a:r>
            <a:r>
              <a:rPr lang="en-GB" sz="2400" dirty="0" smtClean="0"/>
              <a:t>spectral range?</a:t>
            </a:r>
          </a:p>
          <a:p>
            <a:pPr lvl="1"/>
            <a:r>
              <a:rPr lang="en-GB" sz="2400" dirty="0" smtClean="0"/>
              <a:t>At </a:t>
            </a:r>
            <a:r>
              <a:rPr lang="en-GB" sz="2400" i="1" dirty="0" smtClean="0"/>
              <a:t>sufficiently </a:t>
            </a:r>
            <a:r>
              <a:rPr lang="en-GB" sz="2400" dirty="0" smtClean="0"/>
              <a:t>high spectral resolution?</a:t>
            </a:r>
          </a:p>
          <a:p>
            <a:pPr lvl="1"/>
            <a:r>
              <a:rPr lang="en-GB" sz="2400" dirty="0" smtClean="0"/>
              <a:t>Is it’s calibration </a:t>
            </a:r>
            <a:r>
              <a:rPr lang="en-GB" sz="2400" i="1" dirty="0" smtClean="0"/>
              <a:t>sufficiently </a:t>
            </a:r>
            <a:r>
              <a:rPr lang="en-GB" sz="2400" dirty="0" smtClean="0"/>
              <a:t>stable?</a:t>
            </a:r>
          </a:p>
          <a:p>
            <a:pPr lvl="1"/>
            <a:endParaRPr lang="en-GB" sz="2400" dirty="0" smtClean="0"/>
          </a:p>
          <a:p>
            <a:r>
              <a:rPr lang="en-GB" sz="2800" dirty="0" smtClean="0"/>
              <a:t>Already some basic requirements are </a:t>
            </a:r>
            <a:r>
              <a:rPr lang="en-GB" sz="2800" i="1" dirty="0" smtClean="0"/>
              <a:t>subjective</a:t>
            </a:r>
            <a:endParaRPr lang="en-GB" sz="2800" dirty="0" smtClean="0"/>
          </a:p>
          <a:p>
            <a:r>
              <a:rPr lang="en-GB" sz="2800" dirty="0" smtClean="0"/>
              <a:t>But no improved uncertainty beyond </a:t>
            </a:r>
            <a:r>
              <a:rPr lang="en-GB" sz="2800" b="1" dirty="0" smtClean="0"/>
              <a:t>saturation</a:t>
            </a:r>
          </a:p>
          <a:p>
            <a:r>
              <a:rPr lang="en-GB" sz="2800" dirty="0" smtClean="0"/>
              <a:t>Different answers for different applications</a:t>
            </a:r>
          </a:p>
          <a:p>
            <a:pPr lvl="1"/>
            <a:r>
              <a:rPr lang="en-GB" sz="2400" dirty="0" smtClean="0"/>
              <a:t>Near Real-Time, Archive Re-Calibration, Monitored instruments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Size Fits All?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5113930" cy="4525963"/>
          </a:xfrm>
        </p:spPr>
        <p:txBody>
          <a:bodyPr/>
          <a:lstStyle/>
          <a:p>
            <a:r>
              <a:rPr lang="en-GB" dirty="0" smtClean="0"/>
              <a:t>Can we select one </a:t>
            </a:r>
            <a:r>
              <a:rPr lang="en-GB" i="1" dirty="0" smtClean="0"/>
              <a:t>Primary </a:t>
            </a:r>
            <a:r>
              <a:rPr lang="en-GB" dirty="0" smtClean="0"/>
              <a:t>reference for all GSICS products in one class?</a:t>
            </a:r>
          </a:p>
          <a:p>
            <a:r>
              <a:rPr lang="en-GB" dirty="0" smtClean="0"/>
              <a:t>e.g. All IR channels of current GEO imagers?</a:t>
            </a:r>
          </a:p>
          <a:p>
            <a:r>
              <a:rPr lang="en-GB" dirty="0" smtClean="0"/>
              <a:t>GEO sounders?</a:t>
            </a:r>
          </a:p>
          <a:p>
            <a:r>
              <a:rPr lang="en-GB" dirty="0" smtClean="0"/>
              <a:t>Historic imagers?</a:t>
            </a:r>
          </a:p>
          <a:p>
            <a:r>
              <a:rPr lang="en-GB" dirty="0" smtClean="0"/>
              <a:t>Future imagers? ...</a:t>
            </a:r>
            <a:endParaRPr lang="en-GB" dirty="0"/>
          </a:p>
        </p:txBody>
      </p:sp>
      <p:pic>
        <p:nvPicPr>
          <p:cNvPr id="1028" name="Picture 4" descr="http://imerrill.umd.edu/facultyvoice1/files/2011/11/one-size-fits-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429" y="1611596"/>
            <a:ext cx="4067175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Spectral Coverage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Essential (Threshold) Requirement:</a:t>
            </a:r>
          </a:p>
          <a:p>
            <a:pPr lvl="1"/>
            <a:r>
              <a:rPr lang="en-GB" sz="2000" dirty="0" smtClean="0"/>
              <a:t>Reference instrument has channels covering </a:t>
            </a:r>
            <a:r>
              <a:rPr lang="en-GB" sz="2000" i="1" dirty="0" smtClean="0"/>
              <a:t>at least nominal wavelength </a:t>
            </a:r>
            <a:r>
              <a:rPr lang="en-GB" sz="2000" dirty="0" smtClean="0"/>
              <a:t>of </a:t>
            </a:r>
            <a:r>
              <a:rPr lang="en-GB" sz="2000" i="1" dirty="0" smtClean="0"/>
              <a:t>all </a:t>
            </a:r>
            <a:r>
              <a:rPr lang="en-GB" sz="2000" dirty="0" smtClean="0"/>
              <a:t>channels on </a:t>
            </a:r>
            <a:r>
              <a:rPr lang="en-GB" sz="2000" i="1" dirty="0" smtClean="0"/>
              <a:t>all </a:t>
            </a:r>
            <a:r>
              <a:rPr lang="en-GB" sz="2000" dirty="0" smtClean="0"/>
              <a:t>monitored instruments in class</a:t>
            </a:r>
          </a:p>
          <a:p>
            <a:r>
              <a:rPr lang="en-GB" sz="2400" dirty="0" smtClean="0"/>
              <a:t>Desirable (Saturation) Requirement:</a:t>
            </a:r>
          </a:p>
          <a:p>
            <a:pPr lvl="1"/>
            <a:r>
              <a:rPr lang="en-GB" sz="2000" dirty="0" smtClean="0"/>
              <a:t>Reference instrument has channels covering the </a:t>
            </a:r>
            <a:r>
              <a:rPr lang="en-GB" sz="2000" i="1" dirty="0" smtClean="0"/>
              <a:t>full SRF </a:t>
            </a:r>
            <a:r>
              <a:rPr lang="en-GB" sz="2000" dirty="0" smtClean="0"/>
              <a:t>of </a:t>
            </a:r>
            <a:r>
              <a:rPr lang="en-GB" sz="2000" i="1" dirty="0" smtClean="0"/>
              <a:t>all </a:t>
            </a:r>
            <a:r>
              <a:rPr lang="en-GB" sz="2000" dirty="0" smtClean="0"/>
              <a:t>channels on </a:t>
            </a:r>
            <a:r>
              <a:rPr lang="en-GB" sz="2000" i="1" dirty="0" smtClean="0"/>
              <a:t>all</a:t>
            </a:r>
            <a:r>
              <a:rPr lang="en-GB" sz="2000" dirty="0" smtClean="0"/>
              <a:t> monitored instruments in class</a:t>
            </a:r>
          </a:p>
          <a:p>
            <a:pPr lvl="1"/>
            <a:r>
              <a:rPr lang="en-GB" sz="2000" dirty="0" smtClean="0"/>
              <a:t>At sufficiently high spectral resolution to introduce negligible uncertainty from spectral convolution</a:t>
            </a:r>
          </a:p>
          <a:p>
            <a:r>
              <a:rPr lang="en-GB" sz="2400" dirty="0" smtClean="0"/>
              <a:t>Can be defined</a:t>
            </a:r>
          </a:p>
          <a:p>
            <a:pPr lvl="1"/>
            <a:r>
              <a:rPr lang="en-GB" sz="2000" dirty="0" smtClean="0"/>
              <a:t>Per channel equivalent  (e.g. IR3.9, WV, 13.3</a:t>
            </a:r>
            <a:r>
              <a:rPr lang="en-GB" sz="2000" dirty="0" smtClean="0">
                <a:sym typeface="Symbol"/>
              </a:rPr>
              <a:t>m)</a:t>
            </a:r>
            <a:endParaRPr lang="en-GB" sz="2000" dirty="0" smtClean="0"/>
          </a:p>
          <a:p>
            <a:pPr lvl="1"/>
            <a:r>
              <a:rPr lang="en-GB" sz="2000" dirty="0" smtClean="0"/>
              <a:t>Per sub-band (e.g. SWIR, MWIR, LWIR)</a:t>
            </a:r>
          </a:p>
          <a:p>
            <a:pPr lvl="1"/>
            <a:r>
              <a:rPr lang="en-GB" sz="2000" dirty="0" smtClean="0"/>
              <a:t>For whole spectral band (even empty spectral regions)</a:t>
            </a:r>
          </a:p>
          <a:p>
            <a:pPr lvl="1"/>
            <a:r>
              <a:rPr lang="en-GB" sz="2000" dirty="0" smtClean="0"/>
              <a:t>In </a:t>
            </a:r>
            <a:r>
              <a:rPr lang="en-GB" sz="2000" dirty="0" smtClean="0"/>
              <a:t>wavelength </a:t>
            </a:r>
            <a:r>
              <a:rPr lang="en-GB" sz="2000" dirty="0" smtClean="0"/>
              <a:t>or </a:t>
            </a:r>
            <a:r>
              <a:rPr lang="en-GB" sz="2000" dirty="0" err="1" smtClean="0"/>
              <a:t>wavenumber</a:t>
            </a:r>
            <a:r>
              <a:rPr lang="en-GB" sz="2000" dirty="0" smtClean="0"/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 Channels on Current GEO Imagers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542194"/>
          <a:ext cx="9906004" cy="4006609"/>
        </p:xfrm>
        <a:graphic>
          <a:graphicData uri="http://schemas.openxmlformats.org/drawingml/2006/table">
            <a:tbl>
              <a:tblPr/>
              <a:tblGrid>
                <a:gridCol w="630154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336081"/>
                <a:gridCol w="537732"/>
                <a:gridCol w="537732"/>
                <a:gridCol w="537732"/>
                <a:gridCol w="537732"/>
                <a:gridCol w="537732"/>
                <a:gridCol w="537732"/>
              </a:tblGrid>
              <a:tr h="5195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Meteosat/SEVIRI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3"/>
                        </a:rPr>
                        <a:t>GOES-12-15/Imager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4"/>
                        </a:rPr>
                        <a:t>MTSAT-2/Imager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5"/>
                        </a:rPr>
                        <a:t>FY-2F/S-VISSR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COMS-1/MI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INSAT-3D/Imager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Essential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Desirable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l</a:t>
                      </a: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(3.50-5.00)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7.85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(5.00-8.26)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LWIR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(8.26-15.50)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5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 Channels on Current GEO Imagers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55095" y="1364777"/>
          <a:ext cx="8789154" cy="4402577"/>
        </p:xfrm>
        <a:graphic>
          <a:graphicData uri="http://schemas.openxmlformats.org/drawingml/2006/table">
            <a:tbl>
              <a:tblPr/>
              <a:tblGrid>
                <a:gridCol w="2361060"/>
                <a:gridCol w="934874"/>
                <a:gridCol w="1098644"/>
                <a:gridCol w="1098644"/>
                <a:gridCol w="1098644"/>
                <a:gridCol w="1098644"/>
                <a:gridCol w="1098644"/>
              </a:tblGrid>
              <a:tr h="414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Threshold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Saturation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98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Spectral Range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14.40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3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Spectral Range SWIR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4.36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9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Spectral Range MWIR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7.35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7.85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98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Spectral Range LWIR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Channel Scorecard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87856"/>
          <a:ext cx="9905994" cy="2341956"/>
        </p:xfrm>
        <a:graphic>
          <a:graphicData uri="http://schemas.openxmlformats.org/drawingml/2006/table">
            <a:tbl>
              <a:tblPr/>
              <a:tblGrid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  <a:gridCol w="471714"/>
              </a:tblGrid>
              <a:tr h="323452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Metop/IASI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Aqua/AIRS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SNPP/CrIS (in FSR mode)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NOAA/HIRS/2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3452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Perfect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Perfect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Perfect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Perfect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Spectral Range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3.62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15.38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4.44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15.38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3.76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14.95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3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Spectral Range SWIR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Spectral Range MWIR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Spectral Range LWIR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136" y="274638"/>
            <a:ext cx="4722127" cy="954087"/>
          </a:xfrm>
        </p:spPr>
        <p:txBody>
          <a:bodyPr/>
          <a:lstStyle/>
          <a:p>
            <a:r>
              <a:rPr lang="en-GB" sz="4000" dirty="0" smtClean="0"/>
              <a:t>Other Requirements</a:t>
            </a:r>
            <a:endParaRPr lang="en-GB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" y="7"/>
          <a:ext cx="5213447" cy="6865435"/>
        </p:xfrm>
        <a:graphic>
          <a:graphicData uri="http://schemas.openxmlformats.org/drawingml/2006/table">
            <a:tbl>
              <a:tblPr/>
              <a:tblGrid>
                <a:gridCol w="1303361"/>
                <a:gridCol w="651681"/>
                <a:gridCol w="651681"/>
                <a:gridCol w="651681"/>
                <a:gridCol w="651681"/>
                <a:gridCol w="651681"/>
                <a:gridCol w="651681"/>
              </a:tblGrid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Threshold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Saturation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 Range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501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Geographic Coverage: Lat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501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Geographic Coverage: Lon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Dynamic Range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Geometric Range: VZA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Geometric Range: VAA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Geometric Range: SZA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Geometric Range: SAA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Geometric Range: Pol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Diurnal Coverage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Field of View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Number of obs/day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BFBFB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1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Collocations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Spatial resolution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Spatial sampling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Geolocation accuracy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1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Polarisation knowledge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Radiometric Stability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K/yr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Orbital Stability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hr/yr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Radiometric Noise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35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Uncertainty from SBAF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Spectral Resolution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cm-1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Spectral Stability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cm-1/yr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5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SBAF Uncertainty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C4BD97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501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Absolute Calibration Acc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501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Inter-channel calibration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68036" y="1327244"/>
            <a:ext cx="44628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27092" y="1409131"/>
            <a:ext cx="46789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thoughts on these requirements? 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on Reference Sensor Traceability and Uncertainty</a:t>
            </a:r>
          </a:p>
          <a:p>
            <a:r>
              <a:rPr lang="en-IE" dirty="0" smtClean="0"/>
              <a:t>Review Reference Instrument Requirements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Scoring scheme for Reference Instruments</a:t>
            </a:r>
          </a:p>
          <a:p>
            <a:r>
              <a:rPr lang="en-GB" dirty="0" smtClean="0"/>
              <a:t>OSCAR rule-based selection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Scoring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576902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reference meeting most </a:t>
            </a:r>
            <a:r>
              <a:rPr lang="en-GB" i="1" dirty="0" smtClean="0"/>
              <a:t>essential</a:t>
            </a:r>
            <a:r>
              <a:rPr lang="en-GB" dirty="0" smtClean="0"/>
              <a:t>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reference meeting most </a:t>
            </a:r>
            <a:r>
              <a:rPr lang="en-GB" i="1" dirty="0" smtClean="0"/>
              <a:t>desirable </a:t>
            </a:r>
            <a:r>
              <a:rPr lang="en-GB" dirty="0" smtClean="0"/>
              <a:t>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weighting for all requirements</a:t>
            </a:r>
            <a:br>
              <a:rPr lang="en-GB" dirty="0" smtClean="0"/>
            </a:br>
            <a:r>
              <a:rPr lang="en-GB" dirty="0" smtClean="0"/>
              <a:t>and score each reference against all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hybrid of the above?</a:t>
            </a:r>
          </a:p>
        </p:txBody>
      </p:sp>
      <p:pic>
        <p:nvPicPr>
          <p:cNvPr id="32770" name="Picture 2" descr="http://www.clipartbest.com/cliparts/dT7/GBa/dT7GBaLT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846950"/>
            <a:ext cx="381000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title"/>
          </p:nvPr>
        </p:nvSpPr>
        <p:spPr>
          <a:xfrm>
            <a:off x="3424645" y="274638"/>
            <a:ext cx="5986055" cy="1143000"/>
          </a:xfrm>
        </p:spPr>
        <p:txBody>
          <a:bodyPr/>
          <a:lstStyle/>
          <a:p>
            <a:r>
              <a:rPr lang="en-GB" sz="3200" dirty="0" smtClean="0"/>
              <a:t>Reference Score </a:t>
            </a:r>
            <a:r>
              <a:rPr lang="en-GB" sz="3200" dirty="0" err="1" smtClean="0"/>
              <a:t>wrt</a:t>
            </a:r>
            <a:r>
              <a:rPr lang="en-GB" sz="3200" dirty="0" smtClean="0"/>
              <a:t> Saturation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1"/>
          </p:nvPr>
        </p:nvSpPr>
        <p:spPr>
          <a:xfrm>
            <a:off x="536575" y="1600202"/>
            <a:ext cx="4746625" cy="45259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3316" name="Content Placeholder 8"/>
          <p:cNvSpPr>
            <a:spLocks noGrp="1"/>
          </p:cNvSpPr>
          <p:nvPr>
            <p:ph sz="half" idx="2"/>
          </p:nvPr>
        </p:nvSpPr>
        <p:spPr>
          <a:xfrm>
            <a:off x="5448301" y="1600202"/>
            <a:ext cx="3971925" cy="4525963"/>
          </a:xfrm>
        </p:spPr>
        <p:txBody>
          <a:bodyPr/>
          <a:lstStyle/>
          <a:p>
            <a:endParaRPr lang="en-US" smtClean="0"/>
          </a:p>
        </p:txBody>
      </p:sp>
      <p:cxnSp>
        <p:nvCxnSpPr>
          <p:cNvPr id="11" name="Straight Arrow Connector 10"/>
          <p:cNvCxnSpPr>
            <a:stCxn id="13315" idx="1"/>
            <a:endCxn id="13315" idx="3"/>
          </p:cNvCxnSpPr>
          <p:nvPr/>
        </p:nvCxnSpPr>
        <p:spPr>
          <a:xfrm>
            <a:off x="536575" y="3863975"/>
            <a:ext cx="4746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3315" idx="1"/>
          </p:cNvCxnSpPr>
          <p:nvPr/>
        </p:nvCxnSpPr>
        <p:spPr>
          <a:xfrm flipH="1" flipV="1">
            <a:off x="523876" y="1609725"/>
            <a:ext cx="12700" cy="2254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 cstate="print"/>
          <a:srcRect l="1666" t="4723" r="49792" b="47594"/>
          <a:stretch>
            <a:fillRect/>
          </a:stretch>
        </p:blipFill>
        <p:spPr bwMode="auto">
          <a:xfrm>
            <a:off x="476250" y="1285875"/>
            <a:ext cx="88773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on Reference Sensor Traceability and Uncertainty</a:t>
            </a:r>
          </a:p>
          <a:p>
            <a:r>
              <a:rPr lang="en-IE" dirty="0" smtClean="0"/>
              <a:t>Review Reference Instrument Requirements</a:t>
            </a:r>
            <a:endParaRPr lang="en-GB" dirty="0" smtClean="0"/>
          </a:p>
          <a:p>
            <a:r>
              <a:rPr lang="en-GB" dirty="0" smtClean="0"/>
              <a:t>Scoring scheme for Reference Instruments</a:t>
            </a:r>
          </a:p>
          <a:p>
            <a:r>
              <a:rPr lang="en-GB" dirty="0" smtClean="0"/>
              <a:t>OSCAR rule-based selection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1128"/>
            <a:ext cx="8915400" cy="4775035"/>
          </a:xfrm>
        </p:spPr>
        <p:txBody>
          <a:bodyPr/>
          <a:lstStyle/>
          <a:p>
            <a:r>
              <a:rPr lang="en-GB" dirty="0" smtClean="0"/>
              <a:t>Just define the uncertainty on the resulting inter-calibration products!</a:t>
            </a:r>
          </a:p>
          <a:p>
            <a:r>
              <a:rPr lang="en-GB" dirty="0" smtClean="0"/>
              <a:t>Problem: </a:t>
            </a:r>
          </a:p>
          <a:p>
            <a:pPr lvl="1"/>
            <a:r>
              <a:rPr lang="en-GB" dirty="0" smtClean="0"/>
              <a:t>Current uncertainty analysis assumes the </a:t>
            </a:r>
            <a:r>
              <a:rPr lang="en-GB" i="1" dirty="0" smtClean="0"/>
              <a:t>Primary </a:t>
            </a:r>
            <a:r>
              <a:rPr lang="en-GB" dirty="0" smtClean="0"/>
              <a:t>GSICS Reference is the </a:t>
            </a:r>
            <a:r>
              <a:rPr lang="en-GB" i="1" dirty="0" smtClean="0"/>
              <a:t>Truth</a:t>
            </a:r>
          </a:p>
          <a:p>
            <a:pPr lvl="1"/>
            <a:r>
              <a:rPr lang="en-GB" dirty="0" smtClean="0"/>
              <a:t>It does not contribute to the uncertainty</a:t>
            </a:r>
          </a:p>
          <a:p>
            <a:r>
              <a:rPr lang="en-GB" dirty="0" smtClean="0"/>
              <a:t>Solution?</a:t>
            </a:r>
          </a:p>
          <a:p>
            <a:pPr lvl="1"/>
            <a:r>
              <a:rPr lang="en-GB" dirty="0" smtClean="0"/>
              <a:t>Analyse uncertainties of Delta Corrections</a:t>
            </a:r>
          </a:p>
          <a:p>
            <a:pPr lvl="1"/>
            <a:r>
              <a:rPr lang="en-GB" dirty="0" smtClean="0"/>
              <a:t>As part of process of generating </a:t>
            </a:r>
            <a:r>
              <a:rPr lang="en-GB" i="1" dirty="0" smtClean="0"/>
              <a:t>Prime GSICS Corrections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Draft Scorecards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Online </a:t>
            </a:r>
            <a:r>
              <a:rPr lang="en-GB" dirty="0" smtClean="0">
                <a:hlinkClick r:id="rId2"/>
              </a:rPr>
              <a:t>Spreadsheet</a:t>
            </a:r>
            <a:r>
              <a:rPr lang="en-GB" dirty="0" smtClean="0"/>
              <a:t> in Microsoft </a:t>
            </a:r>
            <a:r>
              <a:rPr lang="en-GB" dirty="0" err="1" smtClean="0"/>
              <a:t>OneDrive</a:t>
            </a:r>
            <a:endParaRPr lang="en-GB" dirty="0" smtClean="0"/>
          </a:p>
          <a:p>
            <a:r>
              <a:rPr lang="en-GB" dirty="0" smtClean="0"/>
              <a:t>for 2014 GEO Imagers</a:t>
            </a:r>
          </a:p>
          <a:p>
            <a:r>
              <a:rPr lang="en-GB" dirty="0" smtClean="0"/>
              <a:t>And 2020 GEO Imagers</a:t>
            </a:r>
          </a:p>
          <a:p>
            <a:r>
              <a:rPr lang="en-GB" dirty="0" smtClean="0"/>
              <a:t>Anyone want to try sounders?</a:t>
            </a:r>
          </a:p>
          <a:p>
            <a:r>
              <a:rPr lang="en-GB" dirty="0" smtClean="0"/>
              <a:t>Any thoughts on other spectral bands?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on Reference Sensor Traceability and Uncertainty</a:t>
            </a:r>
          </a:p>
          <a:p>
            <a:r>
              <a:rPr lang="en-IE" dirty="0" smtClean="0"/>
              <a:t>Review Reference Instrument Requirements</a:t>
            </a:r>
            <a:endParaRPr lang="en-GB" dirty="0" smtClean="0"/>
          </a:p>
          <a:p>
            <a:r>
              <a:rPr lang="en-GB" dirty="0" smtClean="0"/>
              <a:t>Scoring scheme for Reference Instruments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OSCAR rule-based selection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2831" y="2693989"/>
            <a:ext cx="8418750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Thank You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85662" y="4473575"/>
            <a:ext cx="6933089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Previously on this channel...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7418" y="3936753"/>
          <a:ext cx="6604000" cy="2232660"/>
        </p:xfrm>
        <a:graphic>
          <a:graphicData uri="http://schemas.openxmlformats.org/drawingml/2006/table">
            <a:tbl>
              <a:tblPr/>
              <a:tblGrid>
                <a:gridCol w="1651000"/>
                <a:gridCol w="1651000"/>
                <a:gridCol w="1651000"/>
                <a:gridCol w="1651000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GRWG_15.63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/>
                        <a:t>Tim to provide to Manik a list of parameters from his scoring proposal to include them into the expert system.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u="sng">
                          <a:solidFill>
                            <a:srgbClr val="666666"/>
                          </a:solidFill>
                          <a:hlinkClick r:id="rId2"/>
                        </a:rPr>
                        <a:t>TimHewison</a:t>
                      </a:r>
                      <a:endParaRPr lang="en-GB"/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 Feb 2016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0835" y="1282891"/>
            <a:ext cx="8915400" cy="234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b="0" dirty="0" smtClean="0">
                <a:solidFill>
                  <a:schemeClr val="tx1"/>
                </a:solidFill>
                <a:latin typeface="+mn-lt"/>
              </a:rPr>
              <a:t>Web Meeting </a:t>
            </a:r>
            <a:r>
              <a:rPr lang="en-GB" sz="3200" b="0" dirty="0" smtClean="0">
                <a:solidFill>
                  <a:schemeClr val="tx1"/>
                </a:solidFill>
                <a:latin typeface="+mn-lt"/>
                <a:hlinkClick r:id="rId3"/>
              </a:rPr>
              <a:t>2013-10-15</a:t>
            </a:r>
            <a:endParaRPr lang="en-GB" sz="3200" b="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IE" sz="3200" b="0" dirty="0" smtClean="0">
                <a:solidFill>
                  <a:schemeClr val="tx1"/>
                </a:solidFill>
                <a:latin typeface="+mn-lt"/>
              </a:rPr>
              <a:t>2015 GRWG Meeting: Agenda Item 7a:	</a:t>
            </a:r>
            <a:br>
              <a:rPr lang="en-IE" sz="3200" b="0" dirty="0" smtClean="0">
                <a:solidFill>
                  <a:schemeClr val="tx1"/>
                </a:solidFill>
                <a:latin typeface="+mn-lt"/>
              </a:rPr>
            </a:br>
            <a:r>
              <a:rPr lang="en-IE" sz="3200" b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IE" sz="3200" b="0" dirty="0" smtClean="0">
                <a:solidFill>
                  <a:schemeClr val="tx1"/>
                </a:solidFill>
                <a:latin typeface="+mn-lt"/>
                <a:hlinkClick r:id="rId4"/>
              </a:rPr>
              <a:t>Scoring scheme for reference instruments</a:t>
            </a:r>
            <a:r>
              <a:rPr lang="en-IE" sz="3200" b="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b="0" dirty="0" smtClean="0">
                <a:solidFill>
                  <a:schemeClr val="tx1"/>
                </a:solidFill>
                <a:latin typeface="+mn-lt"/>
              </a:rPr>
              <a:t>Action: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IE" sz="3200" b="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Report on Reference Sensor Traceability and Uncertainty</a:t>
            </a:r>
          </a:p>
          <a:p>
            <a:r>
              <a:rPr lang="en-IE" dirty="0" smtClean="0"/>
              <a:t>Review Reference Instrument Requirements</a:t>
            </a:r>
            <a:endParaRPr lang="en-GB" dirty="0" smtClean="0"/>
          </a:p>
          <a:p>
            <a:r>
              <a:rPr lang="en-GB" dirty="0" smtClean="0"/>
              <a:t>Scoring scheme for Reference Instruments</a:t>
            </a:r>
          </a:p>
          <a:p>
            <a:r>
              <a:rPr lang="en-GB" dirty="0" smtClean="0"/>
              <a:t>OSCAR rule-based selection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Report on Reference Sensor Traceability and Uncertainty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3834"/>
            <a:ext cx="8915400" cy="4802330"/>
          </a:xfrm>
        </p:spPr>
        <p:txBody>
          <a:bodyPr/>
          <a:lstStyle/>
          <a:p>
            <a:r>
              <a:rPr lang="en-GB" sz="2400" dirty="0" smtClean="0"/>
              <a:t>Report on </a:t>
            </a:r>
            <a:r>
              <a:rPr lang="en-GB" sz="2400" dirty="0" smtClean="0">
                <a:hlinkClick r:id="rId2"/>
              </a:rPr>
              <a:t>Reference Sensor Traceability and Uncertainty</a:t>
            </a:r>
            <a:endParaRPr lang="en-GB" sz="2400" dirty="0" smtClean="0"/>
          </a:p>
          <a:p>
            <a:r>
              <a:rPr lang="en-GB" sz="2400" dirty="0" smtClean="0"/>
              <a:t>Collaborative document in Google Drive</a:t>
            </a:r>
          </a:p>
          <a:p>
            <a:pPr lvl="1"/>
            <a:r>
              <a:rPr lang="en-IE" sz="2000" b="1" dirty="0" smtClean="0"/>
              <a:t>Aims</a:t>
            </a:r>
          </a:p>
          <a:p>
            <a:r>
              <a:rPr lang="en-IE" sz="2400" dirty="0" smtClean="0"/>
              <a:t>To support the choice of IASI as a reference instrument for GSICS</a:t>
            </a:r>
          </a:p>
          <a:p>
            <a:r>
              <a:rPr lang="en-IE" sz="2400" dirty="0" smtClean="0"/>
              <a:t>To provide traceability to other community reference instruments (AIRS, CrIS)</a:t>
            </a:r>
          </a:p>
          <a:p>
            <a:r>
              <a:rPr lang="en-IE" sz="2400" dirty="0" smtClean="0"/>
              <a:t>By consolidating pre-launch test results and various in-flight comparisons</a:t>
            </a:r>
          </a:p>
          <a:p>
            <a:pPr lvl="1"/>
            <a:r>
              <a:rPr lang="en-IE" sz="2000" b="1" dirty="0" smtClean="0"/>
              <a:t>Limitations</a:t>
            </a:r>
          </a:p>
          <a:p>
            <a:r>
              <a:rPr lang="en-IE" sz="2400" dirty="0" smtClean="0"/>
              <a:t>No new results, just expressing results of existing comparisons in a common way, </a:t>
            </a:r>
            <a:r>
              <a:rPr lang="en-IE" sz="2400" dirty="0" err="1" smtClean="0"/>
              <a:t>reformating</a:t>
            </a:r>
            <a:r>
              <a:rPr lang="en-IE" sz="2400" dirty="0" smtClean="0"/>
              <a:t> where necessary, to allow easy comparisons.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Report on Reference Sensor Traceability and Uncertainty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3834"/>
            <a:ext cx="8915400" cy="4802330"/>
          </a:xfrm>
        </p:spPr>
        <p:txBody>
          <a:bodyPr/>
          <a:lstStyle/>
          <a:p>
            <a:r>
              <a:rPr lang="en-GB" sz="2400" dirty="0" smtClean="0"/>
              <a:t>Error Budget &amp; Traceability</a:t>
            </a:r>
          </a:p>
          <a:p>
            <a:pPr lvl="1"/>
            <a:r>
              <a:rPr lang="en-GB" sz="2000" dirty="0" smtClean="0"/>
              <a:t>AIRS - Pagano?</a:t>
            </a:r>
          </a:p>
          <a:p>
            <a:pPr lvl="1"/>
            <a:r>
              <a:rPr lang="en-GB" sz="2000" dirty="0" smtClean="0"/>
              <a:t>IASI - </a:t>
            </a:r>
            <a:r>
              <a:rPr lang="en-GB" sz="2000" dirty="0" err="1" smtClean="0"/>
              <a:t>Jouget+Jacquette</a:t>
            </a:r>
            <a:endParaRPr lang="en-GB" sz="2000" dirty="0" smtClean="0"/>
          </a:p>
          <a:p>
            <a:pPr lvl="1"/>
            <a:r>
              <a:rPr lang="en-GB" sz="2000" dirty="0" smtClean="0"/>
              <a:t>CrIS - Tobin</a:t>
            </a:r>
          </a:p>
          <a:p>
            <a:r>
              <a:rPr lang="en-GB" sz="2400" dirty="0" smtClean="0"/>
              <a:t>Inter-comparisons</a:t>
            </a:r>
          </a:p>
          <a:p>
            <a:pPr lvl="1"/>
            <a:r>
              <a:rPr lang="en-GB" sz="2000" dirty="0" smtClean="0"/>
              <a:t>Polar SNOs - Jouglet, Tobin, Wang?</a:t>
            </a:r>
          </a:p>
          <a:p>
            <a:pPr lvl="1"/>
            <a:r>
              <a:rPr lang="en-GB" sz="2000" dirty="0" smtClean="0"/>
              <a:t>Quasi-SNOs - Jouglet</a:t>
            </a:r>
          </a:p>
          <a:p>
            <a:pPr lvl="1"/>
            <a:r>
              <a:rPr lang="en-GB" sz="2000" dirty="0" smtClean="0"/>
              <a:t>GEO-LEO Double Differencing - Hewison (with input from JMA, ISRO, NOAA)</a:t>
            </a:r>
          </a:p>
          <a:p>
            <a:pPr lvl="1"/>
            <a:r>
              <a:rPr lang="en-GB" sz="2000" dirty="0" smtClean="0"/>
              <a:t>NWP Double-Differencing - Wu, Coppens?, CNES/LMD?, </a:t>
            </a:r>
            <a:r>
              <a:rPr lang="en-GB" sz="2000" dirty="0" err="1" smtClean="0"/>
              <a:t>Strow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Massive Means - </a:t>
            </a:r>
            <a:r>
              <a:rPr lang="en-GB" sz="2000" dirty="0" err="1" smtClean="0"/>
              <a:t>Tulpin</a:t>
            </a:r>
            <a:r>
              <a:rPr lang="en-GB" sz="2000" dirty="0" smtClean="0"/>
              <a:t>?</a:t>
            </a:r>
          </a:p>
          <a:p>
            <a:r>
              <a:rPr lang="en-GB" sz="2400" dirty="0" smtClean="0"/>
              <a:t>Aircraft Double-Differences - Tobin, Newman?, </a:t>
            </a:r>
            <a:r>
              <a:rPr lang="en-GB" sz="2400" dirty="0" err="1" smtClean="0"/>
              <a:t>Revercomb</a:t>
            </a:r>
            <a:r>
              <a:rPr lang="en-GB" sz="2400" dirty="0" smtClean="0"/>
              <a:t>?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on Inter-Comparisons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6538"/>
            <a:ext cx="8915400" cy="4829626"/>
          </a:xfrm>
        </p:spPr>
        <p:txBody>
          <a:bodyPr/>
          <a:lstStyle/>
          <a:p>
            <a:r>
              <a:rPr lang="en-IE" sz="2000" dirty="0" smtClean="0"/>
              <a:t>In this section, we will ask contributors to generate statistics using common conditions, where possible. These are to be agreed at the offset, but could include:</a:t>
            </a:r>
          </a:p>
          <a:p>
            <a:r>
              <a:rPr lang="en-IE" sz="2000" dirty="0" smtClean="0"/>
              <a:t>Biases with respect to </a:t>
            </a:r>
            <a:r>
              <a:rPr lang="en-IE" sz="2000" dirty="0" err="1" smtClean="0"/>
              <a:t>MetopA</a:t>
            </a:r>
            <a:r>
              <a:rPr lang="en-IE" sz="2000" dirty="0" smtClean="0"/>
              <a:t>/IASI</a:t>
            </a:r>
          </a:p>
          <a:p>
            <a:r>
              <a:rPr lang="en-IE" sz="2000" dirty="0" smtClean="0"/>
              <a:t>With standard uncertainties (k=1)</a:t>
            </a:r>
          </a:p>
          <a:p>
            <a:r>
              <a:rPr lang="en-IE" sz="2000" dirty="0" smtClean="0"/>
              <a:t>At full spectral resolution - in which channel-space? How to convert?</a:t>
            </a:r>
          </a:p>
          <a:p>
            <a:r>
              <a:rPr lang="en-IE" sz="2000" dirty="0" smtClean="0"/>
              <a:t>Averaged over specific spectral bands - e.g. SEVIRI, AHI, HIRS, …, pseudo, ?</a:t>
            </a:r>
          </a:p>
          <a:p>
            <a:r>
              <a:rPr lang="en-IE" sz="2000" dirty="0" smtClean="0"/>
              <a:t>With specific SRFs - rectangular?</a:t>
            </a:r>
          </a:p>
          <a:p>
            <a:r>
              <a:rPr lang="en-IE" sz="2000" dirty="0" smtClean="0"/>
              <a:t>Converted into Brightness Temperatures</a:t>
            </a:r>
          </a:p>
          <a:p>
            <a:r>
              <a:rPr lang="en-IE" sz="2000" dirty="0" smtClean="0"/>
              <a:t>For specific radiance scenes - e.g. 200K, 220K, 240K, 260K, 280K, 300K </a:t>
            </a:r>
            <a:br>
              <a:rPr lang="en-IE" sz="2000" dirty="0" smtClean="0"/>
            </a:br>
            <a:r>
              <a:rPr lang="en-IE" sz="2000" dirty="0" smtClean="0"/>
              <a:t>(not all ranges will be available for all methods in all spectral ranges)</a:t>
            </a:r>
          </a:p>
          <a:p>
            <a:r>
              <a:rPr lang="en-IE" sz="2000" dirty="0" smtClean="0"/>
              <a:t>For specific viewing angles - e.g. nadir±10⁰</a:t>
            </a:r>
          </a:p>
          <a:p>
            <a:r>
              <a:rPr lang="en-IE" sz="2000" dirty="0" smtClean="0"/>
              <a:t>Over specific period - e.g. Beginning of sensors’ operational life to end 2014?</a:t>
            </a:r>
            <a:br>
              <a:rPr lang="en-IE" sz="2000" dirty="0" smtClean="0"/>
            </a:br>
            <a:r>
              <a:rPr lang="en-IE" sz="2000" dirty="0" smtClean="0"/>
              <a:t>Noting any significant changes with time</a:t>
            </a:r>
          </a:p>
          <a:p>
            <a:r>
              <a:rPr lang="en-IE" sz="2000" dirty="0" smtClean="0"/>
              <a:t>Scene Homogeneity 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on Reference Sensor Traceability and Uncertainty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Review Reference Instrument Requirements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Scoring scheme for Reference Instruments</a:t>
            </a:r>
          </a:p>
          <a:p>
            <a:r>
              <a:rPr lang="en-GB" dirty="0" smtClean="0"/>
              <a:t>OSCAR rule-based selection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Must Have Requirements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3834"/>
            <a:ext cx="8915400" cy="4802330"/>
          </a:xfrm>
        </p:spPr>
        <p:txBody>
          <a:bodyPr/>
          <a:lstStyle/>
          <a:p>
            <a:r>
              <a:rPr lang="en-GB" dirty="0" smtClean="0"/>
              <a:t>Most basic requirements are </a:t>
            </a:r>
            <a:r>
              <a:rPr lang="en-GB" b="1" dirty="0" smtClean="0"/>
              <a:t>essential</a:t>
            </a:r>
            <a:r>
              <a:rPr lang="en-GB" dirty="0" smtClean="0"/>
              <a:t> properties:</a:t>
            </a:r>
          </a:p>
          <a:p>
            <a:pPr lvl="1"/>
            <a:r>
              <a:rPr lang="en-GB" dirty="0" smtClean="0"/>
              <a:t>Is it available for the date in question?</a:t>
            </a:r>
          </a:p>
          <a:p>
            <a:pPr lvl="1"/>
            <a:r>
              <a:rPr lang="en-GB" dirty="0" smtClean="0"/>
              <a:t>Does it cover </a:t>
            </a:r>
            <a:r>
              <a:rPr lang="en-GB" i="1" dirty="0" smtClean="0"/>
              <a:t>at least part of </a:t>
            </a:r>
            <a:r>
              <a:rPr lang="en-GB" dirty="0" smtClean="0"/>
              <a:t>the spectral range?</a:t>
            </a:r>
          </a:p>
          <a:p>
            <a:pPr lvl="1"/>
            <a:r>
              <a:rPr lang="en-GB" dirty="0" smtClean="0"/>
              <a:t>Does it generate </a:t>
            </a:r>
            <a:r>
              <a:rPr lang="en-GB" i="1" dirty="0" smtClean="0"/>
              <a:t>sufficient </a:t>
            </a:r>
            <a:r>
              <a:rPr lang="en-GB" dirty="0" smtClean="0"/>
              <a:t>collocations?</a:t>
            </a:r>
          </a:p>
          <a:p>
            <a:pPr lvl="1"/>
            <a:r>
              <a:rPr lang="en-GB" dirty="0" smtClean="0"/>
              <a:t>Is it’s calibration </a:t>
            </a:r>
            <a:r>
              <a:rPr lang="en-GB" i="1" dirty="0" smtClean="0"/>
              <a:t>sufficiently </a:t>
            </a:r>
            <a:r>
              <a:rPr lang="en-GB" dirty="0" smtClean="0"/>
              <a:t>stable?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Already some basic requirements are </a:t>
            </a:r>
            <a:r>
              <a:rPr lang="en-GB" i="1" dirty="0" smtClean="0"/>
              <a:t>subjective</a:t>
            </a:r>
            <a:endParaRPr lang="en-GB" dirty="0" smtClean="0"/>
          </a:p>
          <a:p>
            <a:r>
              <a:rPr lang="en-GB" dirty="0" smtClean="0"/>
              <a:t>Different answers for different applications</a:t>
            </a:r>
          </a:p>
          <a:p>
            <a:pPr lvl="1"/>
            <a:r>
              <a:rPr lang="en-GB" dirty="0" smtClean="0"/>
              <a:t>Near Real-Time, Archive Re-Calibration, Monitored instruments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27184</TotalTime>
  <Words>1341</Words>
  <Application>Microsoft Office PowerPoint</Application>
  <PresentationFormat>A4 Paper (210x297 mm)</PresentationFormat>
  <Paragraphs>748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Selection of Reference Instrument - Review Requirements </vt:lpstr>
      <vt:lpstr>Overview</vt:lpstr>
      <vt:lpstr>Previously on this channel...</vt:lpstr>
      <vt:lpstr>Overview</vt:lpstr>
      <vt:lpstr>Report on Reference Sensor Traceability and Uncertainty</vt:lpstr>
      <vt:lpstr>Report on Reference Sensor Traceability and Uncertainty</vt:lpstr>
      <vt:lpstr>Section on Inter-Comparisons</vt:lpstr>
      <vt:lpstr>Overview</vt:lpstr>
      <vt:lpstr>Must Have Requirements</vt:lpstr>
      <vt:lpstr>Nice to Have Requirements</vt:lpstr>
      <vt:lpstr>One Size Fits All?</vt:lpstr>
      <vt:lpstr>Spectral Coverage</vt:lpstr>
      <vt:lpstr>IR Channels on Current GEO Imagers</vt:lpstr>
      <vt:lpstr>IR Channels on Current GEO Imagers</vt:lpstr>
      <vt:lpstr>Example of Channel Scorecard</vt:lpstr>
      <vt:lpstr>Other Requirements</vt:lpstr>
      <vt:lpstr>Overview</vt:lpstr>
      <vt:lpstr>Scoring Criteria</vt:lpstr>
      <vt:lpstr>Reference Score wrt Saturation</vt:lpstr>
      <vt:lpstr>Alternative Approaches</vt:lpstr>
      <vt:lpstr>Draft Scorecards</vt:lpstr>
      <vt:lpstr>Overview</vt:lpstr>
      <vt:lpstr>Slide 23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1140</cp:revision>
  <cp:lastPrinted>2006-03-06T14:11:17Z</cp:lastPrinted>
  <dcterms:created xsi:type="dcterms:W3CDTF">1997-07-23T08:21:02Z</dcterms:created>
  <dcterms:modified xsi:type="dcterms:W3CDTF">2015-07-09T12:43:20Z</dcterms:modified>
</cp:coreProperties>
</file>