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Default Extension="vml" ContentType="application/vnd.openxmlformats-officedocument.vmlDrawing"/>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18"/>
  </p:notesMasterIdLst>
  <p:handoutMasterIdLst>
    <p:handoutMasterId r:id="rId19"/>
  </p:handoutMasterIdLst>
  <p:sldIdLst>
    <p:sldId id="551" r:id="rId2"/>
    <p:sldId id="823" r:id="rId3"/>
    <p:sldId id="963" r:id="rId4"/>
    <p:sldId id="953" r:id="rId5"/>
    <p:sldId id="954" r:id="rId6"/>
    <p:sldId id="945" r:id="rId7"/>
    <p:sldId id="946" r:id="rId8"/>
    <p:sldId id="960" r:id="rId9"/>
    <p:sldId id="959" r:id="rId10"/>
    <p:sldId id="955" r:id="rId11"/>
    <p:sldId id="958" r:id="rId12"/>
    <p:sldId id="961" r:id="rId13"/>
    <p:sldId id="956" r:id="rId14"/>
    <p:sldId id="957" r:id="rId15"/>
    <p:sldId id="964" r:id="rId16"/>
    <p:sldId id="962" r:id="rId17"/>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6837" algn="l" rtl="0" fontAlgn="base">
      <a:spcBef>
        <a:spcPct val="0"/>
      </a:spcBef>
      <a:spcAft>
        <a:spcPct val="0"/>
      </a:spcAft>
      <a:defRPr sz="900" b="1" kern="1200">
        <a:solidFill>
          <a:schemeClr val="bg1"/>
        </a:solidFill>
        <a:latin typeface="Tahoma" pitchFamily="34" charset="0"/>
        <a:ea typeface="+mn-ea"/>
        <a:cs typeface="+mn-cs"/>
      </a:defRPr>
    </a:lvl2pPr>
    <a:lvl3pPr marL="913673" algn="l" rtl="0" fontAlgn="base">
      <a:spcBef>
        <a:spcPct val="0"/>
      </a:spcBef>
      <a:spcAft>
        <a:spcPct val="0"/>
      </a:spcAft>
      <a:defRPr sz="900" b="1" kern="1200">
        <a:solidFill>
          <a:schemeClr val="bg1"/>
        </a:solidFill>
        <a:latin typeface="Tahoma" pitchFamily="34" charset="0"/>
        <a:ea typeface="+mn-ea"/>
        <a:cs typeface="+mn-cs"/>
      </a:defRPr>
    </a:lvl3pPr>
    <a:lvl4pPr marL="1370508" algn="l" rtl="0" fontAlgn="base">
      <a:spcBef>
        <a:spcPct val="0"/>
      </a:spcBef>
      <a:spcAft>
        <a:spcPct val="0"/>
      </a:spcAft>
      <a:defRPr sz="900" b="1" kern="1200">
        <a:solidFill>
          <a:schemeClr val="bg1"/>
        </a:solidFill>
        <a:latin typeface="Tahoma" pitchFamily="34" charset="0"/>
        <a:ea typeface="+mn-ea"/>
        <a:cs typeface="+mn-cs"/>
      </a:defRPr>
    </a:lvl4pPr>
    <a:lvl5pPr marL="1827346" algn="l" rtl="0" fontAlgn="base">
      <a:spcBef>
        <a:spcPct val="0"/>
      </a:spcBef>
      <a:spcAft>
        <a:spcPct val="0"/>
      </a:spcAft>
      <a:defRPr sz="900" b="1" kern="1200">
        <a:solidFill>
          <a:schemeClr val="bg1"/>
        </a:solidFill>
        <a:latin typeface="Tahoma" pitchFamily="34" charset="0"/>
        <a:ea typeface="+mn-ea"/>
        <a:cs typeface="+mn-cs"/>
      </a:defRPr>
    </a:lvl5pPr>
    <a:lvl6pPr marL="2284180" algn="l" defTabSz="913673" rtl="0" eaLnBrk="1" latinLnBrk="0" hangingPunct="1">
      <a:defRPr sz="900" b="1" kern="1200">
        <a:solidFill>
          <a:schemeClr val="bg1"/>
        </a:solidFill>
        <a:latin typeface="Tahoma" pitchFamily="34" charset="0"/>
        <a:ea typeface="+mn-ea"/>
        <a:cs typeface="+mn-cs"/>
      </a:defRPr>
    </a:lvl6pPr>
    <a:lvl7pPr marL="2741018" algn="l" defTabSz="913673" rtl="0" eaLnBrk="1" latinLnBrk="0" hangingPunct="1">
      <a:defRPr sz="900" b="1" kern="1200">
        <a:solidFill>
          <a:schemeClr val="bg1"/>
        </a:solidFill>
        <a:latin typeface="Tahoma" pitchFamily="34" charset="0"/>
        <a:ea typeface="+mn-ea"/>
        <a:cs typeface="+mn-cs"/>
      </a:defRPr>
    </a:lvl7pPr>
    <a:lvl8pPr marL="3197853" algn="l" defTabSz="913673" rtl="0" eaLnBrk="1" latinLnBrk="0" hangingPunct="1">
      <a:defRPr sz="900" b="1" kern="1200">
        <a:solidFill>
          <a:schemeClr val="bg1"/>
        </a:solidFill>
        <a:latin typeface="Tahoma" pitchFamily="34" charset="0"/>
        <a:ea typeface="+mn-ea"/>
        <a:cs typeface="+mn-cs"/>
      </a:defRPr>
    </a:lvl8pPr>
    <a:lvl9pPr marL="3654689" algn="l" defTabSz="913673"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64">
          <p15:clr>
            <a:srgbClr val="A4A3A4"/>
          </p15:clr>
        </p15:guide>
        <p15:guide id="2" orient="horz" pos="1411">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9">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9900"/>
    <a:srgbClr val="CC0000"/>
    <a:srgbClr val="CC0099"/>
    <a:srgbClr val="008000"/>
    <a:srgbClr val="66FFFF"/>
    <a:srgbClr val="3333FF"/>
    <a:srgbClr val="4E0B55"/>
    <a:srgbClr val="A2DADE"/>
    <a:srgbClr val="EE2D24"/>
    <a:srgbClr val="00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90" autoAdjust="0"/>
    <p:restoredTop sz="85323" autoAdjust="0"/>
  </p:normalViewPr>
  <p:slideViewPr>
    <p:cSldViewPr snapToGrid="0">
      <p:cViewPr varScale="1">
        <p:scale>
          <a:sx n="44" d="100"/>
          <a:sy n="44" d="100"/>
        </p:scale>
        <p:origin x="-1236" y="-90"/>
      </p:cViewPr>
      <p:guideLst>
        <p:guide orient="horz" pos="1164"/>
        <p:guide orient="horz" pos="1411"/>
        <p:guide orient="horz" pos="2715"/>
        <p:guide orient="horz" pos="2389"/>
        <p:guide orient="horz" pos="2064"/>
        <p:guide orient="horz" pos="1735"/>
        <p:guide orient="horz" pos="3369"/>
        <p:guide orient="horz" pos="3699"/>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8" d="100"/>
          <a:sy n="58" d="100"/>
        </p:scale>
        <p:origin x="-1506" y="-78"/>
      </p:cViewPr>
      <p:guideLst>
        <p:guide orient="horz" pos="2928"/>
        <p:guide pos="2207"/>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3D7A60-71F7-4386-B508-C6DD17BBACF0}"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2C7B2712-19B2-4C0D-B26F-317D54E38E45}">
      <dgm:prSet phldrT="[Text]" custT="1"/>
      <dgm:spPr>
        <a:solidFill>
          <a:srgbClr val="00B050">
            <a:alpha val="50000"/>
          </a:srgbClr>
        </a:solidFill>
      </dgm:spPr>
      <dgm:t>
        <a:bodyPr>
          <a:prstTxWarp prst="textArchUp">
            <a:avLst/>
          </a:prstTxWarp>
        </a:bodyPr>
        <a:lstStyle/>
        <a:p>
          <a:endParaRPr lang="en-US" sz="2000" dirty="0" smtClean="0"/>
        </a:p>
        <a:p>
          <a:r>
            <a:rPr lang="en-US" sz="2000" dirty="0" smtClean="0">
              <a:solidFill>
                <a:srgbClr val="4E0B55"/>
              </a:solidFill>
            </a:rPr>
            <a:t>GSICS Reference Instruments</a:t>
          </a:r>
          <a:endParaRPr lang="en-US" sz="2000" dirty="0">
            <a:solidFill>
              <a:srgbClr val="4E0B55"/>
            </a:solidFill>
          </a:endParaRPr>
        </a:p>
      </dgm:t>
    </dgm:pt>
    <dgm:pt modelId="{9C9E4AAD-D746-45B6-9EF0-6EA1D3756C85}" type="parTrans" cxnId="{E8570796-067C-4511-B66D-0C35F2DDB96B}">
      <dgm:prSet/>
      <dgm:spPr/>
      <dgm:t>
        <a:bodyPr/>
        <a:lstStyle/>
        <a:p>
          <a:endParaRPr lang="en-US"/>
        </a:p>
      </dgm:t>
    </dgm:pt>
    <dgm:pt modelId="{187703D0-7A69-4038-BA6E-F910914DCEF5}" type="sibTrans" cxnId="{E8570796-067C-4511-B66D-0C35F2DDB96B}">
      <dgm:prSet/>
      <dgm:spPr/>
      <dgm:t>
        <a:bodyPr/>
        <a:lstStyle/>
        <a:p>
          <a:endParaRPr lang="en-US"/>
        </a:p>
      </dgm:t>
    </dgm:pt>
    <dgm:pt modelId="{B55BB35C-1EBC-47A2-8B3F-8A31BCE70D27}">
      <dgm:prSet phldrT="[Text]"/>
      <dgm:spPr>
        <a:solidFill>
          <a:srgbClr val="92D050">
            <a:alpha val="50000"/>
          </a:srgbClr>
        </a:solidFill>
      </dgm:spPr>
      <dgm:t>
        <a:bodyPr/>
        <a:lstStyle/>
        <a:p>
          <a:r>
            <a:rPr lang="en-US" b="1" dirty="0" smtClean="0">
              <a:solidFill>
                <a:schemeClr val="tx1">
                  <a:lumMod val="95000"/>
                  <a:lumOff val="5000"/>
                </a:schemeClr>
              </a:solidFill>
            </a:rPr>
            <a:t>IR Products</a:t>
          </a:r>
        </a:p>
      </dgm:t>
    </dgm:pt>
    <dgm:pt modelId="{DDD13EA4-F430-4425-8EC6-D9C0B47D4F03}" type="parTrans" cxnId="{48B3430E-B3A5-44C8-97A1-1BE2D03B0234}">
      <dgm:prSet/>
      <dgm:spPr/>
      <dgm:t>
        <a:bodyPr/>
        <a:lstStyle/>
        <a:p>
          <a:endParaRPr lang="en-US"/>
        </a:p>
      </dgm:t>
    </dgm:pt>
    <dgm:pt modelId="{FCC1EFC1-DEC4-4EBF-B7CF-D50799D4510E}" type="sibTrans" cxnId="{48B3430E-B3A5-44C8-97A1-1BE2D03B0234}">
      <dgm:prSet/>
      <dgm:spPr/>
      <dgm:t>
        <a:bodyPr/>
        <a:lstStyle/>
        <a:p>
          <a:endParaRPr lang="en-US"/>
        </a:p>
      </dgm:t>
    </dgm:pt>
    <dgm:pt modelId="{91FB71E2-EEA1-407E-AC28-40B5AC8A1783}">
      <dgm:prSet phldrT="[Text]"/>
      <dgm:spPr>
        <a:solidFill>
          <a:srgbClr val="92D050">
            <a:alpha val="50000"/>
          </a:srgbClr>
        </a:solidFill>
      </dgm:spPr>
      <dgm:t>
        <a:bodyPr/>
        <a:lstStyle/>
        <a:p>
          <a:r>
            <a:rPr lang="en-US" b="1" dirty="0" smtClean="0">
              <a:solidFill>
                <a:schemeClr val="tx1">
                  <a:lumMod val="95000"/>
                  <a:lumOff val="5000"/>
                </a:schemeClr>
              </a:solidFill>
            </a:rPr>
            <a:t>Vis Products</a:t>
          </a:r>
          <a:endParaRPr lang="en-US" b="1" dirty="0">
            <a:solidFill>
              <a:schemeClr val="tx1">
                <a:lumMod val="95000"/>
                <a:lumOff val="5000"/>
              </a:schemeClr>
            </a:solidFill>
          </a:endParaRPr>
        </a:p>
      </dgm:t>
    </dgm:pt>
    <dgm:pt modelId="{FDAD6608-2983-4C93-AFAD-71ACC619C0B4}" type="parTrans" cxnId="{A4F7C595-BF36-4799-BBEF-02F7B8B9B84D}">
      <dgm:prSet/>
      <dgm:spPr/>
      <dgm:t>
        <a:bodyPr/>
        <a:lstStyle/>
        <a:p>
          <a:endParaRPr lang="en-US"/>
        </a:p>
      </dgm:t>
    </dgm:pt>
    <dgm:pt modelId="{D85CA434-9C61-4054-99C2-993EC6A22AE6}" type="sibTrans" cxnId="{A4F7C595-BF36-4799-BBEF-02F7B8B9B84D}">
      <dgm:prSet/>
      <dgm:spPr/>
      <dgm:t>
        <a:bodyPr/>
        <a:lstStyle/>
        <a:p>
          <a:endParaRPr lang="en-US"/>
        </a:p>
      </dgm:t>
    </dgm:pt>
    <dgm:pt modelId="{FE9D8926-3646-4F03-9EF6-4660F2A38530}">
      <dgm:prSet phldrT="[Text]"/>
      <dgm:spPr>
        <a:solidFill>
          <a:srgbClr val="92D050">
            <a:alpha val="50000"/>
          </a:srgbClr>
        </a:solidFill>
      </dgm:spPr>
      <dgm:t>
        <a:bodyPr/>
        <a:lstStyle/>
        <a:p>
          <a:r>
            <a:rPr lang="en-US" b="1" dirty="0" smtClean="0">
              <a:solidFill>
                <a:schemeClr val="tx1">
                  <a:lumMod val="95000"/>
                  <a:lumOff val="5000"/>
                </a:schemeClr>
              </a:solidFill>
            </a:rPr>
            <a:t>MW</a:t>
          </a:r>
          <a:endParaRPr lang="en-US" b="1" dirty="0">
            <a:solidFill>
              <a:schemeClr val="tx1">
                <a:lumMod val="95000"/>
                <a:lumOff val="5000"/>
              </a:schemeClr>
            </a:solidFill>
          </a:endParaRPr>
        </a:p>
      </dgm:t>
    </dgm:pt>
    <dgm:pt modelId="{95A0EDF0-7F5D-46CD-B77B-FBDC889CA065}" type="parTrans" cxnId="{FBE0C14D-52F4-46BE-BADA-501E356E77A4}">
      <dgm:prSet/>
      <dgm:spPr/>
      <dgm:t>
        <a:bodyPr/>
        <a:lstStyle/>
        <a:p>
          <a:endParaRPr lang="en-US"/>
        </a:p>
      </dgm:t>
    </dgm:pt>
    <dgm:pt modelId="{9AEA3AD1-F9D9-42B1-AF88-646A3393785D}" type="sibTrans" cxnId="{FBE0C14D-52F4-46BE-BADA-501E356E77A4}">
      <dgm:prSet/>
      <dgm:spPr/>
      <dgm:t>
        <a:bodyPr/>
        <a:lstStyle/>
        <a:p>
          <a:endParaRPr lang="en-US"/>
        </a:p>
      </dgm:t>
    </dgm:pt>
    <dgm:pt modelId="{C584832D-0F5D-4B27-B819-6B3B768CC44C}">
      <dgm:prSet phldrT="[Text]"/>
      <dgm:spPr>
        <a:solidFill>
          <a:srgbClr val="92D050">
            <a:alpha val="50000"/>
          </a:srgbClr>
        </a:solidFill>
      </dgm:spPr>
      <dgm:t>
        <a:bodyPr/>
        <a:lstStyle/>
        <a:p>
          <a:r>
            <a:rPr lang="en-US" b="1" dirty="0" smtClean="0">
              <a:solidFill>
                <a:schemeClr val="tx1">
                  <a:lumMod val="95000"/>
                  <a:lumOff val="5000"/>
                </a:schemeClr>
              </a:solidFill>
            </a:rPr>
            <a:t>UV</a:t>
          </a:r>
          <a:endParaRPr lang="en-US" b="1" dirty="0">
            <a:solidFill>
              <a:schemeClr val="tx1">
                <a:lumMod val="95000"/>
                <a:lumOff val="5000"/>
              </a:schemeClr>
            </a:solidFill>
          </a:endParaRPr>
        </a:p>
      </dgm:t>
    </dgm:pt>
    <dgm:pt modelId="{038E7810-DD75-499C-8B3F-D468E02CCD22}" type="parTrans" cxnId="{6D1D24EF-DE8D-4D5B-BC0D-E45AA55B540E}">
      <dgm:prSet/>
      <dgm:spPr/>
      <dgm:t>
        <a:bodyPr/>
        <a:lstStyle/>
        <a:p>
          <a:endParaRPr lang="en-US"/>
        </a:p>
      </dgm:t>
    </dgm:pt>
    <dgm:pt modelId="{9C85FE26-9CF2-436F-A30C-9C5BF36ED994}" type="sibTrans" cxnId="{6D1D24EF-DE8D-4D5B-BC0D-E45AA55B540E}">
      <dgm:prSet/>
      <dgm:spPr/>
      <dgm:t>
        <a:bodyPr/>
        <a:lstStyle/>
        <a:p>
          <a:endParaRPr lang="en-US"/>
        </a:p>
      </dgm:t>
    </dgm:pt>
    <dgm:pt modelId="{86485687-A5EB-42EA-99DC-67A16FB67E6F}" type="pres">
      <dgm:prSet presAssocID="{1C3D7A60-71F7-4386-B508-C6DD17BBACF0}" presName="composite" presStyleCnt="0">
        <dgm:presLayoutVars>
          <dgm:chMax val="1"/>
          <dgm:dir/>
          <dgm:resizeHandles val="exact"/>
        </dgm:presLayoutVars>
      </dgm:prSet>
      <dgm:spPr/>
      <dgm:t>
        <a:bodyPr/>
        <a:lstStyle/>
        <a:p>
          <a:endParaRPr lang="en-US"/>
        </a:p>
      </dgm:t>
    </dgm:pt>
    <dgm:pt modelId="{BA76417F-631A-4B48-BE5C-D715E21276D5}" type="pres">
      <dgm:prSet presAssocID="{1C3D7A60-71F7-4386-B508-C6DD17BBACF0}" presName="radial" presStyleCnt="0">
        <dgm:presLayoutVars>
          <dgm:animLvl val="ctr"/>
        </dgm:presLayoutVars>
      </dgm:prSet>
      <dgm:spPr/>
    </dgm:pt>
    <dgm:pt modelId="{2B89884E-E4C9-4C53-AF58-BD32698AD812}" type="pres">
      <dgm:prSet presAssocID="{2C7B2712-19B2-4C0D-B26F-317D54E38E45}" presName="centerShape" presStyleLbl="vennNode1" presStyleIdx="0" presStyleCnt="5" custScaleX="123083" custScaleY="121620" custLinFactNeighborX="2258" custLinFactNeighborY="4281"/>
      <dgm:spPr/>
      <dgm:t>
        <a:bodyPr/>
        <a:lstStyle/>
        <a:p>
          <a:endParaRPr lang="en-US"/>
        </a:p>
      </dgm:t>
    </dgm:pt>
    <dgm:pt modelId="{311ED651-A684-4E5B-B098-49B0D674C3BF}" type="pres">
      <dgm:prSet presAssocID="{B55BB35C-1EBC-47A2-8B3F-8A31BCE70D27}" presName="node" presStyleLbl="vennNode1" presStyleIdx="1" presStyleCnt="5" custRadScaleRad="111290" custRadScaleInc="103529">
        <dgm:presLayoutVars>
          <dgm:bulletEnabled val="1"/>
        </dgm:presLayoutVars>
      </dgm:prSet>
      <dgm:spPr/>
      <dgm:t>
        <a:bodyPr/>
        <a:lstStyle/>
        <a:p>
          <a:endParaRPr lang="en-US"/>
        </a:p>
      </dgm:t>
    </dgm:pt>
    <dgm:pt modelId="{7312E86F-BF2E-4C24-8C2F-55D7E11EB92B}" type="pres">
      <dgm:prSet presAssocID="{91FB71E2-EEA1-407E-AC28-40B5AC8A1783}" presName="node" presStyleLbl="vennNode1" presStyleIdx="2" presStyleCnt="5" custScaleX="85357" custScaleY="79877" custRadScaleRad="107890" custRadScaleInc="96789">
        <dgm:presLayoutVars>
          <dgm:bulletEnabled val="1"/>
        </dgm:presLayoutVars>
      </dgm:prSet>
      <dgm:spPr/>
      <dgm:t>
        <a:bodyPr/>
        <a:lstStyle/>
        <a:p>
          <a:endParaRPr lang="en-US"/>
        </a:p>
      </dgm:t>
    </dgm:pt>
    <dgm:pt modelId="{2030942D-84A5-4704-814A-6316AA5DADD2}" type="pres">
      <dgm:prSet presAssocID="{FE9D8926-3646-4F03-9EF6-4660F2A38530}" presName="node" presStyleLbl="vennNode1" presStyleIdx="3" presStyleCnt="5" custScaleX="99440" custScaleY="93230" custRadScaleRad="114650" custRadScaleInc="-194234">
        <dgm:presLayoutVars>
          <dgm:bulletEnabled val="1"/>
        </dgm:presLayoutVars>
      </dgm:prSet>
      <dgm:spPr/>
      <dgm:t>
        <a:bodyPr/>
        <a:lstStyle/>
        <a:p>
          <a:endParaRPr lang="en-US"/>
        </a:p>
      </dgm:t>
    </dgm:pt>
    <dgm:pt modelId="{B2398856-49DE-42D1-B0CB-2DE026C82784}" type="pres">
      <dgm:prSet presAssocID="{C584832D-0F5D-4B27-B819-6B3B768CC44C}" presName="node" presStyleLbl="vennNode1" presStyleIdx="4" presStyleCnt="5" custRadScaleRad="116090" custRadScaleInc="1634">
        <dgm:presLayoutVars>
          <dgm:bulletEnabled val="1"/>
        </dgm:presLayoutVars>
      </dgm:prSet>
      <dgm:spPr/>
      <dgm:t>
        <a:bodyPr/>
        <a:lstStyle/>
        <a:p>
          <a:endParaRPr lang="en-US"/>
        </a:p>
      </dgm:t>
    </dgm:pt>
  </dgm:ptLst>
  <dgm:cxnLst>
    <dgm:cxn modelId="{445545E4-3F1F-487E-A162-D74F43107D77}" type="presOf" srcId="{2C7B2712-19B2-4C0D-B26F-317D54E38E45}" destId="{2B89884E-E4C9-4C53-AF58-BD32698AD812}" srcOrd="0" destOrd="0" presId="urn:microsoft.com/office/officeart/2005/8/layout/radial3"/>
    <dgm:cxn modelId="{25733F99-C757-4774-BCC9-462126BA785B}" type="presOf" srcId="{B55BB35C-1EBC-47A2-8B3F-8A31BCE70D27}" destId="{311ED651-A684-4E5B-B098-49B0D674C3BF}" srcOrd="0" destOrd="0" presId="urn:microsoft.com/office/officeart/2005/8/layout/radial3"/>
    <dgm:cxn modelId="{97DEC7EB-125A-4A82-8C9D-6D7045DDC426}" type="presOf" srcId="{91FB71E2-EEA1-407E-AC28-40B5AC8A1783}" destId="{7312E86F-BF2E-4C24-8C2F-55D7E11EB92B}" srcOrd="0" destOrd="0" presId="urn:microsoft.com/office/officeart/2005/8/layout/radial3"/>
    <dgm:cxn modelId="{D024A2A0-4BA4-4B77-ABB5-129FB818B396}" type="presOf" srcId="{FE9D8926-3646-4F03-9EF6-4660F2A38530}" destId="{2030942D-84A5-4704-814A-6316AA5DADD2}" srcOrd="0" destOrd="0" presId="urn:microsoft.com/office/officeart/2005/8/layout/radial3"/>
    <dgm:cxn modelId="{A4F7C595-BF36-4799-BBEF-02F7B8B9B84D}" srcId="{2C7B2712-19B2-4C0D-B26F-317D54E38E45}" destId="{91FB71E2-EEA1-407E-AC28-40B5AC8A1783}" srcOrd="1" destOrd="0" parTransId="{FDAD6608-2983-4C93-AFAD-71ACC619C0B4}" sibTransId="{D85CA434-9C61-4054-99C2-993EC6A22AE6}"/>
    <dgm:cxn modelId="{6D1D24EF-DE8D-4D5B-BC0D-E45AA55B540E}" srcId="{2C7B2712-19B2-4C0D-B26F-317D54E38E45}" destId="{C584832D-0F5D-4B27-B819-6B3B768CC44C}" srcOrd="3" destOrd="0" parTransId="{038E7810-DD75-499C-8B3F-D468E02CCD22}" sibTransId="{9C85FE26-9CF2-436F-A30C-9C5BF36ED994}"/>
    <dgm:cxn modelId="{C8CCEE00-24D0-4EF8-9E5B-AC53C8471483}" type="presOf" srcId="{C584832D-0F5D-4B27-B819-6B3B768CC44C}" destId="{B2398856-49DE-42D1-B0CB-2DE026C82784}" srcOrd="0" destOrd="0" presId="urn:microsoft.com/office/officeart/2005/8/layout/radial3"/>
    <dgm:cxn modelId="{FBE0C14D-52F4-46BE-BADA-501E356E77A4}" srcId="{2C7B2712-19B2-4C0D-B26F-317D54E38E45}" destId="{FE9D8926-3646-4F03-9EF6-4660F2A38530}" srcOrd="2" destOrd="0" parTransId="{95A0EDF0-7F5D-46CD-B77B-FBDC889CA065}" sibTransId="{9AEA3AD1-F9D9-42B1-AF88-646A3393785D}"/>
    <dgm:cxn modelId="{E8570796-067C-4511-B66D-0C35F2DDB96B}" srcId="{1C3D7A60-71F7-4386-B508-C6DD17BBACF0}" destId="{2C7B2712-19B2-4C0D-B26F-317D54E38E45}" srcOrd="0" destOrd="0" parTransId="{9C9E4AAD-D746-45B6-9EF0-6EA1D3756C85}" sibTransId="{187703D0-7A69-4038-BA6E-F910914DCEF5}"/>
    <dgm:cxn modelId="{7591A33A-CFE0-43F7-A5B4-1018712D6BCF}" type="presOf" srcId="{1C3D7A60-71F7-4386-B508-C6DD17BBACF0}" destId="{86485687-A5EB-42EA-99DC-67A16FB67E6F}" srcOrd="0" destOrd="0" presId="urn:microsoft.com/office/officeart/2005/8/layout/radial3"/>
    <dgm:cxn modelId="{48B3430E-B3A5-44C8-97A1-1BE2D03B0234}" srcId="{2C7B2712-19B2-4C0D-B26F-317D54E38E45}" destId="{B55BB35C-1EBC-47A2-8B3F-8A31BCE70D27}" srcOrd="0" destOrd="0" parTransId="{DDD13EA4-F430-4425-8EC6-D9C0B47D4F03}" sibTransId="{FCC1EFC1-DEC4-4EBF-B7CF-D50799D4510E}"/>
    <dgm:cxn modelId="{DC54E746-2812-4D03-AEBF-56EB23235DB3}" type="presParOf" srcId="{86485687-A5EB-42EA-99DC-67A16FB67E6F}" destId="{BA76417F-631A-4B48-BE5C-D715E21276D5}" srcOrd="0" destOrd="0" presId="urn:microsoft.com/office/officeart/2005/8/layout/radial3"/>
    <dgm:cxn modelId="{7687CEB5-9B04-4807-8A2D-83CE3E60071A}" type="presParOf" srcId="{BA76417F-631A-4B48-BE5C-D715E21276D5}" destId="{2B89884E-E4C9-4C53-AF58-BD32698AD812}" srcOrd="0" destOrd="0" presId="urn:microsoft.com/office/officeart/2005/8/layout/radial3"/>
    <dgm:cxn modelId="{7D5E8CD9-E167-4E93-9D56-5F8023077B21}" type="presParOf" srcId="{BA76417F-631A-4B48-BE5C-D715E21276D5}" destId="{311ED651-A684-4E5B-B098-49B0D674C3BF}" srcOrd="1" destOrd="0" presId="urn:microsoft.com/office/officeart/2005/8/layout/radial3"/>
    <dgm:cxn modelId="{35A1FB00-7A06-4314-8754-60FF275A16D5}" type="presParOf" srcId="{BA76417F-631A-4B48-BE5C-D715E21276D5}" destId="{7312E86F-BF2E-4C24-8C2F-55D7E11EB92B}" srcOrd="2" destOrd="0" presId="urn:microsoft.com/office/officeart/2005/8/layout/radial3"/>
    <dgm:cxn modelId="{5AEBF14B-9459-48B3-B3F4-207C87E37F7D}" type="presParOf" srcId="{BA76417F-631A-4B48-BE5C-D715E21276D5}" destId="{2030942D-84A5-4704-814A-6316AA5DADD2}" srcOrd="3" destOrd="0" presId="urn:microsoft.com/office/officeart/2005/8/layout/radial3"/>
    <dgm:cxn modelId="{D28B8A0A-05F8-4BA3-ABB2-07208C0D00F7}" type="presParOf" srcId="{BA76417F-631A-4B48-BE5C-D715E21276D5}" destId="{B2398856-49DE-42D1-B0CB-2DE026C82784}" srcOrd="4" destOrd="0" presId="urn:microsoft.com/office/officeart/2005/8/layout/radial3"/>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3484AC-C337-44A2-A8C1-CA48D805721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D2A1EFD6-5BCD-4DA2-819E-D53C375C1760}">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smtClean="0"/>
            <a:t>GRWG</a:t>
          </a:r>
          <a:endParaRPr lang="en-US" dirty="0"/>
        </a:p>
      </dgm:t>
    </dgm:pt>
    <dgm:pt modelId="{0055B59E-DD21-4FF4-8561-BC88D73094E5}" type="parTrans" cxnId="{EB3B7711-67D2-4DBF-B62D-39A8FE49921E}">
      <dgm:prSet/>
      <dgm:spPr/>
      <dgm:t>
        <a:bodyPr/>
        <a:lstStyle/>
        <a:p>
          <a:endParaRPr lang="en-US"/>
        </a:p>
      </dgm:t>
    </dgm:pt>
    <dgm:pt modelId="{459F21CF-4F13-49E0-9267-9FD5B713424D}" type="sibTrans" cxnId="{EB3B7711-67D2-4DBF-B62D-39A8FE49921E}">
      <dgm:prSet/>
      <dgm:spPr/>
      <dgm:t>
        <a:bodyPr/>
        <a:lstStyle/>
        <a:p>
          <a:endParaRPr lang="en-US"/>
        </a:p>
      </dgm:t>
    </dgm:pt>
    <dgm:pt modelId="{081C008F-B30B-415C-A4F0-7A424922CFC6}">
      <dgm:prSet phldrT="[Text]">
        <dgm:style>
          <a:lnRef idx="1">
            <a:schemeClr val="accent6"/>
          </a:lnRef>
          <a:fillRef idx="2">
            <a:schemeClr val="accent6"/>
          </a:fillRef>
          <a:effectRef idx="1">
            <a:schemeClr val="accent6"/>
          </a:effectRef>
          <a:fontRef idx="minor">
            <a:schemeClr val="dk1"/>
          </a:fontRef>
        </dgm:style>
      </dgm:prSet>
      <dgm:spPr>
        <a:scene3d>
          <a:camera prst="orthographicFront"/>
          <a:lightRig rig="threePt" dir="t"/>
        </a:scene3d>
        <a:sp3d>
          <a:bevelT/>
        </a:sp3d>
      </dgm:spPr>
      <dgm:t>
        <a:bodyPr/>
        <a:lstStyle/>
        <a:p>
          <a:r>
            <a:rPr lang="en-US" dirty="0" smtClean="0"/>
            <a:t>IR</a:t>
          </a:r>
          <a:endParaRPr lang="en-US" dirty="0"/>
        </a:p>
      </dgm:t>
    </dgm:pt>
    <dgm:pt modelId="{5E4F79E0-765B-4B8E-94EF-30A3C909EE0B}" type="parTrans" cxnId="{423958B3-245F-447A-B24D-0023F0ED767F}">
      <dgm:prSet/>
      <dgm:spPr/>
      <dgm:t>
        <a:bodyPr/>
        <a:lstStyle/>
        <a:p>
          <a:endParaRPr lang="en-US"/>
        </a:p>
      </dgm:t>
    </dgm:pt>
    <dgm:pt modelId="{911477C5-DE4C-4059-B24A-0FCECC1FD72D}" type="sibTrans" cxnId="{423958B3-245F-447A-B24D-0023F0ED767F}">
      <dgm:prSet/>
      <dgm:spPr/>
      <dgm:t>
        <a:bodyPr/>
        <a:lstStyle/>
        <a:p>
          <a:endParaRPr lang="en-US"/>
        </a:p>
      </dgm:t>
    </dgm:pt>
    <dgm:pt modelId="{59E3600E-2BA5-4F98-A3E8-32CB5AD64EB1}">
      <dgm:prSet phldrT="[Text]">
        <dgm:style>
          <a:lnRef idx="1">
            <a:schemeClr val="accent6"/>
          </a:lnRef>
          <a:fillRef idx="2">
            <a:schemeClr val="accent6"/>
          </a:fillRef>
          <a:effectRef idx="1">
            <a:schemeClr val="accent6"/>
          </a:effectRef>
          <a:fontRef idx="minor">
            <a:schemeClr val="dk1"/>
          </a:fontRef>
        </dgm:style>
      </dgm:prSet>
      <dgm:spPr>
        <a:scene3d>
          <a:camera prst="orthographicFront"/>
          <a:lightRig rig="threePt" dir="t"/>
        </a:scene3d>
        <a:sp3d>
          <a:bevelT/>
        </a:sp3d>
      </dgm:spPr>
      <dgm:t>
        <a:bodyPr/>
        <a:lstStyle/>
        <a:p>
          <a:r>
            <a:rPr lang="en-US" dirty="0" smtClean="0"/>
            <a:t>MW</a:t>
          </a:r>
          <a:endParaRPr lang="en-US" dirty="0"/>
        </a:p>
      </dgm:t>
    </dgm:pt>
    <dgm:pt modelId="{F92BB32D-89B3-4ECC-89CC-D1F6167E18F4}" type="parTrans" cxnId="{3868676F-71DA-4BA1-9C78-E4FDA09AE488}">
      <dgm:prSet/>
      <dgm:spPr/>
      <dgm:t>
        <a:bodyPr/>
        <a:lstStyle/>
        <a:p>
          <a:endParaRPr lang="en-US"/>
        </a:p>
      </dgm:t>
    </dgm:pt>
    <dgm:pt modelId="{C44B17C1-D62C-4E37-9E41-0EE5213C3159}" type="sibTrans" cxnId="{3868676F-71DA-4BA1-9C78-E4FDA09AE488}">
      <dgm:prSet/>
      <dgm:spPr/>
      <dgm:t>
        <a:bodyPr/>
        <a:lstStyle/>
        <a:p>
          <a:endParaRPr lang="en-US"/>
        </a:p>
      </dgm:t>
    </dgm:pt>
    <dgm:pt modelId="{6A4FEB76-257A-4AAE-A7D4-28A4AC0A58B8}">
      <dgm:prSet phldrT="[Text]">
        <dgm:style>
          <a:lnRef idx="1">
            <a:schemeClr val="accent6"/>
          </a:lnRef>
          <a:fillRef idx="2">
            <a:schemeClr val="accent6"/>
          </a:fillRef>
          <a:effectRef idx="1">
            <a:schemeClr val="accent6"/>
          </a:effectRef>
          <a:fontRef idx="minor">
            <a:schemeClr val="dk1"/>
          </a:fontRef>
        </dgm:style>
      </dgm:prSet>
      <dgm:spPr>
        <a:scene3d>
          <a:camera prst="orthographicFront"/>
          <a:lightRig rig="threePt" dir="t"/>
        </a:scene3d>
        <a:sp3d>
          <a:bevelT/>
        </a:sp3d>
      </dgm:spPr>
      <dgm:t>
        <a:bodyPr/>
        <a:lstStyle/>
        <a:p>
          <a:r>
            <a:rPr lang="en-US" dirty="0" smtClean="0"/>
            <a:t>UV</a:t>
          </a:r>
          <a:endParaRPr lang="en-US" dirty="0"/>
        </a:p>
      </dgm:t>
    </dgm:pt>
    <dgm:pt modelId="{0E3AF784-6BCF-4E1C-9A5B-11D7B1B554FB}" type="parTrans" cxnId="{F9A2E396-14F7-47D1-B95C-39E408E89383}">
      <dgm:prSet/>
      <dgm:spPr/>
      <dgm:t>
        <a:bodyPr/>
        <a:lstStyle/>
        <a:p>
          <a:endParaRPr lang="en-US"/>
        </a:p>
      </dgm:t>
    </dgm:pt>
    <dgm:pt modelId="{93CACDEB-128C-4A7B-8E13-57D87B79E032}" type="sibTrans" cxnId="{F9A2E396-14F7-47D1-B95C-39E408E89383}">
      <dgm:prSet/>
      <dgm:spPr/>
      <dgm:t>
        <a:bodyPr/>
        <a:lstStyle/>
        <a:p>
          <a:endParaRPr lang="en-US"/>
        </a:p>
      </dgm:t>
    </dgm:pt>
    <dgm:pt modelId="{3A3007B6-8652-4B1D-B3AB-BF86A95E6F81}">
      <dgm:prSet>
        <dgm:style>
          <a:lnRef idx="1">
            <a:schemeClr val="accent6"/>
          </a:lnRef>
          <a:fillRef idx="2">
            <a:schemeClr val="accent6"/>
          </a:fillRef>
          <a:effectRef idx="1">
            <a:schemeClr val="accent6"/>
          </a:effectRef>
          <a:fontRef idx="minor">
            <a:schemeClr val="dk1"/>
          </a:fontRef>
        </dgm:style>
      </dgm:prSet>
      <dgm:spPr>
        <a:scene3d>
          <a:camera prst="orthographicFront"/>
          <a:lightRig rig="threePt" dir="t"/>
        </a:scene3d>
        <a:sp3d>
          <a:bevelT/>
        </a:sp3d>
      </dgm:spPr>
      <dgm:t>
        <a:bodyPr/>
        <a:lstStyle/>
        <a:p>
          <a:r>
            <a:rPr lang="en-US" dirty="0" smtClean="0"/>
            <a:t>VIS</a:t>
          </a:r>
          <a:endParaRPr lang="en-US" dirty="0"/>
        </a:p>
      </dgm:t>
    </dgm:pt>
    <dgm:pt modelId="{3C41E4D6-90E9-49DF-B246-15193F15E48E}" type="parTrans" cxnId="{8A79366D-7C4E-4BB1-B37B-2D6E03597157}">
      <dgm:prSet/>
      <dgm:spPr/>
      <dgm:t>
        <a:bodyPr/>
        <a:lstStyle/>
        <a:p>
          <a:endParaRPr lang="en-US"/>
        </a:p>
      </dgm:t>
    </dgm:pt>
    <dgm:pt modelId="{CF8EC6D7-7A5D-473E-87B5-DCF6E1D360DB}" type="sibTrans" cxnId="{8A79366D-7C4E-4BB1-B37B-2D6E03597157}">
      <dgm:prSet/>
      <dgm:spPr/>
      <dgm:t>
        <a:bodyPr/>
        <a:lstStyle/>
        <a:p>
          <a:endParaRPr lang="en-US"/>
        </a:p>
      </dgm:t>
    </dgm:pt>
    <dgm:pt modelId="{31DDA2CF-CA2B-4ACF-834B-42E6A431A198}" type="pres">
      <dgm:prSet presAssocID="{0F3484AC-C337-44A2-A8C1-CA48D805721E}" presName="hierChild1" presStyleCnt="0">
        <dgm:presLayoutVars>
          <dgm:orgChart val="1"/>
          <dgm:chPref val="1"/>
          <dgm:dir/>
          <dgm:animOne val="branch"/>
          <dgm:animLvl val="lvl"/>
          <dgm:resizeHandles/>
        </dgm:presLayoutVars>
      </dgm:prSet>
      <dgm:spPr/>
      <dgm:t>
        <a:bodyPr/>
        <a:lstStyle/>
        <a:p>
          <a:endParaRPr lang="en-US"/>
        </a:p>
      </dgm:t>
    </dgm:pt>
    <dgm:pt modelId="{E795E9C6-D2D4-444E-B289-528C57783F3C}" type="pres">
      <dgm:prSet presAssocID="{D2A1EFD6-5BCD-4DA2-819E-D53C375C1760}" presName="hierRoot1" presStyleCnt="0">
        <dgm:presLayoutVars>
          <dgm:hierBranch val="init"/>
        </dgm:presLayoutVars>
      </dgm:prSet>
      <dgm:spPr/>
    </dgm:pt>
    <dgm:pt modelId="{13180B69-EDC8-4919-B51E-3A3E451FF296}" type="pres">
      <dgm:prSet presAssocID="{D2A1EFD6-5BCD-4DA2-819E-D53C375C1760}" presName="rootComposite1" presStyleCnt="0"/>
      <dgm:spPr/>
    </dgm:pt>
    <dgm:pt modelId="{0B26F9D8-AB15-4765-9D4F-887F10BBC9E1}" type="pres">
      <dgm:prSet presAssocID="{D2A1EFD6-5BCD-4DA2-819E-D53C375C1760}" presName="rootText1" presStyleLbl="node0" presStyleIdx="0" presStyleCnt="1" custScaleX="152615">
        <dgm:presLayoutVars>
          <dgm:chPref val="3"/>
        </dgm:presLayoutVars>
      </dgm:prSet>
      <dgm:spPr/>
      <dgm:t>
        <a:bodyPr/>
        <a:lstStyle/>
        <a:p>
          <a:endParaRPr lang="en-US"/>
        </a:p>
      </dgm:t>
    </dgm:pt>
    <dgm:pt modelId="{2B30B52A-E840-445C-81AA-B700AD0B3847}" type="pres">
      <dgm:prSet presAssocID="{D2A1EFD6-5BCD-4DA2-819E-D53C375C1760}" presName="rootConnector1" presStyleLbl="node1" presStyleIdx="0" presStyleCnt="0"/>
      <dgm:spPr/>
      <dgm:t>
        <a:bodyPr/>
        <a:lstStyle/>
        <a:p>
          <a:endParaRPr lang="en-US"/>
        </a:p>
      </dgm:t>
    </dgm:pt>
    <dgm:pt modelId="{A4B3FEA1-07D8-4365-931B-21F7EA5D01BC}" type="pres">
      <dgm:prSet presAssocID="{D2A1EFD6-5BCD-4DA2-819E-D53C375C1760}" presName="hierChild2" presStyleCnt="0"/>
      <dgm:spPr/>
    </dgm:pt>
    <dgm:pt modelId="{9DA21612-69D8-46C2-927E-BBA648B790F8}" type="pres">
      <dgm:prSet presAssocID="{5E4F79E0-765B-4B8E-94EF-30A3C909EE0B}" presName="Name37" presStyleLbl="parChTrans1D2" presStyleIdx="0" presStyleCnt="4"/>
      <dgm:spPr/>
      <dgm:t>
        <a:bodyPr/>
        <a:lstStyle/>
        <a:p>
          <a:endParaRPr lang="en-US"/>
        </a:p>
      </dgm:t>
    </dgm:pt>
    <dgm:pt modelId="{356E95DA-F4AB-4E13-B332-BC0D44F9D1EC}" type="pres">
      <dgm:prSet presAssocID="{081C008F-B30B-415C-A4F0-7A424922CFC6}" presName="hierRoot2" presStyleCnt="0">
        <dgm:presLayoutVars>
          <dgm:hierBranch val="init"/>
        </dgm:presLayoutVars>
      </dgm:prSet>
      <dgm:spPr/>
    </dgm:pt>
    <dgm:pt modelId="{C4AA853E-19D0-4D85-86C6-5568C47900F1}" type="pres">
      <dgm:prSet presAssocID="{081C008F-B30B-415C-A4F0-7A424922CFC6}" presName="rootComposite" presStyleCnt="0"/>
      <dgm:spPr/>
    </dgm:pt>
    <dgm:pt modelId="{0743E3F3-60C7-42B2-85A5-0E2F96005661}" type="pres">
      <dgm:prSet presAssocID="{081C008F-B30B-415C-A4F0-7A424922CFC6}" presName="rootText" presStyleLbl="node2" presStyleIdx="0" presStyleCnt="4" custScaleX="105827" custScaleY="98623">
        <dgm:presLayoutVars>
          <dgm:chPref val="3"/>
        </dgm:presLayoutVars>
      </dgm:prSet>
      <dgm:spPr/>
      <dgm:t>
        <a:bodyPr/>
        <a:lstStyle/>
        <a:p>
          <a:endParaRPr lang="en-US"/>
        </a:p>
      </dgm:t>
    </dgm:pt>
    <dgm:pt modelId="{5A85E038-23EA-425C-8F71-89E1BFE38FDD}" type="pres">
      <dgm:prSet presAssocID="{081C008F-B30B-415C-A4F0-7A424922CFC6}" presName="rootConnector" presStyleLbl="node2" presStyleIdx="0" presStyleCnt="4"/>
      <dgm:spPr/>
      <dgm:t>
        <a:bodyPr/>
        <a:lstStyle/>
        <a:p>
          <a:endParaRPr lang="en-US"/>
        </a:p>
      </dgm:t>
    </dgm:pt>
    <dgm:pt modelId="{0D552B2B-F1D0-44F9-9A02-23B848CA2705}" type="pres">
      <dgm:prSet presAssocID="{081C008F-B30B-415C-A4F0-7A424922CFC6}" presName="hierChild4" presStyleCnt="0"/>
      <dgm:spPr/>
    </dgm:pt>
    <dgm:pt modelId="{941433A1-59D1-45BB-9401-91EF050FAACB}" type="pres">
      <dgm:prSet presAssocID="{081C008F-B30B-415C-A4F0-7A424922CFC6}" presName="hierChild5" presStyleCnt="0"/>
      <dgm:spPr/>
    </dgm:pt>
    <dgm:pt modelId="{920CE34A-12C6-4A87-AFCA-1E677B21DF61}" type="pres">
      <dgm:prSet presAssocID="{F92BB32D-89B3-4ECC-89CC-D1F6167E18F4}" presName="Name37" presStyleLbl="parChTrans1D2" presStyleIdx="1" presStyleCnt="4"/>
      <dgm:spPr/>
      <dgm:t>
        <a:bodyPr/>
        <a:lstStyle/>
        <a:p>
          <a:endParaRPr lang="en-US"/>
        </a:p>
      </dgm:t>
    </dgm:pt>
    <dgm:pt modelId="{317B1D03-F61F-40C0-8A5E-9781A59C8B39}" type="pres">
      <dgm:prSet presAssocID="{59E3600E-2BA5-4F98-A3E8-32CB5AD64EB1}" presName="hierRoot2" presStyleCnt="0">
        <dgm:presLayoutVars>
          <dgm:hierBranch val="init"/>
        </dgm:presLayoutVars>
      </dgm:prSet>
      <dgm:spPr/>
    </dgm:pt>
    <dgm:pt modelId="{76A68F31-B541-4CFC-BE51-E820E1A2FABD}" type="pres">
      <dgm:prSet presAssocID="{59E3600E-2BA5-4F98-A3E8-32CB5AD64EB1}" presName="rootComposite" presStyleCnt="0"/>
      <dgm:spPr/>
    </dgm:pt>
    <dgm:pt modelId="{2A83940F-EE4F-4F76-95C8-1050EA642E93}" type="pres">
      <dgm:prSet presAssocID="{59E3600E-2BA5-4F98-A3E8-32CB5AD64EB1}" presName="rootText" presStyleLbl="node2" presStyleIdx="1" presStyleCnt="4">
        <dgm:presLayoutVars>
          <dgm:chPref val="3"/>
        </dgm:presLayoutVars>
      </dgm:prSet>
      <dgm:spPr/>
      <dgm:t>
        <a:bodyPr/>
        <a:lstStyle/>
        <a:p>
          <a:endParaRPr lang="en-US"/>
        </a:p>
      </dgm:t>
    </dgm:pt>
    <dgm:pt modelId="{CDA95171-2C22-48B2-8DC6-91D3276BB7DC}" type="pres">
      <dgm:prSet presAssocID="{59E3600E-2BA5-4F98-A3E8-32CB5AD64EB1}" presName="rootConnector" presStyleLbl="node2" presStyleIdx="1" presStyleCnt="4"/>
      <dgm:spPr/>
      <dgm:t>
        <a:bodyPr/>
        <a:lstStyle/>
        <a:p>
          <a:endParaRPr lang="en-US"/>
        </a:p>
      </dgm:t>
    </dgm:pt>
    <dgm:pt modelId="{BA315C89-1D95-44E6-AA0B-B1C52FBC2E88}" type="pres">
      <dgm:prSet presAssocID="{59E3600E-2BA5-4F98-A3E8-32CB5AD64EB1}" presName="hierChild4" presStyleCnt="0"/>
      <dgm:spPr/>
    </dgm:pt>
    <dgm:pt modelId="{3CDE453D-19FC-49D9-A9A9-83DF83B7DA73}" type="pres">
      <dgm:prSet presAssocID="{59E3600E-2BA5-4F98-A3E8-32CB5AD64EB1}" presName="hierChild5" presStyleCnt="0"/>
      <dgm:spPr/>
    </dgm:pt>
    <dgm:pt modelId="{BC380EE6-D4B1-4CA9-9C7F-84C1127E98F4}" type="pres">
      <dgm:prSet presAssocID="{0E3AF784-6BCF-4E1C-9A5B-11D7B1B554FB}" presName="Name37" presStyleLbl="parChTrans1D2" presStyleIdx="2" presStyleCnt="4"/>
      <dgm:spPr/>
      <dgm:t>
        <a:bodyPr/>
        <a:lstStyle/>
        <a:p>
          <a:endParaRPr lang="en-US"/>
        </a:p>
      </dgm:t>
    </dgm:pt>
    <dgm:pt modelId="{31460174-969D-4996-8BE0-166E44AF0CBC}" type="pres">
      <dgm:prSet presAssocID="{6A4FEB76-257A-4AAE-A7D4-28A4AC0A58B8}" presName="hierRoot2" presStyleCnt="0">
        <dgm:presLayoutVars>
          <dgm:hierBranch val="init"/>
        </dgm:presLayoutVars>
      </dgm:prSet>
      <dgm:spPr/>
    </dgm:pt>
    <dgm:pt modelId="{6D32FF8E-6199-47D8-93C1-5196CC6F939A}" type="pres">
      <dgm:prSet presAssocID="{6A4FEB76-257A-4AAE-A7D4-28A4AC0A58B8}" presName="rootComposite" presStyleCnt="0"/>
      <dgm:spPr/>
    </dgm:pt>
    <dgm:pt modelId="{D8B96A60-4DEA-46A0-9395-67375024D580}" type="pres">
      <dgm:prSet presAssocID="{6A4FEB76-257A-4AAE-A7D4-28A4AC0A58B8}" presName="rootText" presStyleLbl="node2" presStyleIdx="2" presStyleCnt="4">
        <dgm:presLayoutVars>
          <dgm:chPref val="3"/>
        </dgm:presLayoutVars>
      </dgm:prSet>
      <dgm:spPr/>
      <dgm:t>
        <a:bodyPr/>
        <a:lstStyle/>
        <a:p>
          <a:endParaRPr lang="en-US"/>
        </a:p>
      </dgm:t>
    </dgm:pt>
    <dgm:pt modelId="{2AA6E2E7-C02E-4DEB-8A61-2CAF2BCCAB37}" type="pres">
      <dgm:prSet presAssocID="{6A4FEB76-257A-4AAE-A7D4-28A4AC0A58B8}" presName="rootConnector" presStyleLbl="node2" presStyleIdx="2" presStyleCnt="4"/>
      <dgm:spPr/>
      <dgm:t>
        <a:bodyPr/>
        <a:lstStyle/>
        <a:p>
          <a:endParaRPr lang="en-US"/>
        </a:p>
      </dgm:t>
    </dgm:pt>
    <dgm:pt modelId="{CBCBA8DE-5AB6-42F9-AFF5-E05D75E96D7E}" type="pres">
      <dgm:prSet presAssocID="{6A4FEB76-257A-4AAE-A7D4-28A4AC0A58B8}" presName="hierChild4" presStyleCnt="0"/>
      <dgm:spPr/>
    </dgm:pt>
    <dgm:pt modelId="{12F36B76-3EF8-4A0E-8E3D-9FF348C2F6DD}" type="pres">
      <dgm:prSet presAssocID="{6A4FEB76-257A-4AAE-A7D4-28A4AC0A58B8}" presName="hierChild5" presStyleCnt="0"/>
      <dgm:spPr/>
    </dgm:pt>
    <dgm:pt modelId="{EFBD604B-73AD-4BF9-A82D-5BB53C67CADC}" type="pres">
      <dgm:prSet presAssocID="{3C41E4D6-90E9-49DF-B246-15193F15E48E}" presName="Name37" presStyleLbl="parChTrans1D2" presStyleIdx="3" presStyleCnt="4"/>
      <dgm:spPr/>
      <dgm:t>
        <a:bodyPr/>
        <a:lstStyle/>
        <a:p>
          <a:endParaRPr lang="en-US"/>
        </a:p>
      </dgm:t>
    </dgm:pt>
    <dgm:pt modelId="{A4175944-0442-4BD1-92D6-693ACFD1C26F}" type="pres">
      <dgm:prSet presAssocID="{3A3007B6-8652-4B1D-B3AB-BF86A95E6F81}" presName="hierRoot2" presStyleCnt="0">
        <dgm:presLayoutVars>
          <dgm:hierBranch val="init"/>
        </dgm:presLayoutVars>
      </dgm:prSet>
      <dgm:spPr/>
    </dgm:pt>
    <dgm:pt modelId="{F0B682F4-203A-4FCD-AB6F-D0E31CC0CC3D}" type="pres">
      <dgm:prSet presAssocID="{3A3007B6-8652-4B1D-B3AB-BF86A95E6F81}" presName="rootComposite" presStyleCnt="0"/>
      <dgm:spPr/>
    </dgm:pt>
    <dgm:pt modelId="{4F1D14F1-4FD4-42A1-9D2B-49F561395D50}" type="pres">
      <dgm:prSet presAssocID="{3A3007B6-8652-4B1D-B3AB-BF86A95E6F81}" presName="rootText" presStyleLbl="node2" presStyleIdx="3" presStyleCnt="4">
        <dgm:presLayoutVars>
          <dgm:chPref val="3"/>
        </dgm:presLayoutVars>
      </dgm:prSet>
      <dgm:spPr/>
      <dgm:t>
        <a:bodyPr/>
        <a:lstStyle/>
        <a:p>
          <a:endParaRPr lang="en-US"/>
        </a:p>
      </dgm:t>
    </dgm:pt>
    <dgm:pt modelId="{8CB664B3-347E-4646-9207-02D271EE8404}" type="pres">
      <dgm:prSet presAssocID="{3A3007B6-8652-4B1D-B3AB-BF86A95E6F81}" presName="rootConnector" presStyleLbl="node2" presStyleIdx="3" presStyleCnt="4"/>
      <dgm:spPr/>
      <dgm:t>
        <a:bodyPr/>
        <a:lstStyle/>
        <a:p>
          <a:endParaRPr lang="en-US"/>
        </a:p>
      </dgm:t>
    </dgm:pt>
    <dgm:pt modelId="{7448DB9E-923E-453E-922C-B54E1143E69D}" type="pres">
      <dgm:prSet presAssocID="{3A3007B6-8652-4B1D-B3AB-BF86A95E6F81}" presName="hierChild4" presStyleCnt="0"/>
      <dgm:spPr/>
    </dgm:pt>
    <dgm:pt modelId="{1D92D474-522B-43B5-8497-3E306A7071E3}" type="pres">
      <dgm:prSet presAssocID="{3A3007B6-8652-4B1D-B3AB-BF86A95E6F81}" presName="hierChild5" presStyleCnt="0"/>
      <dgm:spPr/>
    </dgm:pt>
    <dgm:pt modelId="{0DBDAAB8-8B55-4588-8FD8-C4DEB45F6210}" type="pres">
      <dgm:prSet presAssocID="{D2A1EFD6-5BCD-4DA2-819E-D53C375C1760}" presName="hierChild3" presStyleCnt="0"/>
      <dgm:spPr/>
    </dgm:pt>
  </dgm:ptLst>
  <dgm:cxnLst>
    <dgm:cxn modelId="{4CDA1C91-D312-452C-9C3A-56F09FF696D9}" type="presOf" srcId="{D2A1EFD6-5BCD-4DA2-819E-D53C375C1760}" destId="{2B30B52A-E840-445C-81AA-B700AD0B3847}" srcOrd="1" destOrd="0" presId="urn:microsoft.com/office/officeart/2005/8/layout/orgChart1"/>
    <dgm:cxn modelId="{EB3B7711-67D2-4DBF-B62D-39A8FE49921E}" srcId="{0F3484AC-C337-44A2-A8C1-CA48D805721E}" destId="{D2A1EFD6-5BCD-4DA2-819E-D53C375C1760}" srcOrd="0" destOrd="0" parTransId="{0055B59E-DD21-4FF4-8561-BC88D73094E5}" sibTransId="{459F21CF-4F13-49E0-9267-9FD5B713424D}"/>
    <dgm:cxn modelId="{86D9940C-D01F-4233-ACDB-06CD0D3601A3}" type="presOf" srcId="{59E3600E-2BA5-4F98-A3E8-32CB5AD64EB1}" destId="{CDA95171-2C22-48B2-8DC6-91D3276BB7DC}" srcOrd="1" destOrd="0" presId="urn:microsoft.com/office/officeart/2005/8/layout/orgChart1"/>
    <dgm:cxn modelId="{75CAB5E0-0FD2-4369-9383-02748DDA7733}" type="presOf" srcId="{0F3484AC-C337-44A2-A8C1-CA48D805721E}" destId="{31DDA2CF-CA2B-4ACF-834B-42E6A431A198}" srcOrd="0" destOrd="0" presId="urn:microsoft.com/office/officeart/2005/8/layout/orgChart1"/>
    <dgm:cxn modelId="{3868676F-71DA-4BA1-9C78-E4FDA09AE488}" srcId="{D2A1EFD6-5BCD-4DA2-819E-D53C375C1760}" destId="{59E3600E-2BA5-4F98-A3E8-32CB5AD64EB1}" srcOrd="1" destOrd="0" parTransId="{F92BB32D-89B3-4ECC-89CC-D1F6167E18F4}" sibTransId="{C44B17C1-D62C-4E37-9E41-0EE5213C3159}"/>
    <dgm:cxn modelId="{166FBD55-06BE-45BA-8EF6-3C22EA12E07A}" type="presOf" srcId="{3A3007B6-8652-4B1D-B3AB-BF86A95E6F81}" destId="{8CB664B3-347E-4646-9207-02D271EE8404}" srcOrd="1" destOrd="0" presId="urn:microsoft.com/office/officeart/2005/8/layout/orgChart1"/>
    <dgm:cxn modelId="{28365E57-B7AD-4273-8BC0-200DF3B7DE11}" type="presOf" srcId="{D2A1EFD6-5BCD-4DA2-819E-D53C375C1760}" destId="{0B26F9D8-AB15-4765-9D4F-887F10BBC9E1}" srcOrd="0" destOrd="0" presId="urn:microsoft.com/office/officeart/2005/8/layout/orgChart1"/>
    <dgm:cxn modelId="{8A79366D-7C4E-4BB1-B37B-2D6E03597157}" srcId="{D2A1EFD6-5BCD-4DA2-819E-D53C375C1760}" destId="{3A3007B6-8652-4B1D-B3AB-BF86A95E6F81}" srcOrd="3" destOrd="0" parTransId="{3C41E4D6-90E9-49DF-B246-15193F15E48E}" sibTransId="{CF8EC6D7-7A5D-473E-87B5-DCF6E1D360DB}"/>
    <dgm:cxn modelId="{C809CE37-C737-4B0E-9658-F2CAC4ECF1CA}" type="presOf" srcId="{0E3AF784-6BCF-4E1C-9A5B-11D7B1B554FB}" destId="{BC380EE6-D4B1-4CA9-9C7F-84C1127E98F4}" srcOrd="0" destOrd="0" presId="urn:microsoft.com/office/officeart/2005/8/layout/orgChart1"/>
    <dgm:cxn modelId="{423958B3-245F-447A-B24D-0023F0ED767F}" srcId="{D2A1EFD6-5BCD-4DA2-819E-D53C375C1760}" destId="{081C008F-B30B-415C-A4F0-7A424922CFC6}" srcOrd="0" destOrd="0" parTransId="{5E4F79E0-765B-4B8E-94EF-30A3C909EE0B}" sibTransId="{911477C5-DE4C-4059-B24A-0FCECC1FD72D}"/>
    <dgm:cxn modelId="{CBA0D87C-220E-4B9D-A1B2-9C6D867141E2}" type="presOf" srcId="{59E3600E-2BA5-4F98-A3E8-32CB5AD64EB1}" destId="{2A83940F-EE4F-4F76-95C8-1050EA642E93}" srcOrd="0" destOrd="0" presId="urn:microsoft.com/office/officeart/2005/8/layout/orgChart1"/>
    <dgm:cxn modelId="{F9A2E396-14F7-47D1-B95C-39E408E89383}" srcId="{D2A1EFD6-5BCD-4DA2-819E-D53C375C1760}" destId="{6A4FEB76-257A-4AAE-A7D4-28A4AC0A58B8}" srcOrd="2" destOrd="0" parTransId="{0E3AF784-6BCF-4E1C-9A5B-11D7B1B554FB}" sibTransId="{93CACDEB-128C-4A7B-8E13-57D87B79E032}"/>
    <dgm:cxn modelId="{5AFDD563-5723-40ED-A6C1-0EFF861A18DA}" type="presOf" srcId="{5E4F79E0-765B-4B8E-94EF-30A3C909EE0B}" destId="{9DA21612-69D8-46C2-927E-BBA648B790F8}" srcOrd="0" destOrd="0" presId="urn:microsoft.com/office/officeart/2005/8/layout/orgChart1"/>
    <dgm:cxn modelId="{36995ADB-5816-4E30-914E-29DE22113895}" type="presOf" srcId="{6A4FEB76-257A-4AAE-A7D4-28A4AC0A58B8}" destId="{2AA6E2E7-C02E-4DEB-8A61-2CAF2BCCAB37}" srcOrd="1" destOrd="0" presId="urn:microsoft.com/office/officeart/2005/8/layout/orgChart1"/>
    <dgm:cxn modelId="{EDB8436A-9F81-4724-B78A-5C88B280E47F}" type="presOf" srcId="{081C008F-B30B-415C-A4F0-7A424922CFC6}" destId="{0743E3F3-60C7-42B2-85A5-0E2F96005661}" srcOrd="0" destOrd="0" presId="urn:microsoft.com/office/officeart/2005/8/layout/orgChart1"/>
    <dgm:cxn modelId="{DEDA4BD0-307E-4714-B9C8-263DD42941EE}" type="presOf" srcId="{6A4FEB76-257A-4AAE-A7D4-28A4AC0A58B8}" destId="{D8B96A60-4DEA-46A0-9395-67375024D580}" srcOrd="0" destOrd="0" presId="urn:microsoft.com/office/officeart/2005/8/layout/orgChart1"/>
    <dgm:cxn modelId="{81499107-3906-476A-8902-3A99E23CF4D9}" type="presOf" srcId="{3C41E4D6-90E9-49DF-B246-15193F15E48E}" destId="{EFBD604B-73AD-4BF9-A82D-5BB53C67CADC}" srcOrd="0" destOrd="0" presId="urn:microsoft.com/office/officeart/2005/8/layout/orgChart1"/>
    <dgm:cxn modelId="{3AC5EEF0-E97F-4063-B51B-78157E5CAAD6}" type="presOf" srcId="{081C008F-B30B-415C-A4F0-7A424922CFC6}" destId="{5A85E038-23EA-425C-8F71-89E1BFE38FDD}" srcOrd="1" destOrd="0" presId="urn:microsoft.com/office/officeart/2005/8/layout/orgChart1"/>
    <dgm:cxn modelId="{0E9240E9-D8CD-440E-9C1D-A9E54124432E}" type="presOf" srcId="{3A3007B6-8652-4B1D-B3AB-BF86A95E6F81}" destId="{4F1D14F1-4FD4-42A1-9D2B-49F561395D50}" srcOrd="0" destOrd="0" presId="urn:microsoft.com/office/officeart/2005/8/layout/orgChart1"/>
    <dgm:cxn modelId="{4ABF0BFB-9431-489F-9107-84B4E4915A1C}" type="presOf" srcId="{F92BB32D-89B3-4ECC-89CC-D1F6167E18F4}" destId="{920CE34A-12C6-4A87-AFCA-1E677B21DF61}" srcOrd="0" destOrd="0" presId="urn:microsoft.com/office/officeart/2005/8/layout/orgChart1"/>
    <dgm:cxn modelId="{14E146AB-A155-40DF-A8C4-06548AF5DE83}" type="presParOf" srcId="{31DDA2CF-CA2B-4ACF-834B-42E6A431A198}" destId="{E795E9C6-D2D4-444E-B289-528C57783F3C}" srcOrd="0" destOrd="0" presId="urn:microsoft.com/office/officeart/2005/8/layout/orgChart1"/>
    <dgm:cxn modelId="{4BD04316-61E6-4A5F-9185-5EDEB33AE82E}" type="presParOf" srcId="{E795E9C6-D2D4-444E-B289-528C57783F3C}" destId="{13180B69-EDC8-4919-B51E-3A3E451FF296}" srcOrd="0" destOrd="0" presId="urn:microsoft.com/office/officeart/2005/8/layout/orgChart1"/>
    <dgm:cxn modelId="{BE4D414E-34FA-4A69-8E89-F7716AB669D7}" type="presParOf" srcId="{13180B69-EDC8-4919-B51E-3A3E451FF296}" destId="{0B26F9D8-AB15-4765-9D4F-887F10BBC9E1}" srcOrd="0" destOrd="0" presId="urn:microsoft.com/office/officeart/2005/8/layout/orgChart1"/>
    <dgm:cxn modelId="{924A0AAB-B73B-43AF-96C2-4713D05648EC}" type="presParOf" srcId="{13180B69-EDC8-4919-B51E-3A3E451FF296}" destId="{2B30B52A-E840-445C-81AA-B700AD0B3847}" srcOrd="1" destOrd="0" presId="urn:microsoft.com/office/officeart/2005/8/layout/orgChart1"/>
    <dgm:cxn modelId="{9CE33E3B-79C8-47F5-B652-855219B68F3B}" type="presParOf" srcId="{E795E9C6-D2D4-444E-B289-528C57783F3C}" destId="{A4B3FEA1-07D8-4365-931B-21F7EA5D01BC}" srcOrd="1" destOrd="0" presId="urn:microsoft.com/office/officeart/2005/8/layout/orgChart1"/>
    <dgm:cxn modelId="{1C74401F-BA38-42F3-BD3E-10AC455BCA04}" type="presParOf" srcId="{A4B3FEA1-07D8-4365-931B-21F7EA5D01BC}" destId="{9DA21612-69D8-46C2-927E-BBA648B790F8}" srcOrd="0" destOrd="0" presId="urn:microsoft.com/office/officeart/2005/8/layout/orgChart1"/>
    <dgm:cxn modelId="{97531D64-923B-4747-88EA-F880A8A75EA0}" type="presParOf" srcId="{A4B3FEA1-07D8-4365-931B-21F7EA5D01BC}" destId="{356E95DA-F4AB-4E13-B332-BC0D44F9D1EC}" srcOrd="1" destOrd="0" presId="urn:microsoft.com/office/officeart/2005/8/layout/orgChart1"/>
    <dgm:cxn modelId="{C501FBED-72C0-402B-B8FA-20FB8C4ADC6B}" type="presParOf" srcId="{356E95DA-F4AB-4E13-B332-BC0D44F9D1EC}" destId="{C4AA853E-19D0-4D85-86C6-5568C47900F1}" srcOrd="0" destOrd="0" presId="urn:microsoft.com/office/officeart/2005/8/layout/orgChart1"/>
    <dgm:cxn modelId="{ECECA33F-50CA-438B-8C75-18A65BCDE231}" type="presParOf" srcId="{C4AA853E-19D0-4D85-86C6-5568C47900F1}" destId="{0743E3F3-60C7-42B2-85A5-0E2F96005661}" srcOrd="0" destOrd="0" presId="urn:microsoft.com/office/officeart/2005/8/layout/orgChart1"/>
    <dgm:cxn modelId="{2EFFEFA4-298E-4C25-A328-A3A4330ED93A}" type="presParOf" srcId="{C4AA853E-19D0-4D85-86C6-5568C47900F1}" destId="{5A85E038-23EA-425C-8F71-89E1BFE38FDD}" srcOrd="1" destOrd="0" presId="urn:microsoft.com/office/officeart/2005/8/layout/orgChart1"/>
    <dgm:cxn modelId="{53855F25-110C-4C87-A164-AF9216A0AC72}" type="presParOf" srcId="{356E95DA-F4AB-4E13-B332-BC0D44F9D1EC}" destId="{0D552B2B-F1D0-44F9-9A02-23B848CA2705}" srcOrd="1" destOrd="0" presId="urn:microsoft.com/office/officeart/2005/8/layout/orgChart1"/>
    <dgm:cxn modelId="{A7B29E0F-AA9C-40BA-AA5A-336667922B0F}" type="presParOf" srcId="{356E95DA-F4AB-4E13-B332-BC0D44F9D1EC}" destId="{941433A1-59D1-45BB-9401-91EF050FAACB}" srcOrd="2" destOrd="0" presId="urn:microsoft.com/office/officeart/2005/8/layout/orgChart1"/>
    <dgm:cxn modelId="{B68B619D-9D7D-4565-B15E-7D44A6AD096E}" type="presParOf" srcId="{A4B3FEA1-07D8-4365-931B-21F7EA5D01BC}" destId="{920CE34A-12C6-4A87-AFCA-1E677B21DF61}" srcOrd="2" destOrd="0" presId="urn:microsoft.com/office/officeart/2005/8/layout/orgChart1"/>
    <dgm:cxn modelId="{3E8CFDE0-3D12-4C70-B294-91A134D25DC7}" type="presParOf" srcId="{A4B3FEA1-07D8-4365-931B-21F7EA5D01BC}" destId="{317B1D03-F61F-40C0-8A5E-9781A59C8B39}" srcOrd="3" destOrd="0" presId="urn:microsoft.com/office/officeart/2005/8/layout/orgChart1"/>
    <dgm:cxn modelId="{26615CD5-5C1E-4E61-ABB0-10E00AE65839}" type="presParOf" srcId="{317B1D03-F61F-40C0-8A5E-9781A59C8B39}" destId="{76A68F31-B541-4CFC-BE51-E820E1A2FABD}" srcOrd="0" destOrd="0" presId="urn:microsoft.com/office/officeart/2005/8/layout/orgChart1"/>
    <dgm:cxn modelId="{E2D0D9F4-E6EC-4A5B-8064-D233F4F5B4AD}" type="presParOf" srcId="{76A68F31-B541-4CFC-BE51-E820E1A2FABD}" destId="{2A83940F-EE4F-4F76-95C8-1050EA642E93}" srcOrd="0" destOrd="0" presId="urn:microsoft.com/office/officeart/2005/8/layout/orgChart1"/>
    <dgm:cxn modelId="{4397647D-D296-425B-AD23-8A57AED397BC}" type="presParOf" srcId="{76A68F31-B541-4CFC-BE51-E820E1A2FABD}" destId="{CDA95171-2C22-48B2-8DC6-91D3276BB7DC}" srcOrd="1" destOrd="0" presId="urn:microsoft.com/office/officeart/2005/8/layout/orgChart1"/>
    <dgm:cxn modelId="{F5ABCB40-9476-4419-8CCE-813F67565069}" type="presParOf" srcId="{317B1D03-F61F-40C0-8A5E-9781A59C8B39}" destId="{BA315C89-1D95-44E6-AA0B-B1C52FBC2E88}" srcOrd="1" destOrd="0" presId="urn:microsoft.com/office/officeart/2005/8/layout/orgChart1"/>
    <dgm:cxn modelId="{D6116AD1-D0B9-4826-AE9D-96A39669BBA0}" type="presParOf" srcId="{317B1D03-F61F-40C0-8A5E-9781A59C8B39}" destId="{3CDE453D-19FC-49D9-A9A9-83DF83B7DA73}" srcOrd="2" destOrd="0" presId="urn:microsoft.com/office/officeart/2005/8/layout/orgChart1"/>
    <dgm:cxn modelId="{3A6B5DF0-6E34-461D-9141-CAACBD858BE3}" type="presParOf" srcId="{A4B3FEA1-07D8-4365-931B-21F7EA5D01BC}" destId="{BC380EE6-D4B1-4CA9-9C7F-84C1127E98F4}" srcOrd="4" destOrd="0" presId="urn:microsoft.com/office/officeart/2005/8/layout/orgChart1"/>
    <dgm:cxn modelId="{A55DC5C6-3EB6-4340-B50B-13EA5302EFC5}" type="presParOf" srcId="{A4B3FEA1-07D8-4365-931B-21F7EA5D01BC}" destId="{31460174-969D-4996-8BE0-166E44AF0CBC}" srcOrd="5" destOrd="0" presId="urn:microsoft.com/office/officeart/2005/8/layout/orgChart1"/>
    <dgm:cxn modelId="{E3579C90-D558-40F2-B2C1-F93659E6C4FA}" type="presParOf" srcId="{31460174-969D-4996-8BE0-166E44AF0CBC}" destId="{6D32FF8E-6199-47D8-93C1-5196CC6F939A}" srcOrd="0" destOrd="0" presId="urn:microsoft.com/office/officeart/2005/8/layout/orgChart1"/>
    <dgm:cxn modelId="{F81C3099-F000-4973-BABA-AC955E5F31DF}" type="presParOf" srcId="{6D32FF8E-6199-47D8-93C1-5196CC6F939A}" destId="{D8B96A60-4DEA-46A0-9395-67375024D580}" srcOrd="0" destOrd="0" presId="urn:microsoft.com/office/officeart/2005/8/layout/orgChart1"/>
    <dgm:cxn modelId="{F8C906CD-978C-4E50-923A-A603CCF7E5F1}" type="presParOf" srcId="{6D32FF8E-6199-47D8-93C1-5196CC6F939A}" destId="{2AA6E2E7-C02E-4DEB-8A61-2CAF2BCCAB37}" srcOrd="1" destOrd="0" presId="urn:microsoft.com/office/officeart/2005/8/layout/orgChart1"/>
    <dgm:cxn modelId="{8570C9EA-AE43-43F4-87A7-43BF0FF05CFF}" type="presParOf" srcId="{31460174-969D-4996-8BE0-166E44AF0CBC}" destId="{CBCBA8DE-5AB6-42F9-AFF5-E05D75E96D7E}" srcOrd="1" destOrd="0" presId="urn:microsoft.com/office/officeart/2005/8/layout/orgChart1"/>
    <dgm:cxn modelId="{78FF50AA-E236-4238-B026-905FDFCA6EFF}" type="presParOf" srcId="{31460174-969D-4996-8BE0-166E44AF0CBC}" destId="{12F36B76-3EF8-4A0E-8E3D-9FF348C2F6DD}" srcOrd="2" destOrd="0" presId="urn:microsoft.com/office/officeart/2005/8/layout/orgChart1"/>
    <dgm:cxn modelId="{8BCD606E-8C60-4144-9F7C-6A916480AAE6}" type="presParOf" srcId="{A4B3FEA1-07D8-4365-931B-21F7EA5D01BC}" destId="{EFBD604B-73AD-4BF9-A82D-5BB53C67CADC}" srcOrd="6" destOrd="0" presId="urn:microsoft.com/office/officeart/2005/8/layout/orgChart1"/>
    <dgm:cxn modelId="{8E3B6BE1-8EA7-456D-9594-7AD87490D040}" type="presParOf" srcId="{A4B3FEA1-07D8-4365-931B-21F7EA5D01BC}" destId="{A4175944-0442-4BD1-92D6-693ACFD1C26F}" srcOrd="7" destOrd="0" presId="urn:microsoft.com/office/officeart/2005/8/layout/orgChart1"/>
    <dgm:cxn modelId="{B7A66BDE-EC8E-4BC3-B799-EE0673D92773}" type="presParOf" srcId="{A4175944-0442-4BD1-92D6-693ACFD1C26F}" destId="{F0B682F4-203A-4FCD-AB6F-D0E31CC0CC3D}" srcOrd="0" destOrd="0" presId="urn:microsoft.com/office/officeart/2005/8/layout/orgChart1"/>
    <dgm:cxn modelId="{74FAD13E-F57D-4A9B-B1C7-1EC0805533C7}" type="presParOf" srcId="{F0B682F4-203A-4FCD-AB6F-D0E31CC0CC3D}" destId="{4F1D14F1-4FD4-42A1-9D2B-49F561395D50}" srcOrd="0" destOrd="0" presId="urn:microsoft.com/office/officeart/2005/8/layout/orgChart1"/>
    <dgm:cxn modelId="{B04923A2-209A-403D-8CEE-ACC1B4225E93}" type="presParOf" srcId="{F0B682F4-203A-4FCD-AB6F-D0E31CC0CC3D}" destId="{8CB664B3-347E-4646-9207-02D271EE8404}" srcOrd="1" destOrd="0" presId="urn:microsoft.com/office/officeart/2005/8/layout/orgChart1"/>
    <dgm:cxn modelId="{2C0ABD60-7ECF-4B91-BD9A-9EC453C204AB}" type="presParOf" srcId="{A4175944-0442-4BD1-92D6-693ACFD1C26F}" destId="{7448DB9E-923E-453E-922C-B54E1143E69D}" srcOrd="1" destOrd="0" presId="urn:microsoft.com/office/officeart/2005/8/layout/orgChart1"/>
    <dgm:cxn modelId="{705436EC-0CB1-41FB-AE13-8452D0012FC3}" type="presParOf" srcId="{A4175944-0442-4BD1-92D6-693ACFD1C26F}" destId="{1D92D474-522B-43B5-8497-3E306A7071E3}" srcOrd="2" destOrd="0" presId="urn:microsoft.com/office/officeart/2005/8/layout/orgChart1"/>
    <dgm:cxn modelId="{70FA2B6F-8F63-4F05-A4B0-0BDAFB0377D8}" type="presParOf" srcId="{E795E9C6-D2D4-444E-B289-528C57783F3C}" destId="{0DBDAAB8-8B55-4588-8FD8-C4DEB45F6210}"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3484AC-C337-44A2-A8C1-CA48D805721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D2A1EFD6-5BCD-4DA2-819E-D53C375C1760}">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dirty="0" smtClean="0"/>
            <a:t>GRWG</a:t>
          </a:r>
          <a:endParaRPr lang="en-US" dirty="0"/>
        </a:p>
      </dgm:t>
    </dgm:pt>
    <dgm:pt modelId="{0055B59E-DD21-4FF4-8561-BC88D73094E5}" type="parTrans" cxnId="{EB3B7711-67D2-4DBF-B62D-39A8FE49921E}">
      <dgm:prSet/>
      <dgm:spPr/>
      <dgm:t>
        <a:bodyPr/>
        <a:lstStyle/>
        <a:p>
          <a:endParaRPr lang="en-US"/>
        </a:p>
      </dgm:t>
    </dgm:pt>
    <dgm:pt modelId="{459F21CF-4F13-49E0-9267-9FD5B713424D}" type="sibTrans" cxnId="{EB3B7711-67D2-4DBF-B62D-39A8FE49921E}">
      <dgm:prSet/>
      <dgm:spPr/>
      <dgm:t>
        <a:bodyPr/>
        <a:lstStyle/>
        <a:p>
          <a:endParaRPr lang="en-US"/>
        </a:p>
      </dgm:t>
    </dgm:pt>
    <dgm:pt modelId="{081C008F-B30B-415C-A4F0-7A424922CFC6}">
      <dgm:prSet phldrT="[Text]">
        <dgm:style>
          <a:lnRef idx="1">
            <a:schemeClr val="accent6"/>
          </a:lnRef>
          <a:fillRef idx="2">
            <a:schemeClr val="accent6"/>
          </a:fillRef>
          <a:effectRef idx="1">
            <a:schemeClr val="accent6"/>
          </a:effectRef>
          <a:fontRef idx="minor">
            <a:schemeClr val="dk1"/>
          </a:fontRef>
        </dgm:style>
      </dgm:prSet>
      <dgm:spPr/>
      <dgm:t>
        <a:bodyPr/>
        <a:lstStyle/>
        <a:p>
          <a:r>
            <a:rPr lang="en-US" dirty="0" smtClean="0"/>
            <a:t>IR</a:t>
          </a:r>
          <a:endParaRPr lang="en-US" dirty="0"/>
        </a:p>
      </dgm:t>
    </dgm:pt>
    <dgm:pt modelId="{5E4F79E0-765B-4B8E-94EF-30A3C909EE0B}" type="parTrans" cxnId="{423958B3-245F-447A-B24D-0023F0ED767F}">
      <dgm:prSet/>
      <dgm:spPr/>
      <dgm:t>
        <a:bodyPr/>
        <a:lstStyle/>
        <a:p>
          <a:endParaRPr lang="en-US"/>
        </a:p>
      </dgm:t>
    </dgm:pt>
    <dgm:pt modelId="{911477C5-DE4C-4059-B24A-0FCECC1FD72D}" type="sibTrans" cxnId="{423958B3-245F-447A-B24D-0023F0ED767F}">
      <dgm:prSet/>
      <dgm:spPr/>
      <dgm:t>
        <a:bodyPr/>
        <a:lstStyle/>
        <a:p>
          <a:endParaRPr lang="en-US"/>
        </a:p>
      </dgm:t>
    </dgm:pt>
    <dgm:pt modelId="{59E3600E-2BA5-4F98-A3E8-32CB5AD64EB1}">
      <dgm:prSet phldrT="[Text]">
        <dgm:style>
          <a:lnRef idx="1">
            <a:schemeClr val="accent6"/>
          </a:lnRef>
          <a:fillRef idx="2">
            <a:schemeClr val="accent6"/>
          </a:fillRef>
          <a:effectRef idx="1">
            <a:schemeClr val="accent6"/>
          </a:effectRef>
          <a:fontRef idx="minor">
            <a:schemeClr val="dk1"/>
          </a:fontRef>
        </dgm:style>
      </dgm:prSet>
      <dgm:spPr/>
      <dgm:t>
        <a:bodyPr/>
        <a:lstStyle/>
        <a:p>
          <a:r>
            <a:rPr lang="en-US" dirty="0" smtClean="0"/>
            <a:t>MW</a:t>
          </a:r>
          <a:endParaRPr lang="en-US" dirty="0"/>
        </a:p>
      </dgm:t>
    </dgm:pt>
    <dgm:pt modelId="{F92BB32D-89B3-4ECC-89CC-D1F6167E18F4}" type="parTrans" cxnId="{3868676F-71DA-4BA1-9C78-E4FDA09AE488}">
      <dgm:prSet/>
      <dgm:spPr/>
      <dgm:t>
        <a:bodyPr/>
        <a:lstStyle/>
        <a:p>
          <a:endParaRPr lang="en-US"/>
        </a:p>
      </dgm:t>
    </dgm:pt>
    <dgm:pt modelId="{C44B17C1-D62C-4E37-9E41-0EE5213C3159}" type="sibTrans" cxnId="{3868676F-71DA-4BA1-9C78-E4FDA09AE488}">
      <dgm:prSet/>
      <dgm:spPr/>
      <dgm:t>
        <a:bodyPr/>
        <a:lstStyle/>
        <a:p>
          <a:endParaRPr lang="en-US"/>
        </a:p>
      </dgm:t>
    </dgm:pt>
    <dgm:pt modelId="{6A4FEB76-257A-4AAE-A7D4-28A4AC0A58B8}">
      <dgm:prSet phldrT="[Text]">
        <dgm:style>
          <a:lnRef idx="1">
            <a:schemeClr val="accent6"/>
          </a:lnRef>
          <a:fillRef idx="2">
            <a:schemeClr val="accent6"/>
          </a:fillRef>
          <a:effectRef idx="1">
            <a:schemeClr val="accent6"/>
          </a:effectRef>
          <a:fontRef idx="minor">
            <a:schemeClr val="dk1"/>
          </a:fontRef>
        </dgm:style>
      </dgm:prSet>
      <dgm:spPr/>
      <dgm:t>
        <a:bodyPr/>
        <a:lstStyle/>
        <a:p>
          <a:r>
            <a:rPr lang="en-US" dirty="0" smtClean="0"/>
            <a:t>UV</a:t>
          </a:r>
          <a:endParaRPr lang="en-US" dirty="0"/>
        </a:p>
      </dgm:t>
    </dgm:pt>
    <dgm:pt modelId="{0E3AF784-6BCF-4E1C-9A5B-11D7B1B554FB}" type="parTrans" cxnId="{F9A2E396-14F7-47D1-B95C-39E408E89383}">
      <dgm:prSet/>
      <dgm:spPr/>
      <dgm:t>
        <a:bodyPr/>
        <a:lstStyle/>
        <a:p>
          <a:endParaRPr lang="en-US"/>
        </a:p>
      </dgm:t>
    </dgm:pt>
    <dgm:pt modelId="{93CACDEB-128C-4A7B-8E13-57D87B79E032}" type="sibTrans" cxnId="{F9A2E396-14F7-47D1-B95C-39E408E89383}">
      <dgm:prSet/>
      <dgm:spPr/>
      <dgm:t>
        <a:bodyPr/>
        <a:lstStyle/>
        <a:p>
          <a:endParaRPr lang="en-US"/>
        </a:p>
      </dgm:t>
    </dgm:pt>
    <dgm:pt modelId="{3A3007B6-8652-4B1D-B3AB-BF86A95E6F81}">
      <dgm:prSet>
        <dgm:style>
          <a:lnRef idx="1">
            <a:schemeClr val="accent6"/>
          </a:lnRef>
          <a:fillRef idx="2">
            <a:schemeClr val="accent6"/>
          </a:fillRef>
          <a:effectRef idx="1">
            <a:schemeClr val="accent6"/>
          </a:effectRef>
          <a:fontRef idx="minor">
            <a:schemeClr val="dk1"/>
          </a:fontRef>
        </dgm:style>
      </dgm:prSet>
      <dgm:spPr/>
      <dgm:t>
        <a:bodyPr/>
        <a:lstStyle/>
        <a:p>
          <a:r>
            <a:rPr lang="en-US" dirty="0" smtClean="0"/>
            <a:t>VIS</a:t>
          </a:r>
          <a:endParaRPr lang="en-US" dirty="0"/>
        </a:p>
      </dgm:t>
    </dgm:pt>
    <dgm:pt modelId="{3C41E4D6-90E9-49DF-B246-15193F15E48E}" type="parTrans" cxnId="{8A79366D-7C4E-4BB1-B37B-2D6E03597157}">
      <dgm:prSet/>
      <dgm:spPr/>
      <dgm:t>
        <a:bodyPr/>
        <a:lstStyle/>
        <a:p>
          <a:endParaRPr lang="en-US"/>
        </a:p>
      </dgm:t>
    </dgm:pt>
    <dgm:pt modelId="{CF8EC6D7-7A5D-473E-87B5-DCF6E1D360DB}" type="sibTrans" cxnId="{8A79366D-7C4E-4BB1-B37B-2D6E03597157}">
      <dgm:prSet/>
      <dgm:spPr/>
      <dgm:t>
        <a:bodyPr/>
        <a:lstStyle/>
        <a:p>
          <a:endParaRPr lang="en-US"/>
        </a:p>
      </dgm:t>
    </dgm:pt>
    <dgm:pt modelId="{31DDA2CF-CA2B-4ACF-834B-42E6A431A198}" type="pres">
      <dgm:prSet presAssocID="{0F3484AC-C337-44A2-A8C1-CA48D805721E}" presName="hierChild1" presStyleCnt="0">
        <dgm:presLayoutVars>
          <dgm:orgChart val="1"/>
          <dgm:chPref val="1"/>
          <dgm:dir/>
          <dgm:animOne val="branch"/>
          <dgm:animLvl val="lvl"/>
          <dgm:resizeHandles/>
        </dgm:presLayoutVars>
      </dgm:prSet>
      <dgm:spPr/>
      <dgm:t>
        <a:bodyPr/>
        <a:lstStyle/>
        <a:p>
          <a:endParaRPr lang="en-US"/>
        </a:p>
      </dgm:t>
    </dgm:pt>
    <dgm:pt modelId="{E795E9C6-D2D4-444E-B289-528C57783F3C}" type="pres">
      <dgm:prSet presAssocID="{D2A1EFD6-5BCD-4DA2-819E-D53C375C1760}" presName="hierRoot1" presStyleCnt="0">
        <dgm:presLayoutVars>
          <dgm:hierBranch val="init"/>
        </dgm:presLayoutVars>
      </dgm:prSet>
      <dgm:spPr/>
    </dgm:pt>
    <dgm:pt modelId="{13180B69-EDC8-4919-B51E-3A3E451FF296}" type="pres">
      <dgm:prSet presAssocID="{D2A1EFD6-5BCD-4DA2-819E-D53C375C1760}" presName="rootComposite1" presStyleCnt="0"/>
      <dgm:spPr/>
    </dgm:pt>
    <dgm:pt modelId="{0B26F9D8-AB15-4765-9D4F-887F10BBC9E1}" type="pres">
      <dgm:prSet presAssocID="{D2A1EFD6-5BCD-4DA2-819E-D53C375C1760}" presName="rootText1" presStyleLbl="node0" presStyleIdx="0" presStyleCnt="1" custScaleX="122755" custScaleY="81392">
        <dgm:presLayoutVars>
          <dgm:chPref val="3"/>
        </dgm:presLayoutVars>
      </dgm:prSet>
      <dgm:spPr/>
      <dgm:t>
        <a:bodyPr/>
        <a:lstStyle/>
        <a:p>
          <a:endParaRPr lang="en-US"/>
        </a:p>
      </dgm:t>
    </dgm:pt>
    <dgm:pt modelId="{2B30B52A-E840-445C-81AA-B700AD0B3847}" type="pres">
      <dgm:prSet presAssocID="{D2A1EFD6-5BCD-4DA2-819E-D53C375C1760}" presName="rootConnector1" presStyleLbl="node1" presStyleIdx="0" presStyleCnt="0"/>
      <dgm:spPr/>
      <dgm:t>
        <a:bodyPr/>
        <a:lstStyle/>
        <a:p>
          <a:endParaRPr lang="en-US"/>
        </a:p>
      </dgm:t>
    </dgm:pt>
    <dgm:pt modelId="{A4B3FEA1-07D8-4365-931B-21F7EA5D01BC}" type="pres">
      <dgm:prSet presAssocID="{D2A1EFD6-5BCD-4DA2-819E-D53C375C1760}" presName="hierChild2" presStyleCnt="0"/>
      <dgm:spPr/>
    </dgm:pt>
    <dgm:pt modelId="{9DA21612-69D8-46C2-927E-BBA648B790F8}" type="pres">
      <dgm:prSet presAssocID="{5E4F79E0-765B-4B8E-94EF-30A3C909EE0B}" presName="Name37" presStyleLbl="parChTrans1D2" presStyleIdx="0" presStyleCnt="4"/>
      <dgm:spPr/>
      <dgm:t>
        <a:bodyPr/>
        <a:lstStyle/>
        <a:p>
          <a:endParaRPr lang="en-US"/>
        </a:p>
      </dgm:t>
    </dgm:pt>
    <dgm:pt modelId="{356E95DA-F4AB-4E13-B332-BC0D44F9D1EC}" type="pres">
      <dgm:prSet presAssocID="{081C008F-B30B-415C-A4F0-7A424922CFC6}" presName="hierRoot2" presStyleCnt="0">
        <dgm:presLayoutVars>
          <dgm:hierBranch val="init"/>
        </dgm:presLayoutVars>
      </dgm:prSet>
      <dgm:spPr/>
    </dgm:pt>
    <dgm:pt modelId="{C4AA853E-19D0-4D85-86C6-5568C47900F1}" type="pres">
      <dgm:prSet presAssocID="{081C008F-B30B-415C-A4F0-7A424922CFC6}" presName="rootComposite" presStyleCnt="0"/>
      <dgm:spPr/>
    </dgm:pt>
    <dgm:pt modelId="{0743E3F3-60C7-42B2-85A5-0E2F96005661}" type="pres">
      <dgm:prSet presAssocID="{081C008F-B30B-415C-A4F0-7A424922CFC6}" presName="rootText" presStyleLbl="node2" presStyleIdx="0" presStyleCnt="4" custScaleX="105827" custScaleY="98623">
        <dgm:presLayoutVars>
          <dgm:chPref val="3"/>
        </dgm:presLayoutVars>
      </dgm:prSet>
      <dgm:spPr/>
      <dgm:t>
        <a:bodyPr/>
        <a:lstStyle/>
        <a:p>
          <a:endParaRPr lang="en-US"/>
        </a:p>
      </dgm:t>
    </dgm:pt>
    <dgm:pt modelId="{5A85E038-23EA-425C-8F71-89E1BFE38FDD}" type="pres">
      <dgm:prSet presAssocID="{081C008F-B30B-415C-A4F0-7A424922CFC6}" presName="rootConnector" presStyleLbl="node2" presStyleIdx="0" presStyleCnt="4"/>
      <dgm:spPr/>
      <dgm:t>
        <a:bodyPr/>
        <a:lstStyle/>
        <a:p>
          <a:endParaRPr lang="en-US"/>
        </a:p>
      </dgm:t>
    </dgm:pt>
    <dgm:pt modelId="{0D552B2B-F1D0-44F9-9A02-23B848CA2705}" type="pres">
      <dgm:prSet presAssocID="{081C008F-B30B-415C-A4F0-7A424922CFC6}" presName="hierChild4" presStyleCnt="0"/>
      <dgm:spPr/>
    </dgm:pt>
    <dgm:pt modelId="{941433A1-59D1-45BB-9401-91EF050FAACB}" type="pres">
      <dgm:prSet presAssocID="{081C008F-B30B-415C-A4F0-7A424922CFC6}" presName="hierChild5" presStyleCnt="0"/>
      <dgm:spPr/>
    </dgm:pt>
    <dgm:pt modelId="{920CE34A-12C6-4A87-AFCA-1E677B21DF61}" type="pres">
      <dgm:prSet presAssocID="{F92BB32D-89B3-4ECC-89CC-D1F6167E18F4}" presName="Name37" presStyleLbl="parChTrans1D2" presStyleIdx="1" presStyleCnt="4"/>
      <dgm:spPr/>
      <dgm:t>
        <a:bodyPr/>
        <a:lstStyle/>
        <a:p>
          <a:endParaRPr lang="en-US"/>
        </a:p>
      </dgm:t>
    </dgm:pt>
    <dgm:pt modelId="{317B1D03-F61F-40C0-8A5E-9781A59C8B39}" type="pres">
      <dgm:prSet presAssocID="{59E3600E-2BA5-4F98-A3E8-32CB5AD64EB1}" presName="hierRoot2" presStyleCnt="0">
        <dgm:presLayoutVars>
          <dgm:hierBranch val="init"/>
        </dgm:presLayoutVars>
      </dgm:prSet>
      <dgm:spPr/>
    </dgm:pt>
    <dgm:pt modelId="{76A68F31-B541-4CFC-BE51-E820E1A2FABD}" type="pres">
      <dgm:prSet presAssocID="{59E3600E-2BA5-4F98-A3E8-32CB5AD64EB1}" presName="rootComposite" presStyleCnt="0"/>
      <dgm:spPr/>
    </dgm:pt>
    <dgm:pt modelId="{2A83940F-EE4F-4F76-95C8-1050EA642E93}" type="pres">
      <dgm:prSet presAssocID="{59E3600E-2BA5-4F98-A3E8-32CB5AD64EB1}" presName="rootText" presStyleLbl="node2" presStyleIdx="1" presStyleCnt="4">
        <dgm:presLayoutVars>
          <dgm:chPref val="3"/>
        </dgm:presLayoutVars>
      </dgm:prSet>
      <dgm:spPr/>
      <dgm:t>
        <a:bodyPr/>
        <a:lstStyle/>
        <a:p>
          <a:endParaRPr lang="en-US"/>
        </a:p>
      </dgm:t>
    </dgm:pt>
    <dgm:pt modelId="{CDA95171-2C22-48B2-8DC6-91D3276BB7DC}" type="pres">
      <dgm:prSet presAssocID="{59E3600E-2BA5-4F98-A3E8-32CB5AD64EB1}" presName="rootConnector" presStyleLbl="node2" presStyleIdx="1" presStyleCnt="4"/>
      <dgm:spPr/>
      <dgm:t>
        <a:bodyPr/>
        <a:lstStyle/>
        <a:p>
          <a:endParaRPr lang="en-US"/>
        </a:p>
      </dgm:t>
    </dgm:pt>
    <dgm:pt modelId="{BA315C89-1D95-44E6-AA0B-B1C52FBC2E88}" type="pres">
      <dgm:prSet presAssocID="{59E3600E-2BA5-4F98-A3E8-32CB5AD64EB1}" presName="hierChild4" presStyleCnt="0"/>
      <dgm:spPr/>
    </dgm:pt>
    <dgm:pt modelId="{3CDE453D-19FC-49D9-A9A9-83DF83B7DA73}" type="pres">
      <dgm:prSet presAssocID="{59E3600E-2BA5-4F98-A3E8-32CB5AD64EB1}" presName="hierChild5" presStyleCnt="0"/>
      <dgm:spPr/>
    </dgm:pt>
    <dgm:pt modelId="{BC380EE6-D4B1-4CA9-9C7F-84C1127E98F4}" type="pres">
      <dgm:prSet presAssocID="{0E3AF784-6BCF-4E1C-9A5B-11D7B1B554FB}" presName="Name37" presStyleLbl="parChTrans1D2" presStyleIdx="2" presStyleCnt="4"/>
      <dgm:spPr/>
      <dgm:t>
        <a:bodyPr/>
        <a:lstStyle/>
        <a:p>
          <a:endParaRPr lang="en-US"/>
        </a:p>
      </dgm:t>
    </dgm:pt>
    <dgm:pt modelId="{31460174-969D-4996-8BE0-166E44AF0CBC}" type="pres">
      <dgm:prSet presAssocID="{6A4FEB76-257A-4AAE-A7D4-28A4AC0A58B8}" presName="hierRoot2" presStyleCnt="0">
        <dgm:presLayoutVars>
          <dgm:hierBranch val="init"/>
        </dgm:presLayoutVars>
      </dgm:prSet>
      <dgm:spPr/>
    </dgm:pt>
    <dgm:pt modelId="{6D32FF8E-6199-47D8-93C1-5196CC6F939A}" type="pres">
      <dgm:prSet presAssocID="{6A4FEB76-257A-4AAE-A7D4-28A4AC0A58B8}" presName="rootComposite" presStyleCnt="0"/>
      <dgm:spPr/>
    </dgm:pt>
    <dgm:pt modelId="{D8B96A60-4DEA-46A0-9395-67375024D580}" type="pres">
      <dgm:prSet presAssocID="{6A4FEB76-257A-4AAE-A7D4-28A4AC0A58B8}" presName="rootText" presStyleLbl="node2" presStyleIdx="2" presStyleCnt="4">
        <dgm:presLayoutVars>
          <dgm:chPref val="3"/>
        </dgm:presLayoutVars>
      </dgm:prSet>
      <dgm:spPr/>
      <dgm:t>
        <a:bodyPr/>
        <a:lstStyle/>
        <a:p>
          <a:endParaRPr lang="en-US"/>
        </a:p>
      </dgm:t>
    </dgm:pt>
    <dgm:pt modelId="{2AA6E2E7-C02E-4DEB-8A61-2CAF2BCCAB37}" type="pres">
      <dgm:prSet presAssocID="{6A4FEB76-257A-4AAE-A7D4-28A4AC0A58B8}" presName="rootConnector" presStyleLbl="node2" presStyleIdx="2" presStyleCnt="4"/>
      <dgm:spPr/>
      <dgm:t>
        <a:bodyPr/>
        <a:lstStyle/>
        <a:p>
          <a:endParaRPr lang="en-US"/>
        </a:p>
      </dgm:t>
    </dgm:pt>
    <dgm:pt modelId="{CBCBA8DE-5AB6-42F9-AFF5-E05D75E96D7E}" type="pres">
      <dgm:prSet presAssocID="{6A4FEB76-257A-4AAE-A7D4-28A4AC0A58B8}" presName="hierChild4" presStyleCnt="0"/>
      <dgm:spPr/>
    </dgm:pt>
    <dgm:pt modelId="{12F36B76-3EF8-4A0E-8E3D-9FF348C2F6DD}" type="pres">
      <dgm:prSet presAssocID="{6A4FEB76-257A-4AAE-A7D4-28A4AC0A58B8}" presName="hierChild5" presStyleCnt="0"/>
      <dgm:spPr/>
    </dgm:pt>
    <dgm:pt modelId="{EFBD604B-73AD-4BF9-A82D-5BB53C67CADC}" type="pres">
      <dgm:prSet presAssocID="{3C41E4D6-90E9-49DF-B246-15193F15E48E}" presName="Name37" presStyleLbl="parChTrans1D2" presStyleIdx="3" presStyleCnt="4"/>
      <dgm:spPr/>
      <dgm:t>
        <a:bodyPr/>
        <a:lstStyle/>
        <a:p>
          <a:endParaRPr lang="en-US"/>
        </a:p>
      </dgm:t>
    </dgm:pt>
    <dgm:pt modelId="{A4175944-0442-4BD1-92D6-693ACFD1C26F}" type="pres">
      <dgm:prSet presAssocID="{3A3007B6-8652-4B1D-B3AB-BF86A95E6F81}" presName="hierRoot2" presStyleCnt="0">
        <dgm:presLayoutVars>
          <dgm:hierBranch val="init"/>
        </dgm:presLayoutVars>
      </dgm:prSet>
      <dgm:spPr/>
    </dgm:pt>
    <dgm:pt modelId="{F0B682F4-203A-4FCD-AB6F-D0E31CC0CC3D}" type="pres">
      <dgm:prSet presAssocID="{3A3007B6-8652-4B1D-B3AB-BF86A95E6F81}" presName="rootComposite" presStyleCnt="0"/>
      <dgm:spPr/>
    </dgm:pt>
    <dgm:pt modelId="{4F1D14F1-4FD4-42A1-9D2B-49F561395D50}" type="pres">
      <dgm:prSet presAssocID="{3A3007B6-8652-4B1D-B3AB-BF86A95E6F81}" presName="rootText" presStyleLbl="node2" presStyleIdx="3" presStyleCnt="4">
        <dgm:presLayoutVars>
          <dgm:chPref val="3"/>
        </dgm:presLayoutVars>
      </dgm:prSet>
      <dgm:spPr/>
      <dgm:t>
        <a:bodyPr/>
        <a:lstStyle/>
        <a:p>
          <a:endParaRPr lang="en-US"/>
        </a:p>
      </dgm:t>
    </dgm:pt>
    <dgm:pt modelId="{8CB664B3-347E-4646-9207-02D271EE8404}" type="pres">
      <dgm:prSet presAssocID="{3A3007B6-8652-4B1D-B3AB-BF86A95E6F81}" presName="rootConnector" presStyleLbl="node2" presStyleIdx="3" presStyleCnt="4"/>
      <dgm:spPr/>
      <dgm:t>
        <a:bodyPr/>
        <a:lstStyle/>
        <a:p>
          <a:endParaRPr lang="en-US"/>
        </a:p>
      </dgm:t>
    </dgm:pt>
    <dgm:pt modelId="{7448DB9E-923E-453E-922C-B54E1143E69D}" type="pres">
      <dgm:prSet presAssocID="{3A3007B6-8652-4B1D-B3AB-BF86A95E6F81}" presName="hierChild4" presStyleCnt="0"/>
      <dgm:spPr/>
    </dgm:pt>
    <dgm:pt modelId="{1D92D474-522B-43B5-8497-3E306A7071E3}" type="pres">
      <dgm:prSet presAssocID="{3A3007B6-8652-4B1D-B3AB-BF86A95E6F81}" presName="hierChild5" presStyleCnt="0"/>
      <dgm:spPr/>
    </dgm:pt>
    <dgm:pt modelId="{0DBDAAB8-8B55-4588-8FD8-C4DEB45F6210}" type="pres">
      <dgm:prSet presAssocID="{D2A1EFD6-5BCD-4DA2-819E-D53C375C1760}" presName="hierChild3" presStyleCnt="0"/>
      <dgm:spPr/>
    </dgm:pt>
  </dgm:ptLst>
  <dgm:cxnLst>
    <dgm:cxn modelId="{EB3B7711-67D2-4DBF-B62D-39A8FE49921E}" srcId="{0F3484AC-C337-44A2-A8C1-CA48D805721E}" destId="{D2A1EFD6-5BCD-4DA2-819E-D53C375C1760}" srcOrd="0" destOrd="0" parTransId="{0055B59E-DD21-4FF4-8561-BC88D73094E5}" sibTransId="{459F21CF-4F13-49E0-9267-9FD5B713424D}"/>
    <dgm:cxn modelId="{3868676F-71DA-4BA1-9C78-E4FDA09AE488}" srcId="{D2A1EFD6-5BCD-4DA2-819E-D53C375C1760}" destId="{59E3600E-2BA5-4F98-A3E8-32CB5AD64EB1}" srcOrd="1" destOrd="0" parTransId="{F92BB32D-89B3-4ECC-89CC-D1F6167E18F4}" sibTransId="{C44B17C1-D62C-4E37-9E41-0EE5213C3159}"/>
    <dgm:cxn modelId="{50F15F26-0DC6-4163-ACD0-E55884DE0732}" type="presOf" srcId="{3C41E4D6-90E9-49DF-B246-15193F15E48E}" destId="{EFBD604B-73AD-4BF9-A82D-5BB53C67CADC}" srcOrd="0" destOrd="0" presId="urn:microsoft.com/office/officeart/2005/8/layout/orgChart1"/>
    <dgm:cxn modelId="{609E665D-3540-437A-9445-2B7526F3D18E}" type="presOf" srcId="{081C008F-B30B-415C-A4F0-7A424922CFC6}" destId="{0743E3F3-60C7-42B2-85A5-0E2F96005661}" srcOrd="0" destOrd="0" presId="urn:microsoft.com/office/officeart/2005/8/layout/orgChart1"/>
    <dgm:cxn modelId="{52BCB105-8CEE-44A1-91BC-8504DF504549}" type="presOf" srcId="{3A3007B6-8652-4B1D-B3AB-BF86A95E6F81}" destId="{4F1D14F1-4FD4-42A1-9D2B-49F561395D50}" srcOrd="0" destOrd="0" presId="urn:microsoft.com/office/officeart/2005/8/layout/orgChart1"/>
    <dgm:cxn modelId="{838D4F70-7F24-4965-B469-1D6E1229B1C5}" type="presOf" srcId="{59E3600E-2BA5-4F98-A3E8-32CB5AD64EB1}" destId="{2A83940F-EE4F-4F76-95C8-1050EA642E93}" srcOrd="0" destOrd="0" presId="urn:microsoft.com/office/officeart/2005/8/layout/orgChart1"/>
    <dgm:cxn modelId="{8A79366D-7C4E-4BB1-B37B-2D6E03597157}" srcId="{D2A1EFD6-5BCD-4DA2-819E-D53C375C1760}" destId="{3A3007B6-8652-4B1D-B3AB-BF86A95E6F81}" srcOrd="3" destOrd="0" parTransId="{3C41E4D6-90E9-49DF-B246-15193F15E48E}" sibTransId="{CF8EC6D7-7A5D-473E-87B5-DCF6E1D360DB}"/>
    <dgm:cxn modelId="{D228EBAF-E3F3-4DCE-ACC4-22147AC07049}" type="presOf" srcId="{D2A1EFD6-5BCD-4DA2-819E-D53C375C1760}" destId="{2B30B52A-E840-445C-81AA-B700AD0B3847}" srcOrd="1" destOrd="0" presId="urn:microsoft.com/office/officeart/2005/8/layout/orgChart1"/>
    <dgm:cxn modelId="{54184890-A3CE-4973-905C-744B36EA1CEB}" type="presOf" srcId="{0F3484AC-C337-44A2-A8C1-CA48D805721E}" destId="{31DDA2CF-CA2B-4ACF-834B-42E6A431A198}" srcOrd="0" destOrd="0" presId="urn:microsoft.com/office/officeart/2005/8/layout/orgChart1"/>
    <dgm:cxn modelId="{A74BDD74-4C0F-4AB5-BFE8-668C5280D1A2}" type="presOf" srcId="{D2A1EFD6-5BCD-4DA2-819E-D53C375C1760}" destId="{0B26F9D8-AB15-4765-9D4F-887F10BBC9E1}" srcOrd="0" destOrd="0" presId="urn:microsoft.com/office/officeart/2005/8/layout/orgChart1"/>
    <dgm:cxn modelId="{423958B3-245F-447A-B24D-0023F0ED767F}" srcId="{D2A1EFD6-5BCD-4DA2-819E-D53C375C1760}" destId="{081C008F-B30B-415C-A4F0-7A424922CFC6}" srcOrd="0" destOrd="0" parTransId="{5E4F79E0-765B-4B8E-94EF-30A3C909EE0B}" sibTransId="{911477C5-DE4C-4059-B24A-0FCECC1FD72D}"/>
    <dgm:cxn modelId="{F7555DF6-3ADD-4CB3-87DF-1C69985E0F42}" type="presOf" srcId="{6A4FEB76-257A-4AAE-A7D4-28A4AC0A58B8}" destId="{2AA6E2E7-C02E-4DEB-8A61-2CAF2BCCAB37}" srcOrd="1" destOrd="0" presId="urn:microsoft.com/office/officeart/2005/8/layout/orgChart1"/>
    <dgm:cxn modelId="{47FF9E01-D9EB-44C8-A722-7E69928CD8F4}" type="presOf" srcId="{3A3007B6-8652-4B1D-B3AB-BF86A95E6F81}" destId="{8CB664B3-347E-4646-9207-02D271EE8404}" srcOrd="1" destOrd="0" presId="urn:microsoft.com/office/officeart/2005/8/layout/orgChart1"/>
    <dgm:cxn modelId="{F9A2E396-14F7-47D1-B95C-39E408E89383}" srcId="{D2A1EFD6-5BCD-4DA2-819E-D53C375C1760}" destId="{6A4FEB76-257A-4AAE-A7D4-28A4AC0A58B8}" srcOrd="2" destOrd="0" parTransId="{0E3AF784-6BCF-4E1C-9A5B-11D7B1B554FB}" sibTransId="{93CACDEB-128C-4A7B-8E13-57D87B79E032}"/>
    <dgm:cxn modelId="{EDF74D10-5AA7-4AC9-80E9-8015CB446906}" type="presOf" srcId="{59E3600E-2BA5-4F98-A3E8-32CB5AD64EB1}" destId="{CDA95171-2C22-48B2-8DC6-91D3276BB7DC}" srcOrd="1" destOrd="0" presId="urn:microsoft.com/office/officeart/2005/8/layout/orgChart1"/>
    <dgm:cxn modelId="{7D374D8E-48CC-4679-A626-40ACA4BB614D}" type="presOf" srcId="{081C008F-B30B-415C-A4F0-7A424922CFC6}" destId="{5A85E038-23EA-425C-8F71-89E1BFE38FDD}" srcOrd="1" destOrd="0" presId="urn:microsoft.com/office/officeart/2005/8/layout/orgChart1"/>
    <dgm:cxn modelId="{4247C162-6240-411E-9C9D-24D70BFAD868}" type="presOf" srcId="{0E3AF784-6BCF-4E1C-9A5B-11D7B1B554FB}" destId="{BC380EE6-D4B1-4CA9-9C7F-84C1127E98F4}" srcOrd="0" destOrd="0" presId="urn:microsoft.com/office/officeart/2005/8/layout/orgChart1"/>
    <dgm:cxn modelId="{AF50E5DF-C882-41F0-B546-C3F72FC9DBBC}" type="presOf" srcId="{F92BB32D-89B3-4ECC-89CC-D1F6167E18F4}" destId="{920CE34A-12C6-4A87-AFCA-1E677B21DF61}" srcOrd="0" destOrd="0" presId="urn:microsoft.com/office/officeart/2005/8/layout/orgChart1"/>
    <dgm:cxn modelId="{7666EBCC-2B52-4191-AFB8-D8C7FB05187D}" type="presOf" srcId="{5E4F79E0-765B-4B8E-94EF-30A3C909EE0B}" destId="{9DA21612-69D8-46C2-927E-BBA648B790F8}" srcOrd="0" destOrd="0" presId="urn:microsoft.com/office/officeart/2005/8/layout/orgChart1"/>
    <dgm:cxn modelId="{59C0B39A-44C5-41C2-B6EA-5B3F07C824E9}" type="presOf" srcId="{6A4FEB76-257A-4AAE-A7D4-28A4AC0A58B8}" destId="{D8B96A60-4DEA-46A0-9395-67375024D580}" srcOrd="0" destOrd="0" presId="urn:microsoft.com/office/officeart/2005/8/layout/orgChart1"/>
    <dgm:cxn modelId="{4D22CAA5-32C2-4385-A0DE-49B25347ED7D}" type="presParOf" srcId="{31DDA2CF-CA2B-4ACF-834B-42E6A431A198}" destId="{E795E9C6-D2D4-444E-B289-528C57783F3C}" srcOrd="0" destOrd="0" presId="urn:microsoft.com/office/officeart/2005/8/layout/orgChart1"/>
    <dgm:cxn modelId="{A07DF18C-8010-4E4F-B67B-2D7BF2615259}" type="presParOf" srcId="{E795E9C6-D2D4-444E-B289-528C57783F3C}" destId="{13180B69-EDC8-4919-B51E-3A3E451FF296}" srcOrd="0" destOrd="0" presId="urn:microsoft.com/office/officeart/2005/8/layout/orgChart1"/>
    <dgm:cxn modelId="{7EC46C76-3877-4145-B216-3DCD9B9BF9D5}" type="presParOf" srcId="{13180B69-EDC8-4919-B51E-3A3E451FF296}" destId="{0B26F9D8-AB15-4765-9D4F-887F10BBC9E1}" srcOrd="0" destOrd="0" presId="urn:microsoft.com/office/officeart/2005/8/layout/orgChart1"/>
    <dgm:cxn modelId="{F67948CF-4794-44E2-B7AC-F63FAED8B52A}" type="presParOf" srcId="{13180B69-EDC8-4919-B51E-3A3E451FF296}" destId="{2B30B52A-E840-445C-81AA-B700AD0B3847}" srcOrd="1" destOrd="0" presId="urn:microsoft.com/office/officeart/2005/8/layout/orgChart1"/>
    <dgm:cxn modelId="{7C06D322-270F-48DB-A4A9-663BC8A20E23}" type="presParOf" srcId="{E795E9C6-D2D4-444E-B289-528C57783F3C}" destId="{A4B3FEA1-07D8-4365-931B-21F7EA5D01BC}" srcOrd="1" destOrd="0" presId="urn:microsoft.com/office/officeart/2005/8/layout/orgChart1"/>
    <dgm:cxn modelId="{0A91C407-154D-45A8-993F-5B2D281F6E65}" type="presParOf" srcId="{A4B3FEA1-07D8-4365-931B-21F7EA5D01BC}" destId="{9DA21612-69D8-46C2-927E-BBA648B790F8}" srcOrd="0" destOrd="0" presId="urn:microsoft.com/office/officeart/2005/8/layout/orgChart1"/>
    <dgm:cxn modelId="{BD4F1634-2338-4C0D-B321-C7F4EB3EFD9E}" type="presParOf" srcId="{A4B3FEA1-07D8-4365-931B-21F7EA5D01BC}" destId="{356E95DA-F4AB-4E13-B332-BC0D44F9D1EC}" srcOrd="1" destOrd="0" presId="urn:microsoft.com/office/officeart/2005/8/layout/orgChart1"/>
    <dgm:cxn modelId="{22BD5A49-FCB3-4006-ABCA-A4066E3509D2}" type="presParOf" srcId="{356E95DA-F4AB-4E13-B332-BC0D44F9D1EC}" destId="{C4AA853E-19D0-4D85-86C6-5568C47900F1}" srcOrd="0" destOrd="0" presId="urn:microsoft.com/office/officeart/2005/8/layout/orgChart1"/>
    <dgm:cxn modelId="{91B5ACA2-0644-4C54-8F7C-E4946F357FFE}" type="presParOf" srcId="{C4AA853E-19D0-4D85-86C6-5568C47900F1}" destId="{0743E3F3-60C7-42B2-85A5-0E2F96005661}" srcOrd="0" destOrd="0" presId="urn:microsoft.com/office/officeart/2005/8/layout/orgChart1"/>
    <dgm:cxn modelId="{C3C35BDE-15B9-454A-9000-78EC85BD7966}" type="presParOf" srcId="{C4AA853E-19D0-4D85-86C6-5568C47900F1}" destId="{5A85E038-23EA-425C-8F71-89E1BFE38FDD}" srcOrd="1" destOrd="0" presId="urn:microsoft.com/office/officeart/2005/8/layout/orgChart1"/>
    <dgm:cxn modelId="{52D958E4-ED2A-4A93-82CB-8EE0255458EE}" type="presParOf" srcId="{356E95DA-F4AB-4E13-B332-BC0D44F9D1EC}" destId="{0D552B2B-F1D0-44F9-9A02-23B848CA2705}" srcOrd="1" destOrd="0" presId="urn:microsoft.com/office/officeart/2005/8/layout/orgChart1"/>
    <dgm:cxn modelId="{504E944A-1BB4-472C-B5C7-7D9BE0C95F9C}" type="presParOf" srcId="{356E95DA-F4AB-4E13-B332-BC0D44F9D1EC}" destId="{941433A1-59D1-45BB-9401-91EF050FAACB}" srcOrd="2" destOrd="0" presId="urn:microsoft.com/office/officeart/2005/8/layout/orgChart1"/>
    <dgm:cxn modelId="{FF447BAF-0DF9-4C9C-B6C8-3713339B177A}" type="presParOf" srcId="{A4B3FEA1-07D8-4365-931B-21F7EA5D01BC}" destId="{920CE34A-12C6-4A87-AFCA-1E677B21DF61}" srcOrd="2" destOrd="0" presId="urn:microsoft.com/office/officeart/2005/8/layout/orgChart1"/>
    <dgm:cxn modelId="{894E6EA2-B421-4924-9B47-1D537F461BA1}" type="presParOf" srcId="{A4B3FEA1-07D8-4365-931B-21F7EA5D01BC}" destId="{317B1D03-F61F-40C0-8A5E-9781A59C8B39}" srcOrd="3" destOrd="0" presId="urn:microsoft.com/office/officeart/2005/8/layout/orgChart1"/>
    <dgm:cxn modelId="{9F88112B-C11D-4A9B-A6AD-AAA8443A4BB3}" type="presParOf" srcId="{317B1D03-F61F-40C0-8A5E-9781A59C8B39}" destId="{76A68F31-B541-4CFC-BE51-E820E1A2FABD}" srcOrd="0" destOrd="0" presId="urn:microsoft.com/office/officeart/2005/8/layout/orgChart1"/>
    <dgm:cxn modelId="{997E3BE0-3429-429E-A88E-23BEA2A94C9D}" type="presParOf" srcId="{76A68F31-B541-4CFC-BE51-E820E1A2FABD}" destId="{2A83940F-EE4F-4F76-95C8-1050EA642E93}" srcOrd="0" destOrd="0" presId="urn:microsoft.com/office/officeart/2005/8/layout/orgChart1"/>
    <dgm:cxn modelId="{6BBFBFA7-28ED-4B6E-83D2-D1D8F4490DD7}" type="presParOf" srcId="{76A68F31-B541-4CFC-BE51-E820E1A2FABD}" destId="{CDA95171-2C22-48B2-8DC6-91D3276BB7DC}" srcOrd="1" destOrd="0" presId="urn:microsoft.com/office/officeart/2005/8/layout/orgChart1"/>
    <dgm:cxn modelId="{535EDBDB-C33B-4CCD-849C-A9A021D21C46}" type="presParOf" srcId="{317B1D03-F61F-40C0-8A5E-9781A59C8B39}" destId="{BA315C89-1D95-44E6-AA0B-B1C52FBC2E88}" srcOrd="1" destOrd="0" presId="urn:microsoft.com/office/officeart/2005/8/layout/orgChart1"/>
    <dgm:cxn modelId="{21742346-1A5D-4799-92EF-38E111E3C977}" type="presParOf" srcId="{317B1D03-F61F-40C0-8A5E-9781A59C8B39}" destId="{3CDE453D-19FC-49D9-A9A9-83DF83B7DA73}" srcOrd="2" destOrd="0" presId="urn:microsoft.com/office/officeart/2005/8/layout/orgChart1"/>
    <dgm:cxn modelId="{E3B0F580-ECAC-4B2B-B991-84C5736ADE30}" type="presParOf" srcId="{A4B3FEA1-07D8-4365-931B-21F7EA5D01BC}" destId="{BC380EE6-D4B1-4CA9-9C7F-84C1127E98F4}" srcOrd="4" destOrd="0" presId="urn:microsoft.com/office/officeart/2005/8/layout/orgChart1"/>
    <dgm:cxn modelId="{3F552A6C-0723-4D32-AF6B-EB7838DC8296}" type="presParOf" srcId="{A4B3FEA1-07D8-4365-931B-21F7EA5D01BC}" destId="{31460174-969D-4996-8BE0-166E44AF0CBC}" srcOrd="5" destOrd="0" presId="urn:microsoft.com/office/officeart/2005/8/layout/orgChart1"/>
    <dgm:cxn modelId="{A43B9DA0-D412-497B-BF13-9593E35106C5}" type="presParOf" srcId="{31460174-969D-4996-8BE0-166E44AF0CBC}" destId="{6D32FF8E-6199-47D8-93C1-5196CC6F939A}" srcOrd="0" destOrd="0" presId="urn:microsoft.com/office/officeart/2005/8/layout/orgChart1"/>
    <dgm:cxn modelId="{D1131A3C-E460-4D42-A6D1-D81EFC06E9D4}" type="presParOf" srcId="{6D32FF8E-6199-47D8-93C1-5196CC6F939A}" destId="{D8B96A60-4DEA-46A0-9395-67375024D580}" srcOrd="0" destOrd="0" presId="urn:microsoft.com/office/officeart/2005/8/layout/orgChart1"/>
    <dgm:cxn modelId="{46F02497-EAD0-4527-80EF-C3BBB29B3C6D}" type="presParOf" srcId="{6D32FF8E-6199-47D8-93C1-5196CC6F939A}" destId="{2AA6E2E7-C02E-4DEB-8A61-2CAF2BCCAB37}" srcOrd="1" destOrd="0" presId="urn:microsoft.com/office/officeart/2005/8/layout/orgChart1"/>
    <dgm:cxn modelId="{EA84C052-B87A-4AD3-B2CE-AAF8CDE0BBC4}" type="presParOf" srcId="{31460174-969D-4996-8BE0-166E44AF0CBC}" destId="{CBCBA8DE-5AB6-42F9-AFF5-E05D75E96D7E}" srcOrd="1" destOrd="0" presId="urn:microsoft.com/office/officeart/2005/8/layout/orgChart1"/>
    <dgm:cxn modelId="{9DA98D0B-1771-4280-902F-45B2F7465A35}" type="presParOf" srcId="{31460174-969D-4996-8BE0-166E44AF0CBC}" destId="{12F36B76-3EF8-4A0E-8E3D-9FF348C2F6DD}" srcOrd="2" destOrd="0" presId="urn:microsoft.com/office/officeart/2005/8/layout/orgChart1"/>
    <dgm:cxn modelId="{C35DF6D9-F6B3-4566-B07A-449128FEC5FD}" type="presParOf" srcId="{A4B3FEA1-07D8-4365-931B-21F7EA5D01BC}" destId="{EFBD604B-73AD-4BF9-A82D-5BB53C67CADC}" srcOrd="6" destOrd="0" presId="urn:microsoft.com/office/officeart/2005/8/layout/orgChart1"/>
    <dgm:cxn modelId="{BADFDBFC-628B-4D21-97CC-95586A315D0C}" type="presParOf" srcId="{A4B3FEA1-07D8-4365-931B-21F7EA5D01BC}" destId="{A4175944-0442-4BD1-92D6-693ACFD1C26F}" srcOrd="7" destOrd="0" presId="urn:microsoft.com/office/officeart/2005/8/layout/orgChart1"/>
    <dgm:cxn modelId="{F9C8A1A1-DD22-4F90-AEDF-15BB465821AF}" type="presParOf" srcId="{A4175944-0442-4BD1-92D6-693ACFD1C26F}" destId="{F0B682F4-203A-4FCD-AB6F-D0E31CC0CC3D}" srcOrd="0" destOrd="0" presId="urn:microsoft.com/office/officeart/2005/8/layout/orgChart1"/>
    <dgm:cxn modelId="{197CB4EE-0991-47CF-96AD-5AAC227725C3}" type="presParOf" srcId="{F0B682F4-203A-4FCD-AB6F-D0E31CC0CC3D}" destId="{4F1D14F1-4FD4-42A1-9D2B-49F561395D50}" srcOrd="0" destOrd="0" presId="urn:microsoft.com/office/officeart/2005/8/layout/orgChart1"/>
    <dgm:cxn modelId="{C7E91D03-D657-4B9E-A2A7-014F54B178F6}" type="presParOf" srcId="{F0B682F4-203A-4FCD-AB6F-D0E31CC0CC3D}" destId="{8CB664B3-347E-4646-9207-02D271EE8404}" srcOrd="1" destOrd="0" presId="urn:microsoft.com/office/officeart/2005/8/layout/orgChart1"/>
    <dgm:cxn modelId="{DD36262B-4C69-453D-8731-82BE90F89D26}" type="presParOf" srcId="{A4175944-0442-4BD1-92D6-693ACFD1C26F}" destId="{7448DB9E-923E-453E-922C-B54E1143E69D}" srcOrd="1" destOrd="0" presId="urn:microsoft.com/office/officeart/2005/8/layout/orgChart1"/>
    <dgm:cxn modelId="{4B1BAD60-BF07-4604-9E5C-D1F907C7F492}" type="presParOf" srcId="{A4175944-0442-4BD1-92D6-693ACFD1C26F}" destId="{1D92D474-522B-43B5-8497-3E306A7071E3}" srcOrd="2" destOrd="0" presId="urn:microsoft.com/office/officeart/2005/8/layout/orgChart1"/>
    <dgm:cxn modelId="{0D3D2ABA-2818-4EAC-9E7D-4F75539DC8CD}" type="presParOf" srcId="{E795E9C6-D2D4-444E-B289-528C57783F3C}" destId="{0DBDAAB8-8B55-4588-8FD8-C4DEB45F6210}"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89884E-E4C9-4C53-AF58-BD32698AD812}">
      <dsp:nvSpPr>
        <dsp:cNvPr id="0" name=""/>
        <dsp:cNvSpPr/>
      </dsp:nvSpPr>
      <dsp:spPr>
        <a:xfrm>
          <a:off x="1471338" y="911742"/>
          <a:ext cx="3138764" cy="3101456"/>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prstTxWarp prst="textArchUp">
            <a:avLst/>
          </a:prstTxWarp>
          <a:noAutofit/>
        </a:bodyPr>
        <a:lstStyle/>
        <a:p>
          <a:pPr lvl="0" algn="ctr" defTabSz="889000">
            <a:lnSpc>
              <a:spcPct val="90000"/>
            </a:lnSpc>
            <a:spcBef>
              <a:spcPct val="0"/>
            </a:spcBef>
            <a:spcAft>
              <a:spcPct val="35000"/>
            </a:spcAft>
          </a:pPr>
          <a:endParaRPr lang="en-US" sz="2000" kern="1200" dirty="0" smtClean="0"/>
        </a:p>
        <a:p>
          <a:pPr lvl="0" algn="ctr" defTabSz="889000">
            <a:lnSpc>
              <a:spcPct val="90000"/>
            </a:lnSpc>
            <a:spcBef>
              <a:spcPct val="0"/>
            </a:spcBef>
            <a:spcAft>
              <a:spcPct val="35000"/>
            </a:spcAft>
          </a:pPr>
          <a:r>
            <a:rPr lang="en-US" sz="2000" kern="1200" dirty="0" smtClean="0">
              <a:solidFill>
                <a:srgbClr val="4E0B55"/>
              </a:solidFill>
            </a:rPr>
            <a:t>GSICS Reference Instruments</a:t>
          </a:r>
          <a:endParaRPr lang="en-US" sz="2000" kern="1200" dirty="0">
            <a:solidFill>
              <a:srgbClr val="4E0B55"/>
            </a:solidFill>
          </a:endParaRPr>
        </a:p>
      </dsp:txBody>
      <dsp:txXfrm>
        <a:off x="1471338" y="911742"/>
        <a:ext cx="3138764" cy="3101456"/>
      </dsp:txXfrm>
    </dsp:sp>
    <dsp:sp modelId="{311ED651-A684-4E5B-B098-49B0D674C3BF}">
      <dsp:nvSpPr>
        <dsp:cNvPr id="0" name=""/>
        <dsp:cNvSpPr/>
      </dsp:nvSpPr>
      <dsp:spPr>
        <a:xfrm>
          <a:off x="4173563" y="1785150"/>
          <a:ext cx="1275060" cy="1275060"/>
        </a:xfrm>
        <a:prstGeom prst="ellipse">
          <a:avLst/>
        </a:prstGeom>
        <a:solidFill>
          <a:srgbClr val="92D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1">
                  <a:lumMod val="95000"/>
                  <a:lumOff val="5000"/>
                </a:schemeClr>
              </a:solidFill>
            </a:rPr>
            <a:t>IR Products</a:t>
          </a:r>
        </a:p>
      </dsp:txBody>
      <dsp:txXfrm>
        <a:off x="4173563" y="1785150"/>
        <a:ext cx="1275060" cy="1275060"/>
      </dsp:txXfrm>
    </dsp:sp>
    <dsp:sp modelId="{7312E86F-BF2E-4C24-8C2F-55D7E11EB92B}">
      <dsp:nvSpPr>
        <dsp:cNvPr id="0" name=""/>
        <dsp:cNvSpPr/>
      </dsp:nvSpPr>
      <dsp:spPr>
        <a:xfrm>
          <a:off x="2511880" y="3578920"/>
          <a:ext cx="1088353" cy="1018479"/>
        </a:xfrm>
        <a:prstGeom prst="ellipse">
          <a:avLst/>
        </a:prstGeom>
        <a:solidFill>
          <a:srgbClr val="92D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1">
                  <a:lumMod val="95000"/>
                  <a:lumOff val="5000"/>
                </a:schemeClr>
              </a:solidFill>
            </a:rPr>
            <a:t>Vis Products</a:t>
          </a:r>
          <a:endParaRPr lang="en-US" sz="1500" b="1" kern="1200" dirty="0">
            <a:solidFill>
              <a:schemeClr val="tx1">
                <a:lumMod val="95000"/>
                <a:lumOff val="5000"/>
              </a:schemeClr>
            </a:solidFill>
          </a:endParaRPr>
        </a:p>
      </dsp:txBody>
      <dsp:txXfrm>
        <a:off x="2511880" y="3578920"/>
        <a:ext cx="1088353" cy="1018479"/>
      </dsp:txXfrm>
    </dsp:sp>
    <dsp:sp modelId="{2030942D-84A5-4704-814A-6316AA5DADD2}">
      <dsp:nvSpPr>
        <dsp:cNvPr id="0" name=""/>
        <dsp:cNvSpPr/>
      </dsp:nvSpPr>
      <dsp:spPr>
        <a:xfrm>
          <a:off x="2503977" y="0"/>
          <a:ext cx="1267919" cy="1188738"/>
        </a:xfrm>
        <a:prstGeom prst="ellipse">
          <a:avLst/>
        </a:prstGeom>
        <a:solidFill>
          <a:srgbClr val="92D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1">
                  <a:lumMod val="95000"/>
                  <a:lumOff val="5000"/>
                </a:schemeClr>
              </a:solidFill>
            </a:rPr>
            <a:t>MW</a:t>
          </a:r>
          <a:endParaRPr lang="en-US" sz="1500" b="1" kern="1200" dirty="0">
            <a:solidFill>
              <a:schemeClr val="tx1">
                <a:lumMod val="95000"/>
                <a:lumOff val="5000"/>
              </a:schemeClr>
            </a:solidFill>
          </a:endParaRPr>
        </a:p>
      </dsp:txBody>
      <dsp:txXfrm>
        <a:off x="2503977" y="0"/>
        <a:ext cx="1267919" cy="1188738"/>
      </dsp:txXfrm>
    </dsp:sp>
    <dsp:sp modelId="{B2398856-49DE-42D1-B0CB-2DE026C82784}">
      <dsp:nvSpPr>
        <dsp:cNvPr id="0" name=""/>
        <dsp:cNvSpPr/>
      </dsp:nvSpPr>
      <dsp:spPr>
        <a:xfrm>
          <a:off x="400903" y="1633272"/>
          <a:ext cx="1275060" cy="1275060"/>
        </a:xfrm>
        <a:prstGeom prst="ellipse">
          <a:avLst/>
        </a:prstGeom>
        <a:solidFill>
          <a:srgbClr val="92D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1">
                  <a:lumMod val="95000"/>
                  <a:lumOff val="5000"/>
                </a:schemeClr>
              </a:solidFill>
            </a:rPr>
            <a:t>UV</a:t>
          </a:r>
          <a:endParaRPr lang="en-US" sz="1500" b="1" kern="1200" dirty="0">
            <a:solidFill>
              <a:schemeClr val="tx1">
                <a:lumMod val="95000"/>
                <a:lumOff val="5000"/>
              </a:schemeClr>
            </a:solidFill>
          </a:endParaRPr>
        </a:p>
      </dsp:txBody>
      <dsp:txXfrm>
        <a:off x="400903" y="1633272"/>
        <a:ext cx="1275060" cy="12750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08 July 2015</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 xmlns:p14="http://schemas.microsoft.com/office/powerpoint/2010/main" val="41787166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08 July 2015</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 xmlns:p14="http://schemas.microsoft.com/office/powerpoint/2010/main" val="396464514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6837"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3673"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0508"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7346"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4180" algn="l" defTabSz="913673" rtl="0" eaLnBrk="1" latinLnBrk="0" hangingPunct="1">
      <a:defRPr sz="1200" kern="1200">
        <a:solidFill>
          <a:schemeClr val="tx1"/>
        </a:solidFill>
        <a:latin typeface="+mn-lt"/>
        <a:ea typeface="+mn-ea"/>
        <a:cs typeface="+mn-cs"/>
      </a:defRPr>
    </a:lvl6pPr>
    <a:lvl7pPr marL="2741018" algn="l" defTabSz="913673" rtl="0" eaLnBrk="1" latinLnBrk="0" hangingPunct="1">
      <a:defRPr sz="1200" kern="1200">
        <a:solidFill>
          <a:schemeClr val="tx1"/>
        </a:solidFill>
        <a:latin typeface="+mn-lt"/>
        <a:ea typeface="+mn-ea"/>
        <a:cs typeface="+mn-cs"/>
      </a:defRPr>
    </a:lvl7pPr>
    <a:lvl8pPr marL="3197853" algn="l" defTabSz="913673" rtl="0" eaLnBrk="1" latinLnBrk="0" hangingPunct="1">
      <a:defRPr sz="1200" kern="1200">
        <a:solidFill>
          <a:schemeClr val="tx1"/>
        </a:solidFill>
        <a:latin typeface="+mn-lt"/>
        <a:ea typeface="+mn-ea"/>
        <a:cs typeface="+mn-cs"/>
      </a:defRPr>
    </a:lvl8pPr>
    <a:lvl9pPr marL="3654689" algn="l" defTabSz="91367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smtClean="0"/>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dirty="0"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08 July 2015</a:t>
            </a:fld>
            <a:endParaRPr lang="de-DE"/>
          </a:p>
        </p:txBody>
      </p:sp>
    </p:spTree>
    <p:extLst>
      <p:ext uri="{BB962C8B-B14F-4D97-AF65-F5344CB8AC3E}">
        <p14:creationId xmlns="" xmlns:p14="http://schemas.microsoft.com/office/powerpoint/2010/main" val="3735515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08 July 2015</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2</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tore</a:t>
            </a:r>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08 July 2015</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7</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694004"/>
            <a:ext cx="84201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485900" y="4429125"/>
            <a:ext cx="6934200" cy="1752600"/>
          </a:xfrm>
        </p:spPr>
        <p:txBody>
          <a:bodyPr/>
          <a:lstStyle>
            <a:lvl1pPr marL="0" indent="0" algn="ctr">
              <a:buNone/>
              <a:defRPr>
                <a:solidFill>
                  <a:schemeClr val="tx1">
                    <a:tint val="75000"/>
                  </a:schemeClr>
                </a:solidFill>
              </a:defRPr>
            </a:lvl1pPr>
            <a:lvl2pPr marL="456837" indent="0" algn="ctr">
              <a:buNone/>
              <a:defRPr>
                <a:solidFill>
                  <a:schemeClr val="tx1">
                    <a:tint val="75000"/>
                  </a:schemeClr>
                </a:solidFill>
              </a:defRPr>
            </a:lvl2pPr>
            <a:lvl3pPr marL="913673" indent="0" algn="ctr">
              <a:buNone/>
              <a:defRPr>
                <a:solidFill>
                  <a:schemeClr val="tx1">
                    <a:tint val="75000"/>
                  </a:schemeClr>
                </a:solidFill>
              </a:defRPr>
            </a:lvl3pPr>
            <a:lvl4pPr marL="1370508" indent="0" algn="ctr">
              <a:buNone/>
              <a:defRPr>
                <a:solidFill>
                  <a:schemeClr val="tx1">
                    <a:tint val="75000"/>
                  </a:schemeClr>
                </a:solidFill>
              </a:defRPr>
            </a:lvl4pPr>
            <a:lvl5pPr marL="1827346" indent="0" algn="ctr">
              <a:buNone/>
              <a:defRPr>
                <a:solidFill>
                  <a:schemeClr val="tx1">
                    <a:tint val="75000"/>
                  </a:schemeClr>
                </a:solidFill>
              </a:defRPr>
            </a:lvl5pPr>
            <a:lvl6pPr marL="2284180" indent="0" algn="ctr">
              <a:buNone/>
              <a:defRPr>
                <a:solidFill>
                  <a:schemeClr val="tx1">
                    <a:tint val="75000"/>
                  </a:schemeClr>
                </a:solidFill>
              </a:defRPr>
            </a:lvl6pPr>
            <a:lvl7pPr marL="2741018" indent="0" algn="ctr">
              <a:buNone/>
              <a:defRPr>
                <a:solidFill>
                  <a:schemeClr val="tx1">
                    <a:tint val="75000"/>
                  </a:schemeClr>
                </a:solidFill>
              </a:defRPr>
            </a:lvl7pPr>
            <a:lvl8pPr marL="3197853" indent="0" algn="ctr">
              <a:buNone/>
              <a:defRPr>
                <a:solidFill>
                  <a:schemeClr val="tx1">
                    <a:tint val="75000"/>
                  </a:schemeClr>
                </a:solidFill>
              </a:defRPr>
            </a:lvl8pPr>
            <a:lvl9pPr marL="3654689" indent="0" algn="ctr">
              <a:buNone/>
              <a:defRPr>
                <a:solidFill>
                  <a:schemeClr val="tx1">
                    <a:tint val="75000"/>
                  </a:schemeClr>
                </a:solidFill>
              </a:defRPr>
            </a:lvl9pPr>
          </a:lstStyle>
          <a:p>
            <a:r>
              <a:rPr lang="en-US" dirty="0" smtClean="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64"/>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5"/>
            <a:ext cx="59436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6837" indent="0">
              <a:buNone/>
              <a:defRPr sz="2800"/>
            </a:lvl2pPr>
            <a:lvl3pPr marL="913673" indent="0">
              <a:buNone/>
              <a:defRPr sz="2300"/>
            </a:lvl3pPr>
            <a:lvl4pPr marL="1370508" indent="0">
              <a:buNone/>
              <a:defRPr sz="2000"/>
            </a:lvl4pPr>
            <a:lvl5pPr marL="1827346" indent="0">
              <a:buNone/>
              <a:defRPr sz="2000"/>
            </a:lvl5pPr>
            <a:lvl6pPr marL="2284180" indent="0">
              <a:buNone/>
              <a:defRPr sz="2000"/>
            </a:lvl6pPr>
            <a:lvl7pPr marL="2741018" indent="0">
              <a:buNone/>
              <a:defRPr sz="2000"/>
            </a:lvl7pPr>
            <a:lvl8pPr marL="3197853" indent="0">
              <a:buNone/>
              <a:defRPr sz="2000"/>
            </a:lvl8pPr>
            <a:lvl9pPr marL="3654689" indent="0">
              <a:buNone/>
              <a:defRPr sz="2000"/>
            </a:lvl9pPr>
          </a:lstStyle>
          <a:p>
            <a:pPr lvl="0"/>
            <a:endParaRPr lang="en-GB" noProof="0" smtClean="0"/>
          </a:p>
        </p:txBody>
      </p:sp>
      <p:sp>
        <p:nvSpPr>
          <p:cNvPr id="4" name="Text Placeholder 3"/>
          <p:cNvSpPr>
            <a:spLocks noGrp="1"/>
          </p:cNvSpPr>
          <p:nvPr>
            <p:ph type="body" sz="half" idx="2"/>
          </p:nvPr>
        </p:nvSpPr>
        <p:spPr>
          <a:xfrm>
            <a:off x="1941645" y="5367349"/>
            <a:ext cx="5943600" cy="8048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63"/>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63"/>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95300" y="46212"/>
            <a:ext cx="8915400" cy="618727"/>
          </a:xfr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131220"/>
            <a:ext cx="8915400" cy="555665"/>
          </a:xfrm>
        </p:spPr>
        <p:txBody>
          <a:bodyPr/>
          <a:lstStyle>
            <a:lvl1pPr>
              <a:defRPr sz="2800" b="1"/>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300" b="1"/>
            </a:lvl1pPr>
            <a:lvl2pPr>
              <a:defRPr sz="2000" b="1"/>
            </a:lvl2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4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6837" indent="0">
              <a:buNone/>
              <a:defRPr sz="1800">
                <a:solidFill>
                  <a:schemeClr val="tx1">
                    <a:tint val="75000"/>
                  </a:schemeClr>
                </a:solidFill>
              </a:defRPr>
            </a:lvl2pPr>
            <a:lvl3pPr marL="913673" indent="0">
              <a:buNone/>
              <a:defRPr sz="1600">
                <a:solidFill>
                  <a:schemeClr val="tx1">
                    <a:tint val="75000"/>
                  </a:schemeClr>
                </a:solidFill>
              </a:defRPr>
            </a:lvl3pPr>
            <a:lvl4pPr marL="1370508" indent="0">
              <a:buNone/>
              <a:defRPr sz="1400">
                <a:solidFill>
                  <a:schemeClr val="tx1">
                    <a:tint val="75000"/>
                  </a:schemeClr>
                </a:solidFill>
              </a:defRPr>
            </a:lvl4pPr>
            <a:lvl5pPr marL="1827346" indent="0">
              <a:buNone/>
              <a:defRPr sz="1400">
                <a:solidFill>
                  <a:schemeClr val="tx1">
                    <a:tint val="75000"/>
                  </a:schemeClr>
                </a:solidFill>
              </a:defRPr>
            </a:lvl5pPr>
            <a:lvl6pPr marL="2284180" indent="0">
              <a:buNone/>
              <a:defRPr sz="1400">
                <a:solidFill>
                  <a:schemeClr val="tx1">
                    <a:tint val="75000"/>
                  </a:schemeClr>
                </a:solidFill>
              </a:defRPr>
            </a:lvl6pPr>
            <a:lvl7pPr marL="2741018" indent="0">
              <a:buNone/>
              <a:defRPr sz="1400">
                <a:solidFill>
                  <a:schemeClr val="tx1">
                    <a:tint val="75000"/>
                  </a:schemeClr>
                </a:solidFill>
              </a:defRPr>
            </a:lvl7pPr>
            <a:lvl8pPr marL="3197853" indent="0">
              <a:buNone/>
              <a:defRPr sz="1400">
                <a:solidFill>
                  <a:schemeClr val="tx1">
                    <a:tint val="75000"/>
                  </a:schemeClr>
                </a:solidFill>
              </a:defRPr>
            </a:lvl8pPr>
            <a:lvl9pPr marL="3654689"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64"/>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7"/>
            <a:ext cx="437687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5" y="1535117"/>
            <a:ext cx="437859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86" y="1090649"/>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3"/>
            <a:ext cx="3259006"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83"/>
            <a:ext cx="5537729" cy="5853113"/>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4"/>
            <a:ext cx="3259006" cy="46910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50368"/>
            <a:ext cx="8915400" cy="429541"/>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lvl="0"/>
            <a:r>
              <a:rPr lang="en-US" dirty="0" smtClean="0"/>
              <a:t>Click to edit Master title style</a:t>
            </a:r>
            <a:endParaRPr lang="en-GB" dirty="0" smtClean="0"/>
          </a:p>
        </p:txBody>
      </p:sp>
      <p:sp>
        <p:nvSpPr>
          <p:cNvPr id="2051" name="Text Placeholder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9" name="Line 8"/>
          <p:cNvSpPr>
            <a:spLocks noChangeShapeType="1"/>
          </p:cNvSpPr>
          <p:nvPr/>
        </p:nvSpPr>
        <p:spPr bwMode="auto">
          <a:xfrm>
            <a:off x="571499" y="573707"/>
            <a:ext cx="8839201" cy="0"/>
          </a:xfrm>
          <a:prstGeom prst="line">
            <a:avLst/>
          </a:prstGeom>
          <a:noFill/>
          <a:ln w="57150" cmpd="thinThick">
            <a:solidFill>
              <a:srgbClr val="3333FF"/>
            </a:solidFill>
            <a:round/>
            <a:headEnd/>
            <a:tailEnd/>
          </a:ln>
          <a:effectLst/>
        </p:spPr>
        <p:txBody>
          <a:bodyPr lIns="91366" tIns="45682" rIns="91366" bIns="45682"/>
          <a:lstStyle/>
          <a:p>
            <a:pPr algn="ctr">
              <a:defRPr/>
            </a:pPr>
            <a:endParaRPr lang="en-US"/>
          </a:p>
        </p:txBody>
      </p:sp>
      <p:pic>
        <p:nvPicPr>
          <p:cNvPr id="2056" name="Picture 8" descr="H:\MY DOCUMENTS\GSICS\logo\GSICS180px.png"/>
          <p:cNvPicPr>
            <a:picLocks noChangeAspect="1" noChangeArrowheads="1"/>
          </p:cNvPicPr>
          <p:nvPr/>
        </p:nvPicPr>
        <p:blipFill>
          <a:blip r:embed="rId14" cstate="print"/>
          <a:srcRect/>
          <a:stretch>
            <a:fillRect/>
          </a:stretch>
        </p:blipFill>
        <p:spPr bwMode="auto">
          <a:xfrm>
            <a:off x="8191505" y="6162712"/>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90" r:id="rId2"/>
    <p:sldLayoutId id="2147484087" r:id="rId3"/>
    <p:sldLayoutId id="2147484078" r:id="rId4"/>
    <p:sldLayoutId id="2147484080" r:id="rId5"/>
    <p:sldLayoutId id="2147484079" r:id="rId6"/>
    <p:sldLayoutId id="2147484088" r:id="rId7"/>
    <p:sldLayoutId id="2147484089" r:id="rId8"/>
    <p:sldLayoutId id="2147484081" r:id="rId9"/>
    <p:sldLayoutId id="2147484082" r:id="rId10"/>
    <p:sldLayoutId id="2147484083" r:id="rId11"/>
    <p:sldLayoutId id="2147484084" r:id="rId12"/>
  </p:sldLayoutIdLst>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300">
          <a:solidFill>
            <a:schemeClr val="tx1"/>
          </a:solidFill>
          <a:latin typeface="Calibri" pitchFamily="34" charset="0"/>
        </a:defRPr>
      </a:lvl2pPr>
      <a:lvl3pPr algn="ctr" rtl="0" eaLnBrk="0" fontAlgn="base" hangingPunct="0">
        <a:spcBef>
          <a:spcPct val="0"/>
        </a:spcBef>
        <a:spcAft>
          <a:spcPct val="0"/>
        </a:spcAft>
        <a:defRPr sz="4300">
          <a:solidFill>
            <a:schemeClr val="tx1"/>
          </a:solidFill>
          <a:latin typeface="Calibri" pitchFamily="34" charset="0"/>
        </a:defRPr>
      </a:lvl3pPr>
      <a:lvl4pPr algn="ctr" rtl="0" eaLnBrk="0" fontAlgn="base" hangingPunct="0">
        <a:spcBef>
          <a:spcPct val="0"/>
        </a:spcBef>
        <a:spcAft>
          <a:spcPct val="0"/>
        </a:spcAft>
        <a:defRPr sz="4300">
          <a:solidFill>
            <a:schemeClr val="tx1"/>
          </a:solidFill>
          <a:latin typeface="Calibri" pitchFamily="34" charset="0"/>
        </a:defRPr>
      </a:lvl4pPr>
      <a:lvl5pPr algn="ctr" rtl="0" eaLnBrk="0" fontAlgn="base" hangingPunct="0">
        <a:spcBef>
          <a:spcPct val="0"/>
        </a:spcBef>
        <a:spcAft>
          <a:spcPct val="0"/>
        </a:spcAft>
        <a:defRPr sz="4300">
          <a:solidFill>
            <a:schemeClr val="tx1"/>
          </a:solidFill>
          <a:latin typeface="Calibri" pitchFamily="34" charset="0"/>
        </a:defRPr>
      </a:lvl5pPr>
      <a:lvl6pPr marL="456837" algn="ctr" rtl="0" fontAlgn="base">
        <a:spcBef>
          <a:spcPct val="0"/>
        </a:spcBef>
        <a:spcAft>
          <a:spcPct val="0"/>
        </a:spcAft>
        <a:defRPr sz="4300">
          <a:solidFill>
            <a:schemeClr val="tx1"/>
          </a:solidFill>
          <a:latin typeface="Calibri" pitchFamily="34" charset="0"/>
        </a:defRPr>
      </a:lvl6pPr>
      <a:lvl7pPr marL="913673" algn="ctr" rtl="0" fontAlgn="base">
        <a:spcBef>
          <a:spcPct val="0"/>
        </a:spcBef>
        <a:spcAft>
          <a:spcPct val="0"/>
        </a:spcAft>
        <a:defRPr sz="4300">
          <a:solidFill>
            <a:schemeClr val="tx1"/>
          </a:solidFill>
          <a:latin typeface="Calibri" pitchFamily="34" charset="0"/>
        </a:defRPr>
      </a:lvl7pPr>
      <a:lvl8pPr marL="1370508" algn="ctr" rtl="0" fontAlgn="base">
        <a:spcBef>
          <a:spcPct val="0"/>
        </a:spcBef>
        <a:spcAft>
          <a:spcPct val="0"/>
        </a:spcAft>
        <a:defRPr sz="4300">
          <a:solidFill>
            <a:schemeClr val="tx1"/>
          </a:solidFill>
          <a:latin typeface="Calibri" pitchFamily="34" charset="0"/>
        </a:defRPr>
      </a:lvl8pPr>
      <a:lvl9pPr marL="1827346" algn="ctr" rtl="0" fontAlgn="base">
        <a:spcBef>
          <a:spcPct val="0"/>
        </a:spcBef>
        <a:spcAft>
          <a:spcPct val="0"/>
        </a:spcAft>
        <a:defRPr sz="4300">
          <a:solidFill>
            <a:schemeClr val="tx1"/>
          </a:solidFill>
          <a:latin typeface="Calibri" pitchFamily="34" charset="0"/>
        </a:defRPr>
      </a:lvl9pPr>
    </p:titleStyle>
    <p:bodyStyle>
      <a:lvl1pPr marL="342627" indent="-342627" algn="l" rtl="0" eaLnBrk="0" fontAlgn="base" hangingPunct="0">
        <a:spcBef>
          <a:spcPct val="20000"/>
        </a:spcBef>
        <a:spcAft>
          <a:spcPct val="0"/>
        </a:spcAft>
        <a:buFont typeface="Arial" charset="0"/>
        <a:buChar char="•"/>
        <a:defRPr sz="2300" b="1" kern="1200">
          <a:solidFill>
            <a:schemeClr val="tx1"/>
          </a:solidFill>
          <a:latin typeface="+mn-lt"/>
          <a:ea typeface="+mn-ea"/>
          <a:cs typeface="+mn-cs"/>
        </a:defRPr>
      </a:lvl1pPr>
      <a:lvl2pPr marL="742359" indent="-285521"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2090" indent="-228416"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598925"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764"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2598"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435"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271"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107"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673" rtl="0" eaLnBrk="1" latinLnBrk="0" hangingPunct="1">
        <a:defRPr sz="1800" kern="1200">
          <a:solidFill>
            <a:schemeClr val="tx1"/>
          </a:solidFill>
          <a:latin typeface="+mn-lt"/>
          <a:ea typeface="+mn-ea"/>
          <a:cs typeface="+mn-cs"/>
        </a:defRPr>
      </a:lvl1pPr>
      <a:lvl2pPr marL="456837" algn="l" defTabSz="913673" rtl="0" eaLnBrk="1" latinLnBrk="0" hangingPunct="1">
        <a:defRPr sz="1800" kern="1200">
          <a:solidFill>
            <a:schemeClr val="tx1"/>
          </a:solidFill>
          <a:latin typeface="+mn-lt"/>
          <a:ea typeface="+mn-ea"/>
          <a:cs typeface="+mn-cs"/>
        </a:defRPr>
      </a:lvl2pPr>
      <a:lvl3pPr marL="913673" algn="l" defTabSz="913673" rtl="0" eaLnBrk="1" latinLnBrk="0" hangingPunct="1">
        <a:defRPr sz="1800" kern="1200">
          <a:solidFill>
            <a:schemeClr val="tx1"/>
          </a:solidFill>
          <a:latin typeface="+mn-lt"/>
          <a:ea typeface="+mn-ea"/>
          <a:cs typeface="+mn-cs"/>
        </a:defRPr>
      </a:lvl3pPr>
      <a:lvl4pPr marL="1370508" algn="l" defTabSz="913673" rtl="0" eaLnBrk="1" latinLnBrk="0" hangingPunct="1">
        <a:defRPr sz="1800" kern="1200">
          <a:solidFill>
            <a:schemeClr val="tx1"/>
          </a:solidFill>
          <a:latin typeface="+mn-lt"/>
          <a:ea typeface="+mn-ea"/>
          <a:cs typeface="+mn-cs"/>
        </a:defRPr>
      </a:lvl4pPr>
      <a:lvl5pPr marL="1827346" algn="l" defTabSz="913673" rtl="0" eaLnBrk="1" latinLnBrk="0" hangingPunct="1">
        <a:defRPr sz="1800" kern="1200">
          <a:solidFill>
            <a:schemeClr val="tx1"/>
          </a:solidFill>
          <a:latin typeface="+mn-lt"/>
          <a:ea typeface="+mn-ea"/>
          <a:cs typeface="+mn-cs"/>
        </a:defRPr>
      </a:lvl5pPr>
      <a:lvl6pPr marL="2284180" algn="l" defTabSz="913673" rtl="0" eaLnBrk="1" latinLnBrk="0" hangingPunct="1">
        <a:defRPr sz="1800" kern="1200">
          <a:solidFill>
            <a:schemeClr val="tx1"/>
          </a:solidFill>
          <a:latin typeface="+mn-lt"/>
          <a:ea typeface="+mn-ea"/>
          <a:cs typeface="+mn-cs"/>
        </a:defRPr>
      </a:lvl6pPr>
      <a:lvl7pPr marL="2741018" algn="l" defTabSz="913673" rtl="0" eaLnBrk="1" latinLnBrk="0" hangingPunct="1">
        <a:defRPr sz="1800" kern="1200">
          <a:solidFill>
            <a:schemeClr val="tx1"/>
          </a:solidFill>
          <a:latin typeface="+mn-lt"/>
          <a:ea typeface="+mn-ea"/>
          <a:cs typeface="+mn-cs"/>
        </a:defRPr>
      </a:lvl7pPr>
      <a:lvl8pPr marL="3197853" algn="l" defTabSz="913673" rtl="0" eaLnBrk="1" latinLnBrk="0" hangingPunct="1">
        <a:defRPr sz="1800" kern="1200">
          <a:solidFill>
            <a:schemeClr val="tx1"/>
          </a:solidFill>
          <a:latin typeface="+mn-lt"/>
          <a:ea typeface="+mn-ea"/>
          <a:cs typeface="+mn-cs"/>
        </a:defRPr>
      </a:lvl8pPr>
      <a:lvl9pPr marL="3654689" algn="l" defTabSz="91367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gsics.nesdis.noaa.gov/pub/Development/20150316/7a_Hewison_ReferenceInstrumentScoringScheme.pptx" TargetMode="External"/><Relationship Id="rId2" Type="http://schemas.openxmlformats.org/officeDocument/2006/relationships/hyperlink" Target="https://gsics.nesdis.noaa.gov/wiki/Development/20131015" TargetMode="External"/><Relationship Id="rId1" Type="http://schemas.openxmlformats.org/officeDocument/2006/relationships/slideLayout" Target="../slideLayouts/slideLayout2.xml"/><Relationship Id="rId4" Type="http://schemas.openxmlformats.org/officeDocument/2006/relationships/hyperlink" Target="https://gsics.nesdis.noaa.gov/wiki/bin/view/Main/TimHewison"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wmo-sat.info/oscar/instruments/view/207" TargetMode="External"/><Relationship Id="rId2" Type="http://schemas.openxmlformats.org/officeDocument/2006/relationships/hyperlink" Target="http://www.wmo-sat.info/oscar/" TargetMode="External"/><Relationship Id="rId1" Type="http://schemas.openxmlformats.org/officeDocument/2006/relationships/slideLayout" Target="../slideLayouts/slideLayout3.xml"/><Relationship Id="rId5" Type="http://schemas.openxmlformats.org/officeDocument/2006/relationships/hyperlink" Target="http://www.star.nesdis.noaa.gov/icvs/about.php" TargetMode="External"/><Relationship Id="rId4" Type="http://schemas.openxmlformats.org/officeDocument/2006/relationships/hyperlink" Target="http://ncc.nesdis.noaa.gov/about.php"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hyperlink" Target="gsics.wmo.int" TargetMode="External"/><Relationship Id="rId4" Type="http://schemas.openxmlformats.org/officeDocument/2006/relationships/diagramQuickStyle" Target="../diagrams/quickStyle1.xml"/><Relationship Id="rId9"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http://www.wmo-sat.info/oscar/" TargetMode="External"/><Relationship Id="rId2" Type="http://schemas.openxmlformats.org/officeDocument/2006/relationships/hyperlink" Target="http://www.star.nesdis.noaa.gov/icv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8.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a:xfrm>
            <a:off x="802641" y="2942923"/>
            <a:ext cx="8900159" cy="1387777"/>
          </a:xfrm>
          <a:scene3d>
            <a:camera prst="orthographicFront"/>
            <a:lightRig rig="threePt" dir="t"/>
          </a:scene3d>
          <a:sp3d>
            <a:bevelT/>
          </a:sp3d>
        </p:spPr>
        <p:style>
          <a:lnRef idx="3">
            <a:schemeClr val="lt1"/>
          </a:lnRef>
          <a:fillRef idx="1">
            <a:schemeClr val="accent4"/>
          </a:fillRef>
          <a:effectRef idx="1">
            <a:schemeClr val="accent4"/>
          </a:effectRef>
          <a:fontRef idx="minor">
            <a:schemeClr val="lt1"/>
          </a:fontRef>
        </p:style>
        <p:txBody>
          <a:bodyPr/>
          <a:lstStyle/>
          <a:p>
            <a:pPr eaLnBrk="1" hangingPunct="1"/>
            <a:r>
              <a:rPr lang="en-GB" sz="3600" dirty="0" smtClean="0"/>
              <a:t/>
            </a:r>
            <a:br>
              <a:rPr lang="en-GB" sz="3600" dirty="0" smtClean="0"/>
            </a:br>
            <a:r>
              <a:rPr lang="en-US" sz="3600" b="0" dirty="0" smtClean="0"/>
              <a:t> Selecting a GSICS reference instrument </a:t>
            </a:r>
            <a:r>
              <a:rPr lang="en-GB" sz="3600" dirty="0" smtClean="0"/>
              <a:t/>
            </a:r>
            <a:br>
              <a:rPr lang="en-GB" sz="3600" dirty="0" smtClean="0"/>
            </a:br>
            <a:endParaRPr lang="en-GB" sz="3600" dirty="0" smtClean="0"/>
          </a:p>
        </p:txBody>
      </p:sp>
      <p:sp>
        <p:nvSpPr>
          <p:cNvPr id="5" name="Rectangle 43"/>
          <p:cNvSpPr>
            <a:spLocks noGrp="1" noChangeArrowheads="1"/>
          </p:cNvSpPr>
          <p:nvPr>
            <p:ph type="subTitle" idx="1"/>
          </p:nvPr>
        </p:nvSpPr>
        <p:spPr>
          <a:xfrm>
            <a:off x="1160024" y="4925513"/>
            <a:ext cx="7555043" cy="929187"/>
          </a:xfrm>
        </p:spPr>
        <p:txBody>
          <a:bodyPr/>
          <a:lstStyle/>
          <a:p>
            <a:pPr eaLnBrk="1" hangingPunct="1">
              <a:defRPr/>
            </a:pPr>
            <a:r>
              <a:rPr lang="en-US" i="1" dirty="0" smtClean="0">
                <a:solidFill>
                  <a:srgbClr val="C00000"/>
                </a:solidFill>
              </a:rPr>
              <a:t> </a:t>
            </a:r>
            <a:r>
              <a:rPr lang="en-US" i="1" dirty="0" err="1" smtClean="0">
                <a:solidFill>
                  <a:srgbClr val="C00000"/>
                </a:solidFill>
              </a:rPr>
              <a:t>Manik</a:t>
            </a:r>
            <a:r>
              <a:rPr lang="en-US" i="1" dirty="0" smtClean="0">
                <a:solidFill>
                  <a:srgbClr val="C00000"/>
                </a:solidFill>
              </a:rPr>
              <a:t> Bali, Tim </a:t>
            </a:r>
            <a:r>
              <a:rPr lang="en-US" i="1" dirty="0" err="1" smtClean="0">
                <a:solidFill>
                  <a:srgbClr val="C00000"/>
                </a:solidFill>
              </a:rPr>
              <a:t>Hewison</a:t>
            </a:r>
            <a:r>
              <a:rPr lang="en-US" i="1" dirty="0" smtClean="0">
                <a:solidFill>
                  <a:srgbClr val="C00000"/>
                </a:solidFill>
              </a:rPr>
              <a:t> and Lawrence E Flynn</a:t>
            </a:r>
            <a:endParaRPr lang="en-US" sz="1600" i="1" dirty="0" smtClean="0">
              <a:solidFill>
                <a:srgbClr val="C00000"/>
              </a:solidFill>
            </a:endParaRPr>
          </a:p>
          <a:p>
            <a:pPr eaLnBrk="1" hangingPunct="1">
              <a:buFont typeface="Arial" pitchFamily="34" charset="0"/>
              <a:buNone/>
              <a:defRPr/>
            </a:pPr>
            <a:r>
              <a:rPr lang="en-US" sz="1600" dirty="0" smtClean="0">
                <a:solidFill>
                  <a:schemeClr val="tx1"/>
                </a:solidFill>
              </a:rPr>
              <a:t>July, 09, 2015 ( Web meeting)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5600" y="939800"/>
            <a:ext cx="9398000" cy="4801314"/>
          </a:xfrm>
          <a:prstGeom prst="rect">
            <a:avLst/>
          </a:prstGeo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wrap="square">
            <a:spAutoFit/>
          </a:bodyPr>
          <a:lstStyle/>
          <a:p>
            <a:r>
              <a:rPr lang="en-US" sz="1800" dirty="0" smtClean="0">
                <a:solidFill>
                  <a:schemeClr val="bg1"/>
                </a:solidFill>
                <a:latin typeface="Arial" pitchFamily="34" charset="0"/>
                <a:cs typeface="Arial" pitchFamily="34" charset="0"/>
              </a:rPr>
              <a:t>A very simple scheme</a:t>
            </a:r>
          </a:p>
          <a:p>
            <a:endParaRPr lang="en-US" sz="1800" b="0" dirty="0" smtClean="0">
              <a:solidFill>
                <a:schemeClr val="tx1"/>
              </a:solidFill>
            </a:endParaRPr>
          </a:p>
          <a:p>
            <a:pPr>
              <a:lnSpc>
                <a:spcPct val="200000"/>
              </a:lnSpc>
            </a:pPr>
            <a:r>
              <a:rPr lang="en-US" sz="1800" dirty="0" smtClean="0">
                <a:solidFill>
                  <a:schemeClr val="tx1"/>
                </a:solidFill>
              </a:rPr>
              <a:t>The proposed scoring scheme can be summarized by the definition of the following for each class of GSICS product:</a:t>
            </a:r>
          </a:p>
          <a:p>
            <a:endParaRPr lang="en-US" sz="1800" b="0" dirty="0" smtClean="0">
              <a:solidFill>
                <a:schemeClr val="tx1"/>
              </a:solidFill>
              <a:latin typeface="Arial Black" pitchFamily="34" charset="0"/>
            </a:endParaRPr>
          </a:p>
          <a:p>
            <a:pPr algn="just">
              <a:lnSpc>
                <a:spcPct val="200000"/>
              </a:lnSpc>
              <a:buFont typeface="Arial" pitchFamily="34" charset="0"/>
              <a:buChar char="•"/>
            </a:pPr>
            <a:r>
              <a:rPr lang="en-US" sz="1800" dirty="0" smtClean="0">
                <a:solidFill>
                  <a:schemeClr val="bg1"/>
                </a:solidFill>
                <a:latin typeface="Arial" pitchFamily="34" charset="0"/>
                <a:cs typeface="Arial" pitchFamily="34" charset="0"/>
              </a:rPr>
              <a:t>Variables describing required performance of Reference.</a:t>
            </a:r>
          </a:p>
          <a:p>
            <a:pPr algn="just">
              <a:lnSpc>
                <a:spcPct val="200000"/>
              </a:lnSpc>
              <a:buFont typeface="Arial" pitchFamily="34" charset="0"/>
              <a:buChar char="•"/>
            </a:pPr>
            <a:r>
              <a:rPr lang="en-US" sz="1800" dirty="0" smtClean="0">
                <a:solidFill>
                  <a:schemeClr val="bg1"/>
                </a:solidFill>
                <a:latin typeface="Arial" pitchFamily="34" charset="0"/>
                <a:cs typeface="Arial" pitchFamily="34" charset="0"/>
              </a:rPr>
              <a:t>Minimum thresholds for each variable required for inter-calibration to be useful.</a:t>
            </a:r>
          </a:p>
          <a:p>
            <a:pPr algn="just">
              <a:lnSpc>
                <a:spcPct val="200000"/>
              </a:lnSpc>
              <a:buFont typeface="Arial" pitchFamily="34" charset="0"/>
              <a:buChar char="•"/>
            </a:pPr>
            <a:r>
              <a:rPr lang="en-US" sz="1800" dirty="0" smtClean="0">
                <a:solidFill>
                  <a:schemeClr val="bg1"/>
                </a:solidFill>
                <a:latin typeface="Arial" pitchFamily="34" charset="0"/>
                <a:cs typeface="Arial" pitchFamily="34" charset="0"/>
              </a:rPr>
              <a:t>Maximum thresholds (optimal values) for each variable above which no further improvement will be realized</a:t>
            </a:r>
          </a:p>
          <a:p>
            <a:pPr algn="just">
              <a:lnSpc>
                <a:spcPct val="200000"/>
              </a:lnSpc>
              <a:buFont typeface="Arial" pitchFamily="34" charset="0"/>
              <a:buChar char="•"/>
            </a:pPr>
            <a:r>
              <a:rPr lang="en-US" sz="1800" dirty="0" smtClean="0">
                <a:solidFill>
                  <a:schemeClr val="bg1"/>
                </a:solidFill>
                <a:latin typeface="Arial" pitchFamily="34" charset="0"/>
                <a:cs typeface="Arial" pitchFamily="34" charset="0"/>
              </a:rPr>
              <a:t>Weighting for each variable (to align with contributions to overall uncertainty)</a:t>
            </a:r>
            <a:endParaRPr lang="en-US" sz="1800" dirty="0">
              <a:solidFill>
                <a:schemeClr val="bg1"/>
              </a:solidFill>
              <a:latin typeface="Arial" pitchFamily="34" charset="0"/>
              <a:cs typeface="Arial" pitchFamily="34" charset="0"/>
            </a:endParaRPr>
          </a:p>
        </p:txBody>
      </p:sp>
      <p:sp>
        <p:nvSpPr>
          <p:cNvPr id="6" name="Title 1"/>
          <p:cNvSpPr txBox="1">
            <a:spLocks/>
          </p:cNvSpPr>
          <p:nvPr/>
        </p:nvSpPr>
        <p:spPr bwMode="auto">
          <a:xfrm>
            <a:off x="584200" y="0"/>
            <a:ext cx="9321800" cy="533400"/>
          </a:xfrm>
          <a:prstGeom prst="rect">
            <a:avLst/>
          </a:prstGeom>
          <a:ln w="25400" cap="flat" cmpd="sng" algn="ctr">
            <a:solidFill>
              <a:schemeClr val="accent4">
                <a:shade val="50000"/>
              </a:schemeClr>
            </a:solidFill>
            <a:prstDash val="solid"/>
            <a:miter lim="800000"/>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366" tIns="45682" rIns="91366" bIns="45682" numCol="1" anchor="ctr" anchorCtr="0" compatLnSpc="1">
            <a:prstTxWarp prst="textNoShape">
              <a:avLst/>
            </a:prstTxWarp>
          </a:bodyPr>
          <a:lstStyle/>
          <a:p>
            <a:pPr lvl="0" algn="ctr" eaLnBrk="0" hangingPunct="0"/>
            <a:r>
              <a:rPr lang="en-US" sz="2800" dirty="0" smtClean="0"/>
              <a:t>Tim Proposed Scoring Scheme-Overview</a:t>
            </a:r>
            <a:endParaRPr kumimoji="0" lang="en-US" sz="2800" b="1" i="0" u="none" strike="noStrike" kern="1200" cap="none" spc="0" normalizeH="0" baseline="0" noProof="0" dirty="0">
              <a:ln>
                <a:noFill/>
              </a:ln>
              <a:solidFill>
                <a:schemeClr val="lt1"/>
              </a:solidFill>
              <a:effectLst/>
              <a:uLnTx/>
              <a:uFillTx/>
              <a:latin typeface="+mn-lt"/>
              <a:ea typeface="+mn-ea"/>
              <a:cs typeface="+mn-cs"/>
            </a:endParaRPr>
          </a:p>
        </p:txBody>
      </p:sp>
      <p:sp>
        <p:nvSpPr>
          <p:cNvPr id="8" name="TextBox 7"/>
          <p:cNvSpPr txBox="1"/>
          <p:nvPr/>
        </p:nvSpPr>
        <p:spPr>
          <a:xfrm>
            <a:off x="8306140" y="5941368"/>
            <a:ext cx="1409360" cy="230832"/>
          </a:xfrm>
          <a:prstGeom prst="rect">
            <a:avLst/>
          </a:prstGeom>
          <a:noFill/>
        </p:spPr>
        <p:txBody>
          <a:bodyPr wrap="none" rtlCol="0">
            <a:spAutoFit/>
          </a:bodyPr>
          <a:lstStyle/>
          <a:p>
            <a:r>
              <a:rPr lang="en-US" dirty="0" smtClean="0">
                <a:solidFill>
                  <a:schemeClr val="tx1"/>
                </a:solidFill>
              </a:rPr>
              <a:t>Curtsey Tim </a:t>
            </a:r>
            <a:r>
              <a:rPr lang="en-US" dirty="0" err="1" smtClean="0">
                <a:solidFill>
                  <a:schemeClr val="tx1"/>
                </a:solidFill>
              </a:rPr>
              <a:t>Hewison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590800" y="660400"/>
            <a:ext cx="4762500" cy="490315"/>
          </a:xfrm>
          <a:prstGeom prst="rect">
            <a:avLst/>
          </a:prstGeom>
          <a:solidFill>
            <a:srgbClr val="CC0099"/>
          </a:solidFill>
          <a:scene3d>
            <a:camera prst="orthographicFront"/>
            <a:lightRig rig="threePt" dir="t"/>
          </a:scene3d>
          <a:sp3d>
            <a:bevelT/>
          </a:sp3d>
        </p:spPr>
        <p:txBody>
          <a:bodyPr/>
          <a:lstStyle/>
          <a:p>
            <a:pPr marL="342627" marR="0" lvl="0" indent="-342627" algn="l" defTabSz="914400" rtl="0" eaLnBrk="0" fontAlgn="base" latinLnBrk="0" hangingPunct="0">
              <a:lnSpc>
                <a:spcPct val="100000"/>
              </a:lnSpc>
              <a:spcBef>
                <a:spcPct val="20000"/>
              </a:spcBef>
              <a:spcAft>
                <a:spcPct val="0"/>
              </a:spcAft>
              <a:buClrTx/>
              <a:buSzTx/>
              <a:tabLst/>
              <a:defRPr/>
            </a:pPr>
            <a:r>
              <a:rPr lang="en-GB" altLang="en-US" sz="2000" u="sng" dirty="0" smtClean="0">
                <a:latin typeface="Arial" charset="0"/>
              </a:rPr>
              <a:t>Selection Process Reference for MW</a:t>
            </a:r>
          </a:p>
          <a:p>
            <a:pPr marL="342627" indent="-342627" eaLnBrk="0" hangingPunct="0">
              <a:spcBef>
                <a:spcPct val="20000"/>
              </a:spcBef>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p:txBody>
      </p:sp>
      <p:sp>
        <p:nvSpPr>
          <p:cNvPr id="5" name="Content Placeholder 2"/>
          <p:cNvSpPr txBox="1">
            <a:spLocks/>
          </p:cNvSpPr>
          <p:nvPr/>
        </p:nvSpPr>
        <p:spPr>
          <a:xfrm>
            <a:off x="533400" y="1325785"/>
            <a:ext cx="2946400" cy="1239615"/>
          </a:xfrm>
          <a:prstGeom prst="rect">
            <a:avLst/>
          </a:prstGeom>
          <a:solidFill>
            <a:srgbClr val="008000"/>
          </a:solidFill>
          <a:scene3d>
            <a:camera prst="orthographicFront"/>
            <a:lightRig rig="threePt" dir="t"/>
          </a:scene3d>
          <a:sp3d>
            <a:bevelT/>
          </a:sp3d>
        </p:spPr>
        <p:txBody>
          <a:bodyPr/>
          <a:lstStyle/>
          <a:p>
            <a:pPr marL="342627" marR="0" lvl="0" indent="-342627" algn="just" defTabSz="914400" rtl="0" eaLnBrk="0" fontAlgn="base" latinLnBrk="0" hangingPunct="0">
              <a:lnSpc>
                <a:spcPct val="100000"/>
              </a:lnSpc>
              <a:spcBef>
                <a:spcPct val="20000"/>
              </a:spcBef>
              <a:spcAft>
                <a:spcPct val="0"/>
              </a:spcAft>
              <a:buClrTx/>
              <a:buSzTx/>
              <a:tabLst/>
              <a:defRPr/>
            </a:pPr>
            <a:r>
              <a:rPr lang="en-GB" altLang="en-US" sz="1600" dirty="0" smtClean="0">
                <a:latin typeface="Arial" charset="0"/>
              </a:rPr>
              <a:t>A sub-group meeting is organized to identify instrument to be monitored</a:t>
            </a:r>
            <a:r>
              <a:rPr lang="en-GB" altLang="en-US" sz="1600" dirty="0" smtClean="0">
                <a:solidFill>
                  <a:schemeClr val="tx2"/>
                </a:solidFill>
                <a:latin typeface="Arial" charset="0"/>
              </a:rPr>
              <a:t>.   </a:t>
            </a:r>
          </a:p>
          <a:p>
            <a:pPr marL="342627" indent="-342627" eaLnBrk="0" hangingPunct="0">
              <a:spcBef>
                <a:spcPct val="20000"/>
              </a:spcBef>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p:txBody>
      </p:sp>
      <p:sp>
        <p:nvSpPr>
          <p:cNvPr id="6" name="Content Placeholder 2"/>
          <p:cNvSpPr txBox="1">
            <a:spLocks/>
          </p:cNvSpPr>
          <p:nvPr/>
        </p:nvSpPr>
        <p:spPr>
          <a:xfrm>
            <a:off x="406400" y="3052985"/>
            <a:ext cx="2933700" cy="1087215"/>
          </a:xfrm>
          <a:prstGeom prst="rect">
            <a:avLst/>
          </a:prstGeom>
          <a:solidFill>
            <a:srgbClr val="008000"/>
          </a:solidFill>
          <a:scene3d>
            <a:camera prst="orthographicFront"/>
            <a:lightRig rig="threePt" dir="t"/>
          </a:scene3d>
          <a:sp3d>
            <a:bevelT/>
          </a:sp3d>
        </p:spPr>
        <p:txBody>
          <a:bodyPr/>
          <a:lstStyle/>
          <a:p>
            <a:pPr marL="342627" lvl="0" indent="-342627" eaLnBrk="0" hangingPunct="0">
              <a:spcBef>
                <a:spcPct val="20000"/>
              </a:spcBef>
              <a:defRPr/>
            </a:pPr>
            <a:r>
              <a:rPr lang="en-GB" altLang="en-US" sz="1600" dirty="0" smtClean="0">
                <a:latin typeface="Arial" charset="0"/>
              </a:rPr>
              <a:t>Group wishes to monitor GPM satellites spread over </a:t>
            </a:r>
            <a:r>
              <a:rPr lang="en-US" sz="1600" dirty="0" smtClean="0"/>
              <a:t>a range of roughly 25S to 25N ( for </a:t>
            </a:r>
            <a:r>
              <a:rPr lang="en-US" sz="1600" dirty="0" err="1" smtClean="0"/>
              <a:t>eg</a:t>
            </a:r>
            <a:r>
              <a:rPr lang="en-US" sz="1600" dirty="0" smtClean="0"/>
              <a:t> GMI)</a:t>
            </a:r>
            <a:endParaRPr lang="en-GB" altLang="en-US" sz="1600" dirty="0" smtClean="0">
              <a:latin typeface="Arial" charset="0"/>
            </a:endParaRPr>
          </a:p>
          <a:p>
            <a:pPr marL="342627" indent="-342627" eaLnBrk="0" hangingPunct="0">
              <a:spcBef>
                <a:spcPct val="20000"/>
              </a:spcBef>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p:txBody>
      </p:sp>
      <p:sp>
        <p:nvSpPr>
          <p:cNvPr id="7" name="Content Placeholder 2"/>
          <p:cNvSpPr txBox="1">
            <a:spLocks/>
          </p:cNvSpPr>
          <p:nvPr/>
        </p:nvSpPr>
        <p:spPr>
          <a:xfrm>
            <a:off x="482600" y="4691285"/>
            <a:ext cx="2933700" cy="807815"/>
          </a:xfrm>
          <a:prstGeom prst="rect">
            <a:avLst/>
          </a:prstGeom>
          <a:solidFill>
            <a:srgbClr val="008000"/>
          </a:solidFill>
          <a:scene3d>
            <a:camera prst="orthographicFront"/>
            <a:lightRig rig="threePt" dir="t"/>
          </a:scene3d>
          <a:sp3d>
            <a:bevelT/>
          </a:sp3d>
        </p:spPr>
        <p:txBody>
          <a:bodyPr/>
          <a:lstStyle/>
          <a:p>
            <a:pPr marL="342627" marR="0" lvl="0" indent="-342627" algn="l" defTabSz="914400" rtl="0" eaLnBrk="0" fontAlgn="base" latinLnBrk="0" hangingPunct="0">
              <a:lnSpc>
                <a:spcPct val="100000"/>
              </a:lnSpc>
              <a:spcBef>
                <a:spcPct val="20000"/>
              </a:spcBef>
              <a:spcAft>
                <a:spcPct val="0"/>
              </a:spcAft>
              <a:buClrTx/>
              <a:buSzTx/>
              <a:tabLst/>
              <a:defRPr/>
            </a:pPr>
            <a:r>
              <a:rPr lang="en-GB" altLang="en-US" sz="1600" dirty="0" smtClean="0">
                <a:latin typeface="Arial" charset="0"/>
              </a:rPr>
              <a:t>Group evaluates ATMS and SAPHIR.</a:t>
            </a:r>
          </a:p>
          <a:p>
            <a:pPr marL="342627" indent="-342627" eaLnBrk="0" hangingPunct="0">
              <a:spcBef>
                <a:spcPct val="20000"/>
              </a:spcBef>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p:txBody>
      </p:sp>
      <p:sp>
        <p:nvSpPr>
          <p:cNvPr id="8" name="Content Placeholder 2"/>
          <p:cNvSpPr txBox="1">
            <a:spLocks/>
          </p:cNvSpPr>
          <p:nvPr/>
        </p:nvSpPr>
        <p:spPr>
          <a:xfrm>
            <a:off x="203200" y="5816599"/>
            <a:ext cx="3187700" cy="1041401"/>
          </a:xfrm>
          <a:prstGeom prst="rect">
            <a:avLst/>
          </a:prstGeom>
          <a:solidFill>
            <a:srgbClr val="008000"/>
          </a:solidFill>
          <a:scene3d>
            <a:camera prst="orthographicFront"/>
            <a:lightRig rig="threePt" dir="t"/>
          </a:scene3d>
          <a:sp3d>
            <a:bevelT/>
          </a:sp3d>
        </p:spPr>
        <p:txBody>
          <a:bodyPr/>
          <a:lstStyle/>
          <a:p>
            <a:pPr marL="342627" marR="0" lvl="0" indent="-342627" algn="l" defTabSz="914400" rtl="0" eaLnBrk="0" fontAlgn="base" latinLnBrk="0" hangingPunct="0">
              <a:lnSpc>
                <a:spcPct val="100000"/>
              </a:lnSpc>
              <a:spcBef>
                <a:spcPct val="20000"/>
              </a:spcBef>
              <a:spcAft>
                <a:spcPct val="0"/>
              </a:spcAft>
              <a:buClrTx/>
              <a:buSzTx/>
              <a:tabLst/>
              <a:defRPr/>
            </a:pPr>
            <a:r>
              <a:rPr lang="en-GB" altLang="en-US" sz="1600" dirty="0" smtClean="0">
                <a:latin typeface="Arial" charset="0"/>
              </a:rPr>
              <a:t>Group considers that SAPHIR are the first radiometers in the 183 </a:t>
            </a:r>
            <a:r>
              <a:rPr lang="en-GB" altLang="en-US" sz="1600" dirty="0" err="1" smtClean="0">
                <a:latin typeface="Arial" charset="0"/>
              </a:rPr>
              <a:t>GhZ</a:t>
            </a:r>
            <a:r>
              <a:rPr lang="en-GB" altLang="en-US" sz="1600" dirty="0" smtClean="0">
                <a:latin typeface="Arial" charset="0"/>
              </a:rPr>
              <a:t>  in low inclination orbit ( </a:t>
            </a:r>
            <a:r>
              <a:rPr lang="en-GB" altLang="en-US" sz="1600" dirty="0" err="1" smtClean="0">
                <a:latin typeface="Arial" charset="0"/>
              </a:rPr>
              <a:t>Wilheit</a:t>
            </a:r>
            <a:r>
              <a:rPr lang="en-GB" altLang="en-US" sz="1600" dirty="0" smtClean="0">
                <a:latin typeface="Arial" charset="0"/>
              </a:rPr>
              <a:t>)</a:t>
            </a: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solidFill>
                <a:schemeClr val="tx2"/>
              </a:solidFill>
              <a:latin typeface="Arial" charset="0"/>
            </a:endParaRPr>
          </a:p>
          <a:p>
            <a:pPr marL="342627" indent="-342627" eaLnBrk="0" hangingPunct="0">
              <a:spcBef>
                <a:spcPct val="20000"/>
              </a:spcBef>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p:txBody>
      </p:sp>
      <p:sp>
        <p:nvSpPr>
          <p:cNvPr id="9" name="Content Placeholder 2"/>
          <p:cNvSpPr txBox="1">
            <a:spLocks/>
          </p:cNvSpPr>
          <p:nvPr/>
        </p:nvSpPr>
        <p:spPr>
          <a:xfrm>
            <a:off x="4229100" y="3510185"/>
            <a:ext cx="3898900" cy="1506315"/>
          </a:xfrm>
          <a:prstGeom prst="rect">
            <a:avLst/>
          </a:prstGeom>
          <a:solidFill>
            <a:srgbClr val="008000"/>
          </a:solidFill>
          <a:scene3d>
            <a:camera prst="orthographicFront"/>
            <a:lightRig rig="threePt" dir="t"/>
          </a:scene3d>
          <a:sp3d>
            <a:bevelT/>
          </a:sp3d>
        </p:spPr>
        <p:txBody>
          <a:bodyPr/>
          <a:lstStyle/>
          <a:p>
            <a:pPr marL="342627" marR="0" lvl="0" indent="-342627" algn="just" defTabSz="914400" rtl="0" eaLnBrk="0" fontAlgn="base" latinLnBrk="0" hangingPunct="0">
              <a:lnSpc>
                <a:spcPct val="100000"/>
              </a:lnSpc>
              <a:spcBef>
                <a:spcPct val="20000"/>
              </a:spcBef>
              <a:spcAft>
                <a:spcPct val="0"/>
              </a:spcAft>
              <a:buClrTx/>
              <a:buSzTx/>
              <a:tabLst/>
              <a:defRPr/>
            </a:pPr>
            <a:r>
              <a:rPr lang="en-GB" altLang="en-US" sz="1600" dirty="0" smtClean="0">
                <a:latin typeface="Arial" charset="0"/>
              </a:rPr>
              <a:t>Despite not presenting global observations SAPHIR also scores higher  because the intended goal is to inter-calibrate low inclination instruments.  In addition  input from scoring is considered.</a:t>
            </a:r>
          </a:p>
          <a:p>
            <a:pPr marL="342627" indent="-342627" eaLnBrk="0" hangingPunct="0">
              <a:spcBef>
                <a:spcPct val="20000"/>
              </a:spcBef>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p:txBody>
      </p:sp>
      <p:sp>
        <p:nvSpPr>
          <p:cNvPr id="10" name="Content Placeholder 2"/>
          <p:cNvSpPr txBox="1">
            <a:spLocks/>
          </p:cNvSpPr>
          <p:nvPr/>
        </p:nvSpPr>
        <p:spPr>
          <a:xfrm>
            <a:off x="4267200" y="5288185"/>
            <a:ext cx="4114800" cy="1201515"/>
          </a:xfrm>
          <a:prstGeom prst="rect">
            <a:avLst/>
          </a:prstGeom>
          <a:solidFill>
            <a:schemeClr val="accent6">
              <a:lumMod val="75000"/>
            </a:schemeClr>
          </a:solidFill>
          <a:scene3d>
            <a:camera prst="orthographicFront"/>
            <a:lightRig rig="threePt" dir="t"/>
          </a:scene3d>
          <a:sp3d>
            <a:bevelT/>
          </a:sp3d>
        </p:spPr>
        <p:txBody>
          <a:bodyPr/>
          <a:lstStyle/>
          <a:p>
            <a:pPr marL="342627" marR="0" lvl="0" indent="-342627" algn="l" defTabSz="914400" rtl="0" eaLnBrk="0" fontAlgn="base" latinLnBrk="0" hangingPunct="0">
              <a:lnSpc>
                <a:spcPct val="100000"/>
              </a:lnSpc>
              <a:spcBef>
                <a:spcPct val="20000"/>
              </a:spcBef>
              <a:spcAft>
                <a:spcPct val="0"/>
              </a:spcAft>
              <a:buClrTx/>
              <a:buSzTx/>
              <a:tabLst/>
              <a:defRPr/>
            </a:pPr>
            <a:r>
              <a:rPr lang="en-GB" altLang="en-US" sz="1600" dirty="0" smtClean="0">
                <a:latin typeface="Arial" charset="0"/>
              </a:rPr>
              <a:t>On the other hand if goal would have been to monitor Polar instruments ATMS could have been a better choice.</a:t>
            </a:r>
          </a:p>
          <a:p>
            <a:pPr marL="342627" indent="-342627" eaLnBrk="0" hangingPunct="0">
              <a:spcBef>
                <a:spcPct val="20000"/>
              </a:spcBef>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p:txBody>
      </p:sp>
      <p:sp>
        <p:nvSpPr>
          <p:cNvPr id="11" name="Down Arrow 10"/>
          <p:cNvSpPr/>
          <p:nvPr/>
        </p:nvSpPr>
        <p:spPr>
          <a:xfrm>
            <a:off x="1498600" y="2616200"/>
            <a:ext cx="431800" cy="393700"/>
          </a:xfrm>
          <a:prstGeom prst="downArrow">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1485900" y="4191000"/>
            <a:ext cx="431800" cy="419100"/>
          </a:xfrm>
          <a:prstGeom prst="downArrow">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1447800" y="5397500"/>
            <a:ext cx="431800" cy="406400"/>
          </a:xfrm>
          <a:prstGeom prst="downArrow">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8470900" y="4611231"/>
            <a:ext cx="1435100" cy="1015663"/>
          </a:xfrm>
          <a:prstGeom prst="rect">
            <a:avLst/>
          </a:prstGeom>
          <a:solidFill>
            <a:srgbClr val="FFFF00"/>
          </a:solidFill>
          <a:scene3d>
            <a:camera prst="orthographicFront"/>
            <a:lightRig rig="threePt" dir="t"/>
          </a:scene3d>
          <a:sp3d>
            <a:bevelT/>
          </a:sp3d>
        </p:spPr>
        <p:txBody>
          <a:bodyPr wrap="square" rtlCol="0">
            <a:spAutoFit/>
          </a:bodyPr>
          <a:lstStyle/>
          <a:p>
            <a:r>
              <a:rPr lang="en-US" sz="1200" dirty="0" smtClean="0">
                <a:solidFill>
                  <a:schemeClr val="tx1"/>
                </a:solidFill>
              </a:rPr>
              <a:t>Both SAPHIR and ATMS can score the same marks</a:t>
            </a:r>
          </a:p>
          <a:p>
            <a:endParaRPr lang="en-US" sz="1200" dirty="0" smtClean="0">
              <a:solidFill>
                <a:schemeClr val="tx1"/>
              </a:solidFill>
            </a:endParaRPr>
          </a:p>
        </p:txBody>
      </p:sp>
      <p:sp>
        <p:nvSpPr>
          <p:cNvPr id="47" name="TextBox 46"/>
          <p:cNvSpPr txBox="1"/>
          <p:nvPr/>
        </p:nvSpPr>
        <p:spPr>
          <a:xfrm>
            <a:off x="8102600" y="1892300"/>
            <a:ext cx="1803400" cy="2123658"/>
          </a:xfrm>
          <a:prstGeom prst="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200" dirty="0" smtClean="0">
                <a:solidFill>
                  <a:srgbClr val="C00000"/>
                </a:solidFill>
                <a:latin typeface="Arial Black" pitchFamily="34" charset="0"/>
              </a:rPr>
              <a:t>OSCAR provides limited but critical information on instruments. (spectral, temporal and geographical coverage)</a:t>
            </a:r>
          </a:p>
          <a:p>
            <a:endParaRPr lang="en-US" sz="1200" dirty="0" smtClean="0">
              <a:solidFill>
                <a:srgbClr val="C00000"/>
              </a:solidFill>
              <a:latin typeface="Arial Black" pitchFamily="34" charset="0"/>
            </a:endParaRPr>
          </a:p>
          <a:p>
            <a:r>
              <a:rPr lang="en-US" sz="1200" dirty="0" smtClean="0">
                <a:solidFill>
                  <a:srgbClr val="C00000"/>
                </a:solidFill>
                <a:latin typeface="Arial Black" pitchFamily="34" charset="0"/>
              </a:rPr>
              <a:t>Detailed information is obtained via ATBD</a:t>
            </a:r>
            <a:endParaRPr lang="en-US" sz="1200" dirty="0">
              <a:solidFill>
                <a:srgbClr val="C00000"/>
              </a:solidFill>
              <a:latin typeface="Arial Black" pitchFamily="34" charset="0"/>
            </a:endParaRPr>
          </a:p>
        </p:txBody>
      </p:sp>
      <p:cxnSp>
        <p:nvCxnSpPr>
          <p:cNvPr id="49" name="Straight Connector 48"/>
          <p:cNvCxnSpPr/>
          <p:nvPr/>
        </p:nvCxnSpPr>
        <p:spPr>
          <a:xfrm flipH="1">
            <a:off x="3873500" y="2120900"/>
            <a:ext cx="12700" cy="4013200"/>
          </a:xfrm>
          <a:prstGeom prst="line">
            <a:avLst/>
          </a:prstGeom>
          <a:ln w="53975">
            <a:solidFill>
              <a:srgbClr val="CC0000"/>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3911600" y="2095500"/>
            <a:ext cx="812800" cy="12700"/>
          </a:xfrm>
          <a:prstGeom prst="straightConnector1">
            <a:avLst/>
          </a:prstGeom>
          <a:ln w="53975">
            <a:solidFill>
              <a:srgbClr val="CC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3378200" y="6134100"/>
            <a:ext cx="469900" cy="12700"/>
          </a:xfrm>
          <a:prstGeom prst="straightConnector1">
            <a:avLst/>
          </a:prstGeom>
          <a:ln w="53975">
            <a:solidFill>
              <a:srgbClr val="CC0000"/>
            </a:solidFill>
            <a:tailEnd type="arrow"/>
          </a:ln>
        </p:spPr>
        <p:style>
          <a:lnRef idx="1">
            <a:schemeClr val="accent1"/>
          </a:lnRef>
          <a:fillRef idx="0">
            <a:schemeClr val="accent1"/>
          </a:fillRef>
          <a:effectRef idx="0">
            <a:schemeClr val="accent1"/>
          </a:effectRef>
          <a:fontRef idx="minor">
            <a:schemeClr val="tx1"/>
          </a:fontRef>
        </p:style>
      </p:cxnSp>
      <p:sp>
        <p:nvSpPr>
          <p:cNvPr id="57" name="Content Placeholder 2"/>
          <p:cNvSpPr txBox="1">
            <a:spLocks/>
          </p:cNvSpPr>
          <p:nvPr/>
        </p:nvSpPr>
        <p:spPr>
          <a:xfrm>
            <a:off x="4800600" y="1549400"/>
            <a:ext cx="2527300" cy="1168400"/>
          </a:xfrm>
          <a:prstGeom prst="rect">
            <a:avLst/>
          </a:prstGeom>
          <a:solidFill>
            <a:srgbClr val="008000"/>
          </a:solidFill>
          <a:scene3d>
            <a:camera prst="orthographicFront"/>
            <a:lightRig rig="threePt" dir="t"/>
          </a:scene3d>
          <a:sp3d>
            <a:bevelT/>
          </a:sp3d>
        </p:spPr>
        <p:txBody>
          <a:bodyPr/>
          <a:lstStyle/>
          <a:p>
            <a:pPr marL="342627" marR="0" lvl="0" indent="-342627" algn="l" defTabSz="914400" rtl="0" eaLnBrk="0" fontAlgn="base" latinLnBrk="0" hangingPunct="0">
              <a:lnSpc>
                <a:spcPct val="100000"/>
              </a:lnSpc>
              <a:spcBef>
                <a:spcPct val="20000"/>
              </a:spcBef>
              <a:spcAft>
                <a:spcPct val="0"/>
              </a:spcAft>
              <a:buClrTx/>
              <a:buSzTx/>
              <a:tabLst/>
              <a:defRPr/>
            </a:pPr>
            <a:r>
              <a:rPr lang="en-GB" altLang="en-US" sz="1600" dirty="0" smtClean="0">
                <a:latin typeface="Arial" charset="0"/>
              </a:rPr>
              <a:t>Instrument info on OSCAR and NRT monitoring on ICVS is considered </a:t>
            </a:r>
          </a:p>
          <a:p>
            <a:pPr marL="342627" indent="-342627" eaLnBrk="0" hangingPunct="0">
              <a:spcBef>
                <a:spcPct val="20000"/>
              </a:spcBef>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p:txBody>
      </p:sp>
      <p:sp>
        <p:nvSpPr>
          <p:cNvPr id="60" name="Down Arrow 59"/>
          <p:cNvSpPr/>
          <p:nvPr/>
        </p:nvSpPr>
        <p:spPr>
          <a:xfrm>
            <a:off x="5765800" y="2832100"/>
            <a:ext cx="431800" cy="596900"/>
          </a:xfrm>
          <a:prstGeom prst="downArrow">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txBox="1">
            <a:spLocks/>
          </p:cNvSpPr>
          <p:nvPr/>
        </p:nvSpPr>
        <p:spPr bwMode="auto">
          <a:xfrm>
            <a:off x="584200" y="0"/>
            <a:ext cx="9321800" cy="533400"/>
          </a:xfrm>
          <a:prstGeom prst="rect">
            <a:avLst/>
          </a:prstGeom>
          <a:ln w="25400" cap="flat" cmpd="sng" algn="ctr">
            <a:solidFill>
              <a:schemeClr val="accent4">
                <a:shade val="50000"/>
              </a:schemeClr>
            </a:solidFill>
            <a:prstDash val="solid"/>
            <a:miter lim="800000"/>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366" tIns="45682" rIns="91366" bIns="45682" numCol="1" anchor="ctr" anchorCtr="0" compatLnSpc="1">
            <a:prstTxWarp prst="textNoShape">
              <a:avLst/>
            </a:prstTxWarp>
          </a:bodyPr>
          <a:lstStyle/>
          <a:p>
            <a:pPr lvl="0" algn="ctr" eaLnBrk="0" hangingPunct="0"/>
            <a:r>
              <a:rPr lang="en-US" sz="2800" dirty="0" smtClean="0"/>
              <a:t>Application of Process- Example-1</a:t>
            </a:r>
            <a:endParaRPr kumimoji="0" lang="en-US" sz="2800" b="1"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Example-2</a:t>
            </a:r>
            <a:endParaRPr lang="en-US" dirty="0"/>
          </a:p>
        </p:txBody>
      </p:sp>
      <p:sp>
        <p:nvSpPr>
          <p:cNvPr id="3" name="Content Placeholder 2"/>
          <p:cNvSpPr txBox="1">
            <a:spLocks/>
          </p:cNvSpPr>
          <p:nvPr/>
        </p:nvSpPr>
        <p:spPr>
          <a:xfrm>
            <a:off x="3517900" y="817785"/>
            <a:ext cx="2146300" cy="490315"/>
          </a:xfrm>
          <a:prstGeom prst="rect">
            <a:avLst/>
          </a:prstGeom>
          <a:solidFill>
            <a:srgbClr val="CC0099"/>
          </a:solidFill>
          <a:scene3d>
            <a:camera prst="orthographicFront"/>
            <a:lightRig rig="threePt" dir="t"/>
          </a:scene3d>
          <a:sp3d>
            <a:bevelT/>
          </a:sp3d>
        </p:spPr>
        <p:txBody>
          <a:bodyPr/>
          <a:lstStyle/>
          <a:p>
            <a:pPr marL="342627" marR="0" lvl="0" indent="-342627" algn="l" defTabSz="914400" rtl="0" eaLnBrk="0" fontAlgn="base" latinLnBrk="0" hangingPunct="0">
              <a:lnSpc>
                <a:spcPct val="100000"/>
              </a:lnSpc>
              <a:spcBef>
                <a:spcPct val="20000"/>
              </a:spcBef>
              <a:spcAft>
                <a:spcPct val="0"/>
              </a:spcAft>
              <a:buClrTx/>
              <a:buSzTx/>
              <a:tabLst/>
              <a:defRPr/>
            </a:pPr>
            <a:r>
              <a:rPr lang="en-GB" altLang="en-US" sz="2000" u="sng" dirty="0" smtClean="0">
                <a:latin typeface="Arial" charset="0"/>
              </a:rPr>
              <a:t>Reference for IR</a:t>
            </a:r>
          </a:p>
          <a:p>
            <a:pPr marL="342627" indent="-342627" eaLnBrk="0" hangingPunct="0">
              <a:spcBef>
                <a:spcPct val="20000"/>
              </a:spcBef>
              <a:defRPr/>
            </a:pPr>
            <a:endParaRPr lang="en-GB" altLang="en-US" sz="1600" dirty="0" smtClean="0">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p:txBody>
      </p:sp>
      <p:sp>
        <p:nvSpPr>
          <p:cNvPr id="4" name="Content Placeholder 2"/>
          <p:cNvSpPr txBox="1">
            <a:spLocks/>
          </p:cNvSpPr>
          <p:nvPr/>
        </p:nvSpPr>
        <p:spPr>
          <a:xfrm>
            <a:off x="482600" y="1719485"/>
            <a:ext cx="2946400" cy="1239615"/>
          </a:xfrm>
          <a:prstGeom prst="rect">
            <a:avLst/>
          </a:prstGeom>
          <a:solidFill>
            <a:srgbClr val="008000"/>
          </a:solidFill>
          <a:scene3d>
            <a:camera prst="orthographicFront"/>
            <a:lightRig rig="threePt" dir="t"/>
          </a:scene3d>
          <a:sp3d>
            <a:bevelT/>
          </a:sp3d>
        </p:spPr>
        <p:txBody>
          <a:bodyPr/>
          <a:lstStyle/>
          <a:p>
            <a:pPr marL="342627" marR="0" lvl="0" indent="-342627" algn="l" defTabSz="914400" rtl="0" eaLnBrk="0" fontAlgn="base" latinLnBrk="0" hangingPunct="0">
              <a:lnSpc>
                <a:spcPct val="100000"/>
              </a:lnSpc>
              <a:spcBef>
                <a:spcPct val="20000"/>
              </a:spcBef>
              <a:spcAft>
                <a:spcPct val="0"/>
              </a:spcAft>
              <a:buClrTx/>
              <a:buSzTx/>
              <a:tabLst/>
              <a:defRPr/>
            </a:pPr>
            <a:r>
              <a:rPr lang="en-GB" altLang="en-US" sz="1600" dirty="0" smtClean="0">
                <a:latin typeface="Arial" charset="0"/>
              </a:rPr>
              <a:t>A sub-group meeting is organized to identify instrument to be monitored.   </a:t>
            </a:r>
          </a:p>
          <a:p>
            <a:pPr marL="342627" indent="-342627" eaLnBrk="0" hangingPunct="0">
              <a:spcBef>
                <a:spcPct val="20000"/>
              </a:spcBef>
              <a:defRPr/>
            </a:pPr>
            <a:endParaRPr lang="en-GB" altLang="en-US" sz="1600" dirty="0" smtClean="0">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p:txBody>
      </p:sp>
      <p:sp>
        <p:nvSpPr>
          <p:cNvPr id="5" name="Content Placeholder 2"/>
          <p:cNvSpPr txBox="1">
            <a:spLocks/>
          </p:cNvSpPr>
          <p:nvPr/>
        </p:nvSpPr>
        <p:spPr>
          <a:xfrm>
            <a:off x="419100" y="3459385"/>
            <a:ext cx="2933700" cy="1099915"/>
          </a:xfrm>
          <a:prstGeom prst="rect">
            <a:avLst/>
          </a:prstGeom>
          <a:solidFill>
            <a:srgbClr val="008000"/>
          </a:solidFill>
          <a:scene3d>
            <a:camera prst="orthographicFront"/>
            <a:lightRig rig="threePt" dir="t"/>
          </a:scene3d>
          <a:sp3d>
            <a:bevelT/>
          </a:sp3d>
        </p:spPr>
        <p:txBody>
          <a:bodyPr/>
          <a:lstStyle/>
          <a:p>
            <a:pPr marL="342627" lvl="0" indent="-342627" eaLnBrk="0" hangingPunct="0">
              <a:spcBef>
                <a:spcPct val="20000"/>
              </a:spcBef>
              <a:defRPr/>
            </a:pPr>
            <a:r>
              <a:rPr lang="en-GB" altLang="en-US" sz="1600" dirty="0" smtClean="0">
                <a:latin typeface="Arial" charset="0"/>
              </a:rPr>
              <a:t>Group wishes to monitor </a:t>
            </a:r>
            <a:r>
              <a:rPr lang="en-US" altLang="en-US" sz="1600" dirty="0" smtClean="0">
                <a:latin typeface="Arial" charset="0"/>
              </a:rPr>
              <a:t>11 and 12 and 13 Micron Channels of a GEO instrument.</a:t>
            </a:r>
            <a:endParaRPr lang="en-GB" altLang="en-US" sz="1600" dirty="0" smtClean="0">
              <a:latin typeface="Arial" charset="0"/>
            </a:endParaRPr>
          </a:p>
          <a:p>
            <a:pPr marL="342627" indent="-342627" eaLnBrk="0" hangingPunct="0">
              <a:spcBef>
                <a:spcPct val="20000"/>
              </a:spcBef>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p:txBody>
      </p:sp>
      <p:sp>
        <p:nvSpPr>
          <p:cNvPr id="6" name="Content Placeholder 2"/>
          <p:cNvSpPr txBox="1">
            <a:spLocks/>
          </p:cNvSpPr>
          <p:nvPr/>
        </p:nvSpPr>
        <p:spPr>
          <a:xfrm>
            <a:off x="254000" y="5504085"/>
            <a:ext cx="2933700" cy="807815"/>
          </a:xfrm>
          <a:prstGeom prst="rect">
            <a:avLst/>
          </a:prstGeom>
          <a:solidFill>
            <a:srgbClr val="008000"/>
          </a:solidFill>
          <a:scene3d>
            <a:camera prst="orthographicFront"/>
            <a:lightRig rig="threePt" dir="t"/>
          </a:scene3d>
          <a:sp3d>
            <a:bevelT/>
          </a:sp3d>
        </p:spPr>
        <p:txBody>
          <a:bodyPr/>
          <a:lstStyle/>
          <a:p>
            <a:pPr marL="342627" marR="0" lvl="0" indent="-342627" algn="l" defTabSz="914400" rtl="0" eaLnBrk="0" fontAlgn="base" latinLnBrk="0" hangingPunct="0">
              <a:lnSpc>
                <a:spcPct val="100000"/>
              </a:lnSpc>
              <a:spcBef>
                <a:spcPct val="20000"/>
              </a:spcBef>
              <a:spcAft>
                <a:spcPct val="0"/>
              </a:spcAft>
              <a:buClrTx/>
              <a:buSzTx/>
              <a:tabLst/>
              <a:defRPr/>
            </a:pPr>
            <a:r>
              <a:rPr lang="en-GB" altLang="en-US" sz="1600" dirty="0" smtClean="0">
                <a:latin typeface="Arial" charset="0"/>
              </a:rPr>
              <a:t>Group evaluates IASI and </a:t>
            </a:r>
            <a:r>
              <a:rPr lang="en-GB" altLang="en-US" sz="1600" dirty="0" err="1" smtClean="0">
                <a:latin typeface="Arial" charset="0"/>
              </a:rPr>
              <a:t>CrIS</a:t>
            </a:r>
            <a:endParaRPr lang="en-GB" altLang="en-US" sz="1600" dirty="0" smtClean="0">
              <a:latin typeface="Arial" charset="0"/>
            </a:endParaRPr>
          </a:p>
          <a:p>
            <a:pPr marL="342627" indent="-342627" eaLnBrk="0" hangingPunct="0">
              <a:spcBef>
                <a:spcPct val="20000"/>
              </a:spcBef>
              <a:defRPr/>
            </a:pPr>
            <a:endParaRPr lang="en-GB" altLang="en-US" sz="1600" dirty="0" smtClean="0">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p:txBody>
      </p:sp>
      <p:sp>
        <p:nvSpPr>
          <p:cNvPr id="7" name="Content Placeholder 2"/>
          <p:cNvSpPr txBox="1">
            <a:spLocks/>
          </p:cNvSpPr>
          <p:nvPr/>
        </p:nvSpPr>
        <p:spPr>
          <a:xfrm>
            <a:off x="4470400" y="1676401"/>
            <a:ext cx="3187700" cy="1295400"/>
          </a:xfrm>
          <a:prstGeom prst="rect">
            <a:avLst/>
          </a:prstGeom>
          <a:solidFill>
            <a:srgbClr val="008000"/>
          </a:solidFill>
          <a:scene3d>
            <a:camera prst="orthographicFront"/>
            <a:lightRig rig="threePt" dir="t"/>
          </a:scene3d>
          <a:sp3d>
            <a:bevelT/>
          </a:sp3d>
        </p:spPr>
        <p:txBody>
          <a:bodyPr/>
          <a:lstStyle/>
          <a:p>
            <a:pPr marL="342627" marR="0" lvl="0" indent="-342627" algn="l" defTabSz="914400" rtl="0" eaLnBrk="0" fontAlgn="base" latinLnBrk="0" hangingPunct="0">
              <a:lnSpc>
                <a:spcPct val="100000"/>
              </a:lnSpc>
              <a:spcBef>
                <a:spcPct val="20000"/>
              </a:spcBef>
              <a:spcAft>
                <a:spcPct val="0"/>
              </a:spcAft>
              <a:buClrTx/>
              <a:buSzTx/>
              <a:tabLst/>
              <a:defRPr/>
            </a:pPr>
            <a:r>
              <a:rPr lang="en-GB" altLang="en-US" sz="1600" dirty="0" smtClean="0">
                <a:latin typeface="Arial" charset="0"/>
              </a:rPr>
              <a:t>Group considers that both the instruments span the Monitored instrument channels</a:t>
            </a: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latin typeface="Arial" charset="0"/>
            </a:endParaRPr>
          </a:p>
          <a:p>
            <a:pPr marL="342627" indent="-342627" eaLnBrk="0" hangingPunct="0">
              <a:spcBef>
                <a:spcPct val="20000"/>
              </a:spcBef>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p:txBody>
      </p:sp>
      <p:sp>
        <p:nvSpPr>
          <p:cNvPr id="8" name="Content Placeholder 2"/>
          <p:cNvSpPr txBox="1">
            <a:spLocks/>
          </p:cNvSpPr>
          <p:nvPr/>
        </p:nvSpPr>
        <p:spPr>
          <a:xfrm>
            <a:off x="4330700" y="3421285"/>
            <a:ext cx="3898900" cy="1684115"/>
          </a:xfrm>
          <a:prstGeom prst="rect">
            <a:avLst/>
          </a:prstGeom>
          <a:solidFill>
            <a:srgbClr val="008000"/>
          </a:solidFill>
          <a:scene3d>
            <a:camera prst="orthographicFront"/>
            <a:lightRig rig="threePt" dir="t"/>
          </a:scene3d>
          <a:sp3d>
            <a:bevelT/>
          </a:sp3d>
        </p:spPr>
        <p:txBody>
          <a:bodyPr/>
          <a:lstStyle/>
          <a:p>
            <a:r>
              <a:rPr lang="en-US" sz="1600" dirty="0" smtClean="0"/>
              <a:t>OSCAR page reveals that noise levels in the 10- 13 Micron range are comparable.</a:t>
            </a:r>
          </a:p>
          <a:p>
            <a:endParaRPr lang="en-US" sz="1600" dirty="0" smtClean="0"/>
          </a:p>
          <a:p>
            <a:r>
              <a:rPr lang="en-US" sz="1600" dirty="0" smtClean="0"/>
              <a:t>Monitoring at ICVS  reveals key calibration parameters within spec</a:t>
            </a:r>
            <a:r>
              <a:rPr lang="en-US" sz="1600" dirty="0" smtClean="0">
                <a:solidFill>
                  <a:schemeClr val="accent1">
                    <a:lumMod val="75000"/>
                  </a:schemeClr>
                </a:solidFill>
              </a:rPr>
              <a:t>. </a:t>
            </a:r>
          </a:p>
          <a:p>
            <a:pPr marL="342627" marR="0" lvl="0" indent="-342627" algn="l" defTabSz="914400" rtl="0" eaLnBrk="0" fontAlgn="base" latinLnBrk="0" hangingPunct="0">
              <a:lnSpc>
                <a:spcPct val="100000"/>
              </a:lnSpc>
              <a:spcBef>
                <a:spcPct val="20000"/>
              </a:spcBef>
              <a:spcAft>
                <a:spcPct val="0"/>
              </a:spcAft>
              <a:buClrTx/>
              <a:buSzTx/>
              <a:tabLst/>
              <a:defRPr/>
            </a:pPr>
            <a:r>
              <a:rPr lang="en-GB" altLang="en-US" sz="1600" dirty="0" smtClean="0">
                <a:solidFill>
                  <a:schemeClr val="accent1">
                    <a:lumMod val="75000"/>
                  </a:schemeClr>
                </a:solidFill>
                <a:latin typeface="Arial" charset="0"/>
              </a:rPr>
              <a:t>.</a:t>
            </a:r>
          </a:p>
          <a:p>
            <a:pPr marL="342627" indent="-342627" eaLnBrk="0" hangingPunct="0">
              <a:spcBef>
                <a:spcPct val="20000"/>
              </a:spcBef>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p:txBody>
      </p:sp>
      <p:sp>
        <p:nvSpPr>
          <p:cNvPr id="9" name="Content Placeholder 2"/>
          <p:cNvSpPr txBox="1">
            <a:spLocks/>
          </p:cNvSpPr>
          <p:nvPr/>
        </p:nvSpPr>
        <p:spPr>
          <a:xfrm>
            <a:off x="4152900" y="5592985"/>
            <a:ext cx="4533900" cy="617315"/>
          </a:xfrm>
          <a:prstGeom prst="rect">
            <a:avLst/>
          </a:prstGeom>
          <a:solidFill>
            <a:srgbClr val="FF9900"/>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lstStyle/>
          <a:p>
            <a:r>
              <a:rPr lang="en-US" sz="1800" dirty="0" smtClean="0">
                <a:solidFill>
                  <a:schemeClr val="bg1"/>
                </a:solidFill>
                <a:latin typeface="Arial" pitchFamily="34" charset="0"/>
                <a:cs typeface="Arial" pitchFamily="34" charset="0"/>
              </a:rPr>
              <a:t>Both instruments can act as references .</a:t>
            </a:r>
          </a:p>
          <a:p>
            <a:pPr marL="342627" indent="-342627" eaLnBrk="0" hangingPunct="0">
              <a:spcBef>
                <a:spcPct val="20000"/>
              </a:spcBef>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p:txBody>
      </p:sp>
      <p:sp>
        <p:nvSpPr>
          <p:cNvPr id="10" name="Down Arrow 9"/>
          <p:cNvSpPr/>
          <p:nvPr/>
        </p:nvSpPr>
        <p:spPr>
          <a:xfrm>
            <a:off x="1498600" y="3022600"/>
            <a:ext cx="431800" cy="393700"/>
          </a:xfrm>
          <a:prstGeom prst="downArrow">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1536700" y="4635500"/>
            <a:ext cx="431800" cy="685800"/>
          </a:xfrm>
          <a:prstGeom prst="downArrow">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5892800" y="2997200"/>
            <a:ext cx="431800" cy="406400"/>
          </a:xfrm>
          <a:prstGeom prst="downArrow">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3835400" y="2146300"/>
            <a:ext cx="12700" cy="3695700"/>
          </a:xfrm>
          <a:prstGeom prst="line">
            <a:avLst/>
          </a:prstGeom>
          <a:ln w="53975">
            <a:solidFill>
              <a:srgbClr val="CC0000"/>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835400" y="2120900"/>
            <a:ext cx="673100" cy="12700"/>
          </a:xfrm>
          <a:prstGeom prst="straightConnector1">
            <a:avLst/>
          </a:prstGeom>
          <a:ln w="53975">
            <a:solidFill>
              <a:srgbClr val="CC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187700" y="5791200"/>
            <a:ext cx="660400" cy="0"/>
          </a:xfrm>
          <a:prstGeom prst="straightConnector1">
            <a:avLst/>
          </a:prstGeom>
          <a:ln w="53975">
            <a:solidFill>
              <a:srgbClr val="CC0000"/>
            </a:solidFill>
            <a:tailEnd type="arrow"/>
          </a:ln>
        </p:spPr>
        <p:style>
          <a:lnRef idx="1">
            <a:schemeClr val="accent1"/>
          </a:lnRef>
          <a:fillRef idx="0">
            <a:schemeClr val="accent1"/>
          </a:fillRef>
          <a:effectRef idx="0">
            <a:schemeClr val="accent1"/>
          </a:effectRef>
          <a:fontRef idx="minor">
            <a:schemeClr val="tx1"/>
          </a:fontRef>
        </p:style>
      </p:cxnSp>
      <p:sp>
        <p:nvSpPr>
          <p:cNvPr id="29" name="Title 1"/>
          <p:cNvSpPr txBox="1">
            <a:spLocks/>
          </p:cNvSpPr>
          <p:nvPr/>
        </p:nvSpPr>
        <p:spPr bwMode="auto">
          <a:xfrm>
            <a:off x="584200" y="0"/>
            <a:ext cx="9321800" cy="533400"/>
          </a:xfrm>
          <a:prstGeom prst="rect">
            <a:avLst/>
          </a:prstGeom>
          <a:ln w="25400" cap="flat" cmpd="sng" algn="ctr">
            <a:solidFill>
              <a:schemeClr val="accent4">
                <a:shade val="50000"/>
              </a:schemeClr>
            </a:solidFill>
            <a:prstDash val="solid"/>
            <a:miter lim="800000"/>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366" tIns="45682" rIns="91366" bIns="45682" numCol="1" anchor="ctr" anchorCtr="0" compatLnSpc="1">
            <a:prstTxWarp prst="textNoShape">
              <a:avLst/>
            </a:prstTxWarp>
          </a:bodyPr>
          <a:lstStyle/>
          <a:p>
            <a:pPr lvl="0" algn="ctr" eaLnBrk="0" hangingPunct="0"/>
            <a:r>
              <a:rPr lang="en-US" sz="2800" dirty="0" smtClean="0"/>
              <a:t>Application of Selection Process - Example-2</a:t>
            </a:r>
            <a:endParaRPr kumimoji="0" lang="en-US" sz="2800" b="1"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a:t>
            </a:r>
            <a:endParaRPr lang="en-US" dirty="0"/>
          </a:p>
        </p:txBody>
      </p:sp>
      <p:sp>
        <p:nvSpPr>
          <p:cNvPr id="8" name="TextBox 7"/>
          <p:cNvSpPr txBox="1"/>
          <p:nvPr/>
        </p:nvSpPr>
        <p:spPr>
          <a:xfrm>
            <a:off x="342900" y="1100489"/>
            <a:ext cx="9385300" cy="4947701"/>
          </a:xfrm>
          <a:prstGeom prst="rect">
            <a:avLst/>
          </a:prstGeom>
          <a:solidFill>
            <a:schemeClr val="accent3">
              <a:lumMod val="5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lnSpc>
                <a:spcPct val="200000"/>
              </a:lnSpc>
              <a:buFont typeface="Arial" pitchFamily="34" charset="0"/>
              <a:buChar char="•"/>
            </a:pPr>
            <a:r>
              <a:rPr lang="en-US" sz="1600" dirty="0" smtClean="0">
                <a:solidFill>
                  <a:schemeClr val="bg1"/>
                </a:solidFill>
                <a:latin typeface="+mj-lt"/>
              </a:rPr>
              <a:t>   Process by which reference instrument could be selected in GSICS has been proposed  here.</a:t>
            </a:r>
          </a:p>
          <a:p>
            <a:pPr algn="just">
              <a:lnSpc>
                <a:spcPct val="200000"/>
              </a:lnSpc>
              <a:buFont typeface="Arial" pitchFamily="34" charset="0"/>
              <a:buChar char="•"/>
            </a:pPr>
            <a:r>
              <a:rPr lang="en-US" sz="1600" dirty="0" smtClean="0">
                <a:solidFill>
                  <a:schemeClr val="bg1"/>
                </a:solidFill>
                <a:latin typeface="+mj-lt"/>
              </a:rPr>
              <a:t>  It </a:t>
            </a:r>
            <a:r>
              <a:rPr lang="en-US" sz="1600" dirty="0" smtClean="0">
                <a:solidFill>
                  <a:schemeClr val="bg1"/>
                </a:solidFill>
                <a:latin typeface="Arial" pitchFamily="34" charset="0"/>
                <a:cs typeface="Arial" pitchFamily="34" charset="0"/>
              </a:rPr>
              <a:t>is proposed </a:t>
            </a:r>
            <a:r>
              <a:rPr lang="en-US" sz="1600" dirty="0" smtClean="0">
                <a:solidFill>
                  <a:schemeClr val="bg1"/>
                </a:solidFill>
                <a:latin typeface="+mj-lt"/>
              </a:rPr>
              <a:t>that the main decision to identify a reference instrument should rest with the subgroup.</a:t>
            </a:r>
          </a:p>
          <a:p>
            <a:pPr algn="just">
              <a:lnSpc>
                <a:spcPct val="200000"/>
              </a:lnSpc>
              <a:buFont typeface="Arial" pitchFamily="34" charset="0"/>
              <a:buChar char="•"/>
            </a:pPr>
            <a:r>
              <a:rPr lang="en-US" sz="1600" dirty="0" smtClean="0">
                <a:solidFill>
                  <a:schemeClr val="bg1"/>
                </a:solidFill>
                <a:latin typeface="+mj-lt"/>
              </a:rPr>
              <a:t>   Evaluation of OSCAR for the purpose of Ref selection reveals that while some information about candidate       reference instruments could be obtained via the WMO OSCAR however OSCAR pages are static and a complete info about instrument should be obtained from the agency maintaining the instrument. Special caution to be applied when considering noise levels ( </a:t>
            </a:r>
            <a:r>
              <a:rPr lang="en-US" sz="1600" dirty="0" err="1" smtClean="0">
                <a:solidFill>
                  <a:schemeClr val="bg1"/>
                </a:solidFill>
                <a:latin typeface="+mj-lt"/>
              </a:rPr>
              <a:t>NeDT</a:t>
            </a:r>
            <a:r>
              <a:rPr lang="en-US" sz="1600" dirty="0" smtClean="0">
                <a:solidFill>
                  <a:schemeClr val="bg1"/>
                </a:solidFill>
                <a:latin typeface="+mj-lt"/>
              </a:rPr>
              <a:t>) stated at OSCAR.</a:t>
            </a:r>
          </a:p>
          <a:p>
            <a:pPr algn="just">
              <a:lnSpc>
                <a:spcPct val="200000"/>
              </a:lnSpc>
              <a:buFont typeface="Arial" pitchFamily="34" charset="0"/>
              <a:buChar char="•"/>
            </a:pPr>
            <a:r>
              <a:rPr lang="en-US" sz="1600" dirty="0" smtClean="0">
                <a:solidFill>
                  <a:schemeClr val="bg1"/>
                </a:solidFill>
                <a:latin typeface="+mj-lt"/>
              </a:rPr>
              <a:t>    More useful input could be provided by instrument monitoring done by the agency ( such as ICVS, NCC).</a:t>
            </a:r>
          </a:p>
          <a:p>
            <a:pPr algn="just">
              <a:lnSpc>
                <a:spcPct val="200000"/>
              </a:lnSpc>
              <a:buFont typeface="Arial" pitchFamily="34" charset="0"/>
              <a:buChar char="•"/>
            </a:pPr>
            <a:r>
              <a:rPr lang="en-US" sz="1600" dirty="0" smtClean="0">
                <a:solidFill>
                  <a:schemeClr val="bg1"/>
                </a:solidFill>
                <a:latin typeface="+mj-lt"/>
              </a:rPr>
              <a:t>    Scoring scheme for reference instrument can be a vital input in deciding which instrument to use as a reference.</a:t>
            </a:r>
            <a:endParaRPr lang="en-US" sz="1600" dirty="0" smtClean="0">
              <a:solidFill>
                <a:schemeClr val="bg1"/>
              </a:solidFill>
              <a:latin typeface="Arial Black" pitchFamily="34" charset="0"/>
            </a:endParaRPr>
          </a:p>
          <a:p>
            <a:pPr>
              <a:lnSpc>
                <a:spcPct val="200000"/>
              </a:lnSpc>
              <a:buFont typeface="Arial" pitchFamily="34" charset="0"/>
              <a:buChar char="•"/>
            </a:pPr>
            <a:endParaRPr lang="en-US" sz="1600" dirty="0">
              <a:solidFill>
                <a:schemeClr val="tx1"/>
              </a:solidFill>
              <a:latin typeface="Arial Black" pitchFamily="34" charset="0"/>
            </a:endParaRPr>
          </a:p>
        </p:txBody>
      </p:sp>
      <p:sp>
        <p:nvSpPr>
          <p:cNvPr id="9" name="Title 1"/>
          <p:cNvSpPr txBox="1">
            <a:spLocks/>
          </p:cNvSpPr>
          <p:nvPr/>
        </p:nvSpPr>
        <p:spPr bwMode="auto">
          <a:xfrm>
            <a:off x="584200" y="0"/>
            <a:ext cx="9321800" cy="533400"/>
          </a:xfrm>
          <a:prstGeom prst="rect">
            <a:avLst/>
          </a:prstGeom>
          <a:ln w="25400" cap="flat" cmpd="sng" algn="ctr">
            <a:solidFill>
              <a:schemeClr val="accent4">
                <a:shade val="50000"/>
              </a:schemeClr>
            </a:solidFill>
            <a:prstDash val="solid"/>
            <a:miter lim="800000"/>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366" tIns="45682" rIns="91366" bIns="45682" numCol="1" anchor="ctr" anchorCtr="0" compatLnSpc="1">
            <a:prstTxWarp prst="textNoShape">
              <a:avLst/>
            </a:prstTxWarp>
          </a:bodyPr>
          <a:lstStyle/>
          <a:p>
            <a:pPr lvl="0" algn="ctr" eaLnBrk="0" hangingPunct="0"/>
            <a:r>
              <a:rPr lang="en-US" sz="2800" dirty="0" smtClean="0"/>
              <a:t>Summary and Conclusions</a:t>
            </a:r>
            <a:endParaRPr kumimoji="0" lang="en-US" sz="2800" b="1"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2586212"/>
            <a:ext cx="8915400" cy="618727"/>
          </a:xfrm>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txBox="1">
            <a:spLocks/>
          </p:cNvSpPr>
          <p:nvPr/>
        </p:nvSpPr>
        <p:spPr bwMode="auto">
          <a:xfrm>
            <a:off x="590835" y="1282891"/>
            <a:ext cx="8915400" cy="2347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Font typeface="Arial" charset="0"/>
              <a:buChar char="•"/>
            </a:pPr>
            <a:r>
              <a:rPr lang="en-GB" sz="3200" b="0" dirty="0" smtClean="0">
                <a:solidFill>
                  <a:schemeClr val="tx1"/>
                </a:solidFill>
                <a:latin typeface="+mn-lt"/>
              </a:rPr>
              <a:t>Web Meeting </a:t>
            </a:r>
            <a:r>
              <a:rPr lang="en-GB" sz="3200" b="0" dirty="0" smtClean="0">
                <a:solidFill>
                  <a:schemeClr val="tx1"/>
                </a:solidFill>
                <a:latin typeface="+mn-lt"/>
                <a:hlinkClick r:id="rId2"/>
              </a:rPr>
              <a:t>2013-10-15</a:t>
            </a:r>
            <a:endParaRPr lang="en-GB" sz="3200" b="0" dirty="0" smtClean="0">
              <a:solidFill>
                <a:schemeClr val="tx1"/>
              </a:solidFill>
              <a:latin typeface="+mn-lt"/>
            </a:endParaRPr>
          </a:p>
          <a:p>
            <a:pPr marL="342900" lvl="0" indent="-342900" eaLnBrk="0" hangingPunct="0">
              <a:spcBef>
                <a:spcPct val="20000"/>
              </a:spcBef>
              <a:buFont typeface="Arial" charset="0"/>
              <a:buChar char="•"/>
            </a:pPr>
            <a:r>
              <a:rPr lang="en-IE" sz="3200" b="0" dirty="0" smtClean="0">
                <a:solidFill>
                  <a:schemeClr val="tx1"/>
                </a:solidFill>
                <a:latin typeface="+mn-lt"/>
              </a:rPr>
              <a:t>2015 GRWG Meeting: Agenda Item 7a:	</a:t>
            </a:r>
            <a:br>
              <a:rPr lang="en-IE" sz="3200" b="0" dirty="0" smtClean="0">
                <a:solidFill>
                  <a:schemeClr val="tx1"/>
                </a:solidFill>
                <a:latin typeface="+mn-lt"/>
              </a:rPr>
            </a:br>
            <a:r>
              <a:rPr lang="en-IE" sz="3200" b="0" dirty="0" smtClean="0">
                <a:solidFill>
                  <a:schemeClr val="tx1"/>
                </a:solidFill>
                <a:latin typeface="+mn-lt"/>
              </a:rPr>
              <a:t>	</a:t>
            </a:r>
            <a:r>
              <a:rPr lang="en-IE" sz="3200" b="0" dirty="0" smtClean="0">
                <a:solidFill>
                  <a:schemeClr val="tx1"/>
                </a:solidFill>
                <a:latin typeface="+mn-lt"/>
                <a:hlinkClick r:id="rId3"/>
              </a:rPr>
              <a:t>Scoring scheme for reference instruments</a:t>
            </a:r>
            <a:r>
              <a:rPr lang="en-IE" sz="3200" b="0" dirty="0" smtClean="0">
                <a:solidFill>
                  <a:schemeClr val="tx1"/>
                </a:solidFill>
                <a:latin typeface="+mn-lt"/>
              </a:rPr>
              <a:t>	</a:t>
            </a:r>
          </a:p>
          <a:p>
            <a:pPr marL="342900" indent="-342900" eaLnBrk="0" hangingPunct="0">
              <a:spcBef>
                <a:spcPct val="20000"/>
              </a:spcBef>
              <a:buFont typeface="Arial" charset="0"/>
              <a:buChar char="•"/>
            </a:pPr>
            <a:r>
              <a:rPr lang="en-GB" sz="3200" b="0" dirty="0" smtClean="0">
                <a:solidFill>
                  <a:schemeClr val="tx1"/>
                </a:solidFill>
                <a:latin typeface="+mn-lt"/>
              </a:rPr>
              <a:t>Action:</a:t>
            </a:r>
          </a:p>
          <a:p>
            <a:pPr marL="342900" lvl="0" indent="-342900" eaLnBrk="0" hangingPunct="0">
              <a:spcBef>
                <a:spcPct val="20000"/>
              </a:spcBef>
              <a:buFont typeface="Arial" charset="0"/>
              <a:buChar char="•"/>
            </a:pPr>
            <a:endParaRPr lang="en-IE" sz="3200" b="0" dirty="0" smtClean="0">
              <a:solidFill>
                <a:schemeClr val="tx1"/>
              </a:solidFill>
              <a:latin typeface="+mn-lt"/>
            </a:endParaRPr>
          </a:p>
          <a:p>
            <a:pPr marL="342900" lvl="0" indent="-342900" eaLnBrk="0" hangingPunct="0">
              <a:spcBef>
                <a:spcPct val="20000"/>
              </a:spcBef>
              <a:buFont typeface="Arial" charset="0"/>
              <a:buChar cha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4" name="Table 3"/>
          <p:cNvGraphicFramePr>
            <a:graphicFrameLocks noGrp="1"/>
          </p:cNvGraphicFramePr>
          <p:nvPr/>
        </p:nvGraphicFramePr>
        <p:xfrm>
          <a:off x="627418" y="3936753"/>
          <a:ext cx="6604000" cy="2232660"/>
        </p:xfrm>
        <a:graphic>
          <a:graphicData uri="http://schemas.openxmlformats.org/drawingml/2006/table">
            <a:tbl>
              <a:tblPr/>
              <a:tblGrid>
                <a:gridCol w="1651000"/>
                <a:gridCol w="1651000"/>
                <a:gridCol w="1651000"/>
                <a:gridCol w="1651000"/>
              </a:tblGrid>
              <a:tr h="0">
                <a:tc>
                  <a:txBody>
                    <a:bodyPr/>
                    <a:lstStyle/>
                    <a:p>
                      <a:r>
                        <a:rPr lang="en-GB" dirty="0"/>
                        <a:t>GRWG_15.63</a:t>
                      </a:r>
                    </a:p>
                  </a:txBody>
                  <a:tcPr marL="47625" marR="4762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en-IE" dirty="0"/>
                        <a:t>Tim to provide to </a:t>
                      </a:r>
                      <a:r>
                        <a:rPr lang="en-IE" dirty="0" err="1"/>
                        <a:t>Manik</a:t>
                      </a:r>
                      <a:r>
                        <a:rPr lang="en-IE" dirty="0"/>
                        <a:t> a list of parameters from his scoring proposal to include them into the expert system.</a:t>
                      </a:r>
                    </a:p>
                  </a:txBody>
                  <a:tcPr marL="47625" marR="4762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en-GB" u="sng">
                          <a:solidFill>
                            <a:srgbClr val="666666"/>
                          </a:solidFill>
                          <a:hlinkClick r:id="rId4"/>
                        </a:rPr>
                        <a:t>TimHewison</a:t>
                      </a:r>
                      <a:endParaRPr lang="en-GB"/>
                    </a:p>
                  </a:txBody>
                  <a:tcPr marL="47625" marR="4762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en-GB" dirty="0"/>
                        <a:t>29 Feb 2016</a:t>
                      </a:r>
                    </a:p>
                  </a:txBody>
                  <a:tcPr marL="47625" marR="4762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3794" name="Picture 2"/>
          <p:cNvPicPr>
            <a:picLocks noChangeAspect="1" noChangeArrowheads="1"/>
          </p:cNvPicPr>
          <p:nvPr/>
        </p:nvPicPr>
        <p:blipFill>
          <a:blip r:embed="rId2" cstate="print"/>
          <a:srcRect/>
          <a:stretch>
            <a:fillRect/>
          </a:stretch>
        </p:blipFill>
        <p:spPr bwMode="auto">
          <a:xfrm>
            <a:off x="1000125" y="1790700"/>
            <a:ext cx="5391150" cy="1295400"/>
          </a:xfrm>
          <a:prstGeom prst="rect">
            <a:avLst/>
          </a:prstGeom>
          <a:noFill/>
          <a:ln w="9525">
            <a:noFill/>
            <a:miter lim="800000"/>
            <a:headEnd/>
            <a:tailEnd/>
          </a:ln>
        </p:spPr>
      </p:pic>
      <p:pic>
        <p:nvPicPr>
          <p:cNvPr id="33795" name="Picture 3"/>
          <p:cNvPicPr>
            <a:picLocks noChangeAspect="1" noChangeArrowheads="1"/>
          </p:cNvPicPr>
          <p:nvPr/>
        </p:nvPicPr>
        <p:blipFill>
          <a:blip r:embed="rId3" cstate="print"/>
          <a:srcRect/>
          <a:stretch>
            <a:fillRect/>
          </a:stretch>
        </p:blipFill>
        <p:spPr bwMode="auto">
          <a:xfrm>
            <a:off x="938213" y="3606800"/>
            <a:ext cx="5514975" cy="1600200"/>
          </a:xfrm>
          <a:prstGeom prst="rect">
            <a:avLst/>
          </a:prstGeom>
          <a:noFill/>
          <a:ln w="9525">
            <a:noFill/>
            <a:miter lim="800000"/>
            <a:headEnd/>
            <a:tailEnd/>
          </a:ln>
        </p:spPr>
      </p:pic>
      <p:sp>
        <p:nvSpPr>
          <p:cNvPr id="5" name="TextBox 4"/>
          <p:cNvSpPr txBox="1"/>
          <p:nvPr/>
        </p:nvSpPr>
        <p:spPr>
          <a:xfrm>
            <a:off x="990600" y="1244600"/>
            <a:ext cx="3670300" cy="307777"/>
          </a:xfrm>
          <a:prstGeom prst="rect">
            <a:avLst/>
          </a:prstGeom>
          <a:noFill/>
        </p:spPr>
        <p:txBody>
          <a:bodyPr wrap="square" rtlCol="0">
            <a:spAutoFit/>
          </a:bodyPr>
          <a:lstStyle/>
          <a:p>
            <a:r>
              <a:rPr lang="en-US" sz="1400" dirty="0" smtClean="0">
                <a:solidFill>
                  <a:srgbClr val="C00000"/>
                </a:solidFill>
              </a:rPr>
              <a:t>Spectral Characteristics of </a:t>
            </a:r>
            <a:r>
              <a:rPr lang="en-US" sz="1400" dirty="0" err="1" smtClean="0">
                <a:solidFill>
                  <a:srgbClr val="C00000"/>
                </a:solidFill>
              </a:rPr>
              <a:t>CrIS</a:t>
            </a:r>
            <a:endParaRPr lang="en-US" sz="1400" dirty="0">
              <a:solidFill>
                <a:srgbClr val="C00000"/>
              </a:solidFill>
            </a:endParaRPr>
          </a:p>
        </p:txBody>
      </p:sp>
      <p:sp>
        <p:nvSpPr>
          <p:cNvPr id="6" name="TextBox 5"/>
          <p:cNvSpPr txBox="1"/>
          <p:nvPr/>
        </p:nvSpPr>
        <p:spPr>
          <a:xfrm>
            <a:off x="952500" y="3403600"/>
            <a:ext cx="3644900" cy="307777"/>
          </a:xfrm>
          <a:prstGeom prst="rect">
            <a:avLst/>
          </a:prstGeom>
          <a:noFill/>
        </p:spPr>
        <p:txBody>
          <a:bodyPr wrap="square" rtlCol="0">
            <a:spAutoFit/>
          </a:bodyPr>
          <a:lstStyle/>
          <a:p>
            <a:r>
              <a:rPr lang="en-US" sz="1400" dirty="0" smtClean="0">
                <a:solidFill>
                  <a:srgbClr val="C00000"/>
                </a:solidFill>
              </a:rPr>
              <a:t>Spectral Characteristics of  IASI</a:t>
            </a:r>
            <a:endParaRPr lang="en-US" sz="1400" dirty="0">
              <a:solidFill>
                <a:srgbClr val="C00000"/>
              </a:solidFill>
            </a:endParaRPr>
          </a:p>
        </p:txBody>
      </p:sp>
      <p:sp>
        <p:nvSpPr>
          <p:cNvPr id="7" name="TextBox 6"/>
          <p:cNvSpPr txBox="1"/>
          <p:nvPr/>
        </p:nvSpPr>
        <p:spPr>
          <a:xfrm>
            <a:off x="800100" y="5511800"/>
            <a:ext cx="5994400" cy="369332"/>
          </a:xfrm>
          <a:prstGeom prst="rect">
            <a:avLst/>
          </a:prstGeom>
          <a:noFill/>
        </p:spPr>
        <p:txBody>
          <a:bodyPr wrap="square" rtlCol="0">
            <a:spAutoFit/>
          </a:bodyPr>
          <a:lstStyle/>
          <a:p>
            <a:r>
              <a:rPr lang="en-US" dirty="0" smtClean="0">
                <a:solidFill>
                  <a:srgbClr val="C00000"/>
                </a:solidFill>
              </a:rPr>
              <a:t>OSCAR page reveals that noise levels in the 10- 13 Micron range are comparable.</a:t>
            </a:r>
          </a:p>
          <a:p>
            <a:r>
              <a:rPr lang="en-US" dirty="0" smtClean="0">
                <a:solidFill>
                  <a:srgbClr val="C00000"/>
                </a:solidFill>
              </a:rPr>
              <a:t>Both instruments can act as references</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995" y="0"/>
            <a:ext cx="7016750" cy="533400"/>
          </a:xfrm>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t>Outline </a:t>
            </a:r>
            <a:endParaRPr lang="en-US" dirty="0"/>
          </a:p>
        </p:txBody>
      </p:sp>
      <p:sp>
        <p:nvSpPr>
          <p:cNvPr id="4" name="Footer Placeholder 3"/>
          <p:cNvSpPr>
            <a:spLocks noGrp="1"/>
          </p:cNvSpPr>
          <p:nvPr>
            <p:ph type="ftr" sz="quarter" idx="4294967295"/>
          </p:nvPr>
        </p:nvSpPr>
        <p:spPr>
          <a:xfrm>
            <a:off x="495300" y="6400800"/>
            <a:ext cx="2971800" cy="457200"/>
          </a:xfrm>
          <a:prstGeom prst="rect">
            <a:avLst/>
          </a:prstGeom>
        </p:spPr>
        <p:txBody>
          <a:bodyPr lIns="91366" tIns="45682" rIns="91366" bIns="45682"/>
          <a:lstStyle/>
          <a:p>
            <a:r>
              <a:rPr lang="en-US" dirty="0" smtClean="0"/>
              <a:t>04/08//2013</a:t>
            </a:r>
            <a:endParaRPr lang="en-US" dirty="0"/>
          </a:p>
        </p:txBody>
      </p:sp>
      <p:sp>
        <p:nvSpPr>
          <p:cNvPr id="5" name="Slide Number Placeholder 4"/>
          <p:cNvSpPr>
            <a:spLocks noGrp="1"/>
          </p:cNvSpPr>
          <p:nvPr>
            <p:ph type="sldNum" sz="quarter" idx="4294967295"/>
          </p:nvPr>
        </p:nvSpPr>
        <p:spPr>
          <a:xfrm>
            <a:off x="7429500" y="6400800"/>
            <a:ext cx="1981200" cy="457200"/>
          </a:xfrm>
          <a:prstGeom prst="rect">
            <a:avLst/>
          </a:prstGeom>
        </p:spPr>
        <p:txBody>
          <a:bodyPr lIns="91366" tIns="45682" rIns="91366" bIns="45682"/>
          <a:lstStyle/>
          <a:p>
            <a:fld id="{E8869016-7DEB-43E2-B220-9D5667D88CC0}" type="slidenum">
              <a:rPr lang="en-US" smtClean="0"/>
              <a:pPr/>
              <a:t>2</a:t>
            </a:fld>
            <a:endParaRPr lang="en-US" dirty="0"/>
          </a:p>
        </p:txBody>
      </p:sp>
      <p:sp>
        <p:nvSpPr>
          <p:cNvPr id="6" name="Content Placeholder 2"/>
          <p:cNvSpPr txBox="1">
            <a:spLocks/>
          </p:cNvSpPr>
          <p:nvPr/>
        </p:nvSpPr>
        <p:spPr bwMode="auto">
          <a:xfrm>
            <a:off x="1363227" y="749300"/>
            <a:ext cx="7348973" cy="4991100"/>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marL="342627" marR="0" lvl="0" indent="-342627" algn="just" defTabSz="914400" rtl="0" eaLnBrk="0" fontAlgn="base" latinLnBrk="0" hangingPunct="0">
              <a:lnSpc>
                <a:spcPct val="200000"/>
              </a:lnSpc>
              <a:spcBef>
                <a:spcPct val="20000"/>
              </a:spcBef>
              <a:spcAft>
                <a:spcPct val="0"/>
              </a:spcAft>
              <a:buClrTx/>
              <a:buSzTx/>
              <a:buFont typeface="Arial" charset="0"/>
              <a:buChar char="•"/>
              <a:tabLst/>
              <a:defRPr/>
            </a:pPr>
            <a:r>
              <a:rPr lang="en-US" sz="1600" dirty="0" smtClean="0">
                <a:solidFill>
                  <a:schemeClr val="tx1"/>
                </a:solidFill>
                <a:latin typeface="Helvetica" pitchFamily="34" charset="0"/>
                <a:cs typeface="Helvetica" pitchFamily="34" charset="0"/>
              </a:rPr>
              <a:t>Introduction</a:t>
            </a:r>
          </a:p>
          <a:p>
            <a:pPr marL="799464" lvl="1" indent="-342627" algn="just" eaLnBrk="0" hangingPunct="0">
              <a:lnSpc>
                <a:spcPct val="200000"/>
              </a:lnSpc>
              <a:spcBef>
                <a:spcPct val="20000"/>
              </a:spcBef>
              <a:buFont typeface="Arial" charset="0"/>
              <a:buChar char="•"/>
            </a:pPr>
            <a:r>
              <a:rPr lang="en-US" sz="1600" dirty="0" smtClean="0">
                <a:solidFill>
                  <a:schemeClr val="tx1"/>
                </a:solidFill>
                <a:latin typeface="Helvetica" pitchFamily="34" charset="0"/>
                <a:cs typeface="Helvetica" pitchFamily="34" charset="0"/>
              </a:rPr>
              <a:t>Introduction to OSCAR and ICVS</a:t>
            </a:r>
          </a:p>
          <a:p>
            <a:pPr marL="799464" lvl="1" indent="-342627" algn="just" eaLnBrk="0" hangingPunct="0">
              <a:lnSpc>
                <a:spcPct val="200000"/>
              </a:lnSpc>
              <a:spcBef>
                <a:spcPct val="20000"/>
              </a:spcBef>
              <a:buFont typeface="Arial" charset="0"/>
              <a:buChar char="•"/>
            </a:pPr>
            <a:r>
              <a:rPr lang="en-US" sz="1600" dirty="0" smtClean="0">
                <a:solidFill>
                  <a:schemeClr val="tx1"/>
                </a:solidFill>
                <a:latin typeface="Helvetica" pitchFamily="34" charset="0"/>
                <a:cs typeface="Helvetica" pitchFamily="34" charset="0"/>
              </a:rPr>
              <a:t>GSICS Ref Instrument </a:t>
            </a:r>
          </a:p>
          <a:p>
            <a:pPr marL="799464" lvl="1" indent="-342627" algn="just" eaLnBrk="0" hangingPunct="0">
              <a:lnSpc>
                <a:spcPct val="200000"/>
              </a:lnSpc>
              <a:spcBef>
                <a:spcPct val="20000"/>
              </a:spcBef>
              <a:buFont typeface="Arial" charset="0"/>
              <a:buChar char="•"/>
            </a:pPr>
            <a:r>
              <a:rPr lang="en-US" sz="1600" dirty="0" smtClean="0">
                <a:solidFill>
                  <a:schemeClr val="tx1"/>
                </a:solidFill>
                <a:latin typeface="Helvetica" pitchFamily="34" charset="0"/>
                <a:cs typeface="Helvetica" pitchFamily="34" charset="0"/>
              </a:rPr>
              <a:t>GSICS Reference Instrument</a:t>
            </a:r>
          </a:p>
          <a:p>
            <a:pPr marL="342627" marR="0" lvl="0" indent="-342627" algn="just" defTabSz="914400" rtl="0" eaLnBrk="0" fontAlgn="base" latinLnBrk="0" hangingPunct="0">
              <a:lnSpc>
                <a:spcPct val="200000"/>
              </a:lnSpc>
              <a:spcBef>
                <a:spcPct val="20000"/>
              </a:spcBef>
              <a:spcAft>
                <a:spcPct val="0"/>
              </a:spcAft>
              <a:buClrTx/>
              <a:buSzTx/>
              <a:buFont typeface="Arial" charset="0"/>
              <a:buChar char="•"/>
              <a:tabLst/>
              <a:defRPr/>
            </a:pPr>
            <a:r>
              <a:rPr lang="en-US" sz="1600" dirty="0" smtClean="0">
                <a:solidFill>
                  <a:schemeClr val="tx1"/>
                </a:solidFill>
                <a:latin typeface="Helvetica" pitchFamily="34" charset="0"/>
                <a:cs typeface="Helvetica" pitchFamily="34" charset="0"/>
              </a:rPr>
              <a:t>Selection of References – Classical Monitoring</a:t>
            </a:r>
          </a:p>
          <a:p>
            <a:pPr marL="342627" marR="0" lvl="0" indent="-342627" algn="just" defTabSz="914400" rtl="0" eaLnBrk="0" fontAlgn="base" latinLnBrk="0" hangingPunct="0">
              <a:lnSpc>
                <a:spcPct val="200000"/>
              </a:lnSpc>
              <a:spcBef>
                <a:spcPct val="20000"/>
              </a:spcBef>
              <a:spcAft>
                <a:spcPct val="0"/>
              </a:spcAft>
              <a:buClrTx/>
              <a:buSzTx/>
              <a:buFont typeface="Arial" charset="0"/>
              <a:buChar char="•"/>
              <a:tabLst/>
              <a:defRPr/>
            </a:pPr>
            <a:r>
              <a:rPr lang="en-US" sz="1600" dirty="0" smtClean="0">
                <a:solidFill>
                  <a:schemeClr val="tx1"/>
                </a:solidFill>
                <a:latin typeface="Helvetica" pitchFamily="34" charset="0"/>
                <a:cs typeface="Helvetica" pitchFamily="34" charset="0"/>
              </a:rPr>
              <a:t>Selection of References – Future needs</a:t>
            </a:r>
          </a:p>
          <a:p>
            <a:pPr marL="342627" marR="0" lvl="0" indent="-342627" algn="just" defTabSz="914400" rtl="0" eaLnBrk="0" fontAlgn="base" latinLnBrk="0" hangingPunct="0">
              <a:lnSpc>
                <a:spcPct val="200000"/>
              </a:lnSpc>
              <a:spcBef>
                <a:spcPct val="20000"/>
              </a:spcBef>
              <a:spcAft>
                <a:spcPct val="0"/>
              </a:spcAft>
              <a:buClrTx/>
              <a:buSzTx/>
              <a:buFont typeface="Arial" charset="0"/>
              <a:buChar char="•"/>
              <a:tabLst/>
              <a:defRPr/>
            </a:pPr>
            <a:r>
              <a:rPr lang="en-US" sz="1600" dirty="0" smtClean="0">
                <a:solidFill>
                  <a:schemeClr val="tx1"/>
                </a:solidFill>
                <a:latin typeface="Helvetica" pitchFamily="34" charset="0"/>
                <a:cs typeface="Helvetica" pitchFamily="34" charset="0"/>
              </a:rPr>
              <a:t>Process to identify GSICS reference Instrument.</a:t>
            </a:r>
          </a:p>
          <a:p>
            <a:pPr marL="799464" lvl="1" indent="-342627" algn="just" eaLnBrk="0" hangingPunct="0">
              <a:lnSpc>
                <a:spcPct val="200000"/>
              </a:lnSpc>
              <a:spcBef>
                <a:spcPct val="20000"/>
              </a:spcBef>
              <a:buFont typeface="Arial" charset="0"/>
              <a:buChar char="•"/>
              <a:defRPr/>
            </a:pPr>
            <a:r>
              <a:rPr kumimoji="0" lang="en-US" sz="1600" b="1" i="0" u="none" strike="noStrike" kern="1200" cap="none" spc="0" normalizeH="0" baseline="0" noProof="0" dirty="0" smtClean="0">
                <a:ln>
                  <a:noFill/>
                </a:ln>
                <a:solidFill>
                  <a:schemeClr val="tx1"/>
                </a:solidFill>
                <a:effectLst/>
                <a:uLnTx/>
                <a:uFillTx/>
                <a:latin typeface="Helvetica" pitchFamily="34" charset="0"/>
                <a:cs typeface="Helvetica" pitchFamily="34" charset="0"/>
              </a:rPr>
              <a:t>Tim </a:t>
            </a:r>
            <a:r>
              <a:rPr kumimoji="0" lang="en-US" sz="1600" b="1" i="0" u="none" strike="noStrike" kern="1200" cap="none" spc="0" normalizeH="0" baseline="0" noProof="0" dirty="0" err="1" smtClean="0">
                <a:ln>
                  <a:noFill/>
                </a:ln>
                <a:solidFill>
                  <a:schemeClr val="tx1"/>
                </a:solidFill>
                <a:effectLst/>
                <a:uLnTx/>
                <a:uFillTx/>
                <a:latin typeface="Helvetica" pitchFamily="34" charset="0"/>
                <a:cs typeface="Helvetica" pitchFamily="34" charset="0"/>
              </a:rPr>
              <a:t>Hewison</a:t>
            </a:r>
            <a:r>
              <a:rPr kumimoji="0" lang="en-US" sz="1600" b="1" i="0" u="none" strike="noStrike" kern="1200" cap="none" spc="0" normalizeH="0" baseline="0" noProof="0" dirty="0" smtClean="0">
                <a:ln>
                  <a:noFill/>
                </a:ln>
                <a:solidFill>
                  <a:schemeClr val="tx1"/>
                </a:solidFill>
                <a:effectLst/>
                <a:uLnTx/>
                <a:uFillTx/>
                <a:latin typeface="Helvetica" pitchFamily="34" charset="0"/>
                <a:cs typeface="Helvetica" pitchFamily="34" charset="0"/>
              </a:rPr>
              <a:t> Scoring Scheme</a:t>
            </a:r>
          </a:p>
          <a:p>
            <a:pPr marL="799464" lvl="1" indent="-342627" algn="just" eaLnBrk="0" hangingPunct="0">
              <a:lnSpc>
                <a:spcPct val="200000"/>
              </a:lnSpc>
              <a:spcBef>
                <a:spcPct val="20000"/>
              </a:spcBef>
              <a:buFont typeface="Arial" charset="0"/>
              <a:buChar char="•"/>
              <a:defRPr/>
            </a:pPr>
            <a:r>
              <a:rPr lang="en-US" sz="1600" dirty="0" smtClean="0">
                <a:solidFill>
                  <a:schemeClr val="tx1"/>
                </a:solidFill>
                <a:latin typeface="Helvetica" pitchFamily="34" charset="0"/>
                <a:cs typeface="Helvetica" pitchFamily="34" charset="0"/>
              </a:rPr>
              <a:t>Application of Process ( Example-1, Example-2)</a:t>
            </a:r>
            <a:endParaRPr kumimoji="0" lang="en-US" sz="1600" b="1" i="0" u="none" strike="noStrike" kern="1200" cap="none" spc="0" normalizeH="0" baseline="0" noProof="0" dirty="0" smtClean="0">
              <a:ln>
                <a:noFill/>
              </a:ln>
              <a:solidFill>
                <a:schemeClr val="tx1"/>
              </a:solidFill>
              <a:effectLst/>
              <a:uLnTx/>
              <a:uFillTx/>
              <a:latin typeface="Helvetica" pitchFamily="34" charset="0"/>
              <a:cs typeface="Helvetica" pitchFamily="34" charset="0"/>
            </a:endParaRPr>
          </a:p>
          <a:p>
            <a:pPr marL="342627" marR="0" lvl="0" indent="-342627" algn="just" defTabSz="914400" rtl="0" eaLnBrk="0" fontAlgn="base" latinLnBrk="0" hangingPunct="0">
              <a:lnSpc>
                <a:spcPct val="200000"/>
              </a:lnSpc>
              <a:spcBef>
                <a:spcPct val="20000"/>
              </a:spcBef>
              <a:spcAft>
                <a:spcPct val="0"/>
              </a:spcAft>
              <a:buClrTx/>
              <a:buSzTx/>
              <a:buFont typeface="Arial" charset="0"/>
              <a:buChar char="•"/>
              <a:tabLst/>
              <a:defRPr/>
            </a:pPr>
            <a:r>
              <a:rPr lang="en-US" sz="1600" dirty="0" smtClean="0">
                <a:solidFill>
                  <a:schemeClr val="tx1"/>
                </a:solidFill>
                <a:latin typeface="Helvetica" pitchFamily="34" charset="0"/>
                <a:cs typeface="Helvetica" pitchFamily="34" charset="0"/>
              </a:rPr>
              <a:t>Summary and Conclusion.</a:t>
            </a:r>
            <a:endParaRPr kumimoji="0" lang="en-US" sz="1600" b="1" i="0" u="none" strike="noStrike" kern="1200" cap="none" spc="0" normalizeH="0" baseline="0" noProof="0" dirty="0" smtClean="0">
              <a:ln>
                <a:noFill/>
              </a:ln>
              <a:solidFill>
                <a:schemeClr val="tx1"/>
              </a:solidFill>
              <a:effectLst/>
              <a:uLnTx/>
              <a:uFillTx/>
              <a:latin typeface="Helvetica" pitchFamily="34" charset="0"/>
              <a:cs typeface="Helvetica" pitchFamily="34" charset="0"/>
            </a:endParaRP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2300" b="1"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Box 7"/>
          <p:cNvSpPr txBox="1"/>
          <p:nvPr/>
        </p:nvSpPr>
        <p:spPr>
          <a:xfrm>
            <a:off x="3949700" y="5930900"/>
            <a:ext cx="184731" cy="2308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4" name="Title 1"/>
          <p:cNvSpPr txBox="1">
            <a:spLocks/>
          </p:cNvSpPr>
          <p:nvPr/>
        </p:nvSpPr>
        <p:spPr bwMode="auto">
          <a:xfrm>
            <a:off x="1460995" y="0"/>
            <a:ext cx="7016750" cy="533400"/>
          </a:xfrm>
          <a:prstGeom prst="rect">
            <a:avLst/>
          </a:prstGeom>
          <a:ln w="25400" cap="flat" cmpd="sng" algn="ctr">
            <a:solidFill>
              <a:schemeClr val="accent4">
                <a:shade val="50000"/>
              </a:schemeClr>
            </a:solidFill>
            <a:prstDash val="solid"/>
            <a:miter lim="800000"/>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dirty="0" smtClean="0"/>
              <a:t>Introduction- OSCAR/ NCC /ICVS</a:t>
            </a:r>
            <a:r>
              <a:rPr kumimoji="0" lang="en-US" sz="2800" b="1" i="0" u="none" strike="noStrike" kern="1200" cap="none" spc="0" normalizeH="0" baseline="0" noProof="0" dirty="0" smtClean="0">
                <a:ln>
                  <a:noFill/>
                </a:ln>
                <a:solidFill>
                  <a:schemeClr val="lt1"/>
                </a:solidFill>
                <a:effectLst/>
                <a:uLnTx/>
                <a:uFillTx/>
                <a:latin typeface="+mn-lt"/>
                <a:ea typeface="+mn-ea"/>
                <a:cs typeface="+mn-cs"/>
              </a:rPr>
              <a:t> </a:t>
            </a:r>
            <a:endParaRPr kumimoji="0" lang="en-US" sz="2800" b="1" i="0" u="none" strike="noStrike" kern="1200" cap="none" spc="0" normalizeH="0" baseline="0" noProof="0" dirty="0">
              <a:ln>
                <a:noFill/>
              </a:ln>
              <a:solidFill>
                <a:schemeClr val="lt1"/>
              </a:solidFill>
              <a:effectLst/>
              <a:uLnTx/>
              <a:uFillTx/>
              <a:latin typeface="+mn-lt"/>
              <a:ea typeface="+mn-ea"/>
              <a:cs typeface="+mn-cs"/>
            </a:endParaRPr>
          </a:p>
        </p:txBody>
      </p:sp>
      <p:sp>
        <p:nvSpPr>
          <p:cNvPr id="5" name="TextBox 4"/>
          <p:cNvSpPr txBox="1"/>
          <p:nvPr/>
        </p:nvSpPr>
        <p:spPr>
          <a:xfrm>
            <a:off x="463598" y="546100"/>
            <a:ext cx="9023302" cy="5016758"/>
          </a:xfrm>
          <a:prstGeom prst="rect">
            <a:avLst/>
          </a:prstGeom>
          <a:noFill/>
        </p:spPr>
        <p:txBody>
          <a:bodyPr wrap="square" rtlCol="0">
            <a:spAutoFit/>
          </a:bodyPr>
          <a:lstStyle/>
          <a:p>
            <a:endParaRPr lang="en-US" sz="1800" dirty="0" smtClean="0">
              <a:solidFill>
                <a:srgbClr val="FF0000"/>
              </a:solidFill>
            </a:endParaRPr>
          </a:p>
          <a:p>
            <a:pPr algn="just">
              <a:lnSpc>
                <a:spcPct val="150000"/>
              </a:lnSpc>
            </a:pPr>
            <a:r>
              <a:rPr lang="en-US" sz="1600" dirty="0" smtClean="0">
                <a:solidFill>
                  <a:schemeClr val="tx1"/>
                </a:solidFill>
                <a:hlinkClick r:id="rId2"/>
              </a:rPr>
              <a:t>OSCAR [ Observing System Capability </a:t>
            </a:r>
            <a:r>
              <a:rPr lang="en-US" sz="1600" dirty="0" err="1" smtClean="0">
                <a:solidFill>
                  <a:schemeClr val="tx1"/>
                </a:solidFill>
                <a:hlinkClick r:id="rId2"/>
              </a:rPr>
              <a:t>Anaysis</a:t>
            </a:r>
            <a:r>
              <a:rPr lang="en-US" sz="1600" dirty="0" smtClean="0">
                <a:solidFill>
                  <a:schemeClr val="tx1"/>
                </a:solidFill>
                <a:hlinkClick r:id="rId2"/>
              </a:rPr>
              <a:t> and Review Tool</a:t>
            </a:r>
            <a:r>
              <a:rPr lang="en-US" sz="1600" dirty="0" smtClean="0">
                <a:solidFill>
                  <a:schemeClr val="tx1"/>
                </a:solidFill>
              </a:rPr>
              <a:t>]</a:t>
            </a:r>
          </a:p>
          <a:p>
            <a:pPr algn="just">
              <a:lnSpc>
                <a:spcPct val="150000"/>
              </a:lnSpc>
            </a:pPr>
            <a:r>
              <a:rPr lang="en-US" sz="1400" dirty="0" smtClean="0">
                <a:solidFill>
                  <a:schemeClr val="tx1"/>
                </a:solidFill>
              </a:rPr>
              <a:t>OSCAR is a resource developed by WMO in support of Earth Observation applications, studies </a:t>
            </a:r>
          </a:p>
          <a:p>
            <a:pPr algn="just">
              <a:lnSpc>
                <a:spcPct val="150000"/>
              </a:lnSpc>
            </a:pPr>
            <a:r>
              <a:rPr lang="en-US" sz="1400" dirty="0" smtClean="0">
                <a:solidFill>
                  <a:schemeClr val="tx1"/>
                </a:solidFill>
              </a:rPr>
              <a:t>and global coordination. (</a:t>
            </a:r>
            <a:r>
              <a:rPr lang="en-US" sz="1400" dirty="0" smtClean="0">
                <a:solidFill>
                  <a:schemeClr val="tx1"/>
                </a:solidFill>
                <a:hlinkClick r:id="rId3"/>
              </a:rPr>
              <a:t>IASI </a:t>
            </a:r>
            <a:r>
              <a:rPr lang="en-US" sz="1400" dirty="0" smtClean="0">
                <a:solidFill>
                  <a:schemeClr val="tx1"/>
                </a:solidFill>
              </a:rPr>
              <a:t> , </a:t>
            </a:r>
            <a:r>
              <a:rPr lang="en-US" sz="1400" dirty="0" err="1" smtClean="0">
                <a:solidFill>
                  <a:schemeClr val="tx1"/>
                </a:solidFill>
              </a:rPr>
              <a:t>CrIS</a:t>
            </a:r>
            <a:r>
              <a:rPr lang="en-US" sz="1400" dirty="0" smtClean="0">
                <a:solidFill>
                  <a:schemeClr val="tx1"/>
                </a:solidFill>
              </a:rPr>
              <a:t> )</a:t>
            </a:r>
          </a:p>
          <a:p>
            <a:pPr algn="just">
              <a:lnSpc>
                <a:spcPct val="150000"/>
              </a:lnSpc>
            </a:pPr>
            <a:r>
              <a:rPr lang="en-US" sz="1400" dirty="0" smtClean="0">
                <a:solidFill>
                  <a:schemeClr val="tx1"/>
                </a:solidFill>
              </a:rPr>
              <a:t>Web pages are static. ( can act as a starting point but not complete input for selecting Ref Instrument)</a:t>
            </a:r>
          </a:p>
          <a:p>
            <a:pPr algn="just">
              <a:lnSpc>
                <a:spcPct val="150000"/>
              </a:lnSpc>
            </a:pPr>
            <a:r>
              <a:rPr lang="en-US" sz="1600" dirty="0" smtClean="0">
                <a:solidFill>
                  <a:schemeClr val="tx1"/>
                </a:solidFill>
                <a:hlinkClick r:id="rId4"/>
              </a:rPr>
              <a:t>National Calibration Center</a:t>
            </a:r>
            <a:r>
              <a:rPr lang="en-US" sz="1600" dirty="0" smtClean="0">
                <a:solidFill>
                  <a:schemeClr val="tx1"/>
                </a:solidFill>
              </a:rPr>
              <a:t> </a:t>
            </a:r>
            <a:r>
              <a:rPr lang="en-US" sz="1400" dirty="0" smtClean="0">
                <a:solidFill>
                  <a:schemeClr val="tx1"/>
                </a:solidFill>
              </a:rPr>
              <a:t>(NCC)</a:t>
            </a:r>
          </a:p>
          <a:p>
            <a:pPr algn="just">
              <a:lnSpc>
                <a:spcPct val="150000"/>
              </a:lnSpc>
            </a:pPr>
            <a:r>
              <a:rPr lang="en-US" sz="1400" dirty="0" smtClean="0">
                <a:solidFill>
                  <a:schemeClr val="tx1"/>
                </a:solidFill>
              </a:rPr>
              <a:t>Resulted from joint NOAA and NIST collaboration.</a:t>
            </a:r>
          </a:p>
          <a:p>
            <a:pPr algn="just">
              <a:lnSpc>
                <a:spcPct val="150000"/>
              </a:lnSpc>
            </a:pPr>
            <a:r>
              <a:rPr lang="en-US" sz="1400" dirty="0" smtClean="0">
                <a:solidFill>
                  <a:schemeClr val="tx1"/>
                </a:solidFill>
              </a:rPr>
              <a:t>Info on NCC instrument that is more relevant to Cal/Val community</a:t>
            </a:r>
          </a:p>
          <a:p>
            <a:pPr algn="just">
              <a:lnSpc>
                <a:spcPct val="150000"/>
              </a:lnSpc>
            </a:pPr>
            <a:r>
              <a:rPr lang="en-US" sz="1600" dirty="0" smtClean="0">
                <a:solidFill>
                  <a:srgbClr val="7030A0"/>
                </a:solidFill>
                <a:hlinkClick r:id="rId5"/>
              </a:rPr>
              <a:t>ICVS [ Integrated Calibration Validation System ]</a:t>
            </a:r>
            <a:r>
              <a:rPr lang="en-US" sz="1600" dirty="0" smtClean="0">
                <a:solidFill>
                  <a:srgbClr val="7030A0"/>
                </a:solidFill>
              </a:rPr>
              <a:t> </a:t>
            </a:r>
            <a:r>
              <a:rPr lang="en-US" sz="1400" dirty="0" smtClean="0">
                <a:solidFill>
                  <a:schemeClr val="tx1"/>
                </a:solidFill>
              </a:rPr>
              <a:t>( other similar systems can be explored)</a:t>
            </a:r>
          </a:p>
          <a:p>
            <a:pPr algn="just">
              <a:lnSpc>
                <a:spcPct val="150000"/>
              </a:lnSpc>
            </a:pPr>
            <a:r>
              <a:rPr lang="en-US" sz="1400" dirty="0" smtClean="0">
                <a:solidFill>
                  <a:schemeClr val="tx1"/>
                </a:solidFill>
              </a:rPr>
              <a:t>On-orbit and prelaunch instrument characterization and long-term monitoring of instrument performance. Web pages give dynamic info on key cal/</a:t>
            </a:r>
            <a:r>
              <a:rPr lang="en-US" sz="1400" dirty="0" err="1" smtClean="0">
                <a:solidFill>
                  <a:schemeClr val="tx1"/>
                </a:solidFill>
              </a:rPr>
              <a:t>val</a:t>
            </a:r>
            <a:r>
              <a:rPr lang="en-US" sz="1400" dirty="0" smtClean="0">
                <a:solidFill>
                  <a:schemeClr val="tx1"/>
                </a:solidFill>
              </a:rPr>
              <a:t> parameters of the instrument</a:t>
            </a:r>
          </a:p>
          <a:p>
            <a:pPr algn="just">
              <a:lnSpc>
                <a:spcPct val="150000"/>
              </a:lnSpc>
            </a:pPr>
            <a:endParaRPr lang="en-US" sz="1400" dirty="0" smtClean="0">
              <a:solidFill>
                <a:schemeClr val="tx1"/>
              </a:solidFill>
            </a:endParaRPr>
          </a:p>
          <a:p>
            <a:pPr algn="just">
              <a:lnSpc>
                <a:spcPct val="150000"/>
              </a:lnSpc>
            </a:pPr>
            <a:r>
              <a:rPr lang="en-US" sz="1800" i="1" dirty="0" smtClean="0">
                <a:solidFill>
                  <a:srgbClr val="FF0000"/>
                </a:solidFill>
              </a:rPr>
              <a:t>   Do we have similar public websites for IASI that provide its trending?</a:t>
            </a:r>
          </a:p>
          <a:p>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0"/>
            <a:ext cx="8915400" cy="618727"/>
          </a:xfrm>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t>Introduction-GSICS  References</a:t>
            </a:r>
            <a:endParaRPr lang="en-US" dirty="0"/>
          </a:p>
        </p:txBody>
      </p:sp>
      <p:sp>
        <p:nvSpPr>
          <p:cNvPr id="9" name="TextBox 8"/>
          <p:cNvSpPr txBox="1"/>
          <p:nvPr/>
        </p:nvSpPr>
        <p:spPr>
          <a:xfrm>
            <a:off x="5372100" y="3263900"/>
            <a:ext cx="3909227" cy="3001334"/>
          </a:xfrm>
          <a:prstGeom prst="rect">
            <a:avLst/>
          </a:prstGeom>
          <a:noFill/>
        </p:spPr>
        <p:txBody>
          <a:bodyPr wrap="square" rtlCol="0">
            <a:spAutoFit/>
          </a:bodyPr>
          <a:lstStyle/>
          <a:p>
            <a:pPr algn="just">
              <a:lnSpc>
                <a:spcPct val="150000"/>
              </a:lnSpc>
            </a:pPr>
            <a:r>
              <a:rPr lang="en-US" sz="1600" dirty="0" smtClean="0">
                <a:solidFill>
                  <a:srgbClr val="FF0000"/>
                </a:solidFill>
                <a:latin typeface="Arial" pitchFamily="34" charset="0"/>
                <a:cs typeface="Arial" pitchFamily="34" charset="0"/>
              </a:rPr>
              <a:t>GSICS Reference Instruments are at the Center of instrument Monitoring and GSICS Product Generation.</a:t>
            </a:r>
          </a:p>
          <a:p>
            <a:pPr algn="just">
              <a:lnSpc>
                <a:spcPct val="150000"/>
              </a:lnSpc>
            </a:pPr>
            <a:endParaRPr lang="en-US" sz="1600" dirty="0" smtClean="0">
              <a:solidFill>
                <a:srgbClr val="FF0000"/>
              </a:solidFill>
              <a:latin typeface="Arial" pitchFamily="34" charset="0"/>
              <a:cs typeface="Arial" pitchFamily="34" charset="0"/>
            </a:endParaRPr>
          </a:p>
          <a:p>
            <a:pPr algn="just">
              <a:lnSpc>
                <a:spcPct val="150000"/>
              </a:lnSpc>
            </a:pPr>
            <a:r>
              <a:rPr lang="en-US" sz="1600" dirty="0" smtClean="0">
                <a:solidFill>
                  <a:srgbClr val="FF0000"/>
                </a:solidFill>
                <a:latin typeface="Arial" pitchFamily="34" charset="0"/>
                <a:cs typeface="Arial" pitchFamily="34" charset="0"/>
              </a:rPr>
              <a:t>Stability and accuracy (over time) of reference instrument are vital parameters for ensuring good quality of GSICS inter-calibration  monitoring.</a:t>
            </a:r>
          </a:p>
        </p:txBody>
      </p:sp>
      <p:grpSp>
        <p:nvGrpSpPr>
          <p:cNvPr id="22" name="Group 21"/>
          <p:cNvGrpSpPr/>
          <p:nvPr/>
        </p:nvGrpSpPr>
        <p:grpSpPr>
          <a:xfrm>
            <a:off x="0" y="2260600"/>
            <a:ext cx="5838092" cy="4597400"/>
            <a:chOff x="1770464" y="740507"/>
            <a:chExt cx="5838092" cy="4597400"/>
          </a:xfrm>
        </p:grpSpPr>
        <p:grpSp>
          <p:nvGrpSpPr>
            <p:cNvPr id="16" name="Group 15"/>
            <p:cNvGrpSpPr/>
            <p:nvPr/>
          </p:nvGrpSpPr>
          <p:grpSpPr>
            <a:xfrm>
              <a:off x="1770464" y="740507"/>
              <a:ext cx="5838092" cy="4597400"/>
              <a:chOff x="356957" y="931425"/>
              <a:chExt cx="5496448" cy="4597400"/>
            </a:xfrm>
          </p:grpSpPr>
          <p:graphicFrame>
            <p:nvGraphicFramePr>
              <p:cNvPr id="7" name="Diagram 6"/>
              <p:cNvGraphicFramePr/>
              <p:nvPr/>
            </p:nvGraphicFramePr>
            <p:xfrm>
              <a:off x="356957" y="931425"/>
              <a:ext cx="5496448" cy="459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9" descr="IASI, embarqué sur le satellite MetOp. Crédits Esa"/>
              <p:cNvPicPr/>
              <p:nvPr/>
            </p:nvPicPr>
            <p:blipFill>
              <a:blip r:embed="rId7" cstate="print"/>
              <a:srcRect/>
              <a:stretch>
                <a:fillRect/>
              </a:stretch>
            </p:blipFill>
            <p:spPr bwMode="auto">
              <a:xfrm>
                <a:off x="2436915" y="2656255"/>
                <a:ext cx="723094" cy="685800"/>
              </a:xfrm>
              <a:prstGeom prst="rect">
                <a:avLst/>
              </a:prstGeom>
              <a:noFill/>
              <a:ln w="9525">
                <a:noFill/>
                <a:miter lim="800000"/>
                <a:headEnd/>
                <a:tailEnd/>
              </a:ln>
            </p:spPr>
          </p:pic>
          <p:pic>
            <p:nvPicPr>
              <p:cNvPr id="11" name="Picture 10" descr="Artist's rendition of the Aqua satellite."/>
              <p:cNvPicPr/>
              <p:nvPr/>
            </p:nvPicPr>
            <p:blipFill>
              <a:blip r:embed="rId8" cstate="print"/>
              <a:srcRect/>
              <a:stretch>
                <a:fillRect/>
              </a:stretch>
            </p:blipFill>
            <p:spPr bwMode="auto">
              <a:xfrm>
                <a:off x="2907769" y="3508271"/>
                <a:ext cx="619284" cy="581548"/>
              </a:xfrm>
              <a:prstGeom prst="rect">
                <a:avLst/>
              </a:prstGeom>
              <a:noFill/>
              <a:ln w="9525">
                <a:noFill/>
                <a:miter lim="800000"/>
                <a:headEnd/>
                <a:tailEnd/>
              </a:ln>
            </p:spPr>
          </p:pic>
          <p:pic>
            <p:nvPicPr>
              <p:cNvPr id="12" name="Picture 11" descr="http://upload.wikimedia.org/wikipedia/commons/9/92/Aqua_NASA_satellite.jpg"/>
              <p:cNvPicPr/>
              <p:nvPr/>
            </p:nvPicPr>
            <p:blipFill>
              <a:blip r:embed="rId9" cstate="print"/>
              <a:srcRect/>
              <a:stretch>
                <a:fillRect/>
              </a:stretch>
            </p:blipFill>
            <p:spPr bwMode="auto">
              <a:xfrm>
                <a:off x="3215679" y="2694497"/>
                <a:ext cx="547269" cy="610016"/>
              </a:xfrm>
              <a:prstGeom prst="rect">
                <a:avLst/>
              </a:prstGeom>
              <a:noFill/>
              <a:ln w="9525">
                <a:noFill/>
                <a:miter lim="800000"/>
                <a:headEnd/>
                <a:tailEnd/>
              </a:ln>
            </p:spPr>
          </p:pic>
        </p:grpSp>
        <p:sp>
          <p:nvSpPr>
            <p:cNvPr id="19" name="TextBox 18"/>
            <p:cNvSpPr txBox="1"/>
            <p:nvPr/>
          </p:nvSpPr>
          <p:spPr>
            <a:xfrm>
              <a:off x="4937229" y="3090286"/>
              <a:ext cx="476412" cy="230832"/>
            </a:xfrm>
            <a:prstGeom prst="rect">
              <a:avLst/>
            </a:prstGeom>
            <a:noFill/>
          </p:spPr>
          <p:txBody>
            <a:bodyPr wrap="none" rtlCol="0">
              <a:spAutoFit/>
            </a:bodyPr>
            <a:lstStyle/>
            <a:p>
              <a:r>
                <a:rPr lang="en-US" dirty="0" smtClean="0">
                  <a:solidFill>
                    <a:schemeClr val="tx1">
                      <a:lumMod val="95000"/>
                      <a:lumOff val="5000"/>
                    </a:schemeClr>
                  </a:solidFill>
                </a:rPr>
                <a:t>AIRS</a:t>
              </a:r>
              <a:endParaRPr lang="en-US" dirty="0">
                <a:solidFill>
                  <a:schemeClr val="tx1">
                    <a:lumMod val="95000"/>
                    <a:lumOff val="5000"/>
                  </a:schemeClr>
                </a:solidFill>
              </a:endParaRPr>
            </a:p>
          </p:txBody>
        </p:sp>
        <p:sp>
          <p:nvSpPr>
            <p:cNvPr id="20" name="TextBox 19"/>
            <p:cNvSpPr txBox="1"/>
            <p:nvPr/>
          </p:nvSpPr>
          <p:spPr>
            <a:xfrm>
              <a:off x="4155133" y="3091961"/>
              <a:ext cx="449162" cy="230832"/>
            </a:xfrm>
            <a:prstGeom prst="rect">
              <a:avLst/>
            </a:prstGeom>
            <a:noFill/>
          </p:spPr>
          <p:txBody>
            <a:bodyPr wrap="none" rtlCol="0">
              <a:spAutoFit/>
            </a:bodyPr>
            <a:lstStyle/>
            <a:p>
              <a:r>
                <a:rPr lang="en-US" dirty="0" smtClean="0">
                  <a:solidFill>
                    <a:schemeClr val="tx1">
                      <a:lumMod val="95000"/>
                      <a:lumOff val="5000"/>
                    </a:schemeClr>
                  </a:solidFill>
                </a:rPr>
                <a:t>IASI</a:t>
              </a:r>
              <a:endParaRPr lang="en-US" dirty="0">
                <a:solidFill>
                  <a:schemeClr val="tx1">
                    <a:lumMod val="95000"/>
                    <a:lumOff val="5000"/>
                  </a:schemeClr>
                </a:solidFill>
              </a:endParaRPr>
            </a:p>
          </p:txBody>
        </p:sp>
        <p:sp>
          <p:nvSpPr>
            <p:cNvPr id="21" name="TextBox 20"/>
            <p:cNvSpPr txBox="1"/>
            <p:nvPr/>
          </p:nvSpPr>
          <p:spPr>
            <a:xfrm>
              <a:off x="4538086" y="3904342"/>
              <a:ext cx="593432" cy="230832"/>
            </a:xfrm>
            <a:prstGeom prst="rect">
              <a:avLst/>
            </a:prstGeom>
            <a:noFill/>
          </p:spPr>
          <p:txBody>
            <a:bodyPr wrap="none" rtlCol="0">
              <a:spAutoFit/>
            </a:bodyPr>
            <a:lstStyle/>
            <a:p>
              <a:r>
                <a:rPr lang="en-US" dirty="0" smtClean="0">
                  <a:solidFill>
                    <a:schemeClr val="tx1">
                      <a:lumMod val="95000"/>
                      <a:lumOff val="5000"/>
                    </a:schemeClr>
                  </a:solidFill>
                </a:rPr>
                <a:t>MODIS</a:t>
              </a:r>
              <a:endParaRPr lang="en-US" dirty="0">
                <a:solidFill>
                  <a:schemeClr val="tx1">
                    <a:lumMod val="95000"/>
                    <a:lumOff val="5000"/>
                  </a:schemeClr>
                </a:solidFill>
              </a:endParaRPr>
            </a:p>
          </p:txBody>
        </p:sp>
      </p:grpSp>
      <p:sp>
        <p:nvSpPr>
          <p:cNvPr id="14" name="Content Placeholder 2"/>
          <p:cNvSpPr txBox="1">
            <a:spLocks/>
          </p:cNvSpPr>
          <p:nvPr/>
        </p:nvSpPr>
        <p:spPr>
          <a:xfrm>
            <a:off x="533400" y="673100"/>
            <a:ext cx="8585200" cy="1701800"/>
          </a:xfrm>
          <a:prstGeom prst="rect">
            <a:avLst/>
          </a:prstGeom>
          <a:effectLst/>
        </p:spPr>
        <p:txBody>
          <a:bodyPr/>
          <a:lstStyle/>
          <a:p>
            <a:pPr marL="342627" lvl="0" indent="-342627" eaLnBrk="0" hangingPunct="0">
              <a:spcBef>
                <a:spcPct val="20000"/>
              </a:spcBef>
              <a:defRPr/>
            </a:pPr>
            <a:r>
              <a:rPr lang="en-US" sz="1600" dirty="0" smtClean="0">
                <a:solidFill>
                  <a:srgbClr val="FF0000"/>
                </a:solidFill>
              </a:rPr>
              <a:t>GSICS  Aims </a:t>
            </a:r>
            <a:r>
              <a:rPr lang="en-US" sz="1600" b="0" dirty="0" smtClean="0">
                <a:solidFill>
                  <a:srgbClr val="FF0000"/>
                </a:solidFill>
              </a:rPr>
              <a:t> </a:t>
            </a:r>
            <a:r>
              <a:rPr lang="en-US" sz="1600" dirty="0" smtClean="0">
                <a:solidFill>
                  <a:schemeClr val="tx1">
                    <a:lumMod val="50000"/>
                    <a:lumOff val="50000"/>
                  </a:schemeClr>
                </a:solidFill>
              </a:rPr>
              <a:t>[Ref: </a:t>
            </a:r>
            <a:r>
              <a:rPr lang="en-US" sz="1400" i="1" u="sng" dirty="0" smtClean="0">
                <a:solidFill>
                  <a:srgbClr val="3333FF"/>
                </a:solidFill>
                <a:latin typeface="Arial" pitchFamily="34" charset="0"/>
                <a:cs typeface="Arial" pitchFamily="34" charset="0"/>
              </a:rPr>
              <a:t>WMO</a:t>
            </a:r>
            <a:r>
              <a:rPr lang="en-US" sz="1400" i="1" u="sng" dirty="0" smtClean="0">
                <a:solidFill>
                  <a:srgbClr val="3333FF"/>
                </a:solidFill>
                <a:latin typeface="Arial" pitchFamily="34" charset="0"/>
                <a:cs typeface="Arial" pitchFamily="34" charset="0"/>
                <a:hlinkClick r:id="rId10" action="ppaction://hlinkfile"/>
              </a:rPr>
              <a:t> website </a:t>
            </a:r>
            <a:r>
              <a:rPr lang="en-US" sz="1600" u="sng" dirty="0" smtClean="0">
                <a:solidFill>
                  <a:schemeClr val="tx1">
                    <a:lumMod val="50000"/>
                    <a:lumOff val="50000"/>
                  </a:schemeClr>
                </a:solidFill>
                <a:latin typeface="Arial" pitchFamily="34" charset="0"/>
                <a:cs typeface="Arial" pitchFamily="34" charset="0"/>
              </a:rPr>
              <a:t>]</a:t>
            </a:r>
            <a:endParaRPr lang="en-US" sz="1600" u="sng" dirty="0" smtClean="0">
              <a:solidFill>
                <a:srgbClr val="C00000"/>
              </a:solidFill>
              <a:latin typeface="Arial" pitchFamily="34" charset="0"/>
              <a:cs typeface="Arial" pitchFamily="34" charset="0"/>
            </a:endParaRPr>
          </a:p>
          <a:p>
            <a:pPr marL="342627" lvl="0" indent="-342627" eaLnBrk="0" hangingPunct="0">
              <a:lnSpc>
                <a:spcPct val="150000"/>
              </a:lnSpc>
              <a:spcBef>
                <a:spcPct val="20000"/>
              </a:spcBef>
              <a:defRPr/>
            </a:pPr>
            <a:r>
              <a:rPr lang="en-US" sz="1400" dirty="0" smtClean="0">
                <a:solidFill>
                  <a:schemeClr val="tx2"/>
                </a:solidFill>
                <a:latin typeface="Arial" pitchFamily="34" charset="0"/>
                <a:cs typeface="Arial" pitchFamily="34" charset="0"/>
              </a:rPr>
              <a:t>   Monitoring instrument performances,</a:t>
            </a:r>
          </a:p>
          <a:p>
            <a:pPr marL="342627" lvl="0" indent="-342627" eaLnBrk="0" hangingPunct="0">
              <a:lnSpc>
                <a:spcPct val="150000"/>
              </a:lnSpc>
              <a:spcBef>
                <a:spcPct val="20000"/>
              </a:spcBef>
              <a:defRPr/>
            </a:pPr>
            <a:r>
              <a:rPr lang="en-US" sz="14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Operational inter-calibration of satellite instruments-  GSICS Products</a:t>
            </a:r>
            <a:endParaRPr lang="en-US" sz="1400" dirty="0" smtClean="0">
              <a:solidFill>
                <a:srgbClr val="C00000"/>
              </a:solidFill>
              <a:latin typeface="Arial" pitchFamily="34" charset="0"/>
              <a:cs typeface="Arial" pitchFamily="34" charset="0"/>
            </a:endParaRPr>
          </a:p>
          <a:p>
            <a:pPr marL="342627" lvl="0" indent="-342627" eaLnBrk="0" hangingPunct="0">
              <a:lnSpc>
                <a:spcPct val="150000"/>
              </a:lnSpc>
              <a:spcBef>
                <a:spcPct val="20000"/>
              </a:spcBef>
              <a:defRPr/>
            </a:pPr>
            <a:r>
              <a:rPr lang="en-US" sz="1400" dirty="0" smtClean="0">
                <a:solidFill>
                  <a:schemeClr val="tx2"/>
                </a:solidFill>
                <a:latin typeface="Arial" pitchFamily="34" charset="0"/>
                <a:cs typeface="Arial" pitchFamily="34" charset="0"/>
              </a:rPr>
              <a:t>   Tying the measurements to absolute references and standards, and recalibration of archived data</a:t>
            </a:r>
            <a:endParaRPr lang="en-GB" altLang="en-US" sz="1400" u="sng" dirty="0" smtClean="0">
              <a:solidFill>
                <a:schemeClr val="tx2"/>
              </a:solidFill>
              <a:latin typeface="Arial" pitchFamily="34" charset="0"/>
              <a:cs typeface="Arial" pitchFamily="34" charset="0"/>
            </a:endParaRP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endParaRPr kumimoji="0" lang="en-GB" altLang="en-US" sz="1600" b="1" i="0" u="none" strike="noStrike" kern="1200" cap="none" spc="0" normalizeH="0" noProof="0" dirty="0" smtClean="0">
              <a:ln>
                <a:noFill/>
              </a:ln>
              <a:solidFill>
                <a:schemeClr val="tx2"/>
              </a:solidFill>
              <a:effectLst/>
              <a:uLnTx/>
              <a:uFillTx/>
              <a:latin typeface="Arial" pitchFamily="34" charset="0"/>
              <a:cs typeface="Arial" pitchFamily="34" charset="0"/>
            </a:endParaRPr>
          </a:p>
        </p:txBody>
      </p:sp>
      <p:sp>
        <p:nvSpPr>
          <p:cNvPr id="15" name="TextBox 14"/>
          <p:cNvSpPr txBox="1"/>
          <p:nvPr/>
        </p:nvSpPr>
        <p:spPr>
          <a:xfrm>
            <a:off x="4318000" y="2070101"/>
            <a:ext cx="5143500" cy="1061829"/>
          </a:xfrm>
          <a:prstGeom prst="rect">
            <a:avLst/>
          </a:prstGeom>
          <a:solidFill>
            <a:srgbClr val="92D050"/>
          </a:solidFill>
        </p:spPr>
        <p:txBody>
          <a:bodyPr wrap="square" rtlCol="0">
            <a:spAutoFit/>
          </a:bodyPr>
          <a:lstStyle/>
          <a:p>
            <a:pPr>
              <a:lnSpc>
                <a:spcPct val="150000"/>
              </a:lnSpc>
            </a:pPr>
            <a:r>
              <a:rPr lang="en-US" sz="1400" dirty="0" smtClean="0">
                <a:solidFill>
                  <a:schemeClr val="tx1"/>
                </a:solidFill>
                <a:latin typeface="Arial" pitchFamily="34" charset="0"/>
                <a:cs typeface="Arial" pitchFamily="34" charset="0"/>
              </a:rPr>
              <a:t>Preoperational   8 products [4 EUMETSAT, 4 NOAA]</a:t>
            </a:r>
          </a:p>
          <a:p>
            <a:pPr>
              <a:lnSpc>
                <a:spcPct val="150000"/>
              </a:lnSpc>
            </a:pPr>
            <a:r>
              <a:rPr lang="en-US" sz="1400" dirty="0" smtClean="0">
                <a:solidFill>
                  <a:schemeClr val="tx1"/>
                </a:solidFill>
                <a:latin typeface="Arial" pitchFamily="34" charset="0"/>
                <a:cs typeface="Arial" pitchFamily="34" charset="0"/>
              </a:rPr>
              <a:t>Demonstration 27 products [4 EUMETSAT, 13 NOAA, 6 JMA]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10" name="TextBox 9"/>
          <p:cNvSpPr txBox="1"/>
          <p:nvPr/>
        </p:nvSpPr>
        <p:spPr>
          <a:xfrm>
            <a:off x="469900" y="596900"/>
            <a:ext cx="9067800" cy="698717"/>
          </a:xfrm>
          <a:prstGeom prst="rect">
            <a:avLst/>
          </a:prstGeom>
          <a:noFill/>
        </p:spPr>
        <p:txBody>
          <a:bodyPr wrap="square" rtlCol="0">
            <a:spAutoFit/>
          </a:bodyPr>
          <a:lstStyle/>
          <a:p>
            <a:pPr>
              <a:lnSpc>
                <a:spcPct val="150000"/>
              </a:lnSpc>
            </a:pPr>
            <a:r>
              <a:rPr lang="en-US" sz="1400" dirty="0" smtClean="0">
                <a:solidFill>
                  <a:schemeClr val="tx1"/>
                </a:solidFill>
                <a:latin typeface="Arial" pitchFamily="34" charset="0"/>
                <a:cs typeface="Arial" pitchFamily="34" charset="0"/>
              </a:rPr>
              <a:t>Initial years of GSICS ….handled problems of lower complexity ….</a:t>
            </a:r>
          </a:p>
          <a:p>
            <a:pPr>
              <a:lnSpc>
                <a:spcPct val="150000"/>
              </a:lnSpc>
            </a:pPr>
            <a:r>
              <a:rPr lang="en-US" sz="1400" dirty="0" smtClean="0">
                <a:solidFill>
                  <a:schemeClr val="tx1"/>
                </a:solidFill>
                <a:latin typeface="Arial" pitchFamily="34" charset="0"/>
                <a:cs typeface="Arial" pitchFamily="34" charset="0"/>
              </a:rPr>
              <a:t>Monitored  broad band GEO /LEO sensors  by inter comparing with hyper spectral LEO.</a:t>
            </a:r>
          </a:p>
        </p:txBody>
      </p:sp>
      <p:sp>
        <p:nvSpPr>
          <p:cNvPr id="11" name="TextBox 10"/>
          <p:cNvSpPr txBox="1"/>
          <p:nvPr/>
        </p:nvSpPr>
        <p:spPr>
          <a:xfrm>
            <a:off x="558800" y="1295401"/>
            <a:ext cx="7594600" cy="923330"/>
          </a:xfrm>
          <a:prstGeom prst="rect">
            <a:avLst/>
          </a:prstGeom>
          <a:noFill/>
        </p:spPr>
        <p:txBody>
          <a:bodyPr wrap="square" rtlCol="0">
            <a:spAutoFit/>
          </a:bodyPr>
          <a:lstStyle/>
          <a:p>
            <a:pPr>
              <a:lnSpc>
                <a:spcPct val="150000"/>
              </a:lnSpc>
            </a:pPr>
            <a:r>
              <a:rPr lang="en-US" sz="1400" dirty="0" smtClean="0">
                <a:solidFill>
                  <a:srgbClr val="3333FF"/>
                </a:solidFill>
                <a:latin typeface="Arial" pitchFamily="34" charset="0"/>
                <a:cs typeface="Arial" pitchFamily="34" charset="0"/>
              </a:rPr>
              <a:t>Needed a reference instrument that is stable enough be able to monitor GEO/LEO instruments and reveal  expected  measurements biases ( and variations in them) .</a:t>
            </a:r>
          </a:p>
          <a:p>
            <a:endParaRPr lang="en-US" sz="1200" dirty="0">
              <a:solidFill>
                <a:schemeClr val="tx1"/>
              </a:solidFill>
            </a:endParaRPr>
          </a:p>
        </p:txBody>
      </p:sp>
      <p:grpSp>
        <p:nvGrpSpPr>
          <p:cNvPr id="15" name="Group 14"/>
          <p:cNvGrpSpPr/>
          <p:nvPr/>
        </p:nvGrpSpPr>
        <p:grpSpPr>
          <a:xfrm>
            <a:off x="546100" y="2020835"/>
            <a:ext cx="7518400" cy="4805966"/>
            <a:chOff x="596900" y="2325635"/>
            <a:chExt cx="7518400" cy="4805966"/>
          </a:xfrm>
        </p:grpSpPr>
        <p:sp>
          <p:nvSpPr>
            <p:cNvPr id="4" name="Rectangle 3"/>
            <p:cNvSpPr/>
            <p:nvPr/>
          </p:nvSpPr>
          <p:spPr>
            <a:xfrm>
              <a:off x="1574800" y="2438485"/>
              <a:ext cx="6235700" cy="923330"/>
            </a:xfrm>
            <a:prstGeom prst="rect">
              <a:avLst/>
            </a:prstGeom>
          </p:spPr>
          <p:txBody>
            <a:bodyPr wrap="square">
              <a:spAutoFit/>
            </a:bodyPr>
            <a:lstStyle/>
            <a:p>
              <a:pPr>
                <a:lnSpc>
                  <a:spcPct val="150000"/>
                </a:lnSpc>
              </a:pPr>
              <a:r>
                <a:rPr lang="en-US" sz="1200" b="0" dirty="0" smtClean="0">
                  <a:solidFill>
                    <a:srgbClr val="3333FF"/>
                  </a:solidFill>
                  <a:latin typeface="Arial Black" pitchFamily="34" charset="0"/>
                </a:rPr>
                <a:t>The </a:t>
              </a:r>
              <a:r>
                <a:rPr lang="en-US" sz="1200" b="0" dirty="0" smtClean="0">
                  <a:solidFill>
                    <a:srgbClr val="0070C0"/>
                  </a:solidFill>
                  <a:latin typeface="Arial Black" pitchFamily="34" charset="0"/>
                </a:rPr>
                <a:t>MODIS</a:t>
              </a:r>
              <a:r>
                <a:rPr lang="en-US" sz="1200" b="0" dirty="0" smtClean="0">
                  <a:solidFill>
                    <a:srgbClr val="3333FF"/>
                  </a:solidFill>
                  <a:latin typeface="Arial Black" pitchFamily="34" charset="0"/>
                </a:rPr>
                <a:t> instrument has high calibration accuracy and can track its own radiometric changes due to the inclusion of an onboard calibration system for the VIS/NIR spectral region [MCST</a:t>
              </a:r>
              <a:r>
                <a:rPr lang="en-US" sz="1200" b="0" dirty="0" smtClean="0">
                  <a:solidFill>
                    <a:srgbClr val="3333FF"/>
                  </a:solidFill>
                </a:rPr>
                <a:t>].</a:t>
              </a:r>
              <a:endParaRPr lang="en-US" sz="1200" dirty="0">
                <a:solidFill>
                  <a:srgbClr val="3333FF"/>
                </a:solidFill>
              </a:endParaRPr>
            </a:p>
          </p:txBody>
        </p:sp>
        <p:pic>
          <p:nvPicPr>
            <p:cNvPr id="5" name="Picture 4" descr="IASI, embarqué sur le satellite MetOp. Crédits Esa"/>
            <p:cNvPicPr/>
            <p:nvPr/>
          </p:nvPicPr>
          <p:blipFill>
            <a:blip r:embed="rId2" cstate="print"/>
            <a:srcRect/>
            <a:stretch>
              <a:fillRect/>
            </a:stretch>
          </p:blipFill>
          <p:spPr bwMode="auto">
            <a:xfrm>
              <a:off x="615082" y="5039530"/>
              <a:ext cx="832718" cy="840570"/>
            </a:xfrm>
            <a:prstGeom prst="rect">
              <a:avLst/>
            </a:prstGeom>
            <a:noFill/>
            <a:ln w="9525">
              <a:noFill/>
              <a:miter lim="800000"/>
              <a:headEnd/>
              <a:tailEnd/>
            </a:ln>
          </p:spPr>
        </p:pic>
        <p:pic>
          <p:nvPicPr>
            <p:cNvPr id="6" name="Picture 5" descr="Artist's rendition of the Aqua satellite."/>
            <p:cNvPicPr/>
            <p:nvPr/>
          </p:nvPicPr>
          <p:blipFill>
            <a:blip r:embed="rId3" cstate="print"/>
            <a:srcRect/>
            <a:stretch>
              <a:fillRect/>
            </a:stretch>
          </p:blipFill>
          <p:spPr bwMode="auto">
            <a:xfrm>
              <a:off x="622300" y="3886200"/>
              <a:ext cx="838200" cy="800100"/>
            </a:xfrm>
            <a:prstGeom prst="rect">
              <a:avLst/>
            </a:prstGeom>
            <a:noFill/>
            <a:ln w="9525">
              <a:noFill/>
              <a:miter lim="800000"/>
              <a:headEnd/>
              <a:tailEnd/>
            </a:ln>
          </p:spPr>
        </p:pic>
        <p:pic>
          <p:nvPicPr>
            <p:cNvPr id="7" name="Picture 6" descr="http://upload.wikimedia.org/wikipedia/commons/9/92/Aqua_NASA_satellite.jpg"/>
            <p:cNvPicPr/>
            <p:nvPr/>
          </p:nvPicPr>
          <p:blipFill>
            <a:blip r:embed="rId4" cstate="print"/>
            <a:srcRect/>
            <a:stretch>
              <a:fillRect/>
            </a:stretch>
          </p:blipFill>
          <p:spPr bwMode="auto">
            <a:xfrm>
              <a:off x="596900" y="2692400"/>
              <a:ext cx="927100" cy="838200"/>
            </a:xfrm>
            <a:prstGeom prst="rect">
              <a:avLst/>
            </a:prstGeom>
            <a:noFill/>
            <a:ln w="9525">
              <a:noFill/>
              <a:miter lim="800000"/>
              <a:headEnd/>
              <a:tailEnd/>
            </a:ln>
          </p:spPr>
        </p:pic>
        <p:sp>
          <p:nvSpPr>
            <p:cNvPr id="8" name="Rectangle 7"/>
            <p:cNvSpPr/>
            <p:nvPr/>
          </p:nvSpPr>
          <p:spPr>
            <a:xfrm>
              <a:off x="1612900" y="3187785"/>
              <a:ext cx="6502400" cy="3354765"/>
            </a:xfrm>
            <a:prstGeom prst="rect">
              <a:avLst/>
            </a:prstGeom>
          </p:spPr>
          <p:txBody>
            <a:bodyPr wrap="square">
              <a:spAutoFit/>
            </a:bodyPr>
            <a:lstStyle/>
            <a:p>
              <a:r>
                <a:rPr lang="en-US" sz="1200" dirty="0" smtClean="0">
                  <a:solidFill>
                    <a:srgbClr val="3333FF"/>
                  </a:solidFill>
                  <a:latin typeface="Arial" pitchFamily="34" charset="0"/>
                  <a:cs typeface="Arial" pitchFamily="34" charset="0"/>
                </a:rPr>
                <a:t>                            </a:t>
              </a:r>
            </a:p>
            <a:p>
              <a:r>
                <a:rPr lang="en-US" sz="1400" dirty="0" smtClean="0">
                  <a:solidFill>
                    <a:srgbClr val="3333FF"/>
                  </a:solidFill>
                  <a:latin typeface="Arial" pitchFamily="34" charset="0"/>
                  <a:cs typeface="Arial" pitchFamily="34" charset="0"/>
                </a:rPr>
                <a:t>                               </a:t>
              </a:r>
              <a:r>
                <a:rPr lang="en-US" sz="1400" u="sng" dirty="0" smtClean="0">
                  <a:solidFill>
                    <a:srgbClr val="FF0000"/>
                  </a:solidFill>
                  <a:latin typeface="Arial" pitchFamily="34" charset="0"/>
                  <a:cs typeface="Arial" pitchFamily="34" charset="0"/>
                </a:rPr>
                <a:t>Stated Accuracy better than 1 K.</a:t>
              </a:r>
            </a:p>
            <a:p>
              <a:endParaRPr lang="en-US" sz="1200" b="0" dirty="0" smtClean="0">
                <a:solidFill>
                  <a:srgbClr val="3333FF"/>
                </a:solidFill>
              </a:endParaRPr>
            </a:p>
            <a:p>
              <a:pPr algn="just">
                <a:lnSpc>
                  <a:spcPct val="150000"/>
                </a:lnSpc>
              </a:pPr>
              <a:r>
                <a:rPr lang="en-US" sz="1200" dirty="0" smtClean="0">
                  <a:solidFill>
                    <a:srgbClr val="3333FF"/>
                  </a:solidFill>
                  <a:latin typeface="Arial" pitchFamily="34" charset="0"/>
                  <a:cs typeface="Arial" pitchFamily="34" charset="0"/>
                </a:rPr>
                <a:t>AIRS ( Afternoon orbit) and IASI ( Morning orbit ) Hyper-spectral Instruments</a:t>
              </a:r>
            </a:p>
            <a:p>
              <a:pPr algn="just">
                <a:lnSpc>
                  <a:spcPct val="150000"/>
                </a:lnSpc>
              </a:pPr>
              <a:r>
                <a:rPr lang="en-US" sz="1200" dirty="0" smtClean="0">
                  <a:solidFill>
                    <a:srgbClr val="3333FF"/>
                  </a:solidFill>
                  <a:latin typeface="Arial" pitchFamily="34" charset="0"/>
                  <a:cs typeface="Arial" pitchFamily="34" charset="0"/>
                </a:rPr>
                <a:t>Radiances span  main IR channels of broad band instruments </a:t>
              </a:r>
              <a:r>
                <a:rPr lang="en-US" sz="1200" dirty="0" err="1" smtClean="0">
                  <a:solidFill>
                    <a:srgbClr val="3333FF"/>
                  </a:solidFill>
                  <a:latin typeface="Arial" pitchFamily="34" charset="0"/>
                  <a:cs typeface="Arial" pitchFamily="34" charset="0"/>
                </a:rPr>
                <a:t>i.e</a:t>
              </a:r>
              <a:r>
                <a:rPr lang="en-US" sz="1200" dirty="0" smtClean="0">
                  <a:solidFill>
                    <a:srgbClr val="3333FF"/>
                  </a:solidFill>
                  <a:latin typeface="Arial" pitchFamily="34" charset="0"/>
                  <a:cs typeface="Arial" pitchFamily="34" charset="0"/>
                </a:rPr>
                <a:t> 11 12 13 Micron</a:t>
              </a:r>
            </a:p>
            <a:p>
              <a:pPr algn="just">
                <a:lnSpc>
                  <a:spcPct val="150000"/>
                </a:lnSpc>
              </a:pPr>
              <a:endParaRPr lang="en-US" sz="1200" dirty="0" smtClean="0">
                <a:solidFill>
                  <a:srgbClr val="3333FF"/>
                </a:solidFill>
                <a:latin typeface="Arial" pitchFamily="34" charset="0"/>
                <a:cs typeface="Arial" pitchFamily="34" charset="0"/>
              </a:endParaRPr>
            </a:p>
            <a:p>
              <a:pPr algn="just">
                <a:lnSpc>
                  <a:spcPct val="150000"/>
                </a:lnSpc>
              </a:pPr>
              <a:r>
                <a:rPr lang="en-US" sz="1200" dirty="0" smtClean="0">
                  <a:solidFill>
                    <a:srgbClr val="3333FF"/>
                  </a:solidFill>
                  <a:latin typeface="Arial" pitchFamily="34" charset="0"/>
                  <a:cs typeface="Arial" pitchFamily="34" charset="0"/>
                </a:rPr>
                <a:t>AIRS and IASI routinely monitored and long term monitoring of three way comparisons exist ( </a:t>
              </a:r>
              <a:r>
                <a:rPr lang="en-US" sz="1200" dirty="0" err="1" smtClean="0">
                  <a:solidFill>
                    <a:srgbClr val="3333FF"/>
                  </a:solidFill>
                  <a:latin typeface="Arial" pitchFamily="34" charset="0"/>
                  <a:cs typeface="Arial" pitchFamily="34" charset="0"/>
                </a:rPr>
                <a:t>CrIS</a:t>
              </a:r>
              <a:r>
                <a:rPr lang="en-US" sz="1200" dirty="0" smtClean="0">
                  <a:solidFill>
                    <a:srgbClr val="3333FF"/>
                  </a:solidFill>
                  <a:latin typeface="Arial" pitchFamily="34" charset="0"/>
                  <a:cs typeface="Arial" pitchFamily="34" charset="0"/>
                </a:rPr>
                <a:t> IASI and AIRS).</a:t>
              </a:r>
            </a:p>
            <a:p>
              <a:pPr algn="just">
                <a:lnSpc>
                  <a:spcPct val="150000"/>
                </a:lnSpc>
              </a:pPr>
              <a:endParaRPr lang="en-US" sz="1200" dirty="0" smtClean="0">
                <a:solidFill>
                  <a:srgbClr val="3333FF"/>
                </a:solidFill>
                <a:latin typeface="Arial" pitchFamily="34" charset="0"/>
                <a:cs typeface="Arial" pitchFamily="34" charset="0"/>
              </a:endParaRPr>
            </a:p>
            <a:p>
              <a:pPr algn="just">
                <a:lnSpc>
                  <a:spcPct val="150000"/>
                </a:lnSpc>
              </a:pPr>
              <a:r>
                <a:rPr lang="en-US" sz="1200" dirty="0" smtClean="0">
                  <a:solidFill>
                    <a:srgbClr val="3333FF"/>
                  </a:solidFill>
                  <a:latin typeface="Arial" pitchFamily="34" charset="0"/>
                  <a:cs typeface="Arial" pitchFamily="34" charset="0"/>
                </a:rPr>
                <a:t>Added confidence Comparisons of IASI and AIRS with Climate Instruments (ATSR2 and AATSR) reveal better than 0.1 K  accuracy and pre-launch like behavior of  AIRS and IASI.</a:t>
              </a:r>
            </a:p>
            <a:p>
              <a:r>
                <a:rPr lang="en-US" sz="1200" dirty="0" smtClean="0">
                  <a:solidFill>
                    <a:srgbClr val="3333FF"/>
                  </a:solidFill>
                </a:rPr>
                <a:t> In-orbit reference Instrument noise not fully known</a:t>
              </a:r>
              <a:endParaRPr lang="en-US" sz="1200" dirty="0">
                <a:solidFill>
                  <a:srgbClr val="3333FF"/>
                </a:solidFill>
              </a:endParaRPr>
            </a:p>
          </p:txBody>
        </p:sp>
        <p:sp>
          <p:nvSpPr>
            <p:cNvPr id="9" name="TextBox 8"/>
            <p:cNvSpPr txBox="1"/>
            <p:nvPr/>
          </p:nvSpPr>
          <p:spPr>
            <a:xfrm>
              <a:off x="815033" y="6519446"/>
              <a:ext cx="6822702" cy="612155"/>
            </a:xfrm>
            <a:prstGeom prst="rect">
              <a:avLst/>
            </a:prstGeom>
            <a:noFill/>
          </p:spPr>
          <p:txBody>
            <a:bodyPr wrap="none" rtlCol="0">
              <a:spAutoFit/>
            </a:bodyPr>
            <a:lstStyle/>
            <a:p>
              <a:pPr>
                <a:lnSpc>
                  <a:spcPct val="150000"/>
                </a:lnSpc>
              </a:pPr>
              <a:r>
                <a:rPr lang="en-US" sz="1200" dirty="0" smtClean="0">
                  <a:solidFill>
                    <a:srgbClr val="FF0000"/>
                  </a:solidFill>
                  <a:latin typeface="Arial" pitchFamily="34" charset="0"/>
                  <a:cs typeface="Arial" pitchFamily="34" charset="0"/>
                </a:rPr>
                <a:t>                   Used a simple selection criterion for selecting reference instrument</a:t>
              </a:r>
            </a:p>
            <a:p>
              <a:pPr>
                <a:lnSpc>
                  <a:spcPct val="150000"/>
                </a:lnSpc>
              </a:pPr>
              <a:r>
                <a:rPr lang="en-US" sz="1200" dirty="0" smtClean="0">
                  <a:solidFill>
                    <a:srgbClr val="FF0000"/>
                  </a:solidFill>
                  <a:latin typeface="Arial" pitchFamily="34" charset="0"/>
                  <a:cs typeface="Arial" pitchFamily="34" charset="0"/>
                </a:rPr>
                <a:t>Focused on monitoring IR and VIS bands using a  limited number of reference instruments</a:t>
              </a:r>
              <a:endParaRPr lang="en-US" sz="1200" dirty="0">
                <a:solidFill>
                  <a:srgbClr val="FF0000"/>
                </a:solidFill>
                <a:latin typeface="Arial" pitchFamily="34" charset="0"/>
                <a:cs typeface="Arial" pitchFamily="34" charset="0"/>
              </a:endParaRPr>
            </a:p>
          </p:txBody>
        </p:sp>
        <p:sp>
          <p:nvSpPr>
            <p:cNvPr id="12" name="TextBox 11"/>
            <p:cNvSpPr txBox="1"/>
            <p:nvPr/>
          </p:nvSpPr>
          <p:spPr>
            <a:xfrm>
              <a:off x="634022" y="2325635"/>
              <a:ext cx="729687" cy="276999"/>
            </a:xfrm>
            <a:prstGeom prst="rect">
              <a:avLst/>
            </a:prstGeom>
            <a:noFill/>
          </p:spPr>
          <p:txBody>
            <a:bodyPr wrap="none" rtlCol="0">
              <a:spAutoFit/>
            </a:bodyPr>
            <a:lstStyle/>
            <a:p>
              <a:r>
                <a:rPr lang="en-US" sz="1200" dirty="0" smtClean="0">
                  <a:solidFill>
                    <a:srgbClr val="FF0000"/>
                  </a:solidFill>
                </a:rPr>
                <a:t>MODIS</a:t>
              </a:r>
              <a:endParaRPr lang="en-US" sz="1200" dirty="0">
                <a:solidFill>
                  <a:srgbClr val="FF0000"/>
                </a:solidFill>
              </a:endParaRPr>
            </a:p>
          </p:txBody>
        </p:sp>
        <p:sp>
          <p:nvSpPr>
            <p:cNvPr id="13" name="TextBox 12"/>
            <p:cNvSpPr txBox="1"/>
            <p:nvPr/>
          </p:nvSpPr>
          <p:spPr>
            <a:xfrm>
              <a:off x="720969" y="4751754"/>
              <a:ext cx="535724" cy="276999"/>
            </a:xfrm>
            <a:prstGeom prst="rect">
              <a:avLst/>
            </a:prstGeom>
            <a:noFill/>
          </p:spPr>
          <p:txBody>
            <a:bodyPr wrap="none" rtlCol="0">
              <a:spAutoFit/>
            </a:bodyPr>
            <a:lstStyle/>
            <a:p>
              <a:r>
                <a:rPr lang="en-US" sz="1200" dirty="0" smtClean="0">
                  <a:solidFill>
                    <a:srgbClr val="FF0000"/>
                  </a:solidFill>
                </a:rPr>
                <a:t>IASI</a:t>
              </a:r>
              <a:endParaRPr lang="en-US" sz="1200" dirty="0">
                <a:solidFill>
                  <a:srgbClr val="FF0000"/>
                </a:solidFill>
              </a:endParaRPr>
            </a:p>
          </p:txBody>
        </p:sp>
        <p:sp>
          <p:nvSpPr>
            <p:cNvPr id="14" name="TextBox 13"/>
            <p:cNvSpPr txBox="1"/>
            <p:nvPr/>
          </p:nvSpPr>
          <p:spPr>
            <a:xfrm>
              <a:off x="702965" y="3632479"/>
              <a:ext cx="574196" cy="276999"/>
            </a:xfrm>
            <a:prstGeom prst="rect">
              <a:avLst/>
            </a:prstGeom>
            <a:noFill/>
          </p:spPr>
          <p:txBody>
            <a:bodyPr wrap="none" rtlCol="0">
              <a:spAutoFit/>
            </a:bodyPr>
            <a:lstStyle/>
            <a:p>
              <a:r>
                <a:rPr lang="en-US" sz="1200" dirty="0" smtClean="0">
                  <a:solidFill>
                    <a:srgbClr val="FF0000"/>
                  </a:solidFill>
                </a:rPr>
                <a:t>AIRS</a:t>
              </a:r>
              <a:endParaRPr lang="en-US" sz="1200" dirty="0">
                <a:solidFill>
                  <a:srgbClr val="FF0000"/>
                </a:solidFill>
              </a:endParaRPr>
            </a:p>
          </p:txBody>
        </p:sp>
      </p:grpSp>
      <p:grpSp>
        <p:nvGrpSpPr>
          <p:cNvPr id="240" name="Group 240"/>
          <p:cNvGrpSpPr>
            <a:grpSpLocks/>
          </p:cNvGrpSpPr>
          <p:nvPr/>
        </p:nvGrpSpPr>
        <p:grpSpPr bwMode="auto">
          <a:xfrm>
            <a:off x="8361056" y="2441590"/>
            <a:ext cx="1036943" cy="3692510"/>
            <a:chOff x="21467" y="-5403"/>
            <a:chExt cx="8755" cy="33532"/>
          </a:xfrm>
        </p:grpSpPr>
        <p:pic>
          <p:nvPicPr>
            <p:cNvPr id="232" name="Picture 232" descr="http://www.space-airbusds.com/media/image/msg-v2.JPG"/>
            <p:cNvPicPr>
              <a:picLocks noChangeAspect="1"/>
            </p:cNvPicPr>
            <p:nvPr/>
          </p:nvPicPr>
          <p:blipFill>
            <a:blip r:embed="rId5" cstate="print"/>
            <a:srcRect r="35208"/>
            <a:stretch>
              <a:fillRect/>
            </a:stretch>
          </p:blipFill>
          <p:spPr bwMode="auto">
            <a:xfrm>
              <a:off x="22374" y="21367"/>
              <a:ext cx="6953" cy="6762"/>
            </a:xfrm>
            <a:prstGeom prst="rect">
              <a:avLst/>
            </a:prstGeom>
            <a:noFill/>
          </p:spPr>
        </p:pic>
        <p:pic>
          <p:nvPicPr>
            <p:cNvPr id="235" name="Picture 235" descr="http://upload.wikimedia.org/wikipedia/commons/d/dd/MTSAT-1.jpg"/>
            <p:cNvPicPr>
              <a:picLocks noChangeAspect="1"/>
            </p:cNvPicPr>
            <p:nvPr/>
          </p:nvPicPr>
          <p:blipFill>
            <a:blip r:embed="rId6" cstate="print"/>
            <a:srcRect/>
            <a:stretch>
              <a:fillRect/>
            </a:stretch>
          </p:blipFill>
          <p:spPr bwMode="auto">
            <a:xfrm>
              <a:off x="21967" y="11666"/>
              <a:ext cx="7715" cy="6762"/>
            </a:xfrm>
            <a:prstGeom prst="rect">
              <a:avLst/>
            </a:prstGeom>
            <a:noFill/>
          </p:spPr>
        </p:pic>
        <p:pic>
          <p:nvPicPr>
            <p:cNvPr id="238" name="Picture 238" descr="http://space.skyrocket.de/img_sat/goes-nopq__1.jpg"/>
            <p:cNvPicPr>
              <a:picLocks noChangeAspect="1"/>
            </p:cNvPicPr>
            <p:nvPr/>
          </p:nvPicPr>
          <p:blipFill>
            <a:blip r:embed="rId7" cstate="print"/>
            <a:srcRect/>
            <a:stretch>
              <a:fillRect/>
            </a:stretch>
          </p:blipFill>
          <p:spPr bwMode="auto">
            <a:xfrm>
              <a:off x="21668" y="3070"/>
              <a:ext cx="8554" cy="6762"/>
            </a:xfrm>
            <a:prstGeom prst="rect">
              <a:avLst/>
            </a:prstGeom>
            <a:noFill/>
          </p:spPr>
        </p:pic>
        <p:pic>
          <p:nvPicPr>
            <p:cNvPr id="241" name="Picture 241" descr="Logo AVHRR"/>
            <p:cNvPicPr>
              <a:picLocks noChangeAspect="1"/>
            </p:cNvPicPr>
            <p:nvPr/>
          </p:nvPicPr>
          <p:blipFill>
            <a:blip r:embed="rId8" cstate="print"/>
            <a:srcRect/>
            <a:stretch>
              <a:fillRect/>
            </a:stretch>
          </p:blipFill>
          <p:spPr bwMode="auto">
            <a:xfrm>
              <a:off x="21467" y="-5403"/>
              <a:ext cx="8572" cy="6762"/>
            </a:xfrm>
            <a:prstGeom prst="rect">
              <a:avLst/>
            </a:prstGeom>
            <a:noFill/>
          </p:spPr>
        </p:pic>
      </p:grpSp>
      <p:sp>
        <p:nvSpPr>
          <p:cNvPr id="22" name="TextBox 21"/>
          <p:cNvSpPr txBox="1"/>
          <p:nvPr/>
        </p:nvSpPr>
        <p:spPr>
          <a:xfrm>
            <a:off x="8558822" y="2135135"/>
            <a:ext cx="736099" cy="276999"/>
          </a:xfrm>
          <a:prstGeom prst="rect">
            <a:avLst/>
          </a:prstGeom>
          <a:noFill/>
        </p:spPr>
        <p:txBody>
          <a:bodyPr wrap="none" rtlCol="0">
            <a:spAutoFit/>
          </a:bodyPr>
          <a:lstStyle/>
          <a:p>
            <a:r>
              <a:rPr lang="en-US" sz="1200" dirty="0" smtClean="0">
                <a:solidFill>
                  <a:srgbClr val="FF0000"/>
                </a:solidFill>
              </a:rPr>
              <a:t>AVHRR</a:t>
            </a:r>
            <a:endParaRPr lang="en-US" sz="1200" dirty="0">
              <a:solidFill>
                <a:srgbClr val="FF0000"/>
              </a:solidFill>
            </a:endParaRPr>
          </a:p>
        </p:txBody>
      </p:sp>
      <p:sp>
        <p:nvSpPr>
          <p:cNvPr id="23" name="TextBox 22"/>
          <p:cNvSpPr txBox="1"/>
          <p:nvPr/>
        </p:nvSpPr>
        <p:spPr>
          <a:xfrm>
            <a:off x="8469922" y="3125735"/>
            <a:ext cx="715260" cy="276999"/>
          </a:xfrm>
          <a:prstGeom prst="rect">
            <a:avLst/>
          </a:prstGeom>
          <a:noFill/>
        </p:spPr>
        <p:txBody>
          <a:bodyPr wrap="none" rtlCol="0">
            <a:spAutoFit/>
          </a:bodyPr>
          <a:lstStyle/>
          <a:p>
            <a:r>
              <a:rPr lang="en-US" sz="1200" dirty="0" smtClean="0">
                <a:solidFill>
                  <a:srgbClr val="FF0000"/>
                </a:solidFill>
              </a:rPr>
              <a:t>MTSAT</a:t>
            </a:r>
            <a:endParaRPr lang="en-US" sz="1200" dirty="0">
              <a:solidFill>
                <a:srgbClr val="FF0000"/>
              </a:solidFill>
            </a:endParaRPr>
          </a:p>
        </p:txBody>
      </p:sp>
      <p:sp>
        <p:nvSpPr>
          <p:cNvPr id="24" name="TextBox 23"/>
          <p:cNvSpPr txBox="1"/>
          <p:nvPr/>
        </p:nvSpPr>
        <p:spPr>
          <a:xfrm>
            <a:off x="8596922" y="5119635"/>
            <a:ext cx="611065" cy="276999"/>
          </a:xfrm>
          <a:prstGeom prst="rect">
            <a:avLst/>
          </a:prstGeom>
          <a:noFill/>
        </p:spPr>
        <p:txBody>
          <a:bodyPr wrap="none" rtlCol="0">
            <a:spAutoFit/>
          </a:bodyPr>
          <a:lstStyle/>
          <a:p>
            <a:r>
              <a:rPr lang="en-US" sz="1200" dirty="0" smtClean="0">
                <a:solidFill>
                  <a:srgbClr val="FF0000"/>
                </a:solidFill>
              </a:rPr>
              <a:t>GOES</a:t>
            </a:r>
            <a:endParaRPr lang="en-US" sz="1200" dirty="0">
              <a:solidFill>
                <a:srgbClr val="FF0000"/>
              </a:solidFill>
            </a:endParaRPr>
          </a:p>
        </p:txBody>
      </p:sp>
      <p:sp>
        <p:nvSpPr>
          <p:cNvPr id="25" name="TextBox 24"/>
          <p:cNvSpPr txBox="1"/>
          <p:nvPr/>
        </p:nvSpPr>
        <p:spPr>
          <a:xfrm>
            <a:off x="8635022" y="4103635"/>
            <a:ext cx="740908" cy="276999"/>
          </a:xfrm>
          <a:prstGeom prst="rect">
            <a:avLst/>
          </a:prstGeom>
          <a:noFill/>
        </p:spPr>
        <p:txBody>
          <a:bodyPr wrap="none" rtlCol="0">
            <a:spAutoFit/>
          </a:bodyPr>
          <a:lstStyle/>
          <a:p>
            <a:r>
              <a:rPr lang="en-US" sz="1200" dirty="0" smtClean="0">
                <a:solidFill>
                  <a:srgbClr val="FF0000"/>
                </a:solidFill>
              </a:rPr>
              <a:t>SEVIRI</a:t>
            </a:r>
            <a:endParaRPr lang="en-US" sz="1200" dirty="0">
              <a:solidFill>
                <a:srgbClr val="FF0000"/>
              </a:solidFill>
            </a:endParaRPr>
          </a:p>
        </p:txBody>
      </p:sp>
      <p:sp>
        <p:nvSpPr>
          <p:cNvPr id="26" name="TextBox 25"/>
          <p:cNvSpPr txBox="1"/>
          <p:nvPr/>
        </p:nvSpPr>
        <p:spPr>
          <a:xfrm>
            <a:off x="1943100" y="3805162"/>
            <a:ext cx="5765800" cy="210211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342627" lvl="0" indent="-342627" eaLnBrk="0" hangingPunct="0">
              <a:lnSpc>
                <a:spcPct val="150000"/>
              </a:lnSpc>
              <a:spcBef>
                <a:spcPct val="20000"/>
              </a:spcBef>
              <a:defRPr/>
            </a:pPr>
            <a:r>
              <a:rPr lang="en-GB" altLang="en-US" sz="1600" u="sng" dirty="0" smtClean="0">
                <a:solidFill>
                  <a:srgbClr val="FF0000"/>
                </a:solidFill>
                <a:latin typeface="Arial" charset="0"/>
              </a:rPr>
              <a:t>For In-orbit Inter-calibration we broadly  needed</a:t>
            </a:r>
            <a:r>
              <a:rPr lang="en-GB" altLang="en-US" sz="1600" u="sng" dirty="0" smtClean="0">
                <a:solidFill>
                  <a:schemeClr val="tx1"/>
                </a:solidFill>
                <a:latin typeface="Arial" charset="0"/>
              </a:rPr>
              <a:t> </a:t>
            </a:r>
          </a:p>
          <a:p>
            <a:pPr marL="342627" lvl="0" indent="-342627" eaLnBrk="0" hangingPunct="0">
              <a:lnSpc>
                <a:spcPct val="150000"/>
              </a:lnSpc>
              <a:spcBef>
                <a:spcPct val="20000"/>
              </a:spcBef>
              <a:buFont typeface="Arial" charset="0"/>
              <a:buChar char="•"/>
              <a:defRPr/>
            </a:pPr>
            <a:r>
              <a:rPr lang="en-GB" altLang="en-US" sz="1400" dirty="0" smtClean="0">
                <a:solidFill>
                  <a:schemeClr val="tx2"/>
                </a:solidFill>
                <a:latin typeface="Arial" charset="0"/>
              </a:rPr>
              <a:t>An algorithm that can perform the inter- comparison </a:t>
            </a:r>
          </a:p>
          <a:p>
            <a:pPr marL="342627" lvl="0" indent="-342627" eaLnBrk="0" hangingPunct="0">
              <a:lnSpc>
                <a:spcPct val="150000"/>
              </a:lnSpc>
              <a:spcBef>
                <a:spcPct val="20000"/>
              </a:spcBef>
              <a:defRPr/>
            </a:pPr>
            <a:r>
              <a:rPr lang="en-GB" altLang="en-US" sz="1400" dirty="0" smtClean="0">
                <a:solidFill>
                  <a:schemeClr val="tx2"/>
                </a:solidFill>
                <a:latin typeface="Arial" charset="0"/>
              </a:rPr>
              <a:t>        [ e.g.. DCC, SNO baseline algorithm] </a:t>
            </a:r>
          </a:p>
          <a:p>
            <a:pPr marL="342627" indent="-342627" eaLnBrk="0" hangingPunct="0">
              <a:lnSpc>
                <a:spcPct val="150000"/>
              </a:lnSpc>
              <a:spcBef>
                <a:spcPct val="20000"/>
              </a:spcBef>
              <a:buFont typeface="Arial" charset="0"/>
              <a:buChar char="•"/>
              <a:defRPr/>
            </a:pPr>
            <a:r>
              <a:rPr lang="en-GB" altLang="en-US" sz="1400" dirty="0" smtClean="0">
                <a:solidFill>
                  <a:schemeClr val="tx2"/>
                </a:solidFill>
                <a:latin typeface="Arial" charset="0"/>
              </a:rPr>
              <a:t>Well calibrated in-orbit References [ stability, accuracy ]</a:t>
            </a:r>
          </a:p>
          <a:p>
            <a:pPr marL="342627" lvl="0" indent="-342627" eaLnBrk="0" hangingPunct="0">
              <a:spcBef>
                <a:spcPct val="20000"/>
              </a:spcBef>
              <a:buFont typeface="Arial" charset="0"/>
              <a:buChar char="•"/>
              <a:defRPr/>
            </a:pPr>
            <a:endParaRPr lang="en-GB" altLang="en-US" sz="1600" dirty="0" smtClean="0">
              <a:solidFill>
                <a:schemeClr val="tx2"/>
              </a:solidFill>
              <a:latin typeface="Arial" charset="0"/>
            </a:endParaRPr>
          </a:p>
          <a:p>
            <a:endParaRPr lang="en-US" sz="1600" dirty="0"/>
          </a:p>
        </p:txBody>
      </p:sp>
      <p:sp>
        <p:nvSpPr>
          <p:cNvPr id="27" name="Title 1"/>
          <p:cNvSpPr txBox="1">
            <a:spLocks/>
          </p:cNvSpPr>
          <p:nvPr/>
        </p:nvSpPr>
        <p:spPr bwMode="auto">
          <a:xfrm>
            <a:off x="584200" y="0"/>
            <a:ext cx="9321800" cy="533400"/>
          </a:xfrm>
          <a:prstGeom prst="rect">
            <a:avLst/>
          </a:prstGeom>
          <a:ln w="25400" cap="flat" cmpd="sng" algn="ctr">
            <a:solidFill>
              <a:schemeClr val="accent4">
                <a:shade val="50000"/>
              </a:schemeClr>
            </a:solidFill>
            <a:prstDash val="solid"/>
            <a:miter lim="800000"/>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366" tIns="45682" rIns="91366" bIns="45682" numCol="1" anchor="ctr" anchorCtr="0" compatLnSpc="1">
            <a:prstTxWarp prst="textNoShape">
              <a:avLst/>
            </a:prstTxWarp>
          </a:bodyPr>
          <a:lstStyle/>
          <a:p>
            <a:pPr lvl="0" algn="ctr" eaLnBrk="0" hangingPunct="0"/>
            <a:r>
              <a:rPr lang="en-US" sz="2800" dirty="0" smtClean="0"/>
              <a:t>Selection of Reference Instruments-Classical Monitoring</a:t>
            </a:r>
            <a:endParaRPr kumimoji="0" lang="en-US" sz="2800" b="1"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bg/>
                                          </p:spTgt>
                                        </p:tgtEl>
                                        <p:attrNameLst>
                                          <p:attrName>style.visibility</p:attrName>
                                        </p:attrNameLst>
                                      </p:cBhvr>
                                      <p:to>
                                        <p:strVal val="visible"/>
                                      </p:to>
                                    </p:set>
                                    <p:anim calcmode="lin" valueType="num">
                                      <p:cBhvr additive="base">
                                        <p:cTn id="7" dur="500" fill="hold"/>
                                        <p:tgtEl>
                                          <p:spTgt spid="2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6">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 calcmode="lin" valueType="num">
                                      <p:cBhvr additive="base">
                                        <p:cTn id="11"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
                                            <p:txEl>
                                              <p:pRg st="1" end="1"/>
                                            </p:txEl>
                                          </p:spTgt>
                                        </p:tgtEl>
                                        <p:attrNameLst>
                                          <p:attrName>style.visibility</p:attrName>
                                        </p:attrNameLst>
                                      </p:cBhvr>
                                      <p:to>
                                        <p:strVal val="visible"/>
                                      </p:to>
                                    </p:set>
                                    <p:anim calcmode="lin" valueType="num">
                                      <p:cBhvr additive="base">
                                        <p:cTn id="15" dur="500" fill="hold"/>
                                        <p:tgtEl>
                                          <p:spTgt spid="26">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6">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6">
                                            <p:txEl>
                                              <p:pRg st="2" end="2"/>
                                            </p:txEl>
                                          </p:spTgt>
                                        </p:tgtEl>
                                        <p:attrNameLst>
                                          <p:attrName>style.visibility</p:attrName>
                                        </p:attrNameLst>
                                      </p:cBhvr>
                                      <p:to>
                                        <p:strVal val="visible"/>
                                      </p:to>
                                    </p:set>
                                    <p:anim calcmode="lin" valueType="num">
                                      <p:cBhvr additive="base">
                                        <p:cTn id="19" dur="500" fill="hold"/>
                                        <p:tgtEl>
                                          <p:spTgt spid="2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
                                            <p:txEl>
                                              <p:pRg st="3" end="3"/>
                                            </p:txEl>
                                          </p:spTgt>
                                        </p:tgtEl>
                                        <p:attrNameLst>
                                          <p:attrName>style.visibility</p:attrName>
                                        </p:attrNameLst>
                                      </p:cBhvr>
                                      <p:to>
                                        <p:strVal val="visible"/>
                                      </p:to>
                                    </p:set>
                                    <p:anim calcmode="lin" valueType="num">
                                      <p:cBhvr additive="base">
                                        <p:cTn id="23"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003300" y="982885"/>
            <a:ext cx="8267700" cy="2738215"/>
          </a:xfrm>
          <a:prstGeom prst="rect">
            <a:avLst/>
          </a:prstGeom>
          <a:solidFill>
            <a:schemeClr val="accent6">
              <a:lumMod val="20000"/>
              <a:lumOff val="80000"/>
            </a:schemeClr>
          </a:solidFill>
        </p:spPr>
        <p:txBody>
          <a:bodyPr/>
          <a:lstStyle/>
          <a:p>
            <a:pPr marL="342627" marR="0" lvl="0" indent="-342627" algn="just" defTabSz="914400" rtl="0" eaLnBrk="0" fontAlgn="base" latinLnBrk="0" hangingPunct="0">
              <a:lnSpc>
                <a:spcPct val="150000"/>
              </a:lnSpc>
              <a:spcBef>
                <a:spcPct val="20000"/>
              </a:spcBef>
              <a:spcAft>
                <a:spcPct val="0"/>
              </a:spcAft>
              <a:buClrTx/>
              <a:buSzTx/>
              <a:buFont typeface="Arial" pitchFamily="34" charset="0"/>
              <a:buChar char="•"/>
              <a:tabLst/>
              <a:defRPr/>
            </a:pPr>
            <a:r>
              <a:rPr lang="en-GB" altLang="en-US" sz="1400" dirty="0" smtClean="0">
                <a:solidFill>
                  <a:schemeClr val="tx2"/>
                </a:solidFill>
                <a:latin typeface="Arial" charset="0"/>
              </a:rPr>
              <a:t>New In-Orbit  Inter-comparison methods have been developed  [ For </a:t>
            </a:r>
            <a:r>
              <a:rPr lang="en-GB" altLang="en-US" sz="1400" dirty="0" err="1" smtClean="0">
                <a:solidFill>
                  <a:schemeClr val="tx2"/>
                </a:solidFill>
                <a:latin typeface="Arial" charset="0"/>
              </a:rPr>
              <a:t>eg</a:t>
            </a:r>
            <a:r>
              <a:rPr lang="en-GB" altLang="en-US" sz="1400" dirty="0" smtClean="0">
                <a:solidFill>
                  <a:schemeClr val="tx2"/>
                </a:solidFill>
                <a:latin typeface="Arial" charset="0"/>
              </a:rPr>
              <a:t>  VIS cross calibration using  DCC, Direct SNO and Ray Matching]</a:t>
            </a:r>
          </a:p>
          <a:p>
            <a:pPr marL="342627" marR="0" lvl="0" indent="-342627" algn="just" defTabSz="914400" rtl="0" eaLnBrk="0" fontAlgn="base" latinLnBrk="0" hangingPunct="0">
              <a:lnSpc>
                <a:spcPct val="150000"/>
              </a:lnSpc>
              <a:spcBef>
                <a:spcPct val="20000"/>
              </a:spcBef>
              <a:spcAft>
                <a:spcPct val="0"/>
              </a:spcAft>
              <a:buClrTx/>
              <a:buSzTx/>
              <a:buFont typeface="Arial" pitchFamily="34" charset="0"/>
              <a:buChar char="•"/>
              <a:tabLst/>
              <a:defRPr/>
            </a:pPr>
            <a:r>
              <a:rPr lang="en-GB" altLang="en-US" sz="1400" baseline="0" dirty="0" smtClean="0">
                <a:solidFill>
                  <a:schemeClr val="tx2"/>
                </a:solidFill>
                <a:latin typeface="Arial" charset="0"/>
              </a:rPr>
              <a:t>Advances in GSICS MW Subgrou</a:t>
            </a:r>
            <a:r>
              <a:rPr lang="en-GB" altLang="en-US" sz="1400" dirty="0" smtClean="0">
                <a:solidFill>
                  <a:schemeClr val="tx2"/>
                </a:solidFill>
                <a:latin typeface="Arial" charset="0"/>
              </a:rPr>
              <a:t>p</a:t>
            </a:r>
            <a:r>
              <a:rPr lang="en-GB" altLang="en-US" sz="1400" baseline="0" dirty="0" smtClean="0">
                <a:solidFill>
                  <a:schemeClr val="tx2"/>
                </a:solidFill>
                <a:latin typeface="Arial" charset="0"/>
              </a:rPr>
              <a:t> ( GPM-X, need reference </a:t>
            </a:r>
            <a:r>
              <a:rPr lang="en-GB" altLang="en-US" sz="1400" dirty="0" smtClean="0">
                <a:solidFill>
                  <a:schemeClr val="tx2"/>
                </a:solidFill>
                <a:latin typeface="Arial" charset="0"/>
              </a:rPr>
              <a:t>, developed FCDR )</a:t>
            </a:r>
          </a:p>
          <a:p>
            <a:pPr marL="342627" marR="0" lvl="0" indent="-342627" algn="just" defTabSz="914400" rtl="0" eaLnBrk="0" fontAlgn="base" latinLnBrk="0" hangingPunct="0">
              <a:lnSpc>
                <a:spcPct val="150000"/>
              </a:lnSpc>
              <a:spcBef>
                <a:spcPct val="20000"/>
              </a:spcBef>
              <a:spcAft>
                <a:spcPct val="0"/>
              </a:spcAft>
              <a:buClrTx/>
              <a:buSzTx/>
              <a:buFont typeface="Arial" pitchFamily="34" charset="0"/>
              <a:buChar char="•"/>
              <a:tabLst/>
              <a:defRPr/>
            </a:pPr>
            <a:r>
              <a:rPr lang="en-GB" altLang="en-US" sz="1400" dirty="0" smtClean="0">
                <a:solidFill>
                  <a:schemeClr val="tx2"/>
                </a:solidFill>
                <a:latin typeface="Arial" charset="0"/>
              </a:rPr>
              <a:t>New Hyper-spectral IR instruments that ( some of legacy make such as IASI-B/C and some new like </a:t>
            </a:r>
            <a:r>
              <a:rPr lang="en-GB" altLang="en-US" sz="1400" dirty="0" err="1" smtClean="0">
                <a:solidFill>
                  <a:schemeClr val="tx2"/>
                </a:solidFill>
                <a:latin typeface="Arial" charset="0"/>
              </a:rPr>
              <a:t>CrIS</a:t>
            </a:r>
            <a:r>
              <a:rPr lang="en-GB" altLang="en-US" sz="1400" dirty="0" smtClean="0">
                <a:solidFill>
                  <a:schemeClr val="tx2"/>
                </a:solidFill>
                <a:latin typeface="Arial" charset="0"/>
              </a:rPr>
              <a:t>)  can be good candidates for being used as a reference.</a:t>
            </a:r>
          </a:p>
          <a:p>
            <a:pPr marL="342627" marR="0" lvl="0" indent="-342627" algn="just" defTabSz="914400" rtl="0" eaLnBrk="0" fontAlgn="base" latinLnBrk="0" hangingPunct="0">
              <a:lnSpc>
                <a:spcPct val="150000"/>
              </a:lnSpc>
              <a:spcBef>
                <a:spcPct val="20000"/>
              </a:spcBef>
              <a:spcAft>
                <a:spcPct val="0"/>
              </a:spcAft>
              <a:buClrTx/>
              <a:buSzTx/>
              <a:buFont typeface="Arial" pitchFamily="34" charset="0"/>
              <a:buChar char="•"/>
              <a:tabLst/>
              <a:defRPr/>
            </a:pPr>
            <a:r>
              <a:rPr lang="en-GB" altLang="en-US" sz="1400" dirty="0" smtClean="0">
                <a:solidFill>
                  <a:schemeClr val="tx2"/>
                </a:solidFill>
                <a:latin typeface="Arial" charset="0"/>
              </a:rPr>
              <a:t>Prime Correction product ( such as developed at EUMETSAT) is being developed. This product attempts to give a single reference radiance that combines several high quality instruments (references). </a:t>
            </a:r>
          </a:p>
          <a:p>
            <a:pPr marL="342627" indent="-342627" eaLnBrk="0" hangingPunct="0">
              <a:spcBef>
                <a:spcPct val="20000"/>
              </a:spcBef>
              <a:defRPr/>
            </a:pPr>
            <a:r>
              <a:rPr lang="en-GB" altLang="en-US" sz="1600" dirty="0" smtClean="0">
                <a:solidFill>
                  <a:srgbClr val="FF0000"/>
                </a:solidFill>
                <a:latin typeface="Arial" charset="0"/>
              </a:rPr>
              <a:t>GSICS Requirements  have grown.</a:t>
            </a:r>
          </a:p>
          <a:p>
            <a:pPr marL="342627" indent="-342627" algn="just" eaLnBrk="0" hangingPunct="0">
              <a:lnSpc>
                <a:spcPct val="150000"/>
              </a:lnSpc>
              <a:spcBef>
                <a:spcPct val="20000"/>
              </a:spcBef>
              <a:buFont typeface="Arial" pitchFamily="34" charset="0"/>
              <a:buChar char="•"/>
              <a:defRPr/>
            </a:pPr>
            <a:r>
              <a:rPr lang="en-GB" altLang="en-US" sz="1400" dirty="0" smtClean="0">
                <a:solidFill>
                  <a:schemeClr val="tx2">
                    <a:lumMod val="75000"/>
                  </a:schemeClr>
                </a:solidFill>
                <a:latin typeface="Arial" charset="0"/>
              </a:rPr>
              <a:t>We wish to   monitor VIS, MW UV in addition to classical IR Instruments</a:t>
            </a:r>
          </a:p>
          <a:p>
            <a:pPr marL="342627" lvl="0" indent="-342627" algn="just" eaLnBrk="0" hangingPunct="0">
              <a:lnSpc>
                <a:spcPct val="150000"/>
              </a:lnSpc>
              <a:spcBef>
                <a:spcPct val="20000"/>
              </a:spcBef>
              <a:buFont typeface="Arial" pitchFamily="34" charset="0"/>
              <a:buChar char="•"/>
              <a:defRPr/>
            </a:pPr>
            <a:r>
              <a:rPr lang="en-GB" altLang="en-US" sz="1400" dirty="0" smtClean="0">
                <a:solidFill>
                  <a:schemeClr val="tx2"/>
                </a:solidFill>
                <a:latin typeface="Arial" charset="0"/>
              </a:rPr>
              <a:t>We now have a better understanding of in-orbit behaviour of reference instruments ( parameters such as in-orbit spectrum, temperature, geo-</a:t>
            </a:r>
            <a:r>
              <a:rPr lang="en-GB" altLang="en-US" sz="1400" dirty="0" err="1" smtClean="0">
                <a:solidFill>
                  <a:schemeClr val="tx2"/>
                </a:solidFill>
                <a:latin typeface="Arial" charset="0"/>
              </a:rPr>
              <a:t>locational</a:t>
            </a:r>
            <a:r>
              <a:rPr lang="en-GB" altLang="en-US" sz="1400" dirty="0" smtClean="0">
                <a:solidFill>
                  <a:schemeClr val="tx2"/>
                </a:solidFill>
                <a:latin typeface="Arial" charset="0"/>
              </a:rPr>
              <a:t> and temporal ) biases  and instrument noise are being monitored. Monitored on  </a:t>
            </a:r>
            <a:r>
              <a:rPr lang="en-GB" altLang="en-US" sz="1400" dirty="0" smtClean="0">
                <a:solidFill>
                  <a:schemeClr val="tx2"/>
                </a:solidFill>
                <a:latin typeface="Arial" charset="0"/>
                <a:hlinkClick r:id="rId2"/>
              </a:rPr>
              <a:t>ICVS</a:t>
            </a:r>
            <a:r>
              <a:rPr lang="en-GB" altLang="en-US" sz="1400" dirty="0" smtClean="0">
                <a:solidFill>
                  <a:schemeClr val="tx2"/>
                </a:solidFill>
                <a:latin typeface="Arial" charset="0"/>
              </a:rPr>
              <a:t> and documented on </a:t>
            </a:r>
            <a:r>
              <a:rPr lang="en-GB" altLang="en-US" sz="1400" dirty="0" smtClean="0">
                <a:solidFill>
                  <a:schemeClr val="tx2"/>
                </a:solidFill>
                <a:latin typeface="Arial" charset="0"/>
                <a:hlinkClick r:id="rId3"/>
              </a:rPr>
              <a:t>OSCAR</a:t>
            </a:r>
            <a:r>
              <a:rPr lang="en-GB" altLang="en-US" sz="1400" dirty="0" smtClean="0">
                <a:solidFill>
                  <a:schemeClr val="tx2"/>
                </a:solidFill>
                <a:latin typeface="Arial" charset="0"/>
              </a:rPr>
              <a:t>, NCC and other pages maintained by agencies).</a:t>
            </a:r>
          </a:p>
          <a:p>
            <a:pPr marL="342627" marR="0" lvl="0" indent="-342627" algn="just" defTabSz="914400" rtl="0" eaLnBrk="0" fontAlgn="base" latinLnBrk="0" hangingPunct="0">
              <a:lnSpc>
                <a:spcPct val="150000"/>
              </a:lnSpc>
              <a:spcBef>
                <a:spcPct val="20000"/>
              </a:spcBef>
              <a:spcAft>
                <a:spcPct val="0"/>
              </a:spcAft>
              <a:buClrTx/>
              <a:buSzTx/>
              <a:buFont typeface="Arial" pitchFamily="34" charset="0"/>
              <a:buChar char="•"/>
              <a:tabLst/>
              <a:defRPr/>
            </a:pPr>
            <a:r>
              <a:rPr lang="en-GB" altLang="en-US" sz="1400" dirty="0" smtClean="0">
                <a:solidFill>
                  <a:schemeClr val="tx2"/>
                </a:solidFill>
                <a:latin typeface="Arial" charset="0"/>
              </a:rPr>
              <a:t>With newer and better instruments, User gets the opportunity to make a selection for reference from a wider range of instruments.</a:t>
            </a:r>
          </a:p>
          <a:p>
            <a:pPr marL="342627" marR="0" lvl="0" indent="-342627" algn="just" defTabSz="914400" rtl="0" eaLnBrk="0" fontAlgn="base" latinLnBrk="0" hangingPunct="0">
              <a:lnSpc>
                <a:spcPct val="150000"/>
              </a:lnSpc>
              <a:spcBef>
                <a:spcPct val="20000"/>
              </a:spcBef>
              <a:spcAft>
                <a:spcPct val="0"/>
              </a:spcAft>
              <a:buClrTx/>
              <a:buSzTx/>
              <a:tabLst/>
              <a:defRPr/>
            </a:pPr>
            <a:r>
              <a:rPr lang="en-GB" altLang="en-US" sz="1400" dirty="0" smtClean="0">
                <a:solidFill>
                  <a:srgbClr val="FF0000"/>
                </a:solidFill>
                <a:latin typeface="Arial" charset="0"/>
              </a:rPr>
              <a:t>  </a:t>
            </a:r>
            <a:endParaRPr lang="en-GB" altLang="en-US" sz="14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lang="en-GB" altLang="en-US" sz="1600" baseline="0" dirty="0" smtClean="0">
              <a:solidFill>
                <a:schemeClr val="tx2"/>
              </a:solidFill>
              <a:latin typeface="Arial" charset="0"/>
            </a:endParaRPr>
          </a:p>
        </p:txBody>
      </p:sp>
      <p:sp>
        <p:nvSpPr>
          <p:cNvPr id="10" name="TextBox 9"/>
          <p:cNvSpPr txBox="1"/>
          <p:nvPr/>
        </p:nvSpPr>
        <p:spPr>
          <a:xfrm>
            <a:off x="863600" y="609600"/>
            <a:ext cx="2501900" cy="338554"/>
          </a:xfrm>
          <a:prstGeom prst="rect">
            <a:avLst/>
          </a:prstGeom>
          <a:noFill/>
        </p:spPr>
        <p:txBody>
          <a:bodyPr wrap="square" rtlCol="0">
            <a:spAutoFit/>
          </a:bodyPr>
          <a:lstStyle/>
          <a:p>
            <a:r>
              <a:rPr lang="en-US" sz="1600" dirty="0" smtClean="0">
                <a:solidFill>
                  <a:srgbClr val="FF0000"/>
                </a:solidFill>
                <a:latin typeface="Arial" pitchFamily="34" charset="0"/>
                <a:cs typeface="Arial" pitchFamily="34" charset="0"/>
              </a:rPr>
              <a:t>Recent Developments </a:t>
            </a:r>
            <a:endParaRPr lang="en-US" sz="1600" dirty="0">
              <a:solidFill>
                <a:srgbClr val="FF0000"/>
              </a:solidFill>
              <a:latin typeface="Arial" pitchFamily="34" charset="0"/>
              <a:cs typeface="Arial" pitchFamily="34" charset="0"/>
            </a:endParaRPr>
          </a:p>
        </p:txBody>
      </p:sp>
      <p:sp>
        <p:nvSpPr>
          <p:cNvPr id="11" name="Title 1"/>
          <p:cNvSpPr txBox="1">
            <a:spLocks/>
          </p:cNvSpPr>
          <p:nvPr/>
        </p:nvSpPr>
        <p:spPr bwMode="auto">
          <a:xfrm>
            <a:off x="584200" y="0"/>
            <a:ext cx="9321800" cy="533400"/>
          </a:xfrm>
          <a:prstGeom prst="rect">
            <a:avLst/>
          </a:prstGeom>
          <a:ln w="25400" cap="flat" cmpd="sng" algn="ctr">
            <a:solidFill>
              <a:schemeClr val="accent4">
                <a:shade val="50000"/>
              </a:schemeClr>
            </a:solidFill>
            <a:prstDash val="solid"/>
            <a:miter lim="800000"/>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366" tIns="45682" rIns="91366" bIns="45682" numCol="1" anchor="ctr" anchorCtr="0" compatLnSpc="1">
            <a:prstTxWarp prst="textNoShape">
              <a:avLst/>
            </a:prstTxWarp>
          </a:bodyPr>
          <a:lstStyle/>
          <a:p>
            <a:pPr lvl="0" algn="ctr" eaLnBrk="0" hangingPunct="0"/>
            <a:r>
              <a:rPr lang="en-US" sz="2800" dirty="0" smtClean="0"/>
              <a:t>Selection of Reference Instruments-Future Monitoring</a:t>
            </a:r>
            <a:endParaRPr kumimoji="0" lang="en-US" sz="2800" b="1"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9900" y="3700384"/>
            <a:ext cx="8407400" cy="1698927"/>
          </a:xfrm>
          <a:prstGeom prst="rect">
            <a:avLst/>
          </a:prstGeom>
        </p:spPr>
        <p:txBody>
          <a:bodyPr wrap="square">
            <a:spAutoFit/>
          </a:bodyPr>
          <a:lstStyle/>
          <a:p>
            <a:pPr marL="799464" lvl="1" indent="-342627" eaLnBrk="0" hangingPunct="0">
              <a:spcBef>
                <a:spcPct val="20000"/>
              </a:spcBef>
              <a:defRPr/>
            </a:pPr>
            <a:r>
              <a:rPr lang="en-GB" altLang="en-US" sz="1800" dirty="0" smtClean="0">
                <a:solidFill>
                  <a:schemeClr val="tx2"/>
                </a:solidFill>
                <a:latin typeface="Arial" charset="0"/>
              </a:rPr>
              <a:t> </a:t>
            </a:r>
          </a:p>
          <a:p>
            <a:pPr marL="342627" lvl="0" indent="-342627" eaLnBrk="0" hangingPunct="0">
              <a:spcBef>
                <a:spcPct val="20000"/>
              </a:spcBef>
              <a:buFont typeface="Arial" charset="0"/>
              <a:buChar char="•"/>
              <a:defRPr/>
            </a:pPr>
            <a:endParaRPr lang="en-GB" altLang="en-US" sz="1800" dirty="0" smtClean="0">
              <a:solidFill>
                <a:schemeClr val="tx2"/>
              </a:solidFill>
              <a:latin typeface="Arial" charset="0"/>
            </a:endParaRPr>
          </a:p>
          <a:p>
            <a:pPr marL="342627" lvl="0" indent="-342627" eaLnBrk="0" hangingPunct="0">
              <a:spcBef>
                <a:spcPct val="20000"/>
              </a:spcBef>
              <a:defRPr/>
            </a:pPr>
            <a:endParaRPr lang="en-GB" altLang="en-US" sz="1800" dirty="0" smtClean="0">
              <a:solidFill>
                <a:schemeClr val="tx2"/>
              </a:solidFill>
              <a:latin typeface="Arial" charset="0"/>
            </a:endParaRPr>
          </a:p>
          <a:p>
            <a:pPr marL="342627" lvl="0" indent="-342627" eaLnBrk="0" hangingPunct="0">
              <a:spcBef>
                <a:spcPct val="20000"/>
              </a:spcBef>
              <a:buFont typeface="Arial" charset="0"/>
              <a:buChar char="•"/>
              <a:defRPr/>
            </a:pPr>
            <a:endParaRPr lang="en-GB" altLang="en-US" sz="1800" dirty="0" smtClean="0">
              <a:solidFill>
                <a:schemeClr val="tx2"/>
              </a:solidFill>
              <a:latin typeface="Arial" charset="0"/>
            </a:endParaRPr>
          </a:p>
          <a:p>
            <a:pPr marL="342627" lvl="0" indent="-342627" eaLnBrk="0" hangingPunct="0">
              <a:spcBef>
                <a:spcPct val="20000"/>
              </a:spcBef>
              <a:buFont typeface="Arial" charset="0"/>
              <a:buChar char="•"/>
              <a:defRPr/>
            </a:pPr>
            <a:endParaRPr lang="en-GB" altLang="en-US" sz="1800" dirty="0" smtClean="0">
              <a:solidFill>
                <a:schemeClr val="tx2"/>
              </a:solidFill>
              <a:latin typeface="Arial" charset="0"/>
            </a:endParaRPr>
          </a:p>
        </p:txBody>
      </p:sp>
      <p:sp>
        <p:nvSpPr>
          <p:cNvPr id="4" name="Title 1"/>
          <p:cNvSpPr txBox="1">
            <a:spLocks/>
          </p:cNvSpPr>
          <p:nvPr/>
        </p:nvSpPr>
        <p:spPr bwMode="auto">
          <a:xfrm>
            <a:off x="647700" y="0"/>
            <a:ext cx="8915400" cy="618727"/>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noProof="0" dirty="0" smtClean="0">
                <a:ln>
                  <a:noFill/>
                </a:ln>
                <a:solidFill>
                  <a:schemeClr val="tx1"/>
                </a:solidFill>
                <a:effectLst/>
                <a:uLnTx/>
                <a:uFillTx/>
                <a:latin typeface="+mj-lt"/>
                <a:ea typeface="+mj-ea"/>
                <a:cs typeface="+mj-cs"/>
              </a:rPr>
              <a:t> </a:t>
            </a: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8" name="Diagram 7"/>
          <p:cNvGraphicFramePr/>
          <p:nvPr/>
        </p:nvGraphicFramePr>
        <p:xfrm>
          <a:off x="1143000" y="554567"/>
          <a:ext cx="7188200" cy="20362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1104900" y="2590800"/>
            <a:ext cx="1676400" cy="830997"/>
          </a:xfrm>
          <a:prstGeom prst="rect">
            <a:avLst/>
          </a:prstGeom>
          <a:solidFill>
            <a:srgbClr val="92D050"/>
          </a:solidFill>
          <a:scene3d>
            <a:camera prst="orthographicFront"/>
            <a:lightRig rig="threePt" dir="t"/>
          </a:scene3d>
          <a:sp3d>
            <a:bevelT/>
          </a:sp3d>
        </p:spPr>
        <p:txBody>
          <a:bodyPr wrap="square" rtlCol="0">
            <a:spAutoFit/>
          </a:bodyPr>
          <a:lstStyle/>
          <a:p>
            <a:pPr algn="ctr"/>
            <a:r>
              <a:rPr lang="en-US" sz="1200" dirty="0" smtClean="0"/>
              <a:t>AIRS</a:t>
            </a:r>
          </a:p>
          <a:p>
            <a:pPr algn="ctr"/>
            <a:r>
              <a:rPr lang="en-US" sz="1200" dirty="0" smtClean="0"/>
              <a:t>IASI A/B/C</a:t>
            </a:r>
          </a:p>
          <a:p>
            <a:pPr algn="ctr"/>
            <a:r>
              <a:rPr lang="en-US" sz="1200" dirty="0" smtClean="0"/>
              <a:t>Primary Ref*</a:t>
            </a:r>
          </a:p>
          <a:p>
            <a:pPr algn="ctr"/>
            <a:r>
              <a:rPr lang="en-US" sz="1200" dirty="0" err="1" smtClean="0"/>
              <a:t>CrIS</a:t>
            </a:r>
            <a:r>
              <a:rPr lang="en-US" sz="1200" dirty="0" smtClean="0"/>
              <a:t>*</a:t>
            </a:r>
            <a:endParaRPr lang="en-US" sz="1200" dirty="0"/>
          </a:p>
        </p:txBody>
      </p:sp>
      <p:sp>
        <p:nvSpPr>
          <p:cNvPr id="11" name="TextBox 10"/>
          <p:cNvSpPr txBox="1"/>
          <p:nvPr/>
        </p:nvSpPr>
        <p:spPr>
          <a:xfrm>
            <a:off x="3124200" y="2628901"/>
            <a:ext cx="1638300" cy="830997"/>
          </a:xfrm>
          <a:prstGeom prst="rect">
            <a:avLst/>
          </a:prstGeom>
          <a:solidFill>
            <a:srgbClr val="92D050"/>
          </a:solidFill>
          <a:scene3d>
            <a:camera prst="orthographicFront"/>
            <a:lightRig rig="threePt" dir="t"/>
          </a:scene3d>
          <a:sp3d>
            <a:bevelT/>
          </a:sp3d>
        </p:spPr>
        <p:txBody>
          <a:bodyPr wrap="square" rtlCol="0">
            <a:spAutoFit/>
          </a:bodyPr>
          <a:lstStyle/>
          <a:p>
            <a:pPr algn="ctr"/>
            <a:r>
              <a:rPr lang="en-US" sz="1200" dirty="0" smtClean="0"/>
              <a:t>GP-X *</a:t>
            </a:r>
          </a:p>
          <a:p>
            <a:pPr algn="ctr"/>
            <a:r>
              <a:rPr lang="en-US" sz="1200" dirty="0" smtClean="0"/>
              <a:t>ATMS*</a:t>
            </a:r>
          </a:p>
          <a:p>
            <a:pPr algn="ctr"/>
            <a:r>
              <a:rPr lang="en-US" sz="1200" dirty="0" smtClean="0"/>
              <a:t>MSU AMSU</a:t>
            </a:r>
          </a:p>
          <a:p>
            <a:pPr algn="ctr"/>
            <a:r>
              <a:rPr lang="en-US" sz="1200" dirty="0" smtClean="0"/>
              <a:t>SSMI*</a:t>
            </a:r>
            <a:endParaRPr lang="en-US" sz="1200" dirty="0"/>
          </a:p>
        </p:txBody>
      </p:sp>
      <p:sp>
        <p:nvSpPr>
          <p:cNvPr id="12" name="TextBox 11"/>
          <p:cNvSpPr txBox="1"/>
          <p:nvPr/>
        </p:nvSpPr>
        <p:spPr>
          <a:xfrm>
            <a:off x="5016500" y="2590800"/>
            <a:ext cx="1460500" cy="461665"/>
          </a:xfrm>
          <a:prstGeom prst="rect">
            <a:avLst/>
          </a:prstGeom>
          <a:solidFill>
            <a:srgbClr val="92D050"/>
          </a:solidFill>
          <a:scene3d>
            <a:camera prst="orthographicFront"/>
            <a:lightRig rig="threePt" dir="t"/>
          </a:scene3d>
          <a:sp3d>
            <a:bevelT/>
          </a:sp3d>
        </p:spPr>
        <p:txBody>
          <a:bodyPr wrap="square" rtlCol="0">
            <a:spAutoFit/>
          </a:bodyPr>
          <a:lstStyle/>
          <a:p>
            <a:r>
              <a:rPr lang="en-US" sz="1200" dirty="0" smtClean="0">
                <a:latin typeface="Arial" pitchFamily="34" charset="0"/>
                <a:cs typeface="Arial" pitchFamily="34" charset="0"/>
              </a:rPr>
              <a:t>OMI*</a:t>
            </a:r>
          </a:p>
          <a:p>
            <a:r>
              <a:rPr lang="en-US" sz="1200" dirty="0" smtClean="0">
                <a:latin typeface="Arial" pitchFamily="34" charset="0"/>
                <a:cs typeface="Arial" pitchFamily="34" charset="0"/>
              </a:rPr>
              <a:t>GOME-2*</a:t>
            </a:r>
            <a:endParaRPr lang="en-US" sz="1200" dirty="0">
              <a:latin typeface="Arial" pitchFamily="34" charset="0"/>
              <a:cs typeface="Arial" pitchFamily="34" charset="0"/>
            </a:endParaRPr>
          </a:p>
        </p:txBody>
      </p:sp>
      <p:sp>
        <p:nvSpPr>
          <p:cNvPr id="13" name="TextBox 12"/>
          <p:cNvSpPr txBox="1"/>
          <p:nvPr/>
        </p:nvSpPr>
        <p:spPr>
          <a:xfrm>
            <a:off x="6946900" y="2641600"/>
            <a:ext cx="1752600" cy="276999"/>
          </a:xfrm>
          <a:prstGeom prst="rect">
            <a:avLst/>
          </a:prstGeom>
          <a:solidFill>
            <a:srgbClr val="92D050"/>
          </a:solidFill>
          <a:scene3d>
            <a:camera prst="orthographicFront"/>
            <a:lightRig rig="threePt" dir="t"/>
          </a:scene3d>
          <a:sp3d>
            <a:bevelT/>
          </a:sp3d>
        </p:spPr>
        <p:txBody>
          <a:bodyPr wrap="square" rtlCol="0">
            <a:spAutoFit/>
          </a:bodyPr>
          <a:lstStyle/>
          <a:p>
            <a:r>
              <a:rPr lang="en-US" sz="1200" dirty="0" smtClean="0">
                <a:latin typeface="Arial" pitchFamily="34" charset="0"/>
                <a:cs typeface="Arial" pitchFamily="34" charset="0"/>
              </a:rPr>
              <a:t>Aqua </a:t>
            </a:r>
            <a:r>
              <a:rPr lang="en-US" sz="1200" dirty="0" err="1" smtClean="0">
                <a:latin typeface="Arial" pitchFamily="34" charset="0"/>
                <a:cs typeface="Arial" pitchFamily="34" charset="0"/>
              </a:rPr>
              <a:t>Modi</a:t>
            </a:r>
            <a:r>
              <a:rPr lang="en-US" sz="1200" dirty="0" smtClean="0">
                <a:latin typeface="Arial" pitchFamily="34" charset="0"/>
                <a:cs typeface="Arial" pitchFamily="34" charset="0"/>
              </a:rPr>
              <a:t>+ DCC</a:t>
            </a:r>
            <a:endParaRPr lang="en-US" sz="1200" dirty="0">
              <a:latin typeface="Arial" pitchFamily="34" charset="0"/>
              <a:cs typeface="Arial" pitchFamily="34" charset="0"/>
            </a:endParaRPr>
          </a:p>
        </p:txBody>
      </p:sp>
      <p:sp>
        <p:nvSpPr>
          <p:cNvPr id="14" name="TextBox 13"/>
          <p:cNvSpPr txBox="1"/>
          <p:nvPr/>
        </p:nvSpPr>
        <p:spPr>
          <a:xfrm>
            <a:off x="1079500" y="3479800"/>
            <a:ext cx="1816100" cy="1384995"/>
          </a:xfrm>
          <a:prstGeom prst="rect">
            <a:avLst/>
          </a:prstGeom>
          <a:solidFill>
            <a:schemeClr val="accent2">
              <a:lumMod val="20000"/>
              <a:lumOff val="80000"/>
            </a:schemeClr>
          </a:solidFill>
          <a:scene3d>
            <a:camera prst="orthographicFront"/>
            <a:lightRig rig="threePt" dir="t"/>
          </a:scene3d>
          <a:sp3d>
            <a:bevelT/>
          </a:sp3d>
        </p:spPr>
        <p:txBody>
          <a:bodyPr wrap="square" rtlCol="0">
            <a:spAutoFit/>
          </a:bodyPr>
          <a:lstStyle/>
          <a:p>
            <a:r>
              <a:rPr lang="en-US" sz="1400" dirty="0" smtClean="0">
                <a:solidFill>
                  <a:schemeClr val="tx1"/>
                </a:solidFill>
                <a:latin typeface="Arial Black" pitchFamily="34" charset="0"/>
              </a:rPr>
              <a:t>Monitored instrument overlaps with spectrum of hyper-spectral instruments</a:t>
            </a:r>
            <a:endParaRPr lang="en-US" dirty="0">
              <a:solidFill>
                <a:schemeClr val="tx1"/>
              </a:solidFill>
              <a:latin typeface="Arial Black" pitchFamily="34" charset="0"/>
            </a:endParaRPr>
          </a:p>
        </p:txBody>
      </p:sp>
      <p:sp>
        <p:nvSpPr>
          <p:cNvPr id="17" name="TextBox 16"/>
          <p:cNvSpPr txBox="1"/>
          <p:nvPr/>
        </p:nvSpPr>
        <p:spPr>
          <a:xfrm>
            <a:off x="3098800" y="3530600"/>
            <a:ext cx="1841500" cy="2031325"/>
          </a:xfrm>
          <a:prstGeom prst="rect">
            <a:avLst/>
          </a:prstGeom>
          <a:solidFill>
            <a:schemeClr val="accent2">
              <a:lumMod val="20000"/>
              <a:lumOff val="80000"/>
            </a:schemeClr>
          </a:solidFill>
          <a:scene3d>
            <a:camera prst="orthographicFront"/>
            <a:lightRig rig="threePt" dir="t"/>
          </a:scene3d>
          <a:sp3d>
            <a:bevelT/>
          </a:sp3d>
        </p:spPr>
        <p:txBody>
          <a:bodyPr wrap="square" rtlCol="0">
            <a:spAutoFit/>
          </a:bodyPr>
          <a:lstStyle/>
          <a:p>
            <a:pPr algn="just"/>
            <a:r>
              <a:rPr lang="en-US" sz="1400" dirty="0" smtClean="0">
                <a:solidFill>
                  <a:schemeClr val="tx1"/>
                </a:solidFill>
                <a:latin typeface="Arial Black" pitchFamily="34" charset="0"/>
              </a:rPr>
              <a:t>MW spectrum is large and not spanned by a single reference instrument.</a:t>
            </a:r>
          </a:p>
          <a:p>
            <a:pPr algn="just"/>
            <a:r>
              <a:rPr lang="en-US" sz="1400" dirty="0" smtClean="0">
                <a:solidFill>
                  <a:schemeClr val="tx1"/>
                </a:solidFill>
                <a:latin typeface="Arial Black" pitchFamily="34" charset="0"/>
              </a:rPr>
              <a:t>Multiple broad band instruments can be candidates.</a:t>
            </a:r>
            <a:endParaRPr lang="en-US" dirty="0">
              <a:solidFill>
                <a:schemeClr val="tx1"/>
              </a:solidFill>
              <a:latin typeface="Arial Black" pitchFamily="34" charset="0"/>
            </a:endParaRPr>
          </a:p>
        </p:txBody>
      </p:sp>
      <p:sp>
        <p:nvSpPr>
          <p:cNvPr id="18" name="TextBox 17"/>
          <p:cNvSpPr txBox="1"/>
          <p:nvPr/>
        </p:nvSpPr>
        <p:spPr>
          <a:xfrm>
            <a:off x="6972300" y="3103126"/>
            <a:ext cx="2463800" cy="2893100"/>
          </a:xfrm>
          <a:prstGeom prst="rect">
            <a:avLst/>
          </a:prstGeom>
          <a:solidFill>
            <a:schemeClr val="accent2">
              <a:lumMod val="20000"/>
              <a:lumOff val="80000"/>
            </a:schemeClr>
          </a:solidFill>
          <a:scene3d>
            <a:camera prst="orthographicFront"/>
            <a:lightRig rig="threePt" dir="t"/>
          </a:scene3d>
          <a:sp3d>
            <a:bevelT/>
          </a:sp3d>
        </p:spPr>
        <p:txBody>
          <a:bodyPr wrap="square" rtlCol="0">
            <a:spAutoFit/>
          </a:bodyPr>
          <a:lstStyle/>
          <a:p>
            <a:r>
              <a:rPr lang="en-US" sz="1400" dirty="0" smtClean="0">
                <a:solidFill>
                  <a:schemeClr val="tx1"/>
                </a:solidFill>
                <a:latin typeface="Arial Black" pitchFamily="34" charset="0"/>
              </a:rPr>
              <a:t>Complexity of in-orbit Inter - </a:t>
            </a:r>
            <a:r>
              <a:rPr lang="en-US" sz="1400" dirty="0" err="1" smtClean="0">
                <a:solidFill>
                  <a:schemeClr val="tx1"/>
                </a:solidFill>
                <a:latin typeface="Arial Black" pitchFamily="34" charset="0"/>
              </a:rPr>
              <a:t>comparision</a:t>
            </a:r>
            <a:r>
              <a:rPr lang="en-US" sz="1400" dirty="0" smtClean="0">
                <a:solidFill>
                  <a:schemeClr val="tx1"/>
                </a:solidFill>
                <a:latin typeface="Arial Black" pitchFamily="34" charset="0"/>
              </a:rPr>
              <a:t> enhanced as by surface reflectance Solar Zenith Angle.  viewing geometry  impact A-B .</a:t>
            </a:r>
          </a:p>
          <a:p>
            <a:endParaRPr lang="en-US" sz="1400" dirty="0" smtClean="0">
              <a:solidFill>
                <a:schemeClr val="tx1"/>
              </a:solidFill>
              <a:latin typeface="Arial Black" pitchFamily="34" charset="0"/>
            </a:endParaRPr>
          </a:p>
          <a:p>
            <a:r>
              <a:rPr lang="en-US" sz="1400" dirty="0" smtClean="0">
                <a:solidFill>
                  <a:schemeClr val="tx1"/>
                </a:solidFill>
                <a:latin typeface="Arial Black" pitchFamily="34" charset="0"/>
              </a:rPr>
              <a:t>Stability of Transfer targets such as DCC, Desert  kicks in instrument monitoring </a:t>
            </a:r>
            <a:r>
              <a:rPr lang="en-US" sz="1400" dirty="0" err="1" smtClean="0">
                <a:solidFill>
                  <a:schemeClr val="tx1"/>
                </a:solidFill>
                <a:latin typeface="Arial Black" pitchFamily="34" charset="0"/>
              </a:rPr>
              <a:t>algo</a:t>
            </a:r>
            <a:r>
              <a:rPr lang="en-US" sz="1400" dirty="0" smtClean="0">
                <a:solidFill>
                  <a:schemeClr val="tx1"/>
                </a:solidFill>
                <a:latin typeface="Arial Black" pitchFamily="34" charset="0"/>
              </a:rPr>
              <a:t>. </a:t>
            </a:r>
            <a:endParaRPr lang="en-US" dirty="0">
              <a:solidFill>
                <a:schemeClr val="tx1"/>
              </a:solidFill>
              <a:latin typeface="Arial Black" pitchFamily="34" charset="0"/>
            </a:endParaRPr>
          </a:p>
        </p:txBody>
      </p:sp>
      <p:sp>
        <p:nvSpPr>
          <p:cNvPr id="20" name="TextBox 19"/>
          <p:cNvSpPr txBox="1"/>
          <p:nvPr/>
        </p:nvSpPr>
        <p:spPr>
          <a:xfrm>
            <a:off x="241300" y="6100347"/>
            <a:ext cx="8318499" cy="584775"/>
          </a:xfrm>
          <a:prstGeom prst="rect">
            <a:avLst/>
          </a:prstGeom>
          <a:solidFill>
            <a:srgbClr val="66FFFF"/>
          </a:solidFill>
          <a:scene3d>
            <a:camera prst="orthographicFront"/>
            <a:lightRig rig="threePt" dir="t"/>
          </a:scene3d>
          <a:sp3d>
            <a:bevelT/>
          </a:sp3d>
        </p:spPr>
        <p:txBody>
          <a:bodyPr wrap="square" rtlCol="0">
            <a:spAutoFit/>
          </a:bodyPr>
          <a:lstStyle/>
          <a:p>
            <a:r>
              <a:rPr lang="en-US" sz="1600" dirty="0" smtClean="0">
                <a:solidFill>
                  <a:srgbClr val="FF0000"/>
                </a:solidFill>
              </a:rPr>
              <a:t>                  </a:t>
            </a:r>
            <a:r>
              <a:rPr lang="en-US" sz="1600" dirty="0" smtClean="0">
                <a:solidFill>
                  <a:schemeClr val="tx1"/>
                </a:solidFill>
              </a:rPr>
              <a:t>Diverse requirements across subgroups ( even within subgroups ) </a:t>
            </a:r>
          </a:p>
          <a:p>
            <a:r>
              <a:rPr lang="en-US" sz="1600" dirty="0" smtClean="0">
                <a:solidFill>
                  <a:srgbClr val="FF0000"/>
                </a:solidFill>
              </a:rPr>
              <a:t>                        GSICS  Need to adopt a  process to identify  references.</a:t>
            </a:r>
            <a:endParaRPr lang="en-US" sz="1600" dirty="0">
              <a:solidFill>
                <a:srgbClr val="FF0000"/>
              </a:solidFill>
            </a:endParaRPr>
          </a:p>
        </p:txBody>
      </p:sp>
      <p:sp>
        <p:nvSpPr>
          <p:cNvPr id="23" name="Title 1"/>
          <p:cNvSpPr txBox="1">
            <a:spLocks/>
          </p:cNvSpPr>
          <p:nvPr/>
        </p:nvSpPr>
        <p:spPr bwMode="auto">
          <a:xfrm>
            <a:off x="584200" y="0"/>
            <a:ext cx="9321800" cy="533400"/>
          </a:xfrm>
          <a:prstGeom prst="rect">
            <a:avLst/>
          </a:prstGeom>
          <a:ln w="25400" cap="flat" cmpd="sng" algn="ctr">
            <a:solidFill>
              <a:schemeClr val="accent4">
                <a:shade val="50000"/>
              </a:schemeClr>
            </a:solidFill>
            <a:prstDash val="solid"/>
            <a:miter lim="800000"/>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366" tIns="45682" rIns="91366" bIns="45682" numCol="1" anchor="ctr" anchorCtr="0" compatLnSpc="1">
            <a:prstTxWarp prst="textNoShape">
              <a:avLst/>
            </a:prstTxWarp>
          </a:bodyPr>
          <a:lstStyle/>
          <a:p>
            <a:pPr lvl="0" algn="ctr" eaLnBrk="0" hangingPunct="0"/>
            <a:r>
              <a:rPr lang="en-US" sz="2800" dirty="0" smtClean="0"/>
              <a:t>Selection of Reference Instruments-Future Monitoring</a:t>
            </a:r>
            <a:endParaRPr kumimoji="0" lang="en-US" sz="2800" b="1"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6700" y="2364462"/>
            <a:ext cx="9385300" cy="4493538"/>
          </a:xfrm>
          <a:prstGeom prst="rect">
            <a:avLst/>
          </a:prstGeom>
          <a:noFill/>
        </p:spPr>
        <p:txBody>
          <a:bodyPr wrap="square" rtlCol="0">
            <a:spAutoFit/>
          </a:bodyPr>
          <a:lstStyle/>
          <a:p>
            <a:pPr>
              <a:lnSpc>
                <a:spcPct val="150000"/>
              </a:lnSpc>
            </a:pPr>
            <a:r>
              <a:rPr lang="en-US" sz="1400" dirty="0" smtClean="0">
                <a:solidFill>
                  <a:schemeClr val="tx1"/>
                </a:solidFill>
                <a:latin typeface="Arial Black" pitchFamily="34" charset="0"/>
              </a:rPr>
              <a:t>    </a:t>
            </a:r>
            <a:r>
              <a:rPr lang="en-US" sz="1800" u="sng" dirty="0" smtClean="0">
                <a:solidFill>
                  <a:schemeClr val="tx1"/>
                </a:solidFill>
                <a:latin typeface="Arial Black" pitchFamily="34" charset="0"/>
              </a:rPr>
              <a:t>GSICS Subgroups are the center  of GSICS Cross Calibration Research and product generation.</a:t>
            </a:r>
          </a:p>
          <a:p>
            <a:endParaRPr lang="en-US" sz="1400" dirty="0" smtClean="0">
              <a:solidFill>
                <a:schemeClr val="tx1"/>
              </a:solidFill>
              <a:latin typeface="Arial Black" pitchFamily="34" charset="0"/>
            </a:endParaRPr>
          </a:p>
          <a:p>
            <a:pPr>
              <a:lnSpc>
                <a:spcPct val="150000"/>
              </a:lnSpc>
            </a:pPr>
            <a:r>
              <a:rPr lang="en-US" sz="1400" dirty="0" smtClean="0">
                <a:solidFill>
                  <a:schemeClr val="tx1"/>
                </a:solidFill>
                <a:latin typeface="Arial Black" pitchFamily="34" charset="0"/>
              </a:rPr>
              <a:t>Selection of Reference instruments should be made by the GSICS group level. </a:t>
            </a:r>
          </a:p>
          <a:p>
            <a:pPr>
              <a:lnSpc>
                <a:spcPct val="150000"/>
              </a:lnSpc>
            </a:pPr>
            <a:r>
              <a:rPr lang="en-US" sz="1400" dirty="0" smtClean="0">
                <a:solidFill>
                  <a:schemeClr val="tx1"/>
                </a:solidFill>
                <a:latin typeface="Arial Black" pitchFamily="34" charset="0"/>
              </a:rPr>
              <a:t>Selection criterion could depend on……</a:t>
            </a:r>
          </a:p>
          <a:p>
            <a:endParaRPr lang="en-US" sz="1400" dirty="0" smtClean="0">
              <a:solidFill>
                <a:schemeClr val="tx1"/>
              </a:solidFill>
              <a:latin typeface="Arial Black" pitchFamily="34" charset="0"/>
            </a:endParaRPr>
          </a:p>
          <a:p>
            <a:pPr marL="342900" indent="-342900">
              <a:lnSpc>
                <a:spcPct val="150000"/>
              </a:lnSpc>
              <a:buFont typeface="+mj-lt"/>
              <a:buAutoNum type="arabicPeriod"/>
            </a:pPr>
            <a:r>
              <a:rPr lang="en-US" sz="1200" dirty="0" smtClean="0">
                <a:solidFill>
                  <a:schemeClr val="tx1"/>
                </a:solidFill>
                <a:latin typeface="Arial" pitchFamily="34" charset="0"/>
                <a:cs typeface="Arial" pitchFamily="34" charset="0"/>
              </a:rPr>
              <a:t> The instrument and Channels sub group wishes to monitor.</a:t>
            </a:r>
          </a:p>
          <a:p>
            <a:pPr marL="342900" indent="-342900">
              <a:lnSpc>
                <a:spcPct val="150000"/>
              </a:lnSpc>
              <a:buFont typeface="+mj-lt"/>
              <a:buAutoNum type="arabicPeriod"/>
            </a:pPr>
            <a:r>
              <a:rPr lang="en-US" sz="1200" dirty="0" smtClean="0">
                <a:solidFill>
                  <a:schemeClr val="tx1"/>
                </a:solidFill>
                <a:latin typeface="Arial" pitchFamily="34" charset="0"/>
                <a:cs typeface="Arial" pitchFamily="34" charset="0"/>
              </a:rPr>
              <a:t> The method/s they would employ to monitor( </a:t>
            </a:r>
            <a:r>
              <a:rPr lang="en-US" sz="1200" dirty="0" err="1" smtClean="0">
                <a:solidFill>
                  <a:schemeClr val="tx1"/>
                </a:solidFill>
                <a:latin typeface="Arial" pitchFamily="34" charset="0"/>
                <a:cs typeface="Arial" pitchFamily="34" charset="0"/>
              </a:rPr>
              <a:t>eg</a:t>
            </a:r>
            <a:r>
              <a:rPr lang="en-US" sz="1200" dirty="0" smtClean="0">
                <a:solidFill>
                  <a:schemeClr val="tx1"/>
                </a:solidFill>
                <a:latin typeface="Arial" pitchFamily="34" charset="0"/>
                <a:cs typeface="Arial" pitchFamily="34" charset="0"/>
              </a:rPr>
              <a:t>. single or blended references, use transfer target or not  stability criterion). </a:t>
            </a:r>
          </a:p>
          <a:p>
            <a:pPr marL="342900" indent="-342900">
              <a:lnSpc>
                <a:spcPct val="150000"/>
              </a:lnSpc>
              <a:buFont typeface="+mj-lt"/>
              <a:buAutoNum type="arabicPeriod"/>
            </a:pPr>
            <a:r>
              <a:rPr lang="en-US" sz="1200" dirty="0" smtClean="0">
                <a:solidFill>
                  <a:schemeClr val="accent6">
                    <a:lumMod val="50000"/>
                  </a:schemeClr>
                </a:solidFill>
                <a:latin typeface="Arial" pitchFamily="34" charset="0"/>
                <a:cs typeface="Arial" pitchFamily="34" charset="0"/>
              </a:rPr>
              <a:t> In addition consider scoring proposed by Tim ( if there are more than 1 candidate instruments).</a:t>
            </a:r>
            <a:r>
              <a:rPr lang="en-US" sz="1200" dirty="0" smtClean="0">
                <a:solidFill>
                  <a:schemeClr val="tx1"/>
                </a:solidFill>
                <a:latin typeface="Arial" pitchFamily="34" charset="0"/>
                <a:cs typeface="Arial" pitchFamily="34" charset="0"/>
              </a:rPr>
              <a:t> </a:t>
            </a:r>
          </a:p>
          <a:p>
            <a:pPr marL="342900" indent="-342900">
              <a:lnSpc>
                <a:spcPct val="150000"/>
              </a:lnSpc>
              <a:buFont typeface="+mj-lt"/>
              <a:buAutoNum type="arabicPeriod"/>
            </a:pPr>
            <a:r>
              <a:rPr lang="en-US" sz="1200" dirty="0" smtClean="0">
                <a:solidFill>
                  <a:schemeClr val="tx1"/>
                </a:solidFill>
                <a:latin typeface="Arial" pitchFamily="34" charset="0"/>
                <a:cs typeface="Arial" pitchFamily="34" charset="0"/>
              </a:rPr>
              <a:t>Comparison of Instrument design specification ( Pre-launch testing) with In-orbit behavior. </a:t>
            </a:r>
            <a:endParaRPr lang="en-US" sz="1200" dirty="0" smtClean="0">
              <a:solidFill>
                <a:schemeClr val="accent6">
                  <a:lumMod val="50000"/>
                </a:schemeClr>
              </a:solidFill>
              <a:latin typeface="Arial" pitchFamily="34" charset="0"/>
              <a:cs typeface="Arial" pitchFamily="34" charset="0"/>
            </a:endParaRPr>
          </a:p>
          <a:p>
            <a:pPr marL="342900" indent="-342900">
              <a:lnSpc>
                <a:spcPct val="150000"/>
              </a:lnSpc>
              <a:buFont typeface="+mj-lt"/>
              <a:buAutoNum type="arabicPeriod"/>
            </a:pPr>
            <a:r>
              <a:rPr lang="en-US" sz="1200" dirty="0" smtClean="0">
                <a:solidFill>
                  <a:schemeClr val="tx1"/>
                </a:solidFill>
                <a:latin typeface="Arial" pitchFamily="34" charset="0"/>
                <a:cs typeface="Arial" pitchFamily="34" charset="0"/>
              </a:rPr>
              <a:t> May consider if in-orbit status of key parameters of Candidate Ref instrument are monitored and available to users ( </a:t>
            </a:r>
            <a:r>
              <a:rPr lang="en-US" sz="1200" dirty="0" err="1" smtClean="0">
                <a:solidFill>
                  <a:schemeClr val="tx1"/>
                </a:solidFill>
                <a:latin typeface="Arial" pitchFamily="34" charset="0"/>
                <a:cs typeface="Arial" pitchFamily="34" charset="0"/>
              </a:rPr>
              <a:t>eg</a:t>
            </a:r>
            <a:r>
              <a:rPr lang="en-US" sz="1200" dirty="0" smtClean="0">
                <a:solidFill>
                  <a:schemeClr val="tx1"/>
                </a:solidFill>
                <a:latin typeface="Arial" pitchFamily="34" charset="0"/>
                <a:cs typeface="Arial" pitchFamily="34" charset="0"/>
              </a:rPr>
              <a:t>. ICVS).</a:t>
            </a:r>
          </a:p>
          <a:p>
            <a:pPr marL="342900" indent="-342900">
              <a:lnSpc>
                <a:spcPct val="150000"/>
              </a:lnSpc>
              <a:buFont typeface="+mj-lt"/>
              <a:buAutoNum type="arabicPeriod"/>
            </a:pPr>
            <a:r>
              <a:rPr lang="en-US" sz="1200" dirty="0" smtClean="0">
                <a:solidFill>
                  <a:schemeClr val="tx1"/>
                </a:solidFill>
                <a:latin typeface="Arial" pitchFamily="34" charset="0"/>
                <a:cs typeface="Arial" pitchFamily="34" charset="0"/>
              </a:rPr>
              <a:t> Take inputs from Info ( global coverage, eq. cross time etc) related to instrument available ( </a:t>
            </a:r>
            <a:r>
              <a:rPr lang="en-US" sz="1200" dirty="0" err="1" smtClean="0">
                <a:solidFill>
                  <a:schemeClr val="tx1"/>
                </a:solidFill>
                <a:latin typeface="Arial" pitchFamily="34" charset="0"/>
                <a:cs typeface="Arial" pitchFamily="34" charset="0"/>
              </a:rPr>
              <a:t>eg</a:t>
            </a:r>
            <a:r>
              <a:rPr lang="en-US" sz="1200" dirty="0" smtClean="0">
                <a:solidFill>
                  <a:schemeClr val="tx1"/>
                </a:solidFill>
                <a:latin typeface="Arial" pitchFamily="34" charset="0"/>
                <a:cs typeface="Arial" pitchFamily="34" charset="0"/>
              </a:rPr>
              <a:t> OSCAR)</a:t>
            </a:r>
          </a:p>
          <a:p>
            <a:pPr>
              <a:lnSpc>
                <a:spcPct val="150000"/>
              </a:lnSpc>
              <a:buFont typeface="Arial" pitchFamily="34" charset="0"/>
              <a:buChar char="•"/>
            </a:pPr>
            <a:endParaRPr lang="en-US" sz="1200" dirty="0">
              <a:solidFill>
                <a:schemeClr val="tx1"/>
              </a:solidFill>
              <a:latin typeface="Arial" pitchFamily="34" charset="0"/>
              <a:cs typeface="Arial" pitchFamily="34" charset="0"/>
            </a:endParaRPr>
          </a:p>
        </p:txBody>
      </p:sp>
      <p:sp>
        <p:nvSpPr>
          <p:cNvPr id="4" name="TextBox 3"/>
          <p:cNvSpPr txBox="1"/>
          <p:nvPr/>
        </p:nvSpPr>
        <p:spPr>
          <a:xfrm>
            <a:off x="796796" y="6488668"/>
            <a:ext cx="7601761"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1800" dirty="0" smtClean="0">
                <a:solidFill>
                  <a:srgbClr val="FF0000"/>
                </a:solidFill>
              </a:rPr>
              <a:t>Selection should be based on  sub group (user) requirements .</a:t>
            </a:r>
            <a:endParaRPr lang="en-US" sz="1800" dirty="0">
              <a:solidFill>
                <a:srgbClr val="FF0000"/>
              </a:solidFill>
            </a:endParaRPr>
          </a:p>
        </p:txBody>
      </p:sp>
      <p:graphicFrame>
        <p:nvGraphicFramePr>
          <p:cNvPr id="5" name="Diagram 4"/>
          <p:cNvGraphicFramePr/>
          <p:nvPr/>
        </p:nvGraphicFramePr>
        <p:xfrm>
          <a:off x="1117600" y="529167"/>
          <a:ext cx="7188200" cy="1871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txBox="1">
            <a:spLocks/>
          </p:cNvSpPr>
          <p:nvPr/>
        </p:nvSpPr>
        <p:spPr bwMode="auto">
          <a:xfrm>
            <a:off x="584200" y="0"/>
            <a:ext cx="9321800" cy="533400"/>
          </a:xfrm>
          <a:prstGeom prst="rect">
            <a:avLst/>
          </a:prstGeom>
          <a:ln w="25400" cap="flat" cmpd="sng" algn="ctr">
            <a:solidFill>
              <a:schemeClr val="accent4">
                <a:shade val="50000"/>
              </a:schemeClr>
            </a:solidFill>
            <a:prstDash val="solid"/>
            <a:miter lim="800000"/>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366" tIns="45682" rIns="91366" bIns="45682" numCol="1" anchor="ctr" anchorCtr="0" compatLnSpc="1">
            <a:prstTxWarp prst="textNoShape">
              <a:avLst/>
            </a:prstTxWarp>
          </a:bodyPr>
          <a:lstStyle/>
          <a:p>
            <a:pPr lvl="0" algn="ctr" eaLnBrk="0" hangingPunct="0"/>
            <a:r>
              <a:rPr lang="en-US" sz="2800" dirty="0" smtClean="0"/>
              <a:t>Selection of Reference Process</a:t>
            </a:r>
            <a:endParaRPr kumimoji="0" lang="en-US" sz="2800" b="1"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nvGraphicFramePr>
        <p:xfrm>
          <a:off x="0" y="0"/>
          <a:ext cx="8105775" cy="6877050"/>
        </p:xfrm>
        <a:graphic>
          <a:graphicData uri="http://schemas.openxmlformats.org/presentationml/2006/ole">
            <p:oleObj spid="_x0000_s32770" name="Worksheet" r:id="rId3" imgW="8105879" imgH="6877170" progId="Excel.Sheet.12">
              <p:embed/>
            </p:oleObj>
          </a:graphicData>
        </a:graphic>
      </p:graphicFrame>
      <p:sp>
        <p:nvSpPr>
          <p:cNvPr id="3" name="TextBox 2"/>
          <p:cNvSpPr txBox="1"/>
          <p:nvPr/>
        </p:nvSpPr>
        <p:spPr>
          <a:xfrm>
            <a:off x="8306140" y="5941368"/>
            <a:ext cx="1406154" cy="230832"/>
          </a:xfrm>
          <a:prstGeom prst="rect">
            <a:avLst/>
          </a:prstGeom>
          <a:noFill/>
        </p:spPr>
        <p:txBody>
          <a:bodyPr wrap="none" rtlCol="0">
            <a:spAutoFit/>
          </a:bodyPr>
          <a:lstStyle/>
          <a:p>
            <a:r>
              <a:rPr lang="en-US" dirty="0" smtClean="0">
                <a:solidFill>
                  <a:schemeClr val="tx1"/>
                </a:solidFill>
              </a:rPr>
              <a:t>Source: Tim </a:t>
            </a:r>
            <a:r>
              <a:rPr lang="en-US" dirty="0" err="1" smtClean="0">
                <a:solidFill>
                  <a:schemeClr val="tx1"/>
                </a:solidFill>
              </a:rPr>
              <a:t>Hewison</a:t>
            </a:r>
            <a:endParaRPr lang="en-US" dirty="0">
              <a:solidFill>
                <a:schemeClr val="tx1"/>
              </a:solidFill>
            </a:endParaRPr>
          </a:p>
        </p:txBody>
      </p:sp>
      <p:sp>
        <p:nvSpPr>
          <p:cNvPr id="4" name="TextBox 3"/>
          <p:cNvSpPr txBox="1"/>
          <p:nvPr/>
        </p:nvSpPr>
        <p:spPr>
          <a:xfrm>
            <a:off x="8126231" y="1257300"/>
            <a:ext cx="1627369" cy="307777"/>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sz="1400" dirty="0" smtClean="0">
                <a:solidFill>
                  <a:schemeClr val="tx1"/>
                </a:solidFill>
                <a:latin typeface="Arial" pitchFamily="34" charset="0"/>
                <a:cs typeface="Arial" pitchFamily="34" charset="0"/>
              </a:rPr>
              <a:t>Scoring Scheme</a:t>
            </a:r>
            <a:endParaRPr lang="en-US" sz="14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178998</TotalTime>
  <Words>1488</Words>
  <Application>Microsoft Office PowerPoint</Application>
  <PresentationFormat>A4 Paper (210x297 mm)</PresentationFormat>
  <Paragraphs>231</Paragraphs>
  <Slides>16</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Worksheet</vt:lpstr>
      <vt:lpstr>  Selecting a GSICS reference instrument  </vt:lpstr>
      <vt:lpstr>Outline </vt:lpstr>
      <vt:lpstr>Introduction</vt:lpstr>
      <vt:lpstr>Introduction-GSICS  References</vt:lpstr>
      <vt:lpstr>Slide 5</vt:lpstr>
      <vt:lpstr>Slide 6</vt:lpstr>
      <vt:lpstr>Slide 7</vt:lpstr>
      <vt:lpstr>Slide 8</vt:lpstr>
      <vt:lpstr>Slide 9</vt:lpstr>
      <vt:lpstr>Slide 10</vt:lpstr>
      <vt:lpstr>Slide 11</vt:lpstr>
      <vt:lpstr>Example-2</vt:lpstr>
      <vt:lpstr>Summary and Conclusions</vt:lpstr>
      <vt:lpstr>Thank You</vt:lpstr>
      <vt:lpstr>Slide 15</vt:lpstr>
      <vt:lpstr>Slide 16</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mbali</cp:lastModifiedBy>
  <cp:revision>5549</cp:revision>
  <cp:lastPrinted>2006-03-06T14:11:17Z</cp:lastPrinted>
  <dcterms:created xsi:type="dcterms:W3CDTF">2010-09-10T00:53:07Z</dcterms:created>
  <dcterms:modified xsi:type="dcterms:W3CDTF">2015-07-09T03:45:06Z</dcterms:modified>
</cp:coreProperties>
</file>