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activeX/activeX1.xml" ContentType="application/vnd.ms-office.activeX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70" r:id="rId1"/>
  </p:sldMasterIdLst>
  <p:notesMasterIdLst>
    <p:notesMasterId r:id="rId19"/>
  </p:notesMasterIdLst>
  <p:handoutMasterIdLst>
    <p:handoutMasterId r:id="rId20"/>
  </p:handoutMasterIdLst>
  <p:sldIdLst>
    <p:sldId id="256" r:id="rId2"/>
    <p:sldId id="450" r:id="rId3"/>
    <p:sldId id="438" r:id="rId4"/>
    <p:sldId id="437" r:id="rId5"/>
    <p:sldId id="439" r:id="rId6"/>
    <p:sldId id="440" r:id="rId7"/>
    <p:sldId id="441" r:id="rId8"/>
    <p:sldId id="442" r:id="rId9"/>
    <p:sldId id="443" r:id="rId10"/>
    <p:sldId id="445" r:id="rId11"/>
    <p:sldId id="446" r:id="rId12"/>
    <p:sldId id="447" r:id="rId13"/>
    <p:sldId id="444" r:id="rId14"/>
    <p:sldId id="452" r:id="rId15"/>
    <p:sldId id="448" r:id="rId16"/>
    <p:sldId id="449" r:id="rId17"/>
    <p:sldId id="453" r:id="rId18"/>
  </p:sldIdLst>
  <p:sldSz cx="9906000" cy="6858000" type="A4"/>
  <p:notesSz cx="6669088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im Hewison" initials="RSP/TJH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A2DADE"/>
    <a:srgbClr val="3333FF"/>
    <a:srgbClr val="4E0B55"/>
    <a:srgbClr val="EE2D24"/>
    <a:srgbClr val="C7A775"/>
    <a:srgbClr val="00B5EF"/>
    <a:srgbClr val="CDE3A0"/>
    <a:srgbClr val="EFC8D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41" autoAdjust="0"/>
    <p:restoredTop sz="88525" autoAdjust="0"/>
  </p:normalViewPr>
  <p:slideViewPr>
    <p:cSldViewPr snapToGrid="0">
      <p:cViewPr>
        <p:scale>
          <a:sx n="100" d="100"/>
          <a:sy n="100" d="100"/>
        </p:scale>
        <p:origin x="-1836" y="-252"/>
      </p:cViewPr>
      <p:guideLst>
        <p:guide orient="horz" pos="1164"/>
        <p:guide orient="horz" pos="1410"/>
        <p:guide orient="horz" pos="2715"/>
        <p:guide orient="horz" pos="2389"/>
        <p:guide orient="horz" pos="2064"/>
        <p:guide orient="horz" pos="1735"/>
        <p:guide orient="horz" pos="3369"/>
        <p:guide orient="horz" pos="3698"/>
        <p:guide pos="4214"/>
        <p:guide pos="358"/>
        <p:guide pos="912"/>
        <p:guide pos="4879"/>
        <p:guide pos="5556"/>
        <p:guide pos="1424"/>
        <p:guide pos="402"/>
        <p:guide pos="1795"/>
      </p:guideLst>
    </p:cSldViewPr>
  </p:slideViewPr>
  <p:outlineViewPr>
    <p:cViewPr>
      <p:scale>
        <a:sx n="33" d="100"/>
        <a:sy n="33" d="100"/>
      </p:scale>
      <p:origin x="0" y="12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1848" y="-78"/>
      </p:cViewPr>
      <p:guideLst>
        <p:guide orient="horz" pos="3127"/>
        <p:guide pos="2100"/>
      </p:guideLst>
    </p:cSldViewPr>
  </p:notesViewPr>
  <p:gridSpacing cx="92171838" cy="921718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activeX/activeX1.xml><?xml version="1.0" encoding="utf-8"?>
<ax:ocx xmlns:ax="http://schemas.microsoft.com/office/2006/activeX" xmlns:r="http://schemas.openxmlformats.org/officeDocument/2006/relationships" ax:classid="{5512D122-5CC6-11CF-8D67-00AA00BDCE1D}"/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704013" y="0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E4EEF07B-51DE-4201-8CCF-20C10C04D12D}" type="datetime4">
              <a:rPr lang="en-GB"/>
              <a:pPr>
                <a:defRPr/>
              </a:pPr>
              <a:t>08 September 2015</a:t>
            </a:fld>
            <a:endParaRPr lang="de-DE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36138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515100" y="9736138"/>
            <a:ext cx="18891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BA05D423-9087-49C9-96CB-255EA4FB52C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156B6EBD-0252-48E9-9459-449BC2F074D7}" type="datetime4">
              <a:rPr lang="en-GB"/>
              <a:pPr>
                <a:defRPr/>
              </a:pPr>
              <a:t>08 September 2015</a:t>
            </a:fld>
            <a:endParaRPr lang="de-DE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46113" y="742950"/>
            <a:ext cx="5376862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413" y="4714875"/>
            <a:ext cx="4894262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1338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26BC23AE-E8F4-48C3-8980-9CBD96E2984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BC7522-87BD-4DAC-97DA-A393404D2F52}" type="slidenum">
              <a:rPr lang="de-DE" smtClean="0"/>
              <a:pPr/>
              <a:t>1</a:t>
            </a:fld>
            <a:endParaRPr lang="de-DE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3379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F2E66FA4-673E-4CDC-B085-D69FA40E3940}" type="datetime4">
              <a:rPr lang="en-GB" smtClean="0"/>
              <a:pPr/>
              <a:t>08 September 2015</a:t>
            </a:fld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BC7522-87BD-4DAC-97DA-A393404D2F52}" type="slidenum">
              <a:rPr lang="de-DE" smtClean="0"/>
              <a:pPr/>
              <a:t>3</a:t>
            </a:fld>
            <a:endParaRPr lang="de-DE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3379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F2E66FA4-673E-4CDC-B085-D69FA40E3940}" type="datetime4">
              <a:rPr lang="en-GB" smtClean="0"/>
              <a:pPr/>
              <a:t>08 September 2015</a:t>
            </a:fld>
            <a:endParaRPr 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BC7522-87BD-4DAC-97DA-A393404D2F52}" type="slidenum">
              <a:rPr lang="de-DE" smtClean="0"/>
              <a:pPr/>
              <a:t>15</a:t>
            </a:fld>
            <a:endParaRPr lang="de-DE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3379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F2E66FA4-673E-4CDC-B085-D69FA40E3940}" type="datetime4">
              <a:rPr lang="en-GB" smtClean="0"/>
              <a:pPr/>
              <a:t>08 September 2015</a:t>
            </a:fld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:\MY DOCUMENTS\GSICS\logo\GSICS500px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50" y="185738"/>
            <a:ext cx="476250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32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45"/>
            <a:ext cx="241458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8" y="274645"/>
            <a:ext cx="70786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5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8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9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7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9540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4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4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6"/>
            <a:ext cx="39719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4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5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8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3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4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5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7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0" y="6488113"/>
            <a:ext cx="6272213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fld id="{85C8A98A-0D5C-476A-ACDA-54820DD7185A}" type="datetime4">
              <a:rPr lang="en-GB">
                <a:solidFill>
                  <a:schemeClr val="tx1"/>
                </a:solidFill>
              </a:rPr>
              <a:pPr>
                <a:defRPr/>
              </a:pPr>
              <a:t>08 September 2015</a:t>
            </a:fld>
            <a:endParaRPr lang="en-GB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GB" dirty="0">
                <a:solidFill>
                  <a:schemeClr val="tx1"/>
                </a:solidFill>
              </a:rPr>
              <a:t>Slide: </a:t>
            </a:r>
            <a:fld id="{46609B84-6F9F-42AA-AC09-69CEFB7C0A02}" type="slidenum">
              <a:rPr lang="en-GB">
                <a:solidFill>
                  <a:schemeClr val="tx1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9" name="Line 8"/>
          <p:cNvSpPr>
            <a:spLocks noChangeShapeType="1"/>
          </p:cNvSpPr>
          <p:nvPr userDrawn="1"/>
        </p:nvSpPr>
        <p:spPr bwMode="auto">
          <a:xfrm>
            <a:off x="571500" y="1206500"/>
            <a:ext cx="8839200" cy="0"/>
          </a:xfrm>
          <a:prstGeom prst="line">
            <a:avLst/>
          </a:prstGeom>
          <a:noFill/>
          <a:ln w="57150" cmpd="thinThick">
            <a:solidFill>
              <a:srgbClr val="3333FF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/>
          </a:p>
        </p:txBody>
      </p:sp>
      <p:pic>
        <p:nvPicPr>
          <p:cNvPr id="1030" name="Picture 8" descr="H:\MY DOCUMENTS\GSICS\logo\GSICS180px.pn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191500" y="6162675"/>
            <a:ext cx="17145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60" r:id="rId1"/>
    <p:sldLayoutId id="2147484461" r:id="rId2"/>
    <p:sldLayoutId id="2147484452" r:id="rId3"/>
    <p:sldLayoutId id="2147484453" r:id="rId4"/>
    <p:sldLayoutId id="2147484454" r:id="rId5"/>
    <p:sldLayoutId id="2147484462" r:id="rId6"/>
    <p:sldLayoutId id="2147484463" r:id="rId7"/>
    <p:sldLayoutId id="2147484455" r:id="rId8"/>
    <p:sldLayoutId id="2147484456" r:id="rId9"/>
    <p:sldLayoutId id="2147484457" r:id="rId10"/>
    <p:sldLayoutId id="2147484458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hyperlink" Target="https://gsics.nesdis.noaa.gov/wiki/bin/view/Main/TimHewison" TargetMode="External"/><Relationship Id="rId4" Type="http://schemas.openxmlformats.org/officeDocument/2006/relationships/hyperlink" Target="https://gsics.nesdis.noaa.gov/wiki/bin/edit/Main/BenScarino?topicparent=Development.GsicsOperationsPlan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733425" y="2225675"/>
            <a:ext cx="8420100" cy="2892425"/>
          </a:xfrm>
        </p:spPr>
        <p:txBody>
          <a:bodyPr/>
          <a:lstStyle/>
          <a:p>
            <a:r>
              <a:rPr lang="en-IE" sz="4000" dirty="0" smtClean="0"/>
              <a:t>GRWG Web Meeting: Best Practice for defining SBAFs</a:t>
            </a:r>
            <a:br>
              <a:rPr lang="en-IE" sz="4000" dirty="0" smtClean="0"/>
            </a:br>
            <a:endParaRPr lang="en-GB" sz="4000" b="1" dirty="0" smtClean="0"/>
          </a:p>
        </p:txBody>
      </p:sp>
      <p:sp>
        <p:nvSpPr>
          <p:cNvPr id="7171" name="Rectangle 43"/>
          <p:cNvSpPr>
            <a:spLocks noGrp="1" noChangeArrowheads="1"/>
          </p:cNvSpPr>
          <p:nvPr>
            <p:ph type="subTitle" idx="1"/>
          </p:nvPr>
        </p:nvSpPr>
        <p:spPr>
          <a:xfrm>
            <a:off x="447675" y="4735773"/>
            <a:ext cx="9144000" cy="998277"/>
          </a:xfrm>
        </p:spPr>
        <p:txBody>
          <a:bodyPr/>
          <a:lstStyle/>
          <a:p>
            <a:r>
              <a:rPr lang="en-GB" sz="2400" b="1" dirty="0" smtClean="0">
                <a:solidFill>
                  <a:schemeClr val="tx1"/>
                </a:solidFill>
              </a:rPr>
              <a:t>Tim Hewison</a:t>
            </a:r>
          </a:p>
          <a:p>
            <a:r>
              <a:rPr lang="en-GB" sz="2400" b="1" dirty="0" smtClean="0">
                <a:solidFill>
                  <a:schemeClr val="tx1"/>
                </a:solidFill>
              </a:rPr>
              <a:t>(EUMETSAT)</a:t>
            </a:r>
            <a:br>
              <a:rPr lang="en-GB" sz="2400" b="1" dirty="0" smtClean="0">
                <a:solidFill>
                  <a:schemeClr val="tx1"/>
                </a:solidFill>
              </a:rPr>
            </a:br>
            <a:r>
              <a:rPr lang="en-GB" sz="2400" b="1" dirty="0" smtClean="0">
                <a:solidFill>
                  <a:schemeClr val="tx1"/>
                </a:solidFill>
              </a:rPr>
              <a:t>(Outgoing GRWG Chair)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Special Issue of the IEEE TGRS on </a:t>
            </a:r>
            <a:r>
              <a:rPr lang="en-US" sz="1200" u="sng">
                <a:ea typeface="Times New Roman" pitchFamily="18" charset="0"/>
                <a:cs typeface="Arial" charset="0"/>
              </a:rPr>
              <a:t>“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Inter-Calibration of Satellite Instruments</a:t>
            </a:r>
            <a:r>
              <a:rPr lang="en-US" sz="1200" u="sng">
                <a:ea typeface="Times New Roman" pitchFamily="18" charset="0"/>
                <a:cs typeface="Arial" charset="0"/>
              </a:rPr>
              <a:t>”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:</a:t>
            </a:r>
            <a:r>
              <a:rPr lang="en-US" sz="1200">
                <a:latin typeface="Arial" charset="0"/>
                <a:ea typeface="Times New Roman" pitchFamily="18" charset="0"/>
                <a:cs typeface="Arial" charset="0"/>
              </a:rPr>
              <a:t> </a:t>
            </a:r>
            <a:endParaRPr lang="en-US">
              <a:ea typeface="Times New Roman" pitchFamily="18" charset="0"/>
              <a:cs typeface="Arial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Special Issue of the IEEE TGRS on </a:t>
            </a:r>
            <a:r>
              <a:rPr lang="en-US" sz="1200" u="sng">
                <a:ea typeface="Times New Roman" pitchFamily="18" charset="0"/>
                <a:cs typeface="Arial" charset="0"/>
              </a:rPr>
              <a:t>“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Inter-Calibration of Satellite Instruments</a:t>
            </a:r>
            <a:r>
              <a:rPr lang="en-US" sz="1200" u="sng">
                <a:ea typeface="Times New Roman" pitchFamily="18" charset="0"/>
                <a:cs typeface="Arial" charset="0"/>
              </a:rPr>
              <a:t>”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:</a:t>
            </a:r>
            <a:r>
              <a:rPr lang="en-US" sz="1200">
                <a:latin typeface="Arial" charset="0"/>
                <a:ea typeface="Times New Roman" pitchFamily="18" charset="0"/>
                <a:cs typeface="Arial" charset="0"/>
              </a:rPr>
              <a:t> </a:t>
            </a:r>
            <a:endParaRPr lang="en-US"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Synthetic Training Datasets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Synthetic</a:t>
            </a:r>
          </a:p>
          <a:p>
            <a:pPr lvl="1"/>
            <a:r>
              <a:rPr lang="en-GB" dirty="0" smtClean="0"/>
              <a:t>E.g. Radiative Transfer Models</a:t>
            </a:r>
          </a:p>
          <a:p>
            <a:pPr lvl="1"/>
            <a:r>
              <a:rPr lang="en-GB" dirty="0" smtClean="0"/>
              <a:t>Need to include atmosphere (clear, cloud, aerosol, </a:t>
            </a:r>
            <a:r>
              <a:rPr lang="en-GB" dirty="0" err="1" smtClean="0"/>
              <a:t>ppt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And Surface (sea/land/ice,...)</a:t>
            </a:r>
          </a:p>
          <a:p>
            <a:pPr lvl="1"/>
            <a:r>
              <a:rPr lang="en-GB" dirty="0" smtClean="0"/>
              <a:t>From Radiosondes/NWP</a:t>
            </a:r>
          </a:p>
          <a:p>
            <a:pPr lvl="1"/>
            <a:r>
              <a:rPr lang="en-GB" dirty="0" smtClean="0"/>
              <a:t>May include model biases</a:t>
            </a:r>
          </a:p>
          <a:p>
            <a:pPr lvl="1"/>
            <a:r>
              <a:rPr lang="en-GB" dirty="0" smtClean="0"/>
              <a:t>Difficult to ensure representative</a:t>
            </a:r>
          </a:p>
          <a:p>
            <a:pPr lvl="1"/>
            <a:r>
              <a:rPr lang="en-GB" dirty="0" smtClean="0"/>
              <a:t>Estimate uncertainties by perturbing inputs </a:t>
            </a:r>
            <a:br>
              <a:rPr lang="en-GB" dirty="0" smtClean="0"/>
            </a:br>
            <a:r>
              <a:rPr lang="en-GB" dirty="0" smtClean="0"/>
              <a:t>(e.g. Monte Carlo method)</a:t>
            </a:r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Empirical Training Datasets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Observational</a:t>
            </a:r>
          </a:p>
          <a:p>
            <a:pPr lvl="1"/>
            <a:r>
              <a:rPr lang="en-GB" dirty="0" smtClean="0"/>
              <a:t>E.g. Pairs of collocated observations</a:t>
            </a:r>
          </a:p>
          <a:p>
            <a:pPr lvl="1"/>
            <a:r>
              <a:rPr lang="en-GB" dirty="0" smtClean="0"/>
              <a:t>Need to account for instrumental biases</a:t>
            </a:r>
          </a:p>
          <a:p>
            <a:pPr lvl="1"/>
            <a:r>
              <a:rPr lang="en-GB" dirty="0" smtClean="0"/>
              <a:t>Can ensure representative using large real dataset</a:t>
            </a:r>
          </a:p>
          <a:p>
            <a:pPr lvl="1"/>
            <a:r>
              <a:rPr lang="en-GB" dirty="0" smtClean="0"/>
              <a:t>Estimate uncertainties from regression statistics</a:t>
            </a:r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Semi-Synthetic Training Datasets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From Hyperspectral Observations</a:t>
            </a:r>
          </a:p>
          <a:p>
            <a:pPr lvl="1"/>
            <a:r>
              <a:rPr lang="en-GB" dirty="0" smtClean="0"/>
              <a:t>Convolved with SRFs of monitored and reference instruments</a:t>
            </a:r>
          </a:p>
          <a:p>
            <a:pPr lvl="1"/>
            <a:r>
              <a:rPr lang="en-GB" dirty="0" smtClean="0"/>
              <a:t>May include inter-band instrumental biases? Small?</a:t>
            </a:r>
          </a:p>
          <a:p>
            <a:pPr lvl="1"/>
            <a:r>
              <a:rPr lang="en-GB" dirty="0" smtClean="0"/>
              <a:t>Can ensure representative using large real dataset</a:t>
            </a:r>
          </a:p>
          <a:p>
            <a:pPr lvl="1"/>
            <a:r>
              <a:rPr lang="en-GB" dirty="0" smtClean="0"/>
              <a:t>Estimate uncertainties from regression statistics</a:t>
            </a:r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Uncertainties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Need to estimate uncertainty</a:t>
            </a:r>
          </a:p>
          <a:p>
            <a:r>
              <a:rPr lang="en-GB" dirty="0" smtClean="0"/>
              <a:t>Error propagation difficult</a:t>
            </a:r>
          </a:p>
          <a:p>
            <a:endParaRPr lang="en-GB" dirty="0" smtClean="0"/>
          </a:p>
          <a:p>
            <a:r>
              <a:rPr lang="en-GB" dirty="0" smtClean="0"/>
              <a:t>Using validation dataset</a:t>
            </a:r>
          </a:p>
          <a:p>
            <a:pPr lvl="1"/>
            <a:r>
              <a:rPr lang="en-GB" dirty="0" smtClean="0"/>
              <a:t>Independent from training dataset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Agenda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sz="2800" dirty="0" smtClean="0"/>
              <a:t>Tim Hewison (EUMETSAT) - Introduction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/>
              <a:t>Ben </a:t>
            </a:r>
            <a:r>
              <a:rPr lang="en-GB" sz="2800" dirty="0" err="1" smtClean="0"/>
              <a:t>Scarino</a:t>
            </a:r>
            <a:r>
              <a:rPr lang="en-GB" sz="2800" dirty="0" smtClean="0"/>
              <a:t> (NASA) - NASA SBAF web page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/>
              <a:t>Ben Scarino (NASA) - The use of IASI to define SBAFs for IR channels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/>
              <a:t>Tom Stone (USGS) – How ROLO accounts for different Spectral Response Functions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/>
              <a:t>Sebastien Wagner (EUMETSAT) – GIRO SBAFs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/>
              <a:t>Tim </a:t>
            </a:r>
            <a:r>
              <a:rPr lang="en-GB" sz="2800" dirty="0" smtClean="0"/>
              <a:t>for Viju John - Meteosat-HIRS SBAFs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/>
              <a:t>All - Discussion on whether we can recommend standard methods to define SBAFs and their uncertainties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733425" y="2225675"/>
            <a:ext cx="8420100" cy="2892425"/>
          </a:xfrm>
        </p:spPr>
        <p:txBody>
          <a:bodyPr/>
          <a:lstStyle/>
          <a:p>
            <a:r>
              <a:rPr lang="en-GB" sz="4000" dirty="0" smtClean="0"/>
              <a:t>Can we recommend standard methods to define SBAFs and their uncertainties?</a:t>
            </a:r>
            <a:endParaRPr lang="en-GB" sz="4000" b="1" dirty="0" smtClean="0"/>
          </a:p>
        </p:txBody>
      </p:sp>
      <p:sp>
        <p:nvSpPr>
          <p:cNvPr id="7171" name="Rectangle 43"/>
          <p:cNvSpPr>
            <a:spLocks noGrp="1" noChangeArrowheads="1"/>
          </p:cNvSpPr>
          <p:nvPr>
            <p:ph type="subTitle" idx="1"/>
          </p:nvPr>
        </p:nvSpPr>
        <p:spPr>
          <a:xfrm>
            <a:off x="447675" y="4735773"/>
            <a:ext cx="9144000" cy="998277"/>
          </a:xfrm>
        </p:spPr>
        <p:txBody>
          <a:bodyPr/>
          <a:lstStyle/>
          <a:p>
            <a:r>
              <a:rPr lang="en-GB" sz="2400" b="1" dirty="0" smtClean="0">
                <a:solidFill>
                  <a:schemeClr val="tx1"/>
                </a:solidFill>
              </a:rPr>
              <a:t>Tim Hewison</a:t>
            </a:r>
          </a:p>
          <a:p>
            <a:r>
              <a:rPr lang="en-GB" sz="2400" b="1" dirty="0" smtClean="0">
                <a:solidFill>
                  <a:schemeClr val="tx1"/>
                </a:solidFill>
              </a:rPr>
              <a:t>(EUMETSAT)</a:t>
            </a:r>
            <a:br>
              <a:rPr lang="en-GB" sz="2400" b="1" dirty="0" smtClean="0">
                <a:solidFill>
                  <a:schemeClr val="tx1"/>
                </a:solidFill>
              </a:rPr>
            </a:br>
            <a:r>
              <a:rPr lang="en-GB" sz="2400" b="1" dirty="0" smtClean="0">
                <a:solidFill>
                  <a:schemeClr val="tx1"/>
                </a:solidFill>
              </a:rPr>
              <a:t>(Outgoing GRWG Chair)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Special Issue of the IEEE TGRS on </a:t>
            </a:r>
            <a:r>
              <a:rPr lang="en-US" sz="1200" u="sng">
                <a:ea typeface="Times New Roman" pitchFamily="18" charset="0"/>
                <a:cs typeface="Arial" charset="0"/>
              </a:rPr>
              <a:t>“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Inter-Calibration of Satellite Instruments</a:t>
            </a:r>
            <a:r>
              <a:rPr lang="en-US" sz="1200" u="sng">
                <a:ea typeface="Times New Roman" pitchFamily="18" charset="0"/>
                <a:cs typeface="Arial" charset="0"/>
              </a:rPr>
              <a:t>”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:</a:t>
            </a:r>
            <a:r>
              <a:rPr lang="en-US" sz="1200">
                <a:latin typeface="Arial" charset="0"/>
                <a:ea typeface="Times New Roman" pitchFamily="18" charset="0"/>
                <a:cs typeface="Arial" charset="0"/>
              </a:rPr>
              <a:t> </a:t>
            </a:r>
            <a:endParaRPr lang="en-US">
              <a:ea typeface="Times New Roman" pitchFamily="18" charset="0"/>
              <a:cs typeface="Arial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Special Issue of the IEEE TGRS on </a:t>
            </a:r>
            <a:r>
              <a:rPr lang="en-US" sz="1200" u="sng">
                <a:ea typeface="Times New Roman" pitchFamily="18" charset="0"/>
                <a:cs typeface="Arial" charset="0"/>
              </a:rPr>
              <a:t>“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Inter-Calibration of Satellite Instruments</a:t>
            </a:r>
            <a:r>
              <a:rPr lang="en-US" sz="1200" u="sng">
                <a:ea typeface="Times New Roman" pitchFamily="18" charset="0"/>
                <a:cs typeface="Arial" charset="0"/>
              </a:rPr>
              <a:t>”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:</a:t>
            </a:r>
            <a:r>
              <a:rPr lang="en-US" sz="1200">
                <a:latin typeface="Arial" charset="0"/>
                <a:ea typeface="Times New Roman" pitchFamily="18" charset="0"/>
                <a:cs typeface="Arial" charset="0"/>
              </a:rPr>
              <a:t> </a:t>
            </a:r>
            <a:endParaRPr lang="en-US"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 one approach the best?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How to select best approach:</a:t>
            </a:r>
          </a:p>
          <a:p>
            <a:pPr lvl="1"/>
            <a:r>
              <a:rPr lang="en-GB" dirty="0" smtClean="0"/>
              <a:t>Just compare uncertainties?</a:t>
            </a:r>
          </a:p>
          <a:p>
            <a:pPr lvl="1"/>
            <a:r>
              <a:rPr lang="en-GB" dirty="0" smtClean="0"/>
              <a:t>Try each approach and perform independent validation?</a:t>
            </a:r>
          </a:p>
          <a:p>
            <a:pPr lvl="1"/>
            <a:r>
              <a:rPr lang="en-GB" dirty="0" smtClean="0"/>
              <a:t>How?</a:t>
            </a:r>
          </a:p>
          <a:p>
            <a:r>
              <a:rPr lang="en-GB" dirty="0" smtClean="0"/>
              <a:t>Repeat for different inter-calibration classes</a:t>
            </a:r>
          </a:p>
          <a:p>
            <a:pPr lvl="1"/>
            <a:r>
              <a:rPr lang="en-GB" dirty="0" smtClean="0"/>
              <a:t>GEO-LEO IR/VIS/NIR</a:t>
            </a:r>
          </a:p>
          <a:p>
            <a:pPr lvl="1"/>
            <a:r>
              <a:rPr lang="en-GB" dirty="0" smtClean="0"/>
              <a:t>LEO-LEO?</a:t>
            </a:r>
            <a:endParaRPr lang="en-GB" dirty="0"/>
          </a:p>
        </p:txBody>
      </p:sp>
      <p:pic>
        <p:nvPicPr>
          <p:cNvPr id="6" name="Content Placeholder 5" descr="one-size-fits-all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448300" y="2612071"/>
            <a:ext cx="3971925" cy="250222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Steps?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Do we take this further?</a:t>
            </a:r>
          </a:p>
          <a:p>
            <a:r>
              <a:rPr lang="en-GB" dirty="0" smtClean="0"/>
              <a:t>If so, how?</a:t>
            </a:r>
          </a:p>
          <a:p>
            <a:r>
              <a:rPr lang="en-GB" dirty="0" smtClean="0"/>
              <a:t>Who to lead?</a:t>
            </a:r>
          </a:p>
          <a:p>
            <a:r>
              <a:rPr lang="en-GB" dirty="0" smtClean="0"/>
              <a:t>Timescale?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Agenda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sz="2800" dirty="0" smtClean="0"/>
              <a:t>Tim Hewison (EUMETSAT) - Introduction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/>
              <a:t>Ben </a:t>
            </a:r>
            <a:r>
              <a:rPr lang="en-GB" sz="2800" dirty="0" err="1" smtClean="0"/>
              <a:t>Scarino</a:t>
            </a:r>
            <a:r>
              <a:rPr lang="en-GB" sz="2800" dirty="0" smtClean="0"/>
              <a:t> (NASA) - NASA SBAF web page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/>
              <a:t>Ben Scarino (NASA) - The use of IASI to define SBAFs for IR channels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/>
              <a:t>Tom Stone (USGS) – How ROLO accounts for different Spectral Response </a:t>
            </a:r>
            <a:r>
              <a:rPr lang="en-GB" sz="2800" dirty="0" smtClean="0"/>
              <a:t>Functions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/>
              <a:t>Sebastien Wagner (EUMETSAT) – GIRO SBAFs</a:t>
            </a:r>
            <a:endParaRPr lang="en-GB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/>
              <a:t>Tim for Viju John - Meteosat-HIRS SBAFs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/>
              <a:t>All - Discussion on whether we can recommend standard methods to define SBAFs and their uncertainties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733425" y="2225675"/>
            <a:ext cx="8420100" cy="2892425"/>
          </a:xfrm>
        </p:spPr>
        <p:txBody>
          <a:bodyPr/>
          <a:lstStyle/>
          <a:p>
            <a:r>
              <a:rPr lang="en-IE" sz="4000" dirty="0" smtClean="0"/>
              <a:t>Introduction to SBAF Definition</a:t>
            </a:r>
            <a:br>
              <a:rPr lang="en-IE" sz="4000" dirty="0" smtClean="0"/>
            </a:br>
            <a:r>
              <a:rPr lang="en-IE" sz="4000" dirty="0" smtClean="0"/>
              <a:t>- Can we define a Best Practice?</a:t>
            </a:r>
            <a:br>
              <a:rPr lang="en-IE" sz="4000" dirty="0" smtClean="0"/>
            </a:br>
            <a:endParaRPr lang="en-GB" sz="4000" b="1" dirty="0" smtClean="0"/>
          </a:p>
        </p:txBody>
      </p:sp>
      <p:sp>
        <p:nvSpPr>
          <p:cNvPr id="7171" name="Rectangle 43"/>
          <p:cNvSpPr>
            <a:spLocks noGrp="1" noChangeArrowheads="1"/>
          </p:cNvSpPr>
          <p:nvPr>
            <p:ph type="subTitle" idx="1"/>
          </p:nvPr>
        </p:nvSpPr>
        <p:spPr>
          <a:xfrm>
            <a:off x="447675" y="4735773"/>
            <a:ext cx="9144000" cy="998277"/>
          </a:xfrm>
        </p:spPr>
        <p:txBody>
          <a:bodyPr/>
          <a:lstStyle/>
          <a:p>
            <a:r>
              <a:rPr lang="en-GB" sz="2400" b="1" dirty="0" smtClean="0">
                <a:solidFill>
                  <a:schemeClr val="tx1"/>
                </a:solidFill>
              </a:rPr>
              <a:t>Tim Hewison</a:t>
            </a:r>
          </a:p>
          <a:p>
            <a:r>
              <a:rPr lang="en-GB" sz="2400" b="1" dirty="0" smtClean="0">
                <a:solidFill>
                  <a:schemeClr val="tx1"/>
                </a:solidFill>
              </a:rPr>
              <a:t>(EUMETSAT)</a:t>
            </a:r>
            <a:br>
              <a:rPr lang="en-GB" sz="2400" b="1" dirty="0" smtClean="0">
                <a:solidFill>
                  <a:schemeClr val="tx1"/>
                </a:solidFill>
              </a:rPr>
            </a:br>
            <a:r>
              <a:rPr lang="en-GB" sz="2400" b="1" dirty="0" smtClean="0">
                <a:solidFill>
                  <a:schemeClr val="tx1"/>
                </a:solidFill>
              </a:rPr>
              <a:t>(Outgoing GRWG Chair)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Special Issue of the IEEE TGRS on </a:t>
            </a:r>
            <a:r>
              <a:rPr lang="en-US" sz="1200" u="sng">
                <a:ea typeface="Times New Roman" pitchFamily="18" charset="0"/>
                <a:cs typeface="Arial" charset="0"/>
              </a:rPr>
              <a:t>“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Inter-Calibration of Satellite Instruments</a:t>
            </a:r>
            <a:r>
              <a:rPr lang="en-US" sz="1200" u="sng">
                <a:ea typeface="Times New Roman" pitchFamily="18" charset="0"/>
                <a:cs typeface="Arial" charset="0"/>
              </a:rPr>
              <a:t>”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:</a:t>
            </a:r>
            <a:r>
              <a:rPr lang="en-US" sz="1200">
                <a:latin typeface="Arial" charset="0"/>
                <a:ea typeface="Times New Roman" pitchFamily="18" charset="0"/>
                <a:cs typeface="Arial" charset="0"/>
              </a:rPr>
              <a:t> </a:t>
            </a:r>
            <a:endParaRPr lang="en-US">
              <a:ea typeface="Times New Roman" pitchFamily="18" charset="0"/>
              <a:cs typeface="Arial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Special Issue of the IEEE TGRS on </a:t>
            </a:r>
            <a:r>
              <a:rPr lang="en-US" sz="1200" u="sng">
                <a:ea typeface="Times New Roman" pitchFamily="18" charset="0"/>
                <a:cs typeface="Arial" charset="0"/>
              </a:rPr>
              <a:t>“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Inter-Calibration of Satellite Instruments</a:t>
            </a:r>
            <a:r>
              <a:rPr lang="en-US" sz="1200" u="sng">
                <a:ea typeface="Times New Roman" pitchFamily="18" charset="0"/>
                <a:cs typeface="Arial" charset="0"/>
              </a:rPr>
              <a:t>”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:</a:t>
            </a:r>
            <a:r>
              <a:rPr lang="en-US" sz="1200">
                <a:latin typeface="Arial" charset="0"/>
                <a:ea typeface="Times New Roman" pitchFamily="18" charset="0"/>
                <a:cs typeface="Arial" charset="0"/>
              </a:rPr>
              <a:t> </a:t>
            </a:r>
            <a:endParaRPr lang="en-US"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Revised Vision for GSICS in 2020s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473958"/>
            <a:ext cx="8915400" cy="4356930"/>
          </a:xfrm>
        </p:spPr>
        <p:txBody>
          <a:bodyPr/>
          <a:lstStyle/>
          <a:p>
            <a:r>
              <a:rPr lang="en-GB" sz="2000" b="1" dirty="0" smtClean="0"/>
              <a:t>Action: GRWG Chair to set up an additional web meeting on SBAF determination</a:t>
            </a:r>
            <a:endParaRPr lang="en-GB" sz="2000" dirty="0" smtClean="0"/>
          </a:p>
          <a:p>
            <a:endParaRPr lang="en-GB" sz="2000" b="1" dirty="0" smtClean="0"/>
          </a:p>
          <a:p>
            <a:r>
              <a:rPr lang="en-GB" sz="2000" b="1" dirty="0" smtClean="0"/>
              <a:t>Other SBAF actions:</a:t>
            </a:r>
            <a:endParaRPr lang="en-GB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924775" y="6356351"/>
            <a:ext cx="4134459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GSICS-EP-16, Boulder, 15-16 May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61973" y="3741008"/>
          <a:ext cx="8743951" cy="3031066"/>
        </p:xfrm>
        <a:graphic>
          <a:graphicData uri="http://schemas.openxmlformats.org/drawingml/2006/table">
            <a:tbl>
              <a:tblPr/>
              <a:tblGrid>
                <a:gridCol w="1533527"/>
                <a:gridCol w="4213903"/>
                <a:gridCol w="2092653"/>
                <a:gridCol w="903868"/>
              </a:tblGrid>
              <a:tr h="1515533">
                <a:tc>
                  <a:txBody>
                    <a:bodyPr/>
                    <a:lstStyle/>
                    <a:p>
                      <a:r>
                        <a:rPr lang="en-GB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GWG_13.26</a:t>
                      </a:r>
                    </a:p>
                  </a:txBody>
                  <a:tcPr marL="39937" marR="39937" marT="15975" marB="1597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E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Ben Scarino to analyse SBAFs for each GEO imager and supply to GPRCs, together with the uncertainty due to DCC variation - due by 2nd DCC web meeting.</a:t>
                      </a:r>
                    </a:p>
                  </a:txBody>
                  <a:tcPr marL="39937" marR="39937" marT="15975" marB="1597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BenScarino</a:t>
                      </a:r>
                      <a:r>
                        <a:rPr lang="en-GB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 tooltip="Create this topic"/>
                        </a:rPr>
                        <a:t>?</a:t>
                      </a:r>
                      <a:endParaRPr lang="en-GB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9937" marR="39937" marT="15975" marB="1597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01 Jun 2013</a:t>
                      </a:r>
                    </a:p>
                  </a:txBody>
                  <a:tcPr marL="39937" marR="39937" marT="15975" marB="1597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15533">
                <a:tc>
                  <a:txBody>
                    <a:bodyPr/>
                    <a:lstStyle/>
                    <a:p>
                      <a:r>
                        <a:rPr lang="en-GB" sz="1800" b="0" dirty="0"/>
                        <a:t>GRWG_15.52</a:t>
                      </a:r>
                    </a:p>
                  </a:txBody>
                  <a:tcPr marL="47625" marR="47625" marT="19050" marB="190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E" sz="1800" b="0" dirty="0"/>
                        <a:t>Tim to provide SBAF tool to support the analysis of GEO-GEO double-differences</a:t>
                      </a:r>
                    </a:p>
                  </a:txBody>
                  <a:tcPr marL="47625" marR="47625" marT="19050" marB="190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u="sng">
                          <a:solidFill>
                            <a:srgbClr val="666666"/>
                          </a:solidFill>
                          <a:hlinkClick r:id="rId5"/>
                        </a:rPr>
                        <a:t>TimHewison</a:t>
                      </a:r>
                      <a:endParaRPr lang="en-GB" sz="1800" b="0"/>
                    </a:p>
                  </a:txBody>
                  <a:tcPr marL="47625" marR="47625" marT="19050" marB="190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dirty="0"/>
                        <a:t>29 Feb 2016</a:t>
                      </a:r>
                    </a:p>
                  </a:txBody>
                  <a:tcPr marL="47625" marR="47625" marT="19050" marB="190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controls>
      <p:control spid="15362" r:id="rId2" imgW="0" imgH="0"/>
    </p:controls>
    <p:extLst>
      <p:ext uri="{BB962C8B-B14F-4D97-AF65-F5344CB8AC3E}">
        <p14:creationId xmlns:p14="http://schemas.microsoft.com/office/powerpoint/2010/main" xmlns="" val="283891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Comparisons with Hyperspectral references</a:t>
            </a:r>
          </a:p>
          <a:p>
            <a:pPr lvl="1"/>
            <a:r>
              <a:rPr lang="en-GB" dirty="0" smtClean="0"/>
              <a:t>Can synthesise any SRF</a:t>
            </a:r>
          </a:p>
          <a:p>
            <a:pPr lvl="1"/>
            <a:r>
              <a:rPr lang="en-GB" dirty="0" smtClean="0"/>
              <a:t>With negligible uncertainty*</a:t>
            </a:r>
          </a:p>
          <a:p>
            <a:pPr lvl="1"/>
            <a:r>
              <a:rPr lang="en-GB" dirty="0" smtClean="0"/>
              <a:t>Need no SBAFs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>
              <a:buNone/>
            </a:pPr>
            <a:endParaRPr lang="en-GB" dirty="0" smtClean="0"/>
          </a:p>
          <a:p>
            <a:pPr>
              <a:buNone/>
            </a:pPr>
            <a:r>
              <a:rPr lang="en-GB" sz="2400" dirty="0" smtClean="0"/>
              <a:t>*Confirmed by uncertainty analysis</a:t>
            </a:r>
            <a:endParaRPr lang="en-GB" dirty="0"/>
          </a:p>
        </p:txBody>
      </p:sp>
      <p:pic>
        <p:nvPicPr>
          <p:cNvPr id="6" name="Content Placeholder 5" descr="plot_rad_srf_ieee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410200" y="1653904"/>
            <a:ext cx="3971925" cy="217065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55626" y="1343031"/>
            <a:ext cx="4673600" cy="4525963"/>
          </a:xfrm>
        </p:spPr>
        <p:txBody>
          <a:bodyPr/>
          <a:lstStyle/>
          <a:p>
            <a:r>
              <a:rPr lang="en-GB" dirty="0" smtClean="0"/>
              <a:t>Comparisons with Hyperspectral references</a:t>
            </a:r>
          </a:p>
          <a:p>
            <a:pPr lvl="1"/>
            <a:r>
              <a:rPr lang="en-GB" dirty="0" smtClean="0"/>
              <a:t>Can synthesise any SRF</a:t>
            </a:r>
          </a:p>
          <a:p>
            <a:pPr lvl="1"/>
            <a:r>
              <a:rPr lang="en-GB" dirty="0" smtClean="0"/>
              <a:t>With negligible uncertainty</a:t>
            </a:r>
          </a:p>
          <a:p>
            <a:pPr lvl="1"/>
            <a:r>
              <a:rPr lang="en-GB" dirty="0" smtClean="0"/>
              <a:t>Need no SBAFs</a:t>
            </a:r>
          </a:p>
          <a:p>
            <a:r>
              <a:rPr lang="en-GB" dirty="0" smtClean="0"/>
              <a:t>Comparisons with Broad-band reference instruments</a:t>
            </a:r>
          </a:p>
          <a:p>
            <a:pPr lvl="1"/>
            <a:r>
              <a:rPr lang="en-GB" dirty="0" smtClean="0"/>
              <a:t>Different SRFs</a:t>
            </a:r>
          </a:p>
          <a:p>
            <a:pPr lvl="1"/>
            <a:r>
              <a:rPr lang="en-GB" dirty="0" smtClean="0"/>
              <a:t>Different sensitivity to scene radiance spectral</a:t>
            </a:r>
          </a:p>
          <a:p>
            <a:pPr lvl="1"/>
            <a:r>
              <a:rPr lang="en-GB" dirty="0" smtClean="0"/>
              <a:t>Need SBAF to project between channel spaces</a:t>
            </a:r>
          </a:p>
          <a:p>
            <a:pPr lvl="1"/>
            <a:endParaRPr lang="en-GB" dirty="0"/>
          </a:p>
        </p:txBody>
      </p:sp>
      <p:pic>
        <p:nvPicPr>
          <p:cNvPr id="6" name="Content Placeholder 5" descr="plot_rad_srf_ieee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410200" y="1749154"/>
            <a:ext cx="3971925" cy="2170655"/>
          </a:xfrm>
        </p:spPr>
      </p:pic>
      <p:pic>
        <p:nvPicPr>
          <p:cNvPr id="7" name="Picture 2" descr="D:\UserData\Schulz\EUMETSAT_Conf_2011\wv_channe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56188" y="1255713"/>
            <a:ext cx="4719637" cy="496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6743700" y="1866900"/>
            <a:ext cx="1514475" cy="106363"/>
          </a:xfrm>
          <a:prstGeom prst="rect">
            <a:avLst/>
          </a:prstGeom>
          <a:solidFill>
            <a:srgbClr val="00B050"/>
          </a:solidFill>
          <a:ln w="9525" algn="ctr">
            <a:noFill/>
            <a:round/>
            <a:headEnd/>
            <a:tailEnd/>
          </a:ln>
        </p:spPr>
        <p:txBody>
          <a:bodyPr lIns="35992" tIns="35992" rIns="35992" bIns="35992"/>
          <a:lstStyle/>
          <a:p>
            <a:pPr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6945313" y="1992313"/>
            <a:ext cx="379412" cy="122237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FFC000"/>
            </a:solidFill>
            <a:round/>
            <a:headEnd/>
            <a:tailEnd/>
          </a:ln>
        </p:spPr>
        <p:txBody>
          <a:bodyPr lIns="35992" tIns="35992" rIns="35992" bIns="35992"/>
          <a:lstStyle/>
          <a:p>
            <a:pPr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7277100" y="2133600"/>
            <a:ext cx="295275" cy="125413"/>
          </a:xfrm>
          <a:prstGeom prst="rect">
            <a:avLst/>
          </a:prstGeom>
          <a:solidFill>
            <a:srgbClr val="FF0000"/>
          </a:solidFill>
          <a:ln w="9525" algn="ctr">
            <a:noFill/>
            <a:round/>
            <a:headEnd/>
            <a:tailEnd/>
          </a:ln>
        </p:spPr>
        <p:txBody>
          <a:bodyPr lIns="35992" tIns="35992" rIns="35992" bIns="35992"/>
          <a:lstStyle/>
          <a:p>
            <a:pPr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11" name="TextBox 9"/>
          <p:cNvSpPr txBox="1">
            <a:spLocks noChangeArrowheads="1"/>
          </p:cNvSpPr>
          <p:nvPr/>
        </p:nvSpPr>
        <p:spPr bwMode="auto">
          <a:xfrm>
            <a:off x="8267700" y="1809750"/>
            <a:ext cx="427038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19" tIns="45709" rIns="91419" bIns="45709">
            <a:spAutoFit/>
          </a:bodyPr>
          <a:lstStyle/>
          <a:p>
            <a:r>
              <a:rPr lang="en-GB">
                <a:solidFill>
                  <a:srgbClr val="00B050"/>
                </a:solidFill>
              </a:rPr>
              <a:t>MET</a:t>
            </a:r>
          </a:p>
        </p:txBody>
      </p:sp>
      <p:sp>
        <p:nvSpPr>
          <p:cNvPr id="12" name="TextBox 10"/>
          <p:cNvSpPr txBox="1">
            <a:spLocks noChangeArrowheads="1"/>
          </p:cNvSpPr>
          <p:nvPr/>
        </p:nvSpPr>
        <p:spPr bwMode="auto">
          <a:xfrm>
            <a:off x="7391400" y="1924050"/>
            <a:ext cx="642938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19" tIns="45709" rIns="91419" bIns="45709">
            <a:spAutoFit/>
          </a:bodyPr>
          <a:lstStyle/>
          <a:p>
            <a:r>
              <a:rPr lang="en-GB">
                <a:solidFill>
                  <a:srgbClr val="FFC000"/>
                </a:solidFill>
              </a:rPr>
              <a:t>HIRS -2</a:t>
            </a:r>
          </a:p>
        </p:txBody>
      </p:sp>
      <p:sp>
        <p:nvSpPr>
          <p:cNvPr id="13" name="TextBox 11"/>
          <p:cNvSpPr txBox="1">
            <a:spLocks noChangeArrowheads="1"/>
          </p:cNvSpPr>
          <p:nvPr/>
        </p:nvSpPr>
        <p:spPr bwMode="auto">
          <a:xfrm>
            <a:off x="7553325" y="2076450"/>
            <a:ext cx="750888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19" tIns="45709" rIns="91419" bIns="45709"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HIRS-3/4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Motivation for Systematic SBAF Definition</a:t>
            </a:r>
            <a:endParaRPr lang="en-GB" sz="40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Now starting to generate GSICS products using broadband reference instruments</a:t>
            </a:r>
          </a:p>
          <a:p>
            <a:pPr lvl="1"/>
            <a:r>
              <a:rPr lang="en-GB" dirty="0" smtClean="0"/>
              <a:t>VIS/NIR: DCC and Lunar Using Aqua/MODIS</a:t>
            </a:r>
          </a:p>
          <a:p>
            <a:pPr lvl="1"/>
            <a:r>
              <a:rPr lang="en-GB" dirty="0" smtClean="0"/>
              <a:t>Microwave</a:t>
            </a:r>
          </a:p>
          <a:p>
            <a:pPr lvl="1"/>
            <a:r>
              <a:rPr lang="en-GB" dirty="0" smtClean="0"/>
              <a:t>IR: GEO-HIRS</a:t>
            </a:r>
          </a:p>
          <a:p>
            <a:r>
              <a:rPr lang="en-GB" dirty="0" smtClean="0"/>
              <a:t>SBAFs can be defined in many ways</a:t>
            </a:r>
          </a:p>
          <a:p>
            <a:r>
              <a:rPr lang="en-GB" dirty="0" smtClean="0"/>
              <a:t>Can we define a generic procedure as a best practice to define the SBAF?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Basic Approaches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Regression using training dataset</a:t>
            </a:r>
          </a:p>
          <a:p>
            <a:pPr lvl="1"/>
            <a:r>
              <a:rPr lang="en-GB" dirty="0" smtClean="0"/>
              <a:t>Radiances from monitored and reference instruments</a:t>
            </a:r>
          </a:p>
          <a:p>
            <a:pPr lvl="1"/>
            <a:r>
              <a:rPr lang="en-GB" dirty="0" smtClean="0"/>
              <a:t>What form of regression?</a:t>
            </a:r>
          </a:p>
          <a:p>
            <a:pPr lvl="1"/>
            <a:r>
              <a:rPr lang="en-GB" dirty="0" smtClean="0"/>
              <a:t>Linear – between pairs of channels</a:t>
            </a:r>
          </a:p>
          <a:p>
            <a:pPr lvl="1"/>
            <a:r>
              <a:rPr lang="en-GB" dirty="0" smtClean="0"/>
              <a:t>Multiple – between combinations of channels</a:t>
            </a:r>
          </a:p>
          <a:p>
            <a:pPr lvl="2"/>
            <a:r>
              <a:rPr lang="en-GB" dirty="0" smtClean="0"/>
              <a:t>What combinations?</a:t>
            </a:r>
          </a:p>
          <a:p>
            <a:pPr lvl="1"/>
            <a:r>
              <a:rPr lang="en-GB" dirty="0" smtClean="0"/>
              <a:t>Weighted?</a:t>
            </a:r>
          </a:p>
          <a:p>
            <a:pPr lvl="1"/>
            <a:r>
              <a:rPr lang="en-GB" dirty="0" smtClean="0"/>
              <a:t>Non-linear?</a:t>
            </a:r>
          </a:p>
          <a:p>
            <a:pPr lvl="1"/>
            <a:r>
              <a:rPr lang="en-GB" dirty="0" smtClean="0"/>
              <a:t>In radiance/reflectance/brightness temperature?</a:t>
            </a:r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Training Datasets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Synthetic	}</a:t>
            </a:r>
          </a:p>
          <a:p>
            <a:r>
              <a:rPr lang="en-GB" dirty="0" smtClean="0"/>
              <a:t>Empirical	}- </a:t>
            </a:r>
            <a:r>
              <a:rPr lang="en-GB" sz="1800" dirty="0" smtClean="0"/>
              <a:t>Observations from monitored and reference instruments</a:t>
            </a:r>
            <a:endParaRPr lang="en-GB" dirty="0" smtClean="0"/>
          </a:p>
          <a:p>
            <a:r>
              <a:rPr lang="en-GB" dirty="0" smtClean="0"/>
              <a:t>Semi-synthetic}</a:t>
            </a:r>
          </a:p>
          <a:p>
            <a:endParaRPr lang="en-GB" dirty="0" smtClean="0"/>
          </a:p>
          <a:p>
            <a:r>
              <a:rPr lang="en-GB" dirty="0" smtClean="0"/>
              <a:t>Need to cover full range of target inter-calibration</a:t>
            </a:r>
          </a:p>
          <a:p>
            <a:pPr lvl="1"/>
            <a:r>
              <a:rPr lang="en-GB" dirty="0" smtClean="0"/>
              <a:t>Radiances</a:t>
            </a:r>
          </a:p>
          <a:p>
            <a:pPr lvl="1"/>
            <a:r>
              <a:rPr lang="en-GB" dirty="0" smtClean="0"/>
              <a:t>Viewing geometry</a:t>
            </a:r>
          </a:p>
          <a:p>
            <a:pPr lvl="1"/>
            <a:r>
              <a:rPr lang="en-GB" dirty="0" smtClean="0"/>
              <a:t>Atmospheric conditions			</a:t>
            </a:r>
            <a:r>
              <a:rPr lang="en-GB" dirty="0" smtClean="0">
                <a:solidFill>
                  <a:srgbClr val="FF0000"/>
                </a:solidFill>
              </a:rPr>
              <a:t>LARGE!</a:t>
            </a:r>
          </a:p>
          <a:p>
            <a:pPr lvl="1"/>
            <a:r>
              <a:rPr lang="en-GB" dirty="0" smtClean="0"/>
              <a:t>Geographic (lat, </a:t>
            </a:r>
            <a:r>
              <a:rPr lang="en-GB" dirty="0" err="1" smtClean="0"/>
              <a:t>lon</a:t>
            </a:r>
            <a:r>
              <a:rPr lang="en-GB" dirty="0" smtClean="0"/>
              <a:t>, surface type, ...)</a:t>
            </a:r>
          </a:p>
          <a:p>
            <a:pPr lvl="1"/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27428</TotalTime>
  <Words>692</Words>
  <Application>Microsoft Office PowerPoint</Application>
  <PresentationFormat>A4 Paper (210x297 mm)</PresentationFormat>
  <Paragraphs>139</Paragraphs>
  <Slides>17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GRWG Web Meeting: Best Practice for defining SBAFs </vt:lpstr>
      <vt:lpstr>Agenda</vt:lpstr>
      <vt:lpstr>Introduction to SBAF Definition - Can we define a Best Practice? </vt:lpstr>
      <vt:lpstr>Revised Vision for GSICS in 2020s</vt:lpstr>
      <vt:lpstr>Background</vt:lpstr>
      <vt:lpstr>Background</vt:lpstr>
      <vt:lpstr>Motivation for Systematic SBAF Definition</vt:lpstr>
      <vt:lpstr>Basic Approaches</vt:lpstr>
      <vt:lpstr>Training Datasets</vt:lpstr>
      <vt:lpstr>Synthetic Training Datasets</vt:lpstr>
      <vt:lpstr>Empirical Training Datasets</vt:lpstr>
      <vt:lpstr>Semi-Synthetic Training Datasets</vt:lpstr>
      <vt:lpstr>Uncertainties</vt:lpstr>
      <vt:lpstr>Agenda</vt:lpstr>
      <vt:lpstr>Can we recommend standard methods to define SBAFs and their uncertainties?</vt:lpstr>
      <vt:lpstr>Is one approach the best?</vt:lpstr>
      <vt:lpstr>Next Steps?</vt:lpstr>
    </vt:vector>
  </TitlesOfParts>
  <Company>Eumetsat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Thomas Staudte</dc:creator>
  <cp:lastModifiedBy>Tim Hewison</cp:lastModifiedBy>
  <cp:revision>1167</cp:revision>
  <cp:lastPrinted>2006-03-06T14:11:17Z</cp:lastPrinted>
  <dcterms:created xsi:type="dcterms:W3CDTF">1997-07-23T08:21:02Z</dcterms:created>
  <dcterms:modified xsi:type="dcterms:W3CDTF">2015-09-08T13:36:20Z</dcterms:modified>
</cp:coreProperties>
</file>