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9"/>
  </p:notesMasterIdLst>
  <p:handoutMasterIdLst>
    <p:handoutMasterId r:id="rId10"/>
  </p:handoutMasterIdLst>
  <p:sldIdLst>
    <p:sldId id="256" r:id="rId2"/>
    <p:sldId id="644" r:id="rId3"/>
    <p:sldId id="646" r:id="rId4"/>
    <p:sldId id="645" r:id="rId5"/>
    <p:sldId id="647" r:id="rId6"/>
    <p:sldId id="648" r:id="rId7"/>
    <p:sldId id="649" r:id="rId8"/>
  </p:sldIdLst>
  <p:sldSz cx="9906000" cy="6858000" type="A4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Hewison" initials="RSP/TJ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5000"/>
    <a:srgbClr val="FFCCFF"/>
    <a:srgbClr val="B3CCFF"/>
    <a:srgbClr val="66D8C8"/>
    <a:srgbClr val="CCFFFF"/>
    <a:srgbClr val="00CCFF"/>
    <a:srgbClr val="FF66CC"/>
    <a:srgbClr val="00B5E2"/>
    <a:srgbClr val="00205B"/>
    <a:srgbClr val="C5B9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1432" autoAdjust="0"/>
  </p:normalViewPr>
  <p:slideViewPr>
    <p:cSldViewPr snapToGrid="0">
      <p:cViewPr varScale="1">
        <p:scale>
          <a:sx n="113" d="100"/>
          <a:sy n="113" d="100"/>
        </p:scale>
        <p:origin x="-1554" y="-108"/>
      </p:cViewPr>
      <p:guideLst>
        <p:guide orient="horz" pos="1164"/>
        <p:guide orient="horz" pos="1410"/>
        <p:guide orient="horz" pos="2704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90" d="100"/>
          <a:sy n="90" d="100"/>
        </p:scale>
        <p:origin x="-3762" y="-102"/>
      </p:cViewPr>
      <p:guideLst>
        <p:guide orient="horz" pos="3129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9189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905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1364" y="9739314"/>
            <a:ext cx="187891" cy="18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14781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31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03" y="4715440"/>
            <a:ext cx="4985095" cy="44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31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04513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981"/>
            <a:fld id="{B3123BCD-06C1-4979-A4B6-929E88FE602B}" type="slidenum">
              <a:rPr lang="de-DE" smtClean="0"/>
              <a:pPr defTabSz="917981"/>
              <a:t>1</a:t>
            </a:fld>
            <a:endParaRPr lang="de-DE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EUM/STG-SWG/36/14/VWG/15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/>
          <p:cNvGrpSpPr/>
          <p:nvPr userDrawn="1"/>
        </p:nvGrpSpPr>
        <p:grpSpPr>
          <a:xfrm>
            <a:off x="369889" y="6638100"/>
            <a:ext cx="6754812" cy="110355"/>
            <a:chOff x="369888" y="6619868"/>
            <a:chExt cx="7870825" cy="128587"/>
          </a:xfrm>
        </p:grpSpPr>
        <p:grpSp>
          <p:nvGrpSpPr>
            <p:cNvPr id="2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363549" name="Clip" r:id="rId4" imgW="3809524" imgH="2619048" progId="">
                <p:embed/>
              </p:oleObj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363550" name="Clip" r:id="rId5" imgW="2833538" imgH="1919138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8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9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50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421093" y="16016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pic>
        <p:nvPicPr>
          <p:cNvPr id="251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7200900" y="6303885"/>
            <a:ext cx="2486025" cy="45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86524" y="6610350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 b="34722"/>
          <a:stretch>
            <a:fillRect/>
          </a:stretch>
        </p:blipFill>
        <p:spPr bwMode="auto">
          <a:xfrm>
            <a:off x="381000" y="2381250"/>
            <a:ext cx="34766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57547" y="520316"/>
            <a:ext cx="6666120" cy="2084093"/>
          </a:xfrm>
        </p:spPr>
        <p:txBody>
          <a:bodyPr/>
          <a:lstStyle/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200" cap="none" dirty="0" smtClean="0"/>
              <a:t>Deriving SBAFs using the GIRO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endParaRPr lang="en-GB" sz="3200" cap="none" dirty="0" smtClean="0"/>
          </a:p>
        </p:txBody>
      </p:sp>
      <p:sp>
        <p:nvSpPr>
          <p:cNvPr id="11" name="Rectangle 43"/>
          <p:cNvSpPr txBox="1">
            <a:spLocks noChangeArrowheads="1"/>
          </p:cNvSpPr>
          <p:nvPr/>
        </p:nvSpPr>
        <p:spPr bwMode="auto">
          <a:xfrm>
            <a:off x="5066771" y="3556001"/>
            <a:ext cx="4458228" cy="6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S. Wagner,</a:t>
            </a:r>
            <a:r>
              <a:rPr kumimoji="0" lang="en-GB" sz="1600" b="1" i="0" u="none" strike="noStrike" kern="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B. Viticchie, </a:t>
            </a:r>
            <a:r>
              <a:rPr kumimoji="0" lang="en-GB" sz="1600" b="1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T. Hewison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107" y="195943"/>
            <a:ext cx="970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Method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1334104"/>
            <a:ext cx="786553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Run the GIRO on MSG1 dataset with admissible phase angles ( = phase angle ranging from -92 to +92)</a:t>
            </a: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Fake the MSG1 SRFs with MODIS equivalents (Band 1 for VIS06, Band 2 for VIS08 and Band 6)</a:t>
            </a: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Run the GIRO on MSG1 dataset with faked MSG1</a:t>
            </a: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Check the ratio between the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modelled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GIRO irradiance with MSG1 SRFs and the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modelled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GIRO irradiance with MSG1-Modis-like SRFs</a:t>
            </a: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Same for Meteosat 7</a:t>
            </a: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endParaRPr lang="en-GB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My Documents\Work\Calibration\Moon\SBAF_GIRO\GIRO_SEVIRI_MODIS_MSG1_VIS0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1354" y="1021820"/>
            <a:ext cx="6829425" cy="54578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4107" y="195943"/>
            <a:ext cx="970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Results – MSG1 VIS06 – MODIS Aqua Band 1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461" y="6126540"/>
            <a:ext cx="826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For DCCs MSG1 – MODIS Aqua Band 1:</a:t>
            </a:r>
            <a:r>
              <a:rPr lang="en-US" sz="1600" dirty="0" smtClean="0">
                <a:solidFill>
                  <a:schemeClr val="tx2"/>
                </a:solidFill>
                <a:sym typeface="Wingdings" pitchFamily="2" charset="2"/>
              </a:rPr>
              <a:t> 1.015 using NASA tool, 1.017 using data from GSICS ATBD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 descr="h:\My Documents\Work\Calibration\Moon\SBAF_GIRO\GIRO_SEVIRI_MODIS_MSG1_VIS0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020" y="1098021"/>
            <a:ext cx="6829425" cy="54578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4107" y="195943"/>
            <a:ext cx="970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Results – MSG1 VIS08 – MODIS Aqua Band 2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:\My Documents\Work\Calibration\Moon\SBAF_GIRO\GIRO_SEVIRI_MODIS_MSG1_NIR0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087" y="1112308"/>
            <a:ext cx="6829425" cy="5457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4107" y="195943"/>
            <a:ext cx="970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Results – MSG1 NIR16 – MODIS Aqua Band 6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 descr="H:\My Documents\Work\Calibration\Moon\SBAF_GIRO\GIRO_SEVIRI_MODIS_MET7_V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766" y="879715"/>
            <a:ext cx="6829425" cy="5457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4107" y="195943"/>
            <a:ext cx="970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Results – Meteosat 7 – VIS – MODIS Aqua Band 1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461" y="6126540"/>
            <a:ext cx="826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For DCCs MET7 – MODIS Aqua Band 1:</a:t>
            </a:r>
            <a:r>
              <a:rPr lang="en-US" sz="1600" dirty="0" smtClean="0">
                <a:solidFill>
                  <a:schemeClr val="tx2"/>
                </a:solidFill>
                <a:sym typeface="Wingdings" pitchFamily="2" charset="2"/>
              </a:rPr>
              <a:t> 0.874 using NASA tool, 0.873 using data from GSICS ATBD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107" y="195943"/>
            <a:ext cx="970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Conclusions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1334104"/>
            <a:ext cx="786553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SBAFs change with the scenes</a:t>
            </a: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GIRO preliminary calculation show some dependency (~0.5% max)</a:t>
            </a: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Uncertainties should be given in the products. Shall we have SBAFs in the GSICS VNIR products for each individual method?</a:t>
            </a: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How can we decrease the uncertainties?</a:t>
            </a: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endParaRPr lang="en-GB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229</TotalTime>
  <Words>218</Words>
  <Application>Microsoft Office PowerPoint</Application>
  <PresentationFormat>A4 Paper (210x297 mm)</PresentationFormat>
  <Paragraphs>28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Viewgraph_Landscape_Template[1]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Sebastien Wagner</cp:lastModifiedBy>
  <cp:revision>392</cp:revision>
  <cp:lastPrinted>2006-03-06T14:11:17Z</cp:lastPrinted>
  <dcterms:created xsi:type="dcterms:W3CDTF">2014-02-05T10:11:59Z</dcterms:created>
  <dcterms:modified xsi:type="dcterms:W3CDTF">2015-09-08T11:34:44Z</dcterms:modified>
</cp:coreProperties>
</file>