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60" r:id="rId4"/>
    <p:sldId id="259" r:id="rId5"/>
    <p:sldId id="263" r:id="rId6"/>
    <p:sldId id="262" r:id="rId7"/>
    <p:sldId id="264" r:id="rId8"/>
    <p:sldId id="265" r:id="rId9"/>
    <p:sldId id="267"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ophe Accadia" initials="RSP/CJA"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0A8"/>
    <a:srgbClr val="F39C2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553" autoAdjust="0"/>
  </p:normalViewPr>
  <p:slideViewPr>
    <p:cSldViewPr>
      <p:cViewPr varScale="1">
        <p:scale>
          <a:sx n="89" d="100"/>
          <a:sy n="89" d="100"/>
        </p:scale>
        <p:origin x="-22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9-16T08:14:12.926" idx="2">
    <p:pos x="3782" y="2242"/>
    <p:text>leftover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3F7261-2DB5-4C31-8B4D-8FC8DB2DCEEF}" type="datetimeFigureOut">
              <a:rPr lang="en-GB" smtClean="0"/>
              <a:pPr/>
              <a:t>16/09/2015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4AD64F-6FF6-4D2B-BEFD-207B8D1196A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Recent comparisons between observed BTs in the 183GHz line and calculated </a:t>
            </a:r>
            <a:r>
              <a:rPr lang="en-GB" sz="1200" b="1" kern="1200" baseline="0" dirty="0" smtClean="0">
                <a:solidFill>
                  <a:schemeClr val="tx1"/>
                </a:solidFill>
                <a:latin typeface="+mn-lt"/>
                <a:ea typeface="+mn-ea"/>
                <a:cs typeface="+mn-cs"/>
              </a:rPr>
              <a:t>BTs exhibit a pattern, </a:t>
            </a:r>
            <a:r>
              <a:rPr lang="en-GB" sz="1200" b="1" kern="1200" baseline="0" dirty="0" err="1" smtClean="0">
                <a:solidFill>
                  <a:schemeClr val="tx1"/>
                </a:solidFill>
                <a:latin typeface="+mn-lt"/>
                <a:ea typeface="+mn-ea"/>
                <a:cs typeface="+mn-cs"/>
              </a:rPr>
              <a:t>wrt</a:t>
            </a:r>
            <a:r>
              <a:rPr lang="en-GB" sz="1200" b="1" kern="1200" baseline="0" dirty="0" smtClean="0">
                <a:solidFill>
                  <a:schemeClr val="tx1"/>
                </a:solidFill>
                <a:latin typeface="+mn-lt"/>
                <a:ea typeface="+mn-ea"/>
                <a:cs typeface="+mn-cs"/>
              </a:rPr>
              <a:t> RAOBs, </a:t>
            </a:r>
            <a:r>
              <a:rPr lang="en-US" sz="1200" b="1" kern="1200" baseline="0" dirty="0" smtClean="0">
                <a:solidFill>
                  <a:schemeClr val="tx1"/>
                </a:solidFill>
                <a:latin typeface="+mn-lt"/>
                <a:ea typeface="+mn-ea"/>
                <a:cs typeface="+mn-cs"/>
              </a:rPr>
              <a:t>when assimilated for NWP purposes</a:t>
            </a:r>
            <a:endParaRPr lang="en-GB" dirty="0"/>
          </a:p>
        </p:txBody>
      </p:sp>
      <p:sp>
        <p:nvSpPr>
          <p:cNvPr id="4" name="Slide Number Placeholder 3"/>
          <p:cNvSpPr>
            <a:spLocks noGrp="1"/>
          </p:cNvSpPr>
          <p:nvPr>
            <p:ph type="sldNum" sz="quarter" idx="10"/>
          </p:nvPr>
        </p:nvSpPr>
        <p:spPr/>
        <p:txBody>
          <a:bodyPr/>
          <a:lstStyle/>
          <a:p>
            <a:fld id="{164AD64F-6FF6-4D2B-BEFD-207B8D1196A2}"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64AD64F-6FF6-4D2B-BEFD-207B8D1196A2}"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u="sng" kern="1200" dirty="0" err="1" smtClean="0">
                <a:solidFill>
                  <a:schemeClr val="tx1"/>
                </a:solidFill>
                <a:latin typeface="+mn-lt"/>
                <a:ea typeface="+mn-ea"/>
                <a:cs typeface="+mn-cs"/>
              </a:rPr>
              <a:t>Radiosondes</a:t>
            </a:r>
            <a:r>
              <a:rPr lang="en-GB" sz="1200" u="sng" kern="1200" dirty="0" smtClean="0">
                <a:solidFill>
                  <a:schemeClr val="tx1"/>
                </a:solidFill>
                <a:latin typeface="+mn-lt"/>
                <a:ea typeface="+mn-ea"/>
                <a:cs typeface="+mn-cs"/>
              </a:rPr>
              <a:t>:</a:t>
            </a:r>
            <a:r>
              <a:rPr lang="en-GB" sz="1200" kern="1200" dirty="0" smtClean="0">
                <a:solidFill>
                  <a:schemeClr val="tx1"/>
                </a:solidFill>
                <a:latin typeface="+mn-lt"/>
                <a:ea typeface="+mn-ea"/>
                <a:cs typeface="+mn-cs"/>
              </a:rPr>
              <a:t> Uncertainties in RH arise mainly from the calibration procedures, the calibration corrections, time-lags and (for some probes) the solar radiation heating of the sensor 9dry bias and on temperature cooling heating</a:t>
            </a:r>
            <a:r>
              <a:rPr lang="en-GB" sz="1200" kern="1200" baseline="0" dirty="0" smtClean="0">
                <a:solidFill>
                  <a:schemeClr val="tx1"/>
                </a:solidFill>
                <a:latin typeface="+mn-lt"/>
                <a:ea typeface="+mn-ea"/>
                <a:cs typeface="+mn-cs"/>
              </a:rPr>
              <a:t> effect</a:t>
            </a:r>
            <a:r>
              <a:rPr lang="en-GB" sz="1200" kern="1200" dirty="0" smtClean="0">
                <a:solidFill>
                  <a:schemeClr val="tx1"/>
                </a:solidFill>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164AD64F-6FF6-4D2B-BEFD-207B8D1196A2}"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-knowing the exact SRF and frequency</a:t>
            </a:r>
            <a:r>
              <a:rPr lang="en-US" baseline="0" dirty="0" smtClean="0"/>
              <a:t> shift</a:t>
            </a:r>
          </a:p>
          <a:p>
            <a:endParaRPr lang="en-US" baseline="0" dirty="0" smtClean="0"/>
          </a:p>
          <a:p>
            <a:r>
              <a:rPr lang="en-US" baseline="0" dirty="0" smtClean="0"/>
              <a:t>Ed Kim: </a:t>
            </a:r>
            <a:endParaRPr lang="en-GB" sz="120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 SI-TRACEABLE </a:t>
            </a:r>
            <a:r>
              <a:rPr lang="en-GB" sz="1200" b="0" kern="1200" baseline="0" dirty="0" smtClean="0">
                <a:solidFill>
                  <a:schemeClr val="tx1"/>
                </a:solidFill>
                <a:latin typeface="+mn-lt"/>
                <a:ea typeface="+mn-ea"/>
                <a:cs typeface="+mn-cs"/>
              </a:rPr>
              <a:t>Microwave TB Standards </a:t>
            </a:r>
            <a:r>
              <a:rPr lang="en-US" sz="1200" b="0" kern="1200" baseline="0" dirty="0" smtClean="0">
                <a:solidFill>
                  <a:schemeClr val="tx1"/>
                </a:solidFill>
                <a:latin typeface="+mn-lt"/>
                <a:ea typeface="+mn-ea"/>
                <a:cs typeface="+mn-cs"/>
              </a:rPr>
              <a:t>FOR MICROWAVE RADIOMETER INTER-CALIBRATION </a:t>
            </a:r>
          </a:p>
          <a:p>
            <a:r>
              <a:rPr lang="en-GB" b="0" dirty="0" smtClean="0"/>
              <a:t>No SI-traceable radiance standards exist (until now)</a:t>
            </a:r>
          </a:p>
          <a:p>
            <a:endParaRPr lang="en-US" b="0" dirty="0" smtClean="0"/>
          </a:p>
          <a:p>
            <a:r>
              <a:rPr lang="en-GB" sz="1200" kern="1200" dirty="0" smtClean="0">
                <a:solidFill>
                  <a:schemeClr val="tx1"/>
                </a:solidFill>
                <a:latin typeface="+mn-lt"/>
                <a:ea typeface="+mn-ea"/>
                <a:cs typeface="+mn-cs"/>
              </a:rPr>
              <a:t>NWP are requesting radiances </a:t>
            </a:r>
            <a:endParaRPr lang="en-GB" b="0" dirty="0"/>
          </a:p>
        </p:txBody>
      </p:sp>
      <p:sp>
        <p:nvSpPr>
          <p:cNvPr id="4" name="Slide Number Placeholder 3"/>
          <p:cNvSpPr>
            <a:spLocks noGrp="1"/>
          </p:cNvSpPr>
          <p:nvPr>
            <p:ph type="sldNum" sz="quarter" idx="10"/>
          </p:nvPr>
        </p:nvSpPr>
        <p:spPr/>
        <p:txBody>
          <a:bodyPr/>
          <a:lstStyle/>
          <a:p>
            <a:fld id="{164AD64F-6FF6-4D2B-BEFD-207B8D1196A2}" type="slidenum">
              <a:rPr lang="en-GB" smtClean="0"/>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25% in the continuum would produce 1.5 K at </a:t>
            </a:r>
            <a:r>
              <a:rPr lang="en-US" sz="1200" dirty="0" smtClean="0">
                <a:sym typeface="Symbol"/>
              </a:rPr>
              <a:t>7 and 0.5 K  at 3</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164AD64F-6FF6-4D2B-BEFD-207B8D1196A2}" type="slidenum">
              <a:rPr lang="en-GB" smtClean="0"/>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Use of AVHRR and SEVIRI for cloud screening</a:t>
            </a:r>
          </a:p>
          <a:p>
            <a:endParaRPr lang="en-US" sz="1000" dirty="0" smtClean="0"/>
          </a:p>
          <a:p>
            <a:r>
              <a:rPr lang="en-GB" sz="1000" u="sng" kern="1200" dirty="0" smtClean="0">
                <a:solidFill>
                  <a:schemeClr val="tx1"/>
                </a:solidFill>
                <a:latin typeface="+mn-lt"/>
                <a:ea typeface="+mn-ea"/>
                <a:cs typeface="+mn-cs"/>
              </a:rPr>
              <a:t>Assimilation: </a:t>
            </a:r>
            <a:r>
              <a:rPr lang="en-GB" sz="1000" kern="1200" dirty="0" smtClean="0">
                <a:solidFill>
                  <a:schemeClr val="tx1"/>
                </a:solidFill>
                <a:latin typeface="+mn-lt"/>
                <a:ea typeface="+mn-ea"/>
                <a:cs typeface="+mn-cs"/>
              </a:rPr>
              <a:t>combine together observations with different bias characteristics into a forecast model that itself may be biased compared to the truth.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latin typeface="+mn-lt"/>
                <a:ea typeface="+mn-ea"/>
                <a:cs typeface="+mn-cs"/>
              </a:rPr>
              <a:t>In the ECMWF system, for example, bias correction is applied to the AIREPs and satellite observations (as well as to other observation types not connected to humidity). In order to anchor the bias corrections and the final the humidity analysis, RAOBS are not bias corrected with </a:t>
            </a:r>
            <a:r>
              <a:rPr lang="en-GB" sz="1000" kern="1200" dirty="0" err="1" smtClean="0">
                <a:solidFill>
                  <a:schemeClr val="tx1"/>
                </a:solidFill>
                <a:latin typeface="+mn-lt"/>
                <a:ea typeface="+mn-ea"/>
                <a:cs typeface="+mn-cs"/>
              </a:rPr>
              <a:t>VarBC</a:t>
            </a:r>
            <a:r>
              <a:rPr lang="en-GB" sz="1000" kern="1200" dirty="0" smtClean="0">
                <a:solidFill>
                  <a:schemeClr val="tx1"/>
                </a:solidFill>
                <a:latin typeface="+mn-lt"/>
                <a:ea typeface="+mn-ea"/>
                <a:cs typeface="+mn-cs"/>
              </a:rPr>
              <a:t> (although corrections are applied to standardize them to night-time RS92 observations; see </a:t>
            </a:r>
            <a:r>
              <a:rPr lang="en-GB" sz="1000" kern="1200" dirty="0" err="1" smtClean="0">
                <a:solidFill>
                  <a:schemeClr val="tx1"/>
                </a:solidFill>
                <a:latin typeface="+mn-lt"/>
                <a:ea typeface="+mn-ea"/>
                <a:cs typeface="+mn-cs"/>
              </a:rPr>
              <a:t>Agusti-Panareda</a:t>
            </a:r>
            <a:r>
              <a:rPr lang="en-GB" sz="1000" kern="1200" dirty="0" smtClean="0">
                <a:solidFill>
                  <a:schemeClr val="tx1"/>
                </a:solidFill>
                <a:latin typeface="+mn-lt"/>
                <a:ea typeface="+mn-ea"/>
                <a:cs typeface="+mn-cs"/>
              </a:rPr>
              <a:t> et al. 2009). Hence it is possible that humidity analyses share similar bias characteristics to </a:t>
            </a:r>
            <a:r>
              <a:rPr lang="en-GB" sz="1000" kern="1200" dirty="0" err="1" smtClean="0">
                <a:solidFill>
                  <a:schemeClr val="tx1"/>
                </a:solidFill>
                <a:latin typeface="+mn-lt"/>
                <a:ea typeface="+mn-ea"/>
                <a:cs typeface="+mn-cs"/>
              </a:rPr>
              <a:t>radiosondes</a:t>
            </a:r>
            <a:r>
              <a:rPr lang="en-GB" sz="1000" kern="1200" dirty="0" smtClean="0">
                <a:solidFill>
                  <a:schemeClr val="tx1"/>
                </a:solidFill>
                <a:latin typeface="+mn-lt"/>
                <a:ea typeface="+mn-ea"/>
                <a:cs typeface="+mn-cs"/>
              </a:rPr>
              <a:t>, which might explain some of the consistency between the spectral gradient-dependent bias found with both in situ measurements and NWP simulations. More investigations would be needed to test the impact of this anchoring.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latin typeface="+mn-lt"/>
                <a:ea typeface="+mn-ea"/>
                <a:cs typeface="+mn-cs"/>
              </a:rPr>
              <a:t>An issue that affects most comparisons between 183 GHz observations and a reference is cloud detection, because the effects of clouds and precipitation are not usually included in </a:t>
            </a:r>
            <a:r>
              <a:rPr lang="en-GB" sz="1000" kern="1200" dirty="0" err="1" smtClean="0">
                <a:solidFill>
                  <a:schemeClr val="tx1"/>
                </a:solidFill>
                <a:latin typeface="+mn-lt"/>
                <a:ea typeface="+mn-ea"/>
                <a:cs typeface="+mn-cs"/>
              </a:rPr>
              <a:t>radiative</a:t>
            </a:r>
            <a:r>
              <a:rPr lang="en-GB" sz="1000" kern="1200" dirty="0" smtClean="0">
                <a:solidFill>
                  <a:schemeClr val="tx1"/>
                </a:solidFill>
                <a:latin typeface="+mn-lt"/>
                <a:ea typeface="+mn-ea"/>
                <a:cs typeface="+mn-cs"/>
              </a:rPr>
              <a:t> transfer simulations. The presence of clouds and precipitation will naturally reduce 183 GHz brightness temperatures in the lower-peaking channels, either by scattering or by absorption, which increases the altitude of the weighting function</a:t>
            </a:r>
          </a:p>
          <a:p>
            <a:endParaRPr lang="en-GB" dirty="0"/>
          </a:p>
        </p:txBody>
      </p:sp>
      <p:sp>
        <p:nvSpPr>
          <p:cNvPr id="4" name="Slide Number Placeholder 3"/>
          <p:cNvSpPr>
            <a:spLocks noGrp="1"/>
          </p:cNvSpPr>
          <p:nvPr>
            <p:ph type="sldNum" sz="quarter" idx="10"/>
          </p:nvPr>
        </p:nvSpPr>
        <p:spPr/>
        <p:txBody>
          <a:bodyPr/>
          <a:lstStyle/>
          <a:p>
            <a:fld id="{164AD64F-6FF6-4D2B-BEFD-207B8D1196A2}"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90EA3AE-55C9-42CB-A584-E7C70E374DD6}" type="datetimeFigureOut">
              <a:rPr lang="en-GB" smtClean="0"/>
              <a:pPr/>
              <a:t>16/09/2015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13B87A-F6B0-4D6E-A4F9-749964F5E55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0EA3AE-55C9-42CB-A584-E7C70E374DD6}" type="datetimeFigureOut">
              <a:rPr lang="en-GB" smtClean="0"/>
              <a:pPr/>
              <a:t>16/09/2015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13B87A-F6B0-4D6E-A4F9-749964F5E55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0EA3AE-55C9-42CB-A584-E7C70E374DD6}" type="datetimeFigureOut">
              <a:rPr lang="en-GB" smtClean="0"/>
              <a:pPr/>
              <a:t>16/09/2015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13B87A-F6B0-4D6E-A4F9-749964F5E55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0EA3AE-55C9-42CB-A584-E7C70E374DD6}" type="datetimeFigureOut">
              <a:rPr lang="en-GB" smtClean="0"/>
              <a:pPr/>
              <a:t>16/09/2015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13B87A-F6B0-4D6E-A4F9-749964F5E55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0EA3AE-55C9-42CB-A584-E7C70E374DD6}" type="datetimeFigureOut">
              <a:rPr lang="en-GB" smtClean="0"/>
              <a:pPr/>
              <a:t>16/09/2015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13B87A-F6B0-4D6E-A4F9-749964F5E55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90EA3AE-55C9-42CB-A584-E7C70E374DD6}" type="datetimeFigureOut">
              <a:rPr lang="en-GB" smtClean="0"/>
              <a:pPr/>
              <a:t>16/09/2015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13B87A-F6B0-4D6E-A4F9-749964F5E55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90EA3AE-55C9-42CB-A584-E7C70E374DD6}" type="datetimeFigureOut">
              <a:rPr lang="en-GB" smtClean="0"/>
              <a:pPr/>
              <a:t>16/09/2015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13B87A-F6B0-4D6E-A4F9-749964F5E55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90EA3AE-55C9-42CB-A584-E7C70E374DD6}" type="datetimeFigureOut">
              <a:rPr lang="en-GB" smtClean="0"/>
              <a:pPr/>
              <a:t>16/09/2015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13B87A-F6B0-4D6E-A4F9-749964F5E55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EA3AE-55C9-42CB-A584-E7C70E374DD6}" type="datetimeFigureOut">
              <a:rPr lang="en-GB" smtClean="0"/>
              <a:pPr/>
              <a:t>16/09/2015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13B87A-F6B0-4D6E-A4F9-749964F5E55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EA3AE-55C9-42CB-A584-E7C70E374DD6}" type="datetimeFigureOut">
              <a:rPr lang="en-GB" smtClean="0"/>
              <a:pPr/>
              <a:t>16/09/2015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13B87A-F6B0-4D6E-A4F9-749964F5E55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EA3AE-55C9-42CB-A584-E7C70E374DD6}" type="datetimeFigureOut">
              <a:rPr lang="en-GB" smtClean="0"/>
              <a:pPr/>
              <a:t>16/09/2015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13B87A-F6B0-4D6E-A4F9-749964F5E55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EA3AE-55C9-42CB-A584-E7C70E374DD6}" type="datetimeFigureOut">
              <a:rPr lang="en-GB" smtClean="0"/>
              <a:pPr/>
              <a:t>16/09/2015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3B87A-F6B0-4D6E-A4F9-749964F5E55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mw183.sciencesconf.org/conference/mw183/header/SAPHIR_titre.jpg"/>
          <p:cNvPicPr>
            <a:picLocks noChangeAspect="1" noChangeArrowheads="1"/>
          </p:cNvPicPr>
          <p:nvPr/>
        </p:nvPicPr>
        <p:blipFill>
          <a:blip r:embed="rId2" cstate="print"/>
          <a:srcRect/>
          <a:stretch>
            <a:fillRect/>
          </a:stretch>
        </p:blipFill>
        <p:spPr bwMode="auto">
          <a:xfrm>
            <a:off x="179512" y="109735"/>
            <a:ext cx="8782050" cy="2743201"/>
          </a:xfrm>
          <a:prstGeom prst="rect">
            <a:avLst/>
          </a:prstGeom>
          <a:noFill/>
        </p:spPr>
      </p:pic>
      <p:sp>
        <p:nvSpPr>
          <p:cNvPr id="5" name="Rectangle 4"/>
          <p:cNvSpPr/>
          <p:nvPr/>
        </p:nvSpPr>
        <p:spPr>
          <a:xfrm>
            <a:off x="0" y="3284984"/>
            <a:ext cx="4139952" cy="1354217"/>
          </a:xfrm>
          <a:prstGeom prst="rect">
            <a:avLst/>
          </a:prstGeom>
        </p:spPr>
        <p:txBody>
          <a:bodyPr wrap="square">
            <a:spAutoFit/>
          </a:bodyPr>
          <a:lstStyle/>
          <a:p>
            <a:endParaRPr lang="en-GB" dirty="0"/>
          </a:p>
          <a:p>
            <a:pPr algn="ctr"/>
            <a:r>
              <a:rPr lang="en-US" sz="3200" b="1" dirty="0">
                <a:solidFill>
                  <a:srgbClr val="C00000"/>
                </a:solidFill>
              </a:rPr>
              <a:t> High </a:t>
            </a:r>
            <a:r>
              <a:rPr lang="en-US" sz="3200" b="1" dirty="0" smtClean="0">
                <a:solidFill>
                  <a:srgbClr val="C00000"/>
                </a:solidFill>
              </a:rPr>
              <a:t>points from the workshop </a:t>
            </a:r>
            <a:endParaRPr lang="en-GB" sz="3200" b="1" dirty="0">
              <a:solidFill>
                <a:srgbClr val="C00000"/>
              </a:solidFill>
            </a:endParaRPr>
          </a:p>
        </p:txBody>
      </p:sp>
      <p:pic>
        <p:nvPicPr>
          <p:cNvPr id="6" name="Picture 5" descr="image3.JPG"/>
          <p:cNvPicPr>
            <a:picLocks noChangeAspect="1"/>
          </p:cNvPicPr>
          <p:nvPr/>
        </p:nvPicPr>
        <p:blipFill>
          <a:blip r:embed="rId3" cstate="print"/>
          <a:srcRect l="6016" b="26068"/>
          <a:stretch>
            <a:fillRect/>
          </a:stretch>
        </p:blipFill>
        <p:spPr>
          <a:xfrm>
            <a:off x="4427984" y="2862318"/>
            <a:ext cx="4499992" cy="2654914"/>
          </a:xfrm>
          <a:prstGeom prst="rect">
            <a:avLst/>
          </a:prstGeom>
        </p:spPr>
      </p:pic>
      <p:sp>
        <p:nvSpPr>
          <p:cNvPr id="7" name="Rectangle 6"/>
          <p:cNvSpPr/>
          <p:nvPr/>
        </p:nvSpPr>
        <p:spPr>
          <a:xfrm>
            <a:off x="179512" y="4881934"/>
            <a:ext cx="4572000" cy="923330"/>
          </a:xfrm>
          <a:prstGeom prst="rect">
            <a:avLst/>
          </a:prstGeom>
        </p:spPr>
        <p:txBody>
          <a:bodyPr>
            <a:spAutoFit/>
          </a:bodyPr>
          <a:lstStyle/>
          <a:p>
            <a:r>
              <a:rPr lang="en-GB" dirty="0"/>
              <a:t>organizing committee</a:t>
            </a:r>
            <a:r>
              <a:rPr lang="en-GB" dirty="0" smtClean="0"/>
              <a:t/>
            </a:r>
            <a:br>
              <a:rPr lang="en-GB" dirty="0" smtClean="0"/>
            </a:br>
            <a:r>
              <a:rPr lang="en-GB" dirty="0"/>
              <a:t>Hélène Brogniez, Stephen English, Jean-François </a:t>
            </a:r>
            <a:r>
              <a:rPr lang="en-GB" dirty="0" err="1"/>
              <a:t>Mahfouf</a:t>
            </a:r>
            <a:r>
              <a:rPr lang="en-GB" dirty="0"/>
              <a:t> and Sophie </a:t>
            </a:r>
            <a:r>
              <a:rPr lang="en-GB" dirty="0" err="1"/>
              <a:t>Cloché</a:t>
            </a:r>
            <a:endParaRPr lang="en-GB" dirty="0"/>
          </a:p>
        </p:txBody>
      </p:sp>
      <p:sp>
        <p:nvSpPr>
          <p:cNvPr id="8" name="TextBox 7"/>
          <p:cNvSpPr txBox="1"/>
          <p:nvPr/>
        </p:nvSpPr>
        <p:spPr>
          <a:xfrm>
            <a:off x="107504" y="6453336"/>
            <a:ext cx="5562357" cy="369332"/>
          </a:xfrm>
          <a:prstGeom prst="rect">
            <a:avLst/>
          </a:prstGeom>
          <a:noFill/>
        </p:spPr>
        <p:txBody>
          <a:bodyPr wrap="none" rtlCol="0">
            <a:spAutoFit/>
          </a:bodyPr>
          <a:lstStyle/>
          <a:p>
            <a:r>
              <a:rPr lang="en-US" dirty="0" smtClean="0"/>
              <a:t>Many thanks to </a:t>
            </a:r>
            <a:r>
              <a:rPr lang="en-GB" dirty="0" smtClean="0"/>
              <a:t>Hélène for helping setting up these slides</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1720" y="476672"/>
            <a:ext cx="4572000" cy="830997"/>
          </a:xfrm>
          <a:prstGeom prst="rect">
            <a:avLst/>
          </a:prstGeom>
        </p:spPr>
        <p:txBody>
          <a:bodyPr>
            <a:spAutoFit/>
          </a:bodyPr>
          <a:lstStyle/>
          <a:p>
            <a:pPr algn="ctr"/>
            <a:r>
              <a:rPr lang="en-US" sz="2400" b="1" dirty="0">
                <a:solidFill>
                  <a:schemeClr val="accent1">
                    <a:lumMod val="75000"/>
                  </a:schemeClr>
                </a:solidFill>
              </a:rPr>
              <a:t>What is the contribution of each element to the overall </a:t>
            </a:r>
            <a:r>
              <a:rPr lang="en-US" sz="2400" b="1" dirty="0" smtClean="0">
                <a:solidFill>
                  <a:schemeClr val="accent1">
                    <a:lumMod val="75000"/>
                  </a:schemeClr>
                </a:solidFill>
              </a:rPr>
              <a:t>biases?</a:t>
            </a:r>
            <a:endParaRPr lang="en-GB" sz="2400" dirty="0">
              <a:solidFill>
                <a:schemeClr val="accent1">
                  <a:lumMod val="75000"/>
                </a:schemeClr>
              </a:solidFill>
            </a:endParaRPr>
          </a:p>
        </p:txBody>
      </p:sp>
      <p:sp>
        <p:nvSpPr>
          <p:cNvPr id="3" name="Oval 2"/>
          <p:cNvSpPr/>
          <p:nvPr/>
        </p:nvSpPr>
        <p:spPr>
          <a:xfrm>
            <a:off x="1979712" y="260648"/>
            <a:ext cx="4824536" cy="12241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95536" y="1628800"/>
            <a:ext cx="8208912" cy="2523768"/>
          </a:xfrm>
          <a:prstGeom prst="rect">
            <a:avLst/>
          </a:prstGeom>
          <a:noFill/>
        </p:spPr>
        <p:txBody>
          <a:bodyPr wrap="square" rtlCol="0">
            <a:spAutoFit/>
          </a:bodyPr>
          <a:lstStyle/>
          <a:p>
            <a:r>
              <a:rPr lang="en-US" dirty="0" smtClean="0">
                <a:solidFill>
                  <a:schemeClr val="tx2">
                    <a:lumMod val="60000"/>
                    <a:lumOff val="40000"/>
                  </a:schemeClr>
                </a:solidFill>
              </a:rPr>
              <a:t>It appears to be a combination of multiple  error sources:</a:t>
            </a:r>
          </a:p>
          <a:p>
            <a:endParaRPr lang="en-US" sz="800" dirty="0" smtClean="0"/>
          </a:p>
          <a:p>
            <a:pPr>
              <a:buFont typeface="Arial" pitchFamily="34" charset="0"/>
              <a:buChar char="•"/>
            </a:pPr>
            <a:r>
              <a:rPr lang="en-US" dirty="0" smtClean="0"/>
              <a:t> Undetected clouds;</a:t>
            </a:r>
          </a:p>
          <a:p>
            <a:pPr>
              <a:buFont typeface="Arial" pitchFamily="34" charset="0"/>
              <a:buChar char="•"/>
            </a:pPr>
            <a:endParaRPr lang="en-US" sz="800" dirty="0" smtClean="0"/>
          </a:p>
          <a:p>
            <a:pPr>
              <a:buFont typeface="Arial" pitchFamily="34" charset="0"/>
              <a:buChar char="•"/>
            </a:pPr>
            <a:r>
              <a:rPr lang="en-US" dirty="0" smtClean="0"/>
              <a:t> Surface contamination in the low peaking channels;</a:t>
            </a:r>
          </a:p>
          <a:p>
            <a:pPr>
              <a:buFont typeface="Arial" pitchFamily="34" charset="0"/>
              <a:buChar char="•"/>
            </a:pPr>
            <a:endParaRPr lang="en-US" sz="800" dirty="0" smtClean="0"/>
          </a:p>
          <a:p>
            <a:pPr>
              <a:buFont typeface="Arial" pitchFamily="34" charset="0"/>
              <a:buChar char="•"/>
            </a:pPr>
            <a:r>
              <a:rPr lang="en-US" dirty="0" smtClean="0"/>
              <a:t> Spectroscopy has multiple components to explain some of the biases;</a:t>
            </a:r>
          </a:p>
          <a:p>
            <a:pPr>
              <a:buFont typeface="Arial" pitchFamily="34" charset="0"/>
              <a:buChar char="•"/>
            </a:pPr>
            <a:endParaRPr lang="en-US" sz="800" dirty="0" smtClean="0"/>
          </a:p>
          <a:p>
            <a:pPr>
              <a:buFont typeface="Arial" pitchFamily="34" charset="0"/>
              <a:buChar char="•"/>
            </a:pPr>
            <a:r>
              <a:rPr lang="en-US" dirty="0" smtClean="0"/>
              <a:t> Instrument errors;</a:t>
            </a:r>
          </a:p>
          <a:p>
            <a:pPr>
              <a:buFont typeface="Arial" pitchFamily="34" charset="0"/>
              <a:buChar char="•"/>
            </a:pPr>
            <a:r>
              <a:rPr lang="en-US" dirty="0" smtClean="0"/>
              <a:t>………………</a:t>
            </a:r>
          </a:p>
          <a:p>
            <a:endParaRPr lang="en-GB" dirty="0"/>
          </a:p>
        </p:txBody>
      </p:sp>
      <p:sp>
        <p:nvSpPr>
          <p:cNvPr id="2049" name="Rectangle 1"/>
          <p:cNvSpPr>
            <a:spLocks noChangeArrowheads="1"/>
          </p:cNvSpPr>
          <p:nvPr/>
        </p:nvSpPr>
        <p:spPr bwMode="auto">
          <a:xfrm>
            <a:off x="179512" y="3827365"/>
            <a:ext cx="8856984"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Towards recommendations and actions</a:t>
            </a:r>
            <a:endParaRPr kumimoji="0" lang="en-GB"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Improve the quantification of the effect of undetected cloud is needed for MW instruments. The use of cloud masks derived from visible-IR algorithms must account for sampling biases.</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Reinforce the links between instrument designers and spectroscopy experts.</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Encourage cross comparisons of water </a:t>
            </a:r>
            <a:r>
              <a:rPr kumimoji="0" lang="en-GB" sz="1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vapor</a:t>
            </a: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measurements by lidar, RAOBS and models.</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knowledge of the spectral response functions of the instruments is mandatory, as well as the record of digital data and meta data of SRF, antenna patterns etc.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a:t>
            </a:r>
            <a:r>
              <a:rPr kumimoji="0" lang="en-GB" sz="1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WMO: the SATURN portal (http://www.wmo.int/pages/prog/sat/index_en.php) should include a point of contact for each instrument listed in the database.</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Whilst recognizing the high confidence in spectroscopic parameters there is a clear need for new and continuing laboratory measurements to confirm the uncertainty levels for the main parameters. It is thus important to discuss funding opportunities for new 183 GHz spectroscopic measurements during the HITRAN meetings.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Test impact of new spectroscopic data sets from the Russian laboratory work on 183 GHz calculations</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8496944" cy="2862322"/>
          </a:xfrm>
          <a:prstGeom prst="rect">
            <a:avLst/>
          </a:prstGeom>
          <a:noFill/>
        </p:spPr>
        <p:txBody>
          <a:bodyPr wrap="square" rtlCol="0">
            <a:spAutoFit/>
          </a:bodyPr>
          <a:lstStyle/>
          <a:p>
            <a:pPr algn="just"/>
            <a:r>
              <a:rPr lang="en-US" u="sng" dirty="0" smtClean="0"/>
              <a:t>The workshop aimed </a:t>
            </a:r>
            <a:r>
              <a:rPr lang="en-US" u="sng" dirty="0"/>
              <a:t>at identifying possible explanations for biases observed between measured and simulated 183GHz data.</a:t>
            </a:r>
            <a:r>
              <a:rPr lang="en-US" dirty="0"/>
              <a:t> </a:t>
            </a:r>
            <a:endParaRPr lang="en-US" dirty="0" smtClean="0"/>
          </a:p>
          <a:p>
            <a:pPr algn="just"/>
            <a:endParaRPr lang="en-US" dirty="0"/>
          </a:p>
          <a:p>
            <a:pPr algn="just"/>
            <a:r>
              <a:rPr lang="en-US" dirty="0" smtClean="0">
                <a:solidFill>
                  <a:schemeClr val="tx2"/>
                </a:solidFill>
              </a:rPr>
              <a:t>Comparisons </a:t>
            </a:r>
            <a:r>
              <a:rPr lang="en-US" dirty="0">
                <a:solidFill>
                  <a:schemeClr val="tx2"/>
                </a:solidFill>
              </a:rPr>
              <a:t>of brightness temperatures measured by the SAPHIR instrument on </a:t>
            </a:r>
            <a:r>
              <a:rPr lang="en-US" dirty="0" err="1">
                <a:solidFill>
                  <a:schemeClr val="tx2"/>
                </a:solidFill>
              </a:rPr>
              <a:t>Megha-Tropiques</a:t>
            </a:r>
            <a:r>
              <a:rPr lang="en-US" dirty="0">
                <a:solidFill>
                  <a:schemeClr val="tx2"/>
                </a:solidFill>
              </a:rPr>
              <a:t>, ATMS on Suomi-NPP and MHS on Metop-A&amp;B with values calculated using radiative transfer models such as RTTOV and ARTS, using  both radiosonde and NWP short range forecasts input data, have shown biases in the wings of the 183 GHz line. </a:t>
            </a:r>
            <a:endParaRPr lang="en-US" dirty="0" smtClean="0">
              <a:solidFill>
                <a:schemeClr val="tx2"/>
              </a:solidFill>
            </a:endParaRPr>
          </a:p>
          <a:p>
            <a:pPr algn="just"/>
            <a:endParaRPr lang="en-US" dirty="0"/>
          </a:p>
          <a:p>
            <a:pPr algn="just"/>
            <a:endParaRPr lang="en-US" dirty="0"/>
          </a:p>
          <a:p>
            <a:r>
              <a:rPr lang="en-US" dirty="0"/>
              <a:t>  </a:t>
            </a:r>
            <a:endParaRPr lang="en-GB" dirty="0"/>
          </a:p>
        </p:txBody>
      </p:sp>
      <p:pic>
        <p:nvPicPr>
          <p:cNvPr id="14338" name="Picture 2"/>
          <p:cNvPicPr>
            <a:picLocks noChangeAspect="1" noChangeArrowheads="1"/>
          </p:cNvPicPr>
          <p:nvPr/>
        </p:nvPicPr>
        <p:blipFill>
          <a:blip r:embed="rId3" cstate="print"/>
          <a:srcRect/>
          <a:stretch>
            <a:fillRect/>
          </a:stretch>
        </p:blipFill>
        <p:spPr bwMode="auto">
          <a:xfrm>
            <a:off x="323528" y="3356992"/>
            <a:ext cx="3959721" cy="3356625"/>
          </a:xfrm>
          <a:prstGeom prst="rect">
            <a:avLst/>
          </a:prstGeom>
          <a:noFill/>
          <a:ln w="9525">
            <a:noFill/>
            <a:miter lim="800000"/>
            <a:headEnd/>
            <a:tailEnd/>
          </a:ln>
        </p:spPr>
      </p:pic>
      <p:pic>
        <p:nvPicPr>
          <p:cNvPr id="14339" name="Picture 3"/>
          <p:cNvPicPr>
            <a:picLocks noChangeAspect="1" noChangeArrowheads="1"/>
          </p:cNvPicPr>
          <p:nvPr/>
        </p:nvPicPr>
        <p:blipFill>
          <a:blip r:embed="rId4" cstate="print"/>
          <a:srcRect/>
          <a:stretch>
            <a:fillRect/>
          </a:stretch>
        </p:blipFill>
        <p:spPr bwMode="auto">
          <a:xfrm>
            <a:off x="4860032" y="2990927"/>
            <a:ext cx="4065067" cy="3867073"/>
          </a:xfrm>
          <a:prstGeom prst="rect">
            <a:avLst/>
          </a:prstGeom>
          <a:noFill/>
          <a:ln w="9525">
            <a:noFill/>
            <a:miter lim="800000"/>
            <a:headEnd/>
            <a:tailEnd/>
          </a:ln>
        </p:spPr>
      </p:pic>
      <p:sp>
        <p:nvSpPr>
          <p:cNvPr id="7" name="TextBox 6"/>
          <p:cNvSpPr txBox="1"/>
          <p:nvPr/>
        </p:nvSpPr>
        <p:spPr>
          <a:xfrm>
            <a:off x="8172400" y="3573016"/>
            <a:ext cx="832279" cy="923330"/>
          </a:xfrm>
          <a:prstGeom prst="rect">
            <a:avLst/>
          </a:prstGeom>
          <a:noFill/>
        </p:spPr>
        <p:txBody>
          <a:bodyPr wrap="none" rtlCol="0">
            <a:spAutoFit/>
          </a:bodyPr>
          <a:lstStyle/>
          <a:p>
            <a:r>
              <a:rPr lang="en-US" dirty="0" smtClean="0"/>
              <a:t>183 </a:t>
            </a:r>
            <a:r>
              <a:rPr lang="en-US" dirty="0" smtClean="0">
                <a:sym typeface="Symbol"/>
              </a:rPr>
              <a:t></a:t>
            </a:r>
            <a:r>
              <a:rPr lang="en-US" dirty="0" smtClean="0"/>
              <a:t>1</a:t>
            </a:r>
          </a:p>
          <a:p>
            <a:r>
              <a:rPr lang="en-US" dirty="0" smtClean="0"/>
              <a:t>183 </a:t>
            </a:r>
            <a:r>
              <a:rPr lang="en-US" dirty="0" smtClean="0">
                <a:sym typeface="Symbol"/>
              </a:rPr>
              <a:t></a:t>
            </a:r>
            <a:r>
              <a:rPr lang="en-US" dirty="0" smtClean="0"/>
              <a:t>3</a:t>
            </a:r>
          </a:p>
          <a:p>
            <a:r>
              <a:rPr lang="en-US" dirty="0" smtClean="0"/>
              <a:t>190</a:t>
            </a:r>
            <a:endParaRPr lang="en-GB" dirty="0"/>
          </a:p>
        </p:txBody>
      </p:sp>
      <p:cxnSp>
        <p:nvCxnSpPr>
          <p:cNvPr id="9" name="Straight Arrow Connector 8"/>
          <p:cNvCxnSpPr/>
          <p:nvPr/>
        </p:nvCxnSpPr>
        <p:spPr>
          <a:xfrm flipH="1">
            <a:off x="6300192" y="3789040"/>
            <a:ext cx="187220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1"/>
          </p:cNvCxnSpPr>
          <p:nvPr/>
        </p:nvCxnSpPr>
        <p:spPr>
          <a:xfrm flipH="1">
            <a:off x="7092280" y="4034681"/>
            <a:ext cx="1080120" cy="423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740352" y="4293096"/>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563888" y="3068960"/>
            <a:ext cx="1213858" cy="369332"/>
          </a:xfrm>
          <a:prstGeom prst="rect">
            <a:avLst/>
          </a:prstGeom>
          <a:noFill/>
        </p:spPr>
        <p:txBody>
          <a:bodyPr wrap="none" rtlCol="0">
            <a:spAutoFit/>
          </a:bodyPr>
          <a:lstStyle/>
          <a:p>
            <a:r>
              <a:rPr lang="en-GB" b="1" dirty="0" err="1" smtClean="0"/>
              <a:t>wrt</a:t>
            </a:r>
            <a:r>
              <a:rPr lang="en-GB" b="1" dirty="0" smtClean="0"/>
              <a:t> </a:t>
            </a:r>
            <a:r>
              <a:rPr lang="en-GB" b="1" dirty="0"/>
              <a:t>RAOBs</a:t>
            </a:r>
            <a:endParaRPr lang="en-GB" dirty="0"/>
          </a:p>
        </p:txBody>
      </p:sp>
      <p:sp>
        <p:nvSpPr>
          <p:cNvPr id="10" name="TextBox 9"/>
          <p:cNvSpPr txBox="1"/>
          <p:nvPr/>
        </p:nvSpPr>
        <p:spPr>
          <a:xfrm>
            <a:off x="2627784" y="6550223"/>
            <a:ext cx="2282228" cy="307777"/>
          </a:xfrm>
          <a:prstGeom prst="rect">
            <a:avLst/>
          </a:prstGeom>
          <a:noFill/>
        </p:spPr>
        <p:txBody>
          <a:bodyPr wrap="none" rtlCol="0">
            <a:spAutoFit/>
          </a:bodyPr>
          <a:lstStyle/>
          <a:p>
            <a:r>
              <a:rPr lang="en-US" sz="1400" b="1" dirty="0" smtClean="0">
                <a:solidFill>
                  <a:srgbClr val="7030A0"/>
                </a:solidFill>
              </a:rPr>
              <a:t>Courtesy of Helene </a:t>
            </a:r>
            <a:r>
              <a:rPr lang="en-GB" sz="1400" b="1" dirty="0" smtClean="0">
                <a:solidFill>
                  <a:srgbClr val="7030A0"/>
                </a:solidFill>
              </a:rPr>
              <a:t>Brogniez</a:t>
            </a:r>
            <a:endParaRPr lang="en-GB" sz="1400" b="1" dirty="0">
              <a:solidFill>
                <a:srgbClr val="7030A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6592702" cy="369332"/>
          </a:xfrm>
          <a:prstGeom prst="rect">
            <a:avLst/>
          </a:prstGeom>
        </p:spPr>
        <p:txBody>
          <a:bodyPr wrap="none">
            <a:spAutoFit/>
          </a:bodyPr>
          <a:lstStyle/>
          <a:p>
            <a:r>
              <a:rPr lang="en-US" b="1" dirty="0" smtClean="0"/>
              <a:t>Also when </a:t>
            </a:r>
            <a:r>
              <a:rPr lang="en-US" b="1" dirty="0"/>
              <a:t>assimilated for NWP </a:t>
            </a:r>
            <a:r>
              <a:rPr lang="en-US" b="1" dirty="0" smtClean="0"/>
              <a:t>purposes: </a:t>
            </a:r>
            <a:r>
              <a:rPr lang="en-US" dirty="0"/>
              <a:t>Δ</a:t>
            </a:r>
            <a:r>
              <a:rPr lang="en-US" b="1" dirty="0"/>
              <a:t>BT (K) </a:t>
            </a:r>
            <a:r>
              <a:rPr lang="en-US" b="1" dirty="0" err="1"/>
              <a:t>Obs</a:t>
            </a:r>
            <a:r>
              <a:rPr lang="en-US" b="1" dirty="0"/>
              <a:t> – First Guess</a:t>
            </a:r>
            <a:endParaRPr lang="en-GB" dirty="0"/>
          </a:p>
        </p:txBody>
      </p:sp>
      <p:pic>
        <p:nvPicPr>
          <p:cNvPr id="15362" name="Picture 2"/>
          <p:cNvPicPr>
            <a:picLocks noChangeAspect="1" noChangeArrowheads="1"/>
          </p:cNvPicPr>
          <p:nvPr/>
        </p:nvPicPr>
        <p:blipFill>
          <a:blip r:embed="rId3" cstate="print"/>
          <a:srcRect/>
          <a:stretch>
            <a:fillRect/>
          </a:stretch>
        </p:blipFill>
        <p:spPr bwMode="auto">
          <a:xfrm>
            <a:off x="539552" y="1196752"/>
            <a:ext cx="7932310" cy="4320480"/>
          </a:xfrm>
          <a:prstGeom prst="rect">
            <a:avLst/>
          </a:prstGeom>
          <a:noFill/>
          <a:ln w="9525">
            <a:noFill/>
            <a:miter lim="800000"/>
            <a:headEnd/>
            <a:tailEnd/>
          </a:ln>
        </p:spPr>
      </p:pic>
      <p:sp>
        <p:nvSpPr>
          <p:cNvPr id="5" name="TextBox 4"/>
          <p:cNvSpPr txBox="1"/>
          <p:nvPr/>
        </p:nvSpPr>
        <p:spPr>
          <a:xfrm>
            <a:off x="323528" y="620688"/>
            <a:ext cx="2282228" cy="307777"/>
          </a:xfrm>
          <a:prstGeom prst="rect">
            <a:avLst/>
          </a:prstGeom>
          <a:noFill/>
        </p:spPr>
        <p:txBody>
          <a:bodyPr wrap="none" rtlCol="0">
            <a:spAutoFit/>
          </a:bodyPr>
          <a:lstStyle/>
          <a:p>
            <a:r>
              <a:rPr lang="en-US" sz="1400" b="1" dirty="0" smtClean="0">
                <a:solidFill>
                  <a:srgbClr val="7030A0"/>
                </a:solidFill>
              </a:rPr>
              <a:t>Courtesy of Hélène </a:t>
            </a:r>
            <a:r>
              <a:rPr lang="en-GB" sz="1400" b="1" dirty="0" smtClean="0">
                <a:solidFill>
                  <a:srgbClr val="7030A0"/>
                </a:solidFill>
              </a:rPr>
              <a:t>Brogniez</a:t>
            </a:r>
            <a:endParaRPr lang="en-GB" sz="1400" b="1" dirty="0">
              <a:solidFill>
                <a:srgbClr val="7030A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280920" cy="5355312"/>
          </a:xfrm>
          <a:prstGeom prst="rect">
            <a:avLst/>
          </a:prstGeom>
        </p:spPr>
        <p:txBody>
          <a:bodyPr wrap="square">
            <a:spAutoFit/>
          </a:bodyPr>
          <a:lstStyle/>
          <a:p>
            <a:pPr algn="just"/>
            <a:r>
              <a:rPr lang="en-US" dirty="0" smtClean="0"/>
              <a:t>The workshop was formatted around some introductory presentations followed by </a:t>
            </a:r>
            <a:r>
              <a:rPr lang="en-US" b="1" dirty="0" smtClean="0">
                <a:solidFill>
                  <a:srgbClr val="FF0000"/>
                </a:solidFill>
              </a:rPr>
              <a:t>working group (WG) discussions </a:t>
            </a:r>
            <a:r>
              <a:rPr lang="en-US" dirty="0" smtClean="0"/>
              <a:t>that addressed errors and uncertainties for: </a:t>
            </a:r>
          </a:p>
          <a:p>
            <a:pPr algn="just"/>
            <a:endParaRPr lang="en-US" dirty="0" smtClean="0"/>
          </a:p>
          <a:p>
            <a:pPr algn="just"/>
            <a:r>
              <a:rPr lang="en-US" dirty="0" smtClean="0"/>
              <a:t>	</a:t>
            </a:r>
            <a:r>
              <a:rPr lang="en-US" dirty="0" smtClean="0">
                <a:solidFill>
                  <a:srgbClr val="FF0000"/>
                </a:solidFill>
              </a:rPr>
              <a:t>WG1: </a:t>
            </a:r>
            <a:r>
              <a:rPr lang="en-US" u="sng" dirty="0" smtClean="0">
                <a:solidFill>
                  <a:srgbClr val="FF0000"/>
                </a:solidFill>
              </a:rPr>
              <a:t>"in situ" water vapor measurements</a:t>
            </a:r>
            <a:r>
              <a:rPr lang="en-US" dirty="0" smtClean="0"/>
              <a:t> (to assess </a:t>
            </a:r>
            <a:r>
              <a:rPr lang="en-US" dirty="0" smtClean="0"/>
              <a:t>the absolute </a:t>
            </a:r>
            <a:r>
              <a:rPr lang="en-US" dirty="0" smtClean="0"/>
              <a:t>and 	relative accuracy of references: i.e. RAOBs, GNSS, lidars, </a:t>
            </a:r>
            <a:r>
              <a:rPr lang="en-US" dirty="0" smtClean="0"/>
              <a:t>measurements </a:t>
            </a:r>
            <a:r>
              <a:rPr lang="en-US" dirty="0" smtClean="0"/>
              <a:t>of 	RH; errors in the comparison between in-situ and space-borne 	measurements)</a:t>
            </a:r>
          </a:p>
          <a:p>
            <a:pPr algn="just"/>
            <a:endParaRPr lang="en-US" dirty="0" smtClean="0"/>
          </a:p>
          <a:p>
            <a:pPr algn="just"/>
            <a:r>
              <a:rPr lang="en-US" dirty="0" smtClean="0"/>
              <a:t>	</a:t>
            </a:r>
            <a:r>
              <a:rPr lang="en-US" dirty="0" smtClean="0">
                <a:solidFill>
                  <a:srgbClr val="FF0000"/>
                </a:solidFill>
              </a:rPr>
              <a:t>WG2: </a:t>
            </a:r>
            <a:r>
              <a:rPr lang="en-US" u="sng" dirty="0" smtClean="0">
                <a:solidFill>
                  <a:srgbClr val="FF0000"/>
                </a:solidFill>
              </a:rPr>
              <a:t>space-borne instruments</a:t>
            </a:r>
            <a:r>
              <a:rPr lang="en-US" dirty="0" smtClean="0"/>
              <a:t> (absolute calibration of instruments; sensor 	</a:t>
            </a:r>
            <a:r>
              <a:rPr lang="en-US" dirty="0" err="1" smtClean="0"/>
              <a:t>intercomparison</a:t>
            </a:r>
            <a:r>
              <a:rPr lang="en-US" dirty="0" smtClean="0"/>
              <a:t>)</a:t>
            </a:r>
            <a:endParaRPr lang="en-GB" dirty="0" smtClean="0"/>
          </a:p>
          <a:p>
            <a:pPr algn="just"/>
            <a:endParaRPr lang="en-US" dirty="0" smtClean="0"/>
          </a:p>
          <a:p>
            <a:pPr algn="just"/>
            <a:r>
              <a:rPr lang="en-US" dirty="0" smtClean="0"/>
              <a:t>	</a:t>
            </a:r>
            <a:r>
              <a:rPr lang="en-US" dirty="0" smtClean="0">
                <a:solidFill>
                  <a:srgbClr val="FF0000"/>
                </a:solidFill>
              </a:rPr>
              <a:t>WG3: </a:t>
            </a:r>
            <a:r>
              <a:rPr lang="en-US" u="sng" dirty="0" smtClean="0">
                <a:solidFill>
                  <a:srgbClr val="FF0000"/>
                </a:solidFill>
              </a:rPr>
              <a:t>spectroscopy and radiative transfer</a:t>
            </a:r>
            <a:r>
              <a:rPr lang="en-US" dirty="0">
                <a:solidFill>
                  <a:srgbClr val="FF0000"/>
                </a:solidFill>
              </a:rPr>
              <a:t> </a:t>
            </a:r>
            <a:r>
              <a:rPr lang="en-US" dirty="0" smtClean="0"/>
              <a:t>(uncertainty in spectroscopic 	</a:t>
            </a:r>
            <a:r>
              <a:rPr lang="en-US" dirty="0" err="1" smtClean="0"/>
              <a:t>lineshapes</a:t>
            </a:r>
            <a:r>
              <a:rPr lang="en-US" dirty="0" smtClean="0"/>
              <a:t> and </a:t>
            </a:r>
            <a:r>
              <a:rPr lang="en-US" dirty="0" err="1" smtClean="0"/>
              <a:t>lineshape</a:t>
            </a:r>
            <a:r>
              <a:rPr lang="en-US" dirty="0" smtClean="0"/>
              <a:t> parameters; </a:t>
            </a:r>
            <a:r>
              <a:rPr lang="en-GB" dirty="0"/>
              <a:t>RTM </a:t>
            </a:r>
            <a:r>
              <a:rPr lang="en-GB" dirty="0" smtClean="0"/>
              <a:t>uncertainties; microwave and IR</a:t>
            </a:r>
            <a:r>
              <a:rPr lang="en-US" dirty="0" smtClean="0"/>
              <a:t>)</a:t>
            </a:r>
          </a:p>
          <a:p>
            <a:pPr algn="just"/>
            <a:endParaRPr lang="en-US" dirty="0" smtClean="0"/>
          </a:p>
          <a:p>
            <a:pPr algn="just"/>
            <a:r>
              <a:rPr lang="en-US" dirty="0" smtClean="0"/>
              <a:t>	</a:t>
            </a:r>
            <a:r>
              <a:rPr lang="en-US" dirty="0" smtClean="0">
                <a:solidFill>
                  <a:srgbClr val="FF0000"/>
                </a:solidFill>
              </a:rPr>
              <a:t>WG4: </a:t>
            </a:r>
            <a:r>
              <a:rPr lang="en-GB" u="sng" dirty="0" smtClean="0">
                <a:solidFill>
                  <a:srgbClr val="FF0000"/>
                </a:solidFill>
              </a:rPr>
              <a:t>errors from analysis techniques</a:t>
            </a:r>
            <a:r>
              <a:rPr lang="en-GB" dirty="0" smtClean="0">
                <a:solidFill>
                  <a:srgbClr val="FF0000"/>
                </a:solidFill>
              </a:rPr>
              <a:t> </a:t>
            </a:r>
            <a:r>
              <a:rPr lang="en-US" dirty="0" smtClean="0"/>
              <a:t>(assess difference in the 	time/space scales of measurements; uncertainties and errors linked to 	retrieval methods (</a:t>
            </a:r>
            <a:r>
              <a:rPr lang="en-GB" dirty="0" smtClean="0"/>
              <a:t>NWP </a:t>
            </a:r>
            <a:r>
              <a:rPr lang="en-GB" dirty="0"/>
              <a:t>models &amp; “</a:t>
            </a:r>
            <a:r>
              <a:rPr lang="en-GB" dirty="0" smtClean="0"/>
              <a:t>Level 2</a:t>
            </a:r>
            <a:r>
              <a:rPr lang="en-GB" dirty="0"/>
              <a:t>” </a:t>
            </a:r>
            <a:r>
              <a:rPr lang="en-GB" dirty="0" smtClean="0"/>
              <a:t>retrievals), </a:t>
            </a:r>
            <a:r>
              <a:rPr lang="en-US" dirty="0" smtClean="0"/>
              <a:t>uncertainty arising 	from undetected clouds)</a:t>
            </a:r>
          </a:p>
          <a:p>
            <a:pPr algn="just"/>
            <a:endParaRPr lang="en-US" dirty="0" smtClean="0"/>
          </a:p>
        </p:txBody>
      </p:sp>
      <p:sp>
        <p:nvSpPr>
          <p:cNvPr id="3" name="Rectangle 2"/>
          <p:cNvSpPr/>
          <p:nvPr/>
        </p:nvSpPr>
        <p:spPr>
          <a:xfrm>
            <a:off x="2051720" y="5661248"/>
            <a:ext cx="4572000" cy="830997"/>
          </a:xfrm>
          <a:prstGeom prst="rect">
            <a:avLst/>
          </a:prstGeom>
        </p:spPr>
        <p:txBody>
          <a:bodyPr>
            <a:spAutoFit/>
          </a:bodyPr>
          <a:lstStyle/>
          <a:p>
            <a:pPr algn="ctr"/>
            <a:r>
              <a:rPr lang="en-US" sz="2400" b="1" dirty="0">
                <a:solidFill>
                  <a:schemeClr val="accent1">
                    <a:lumMod val="75000"/>
                  </a:schemeClr>
                </a:solidFill>
              </a:rPr>
              <a:t>What is the contribution of each element to the overall </a:t>
            </a:r>
            <a:r>
              <a:rPr lang="en-US" sz="2400" b="1" dirty="0" smtClean="0">
                <a:solidFill>
                  <a:schemeClr val="accent1">
                    <a:lumMod val="75000"/>
                  </a:schemeClr>
                </a:solidFill>
              </a:rPr>
              <a:t>biases?</a:t>
            </a:r>
            <a:endParaRPr lang="en-GB" sz="2400" dirty="0">
              <a:solidFill>
                <a:schemeClr val="accent1">
                  <a:lumMod val="75000"/>
                </a:schemeClr>
              </a:solidFill>
            </a:endParaRPr>
          </a:p>
        </p:txBody>
      </p:sp>
      <p:sp>
        <p:nvSpPr>
          <p:cNvPr id="4" name="Oval 3"/>
          <p:cNvSpPr/>
          <p:nvPr/>
        </p:nvSpPr>
        <p:spPr>
          <a:xfrm>
            <a:off x="1979712" y="5445224"/>
            <a:ext cx="4824536" cy="12241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8640"/>
            <a:ext cx="9144000" cy="461665"/>
          </a:xfrm>
          <a:prstGeom prst="rect">
            <a:avLst/>
          </a:prstGeom>
          <a:noFill/>
        </p:spPr>
        <p:txBody>
          <a:bodyPr wrap="square" rtlCol="0">
            <a:spAutoFit/>
          </a:bodyPr>
          <a:lstStyle/>
          <a:p>
            <a:pPr algn="ctr"/>
            <a:r>
              <a:rPr lang="en-US" sz="2400" dirty="0" smtClean="0">
                <a:solidFill>
                  <a:srgbClr val="00B0F0"/>
                </a:solidFill>
              </a:rPr>
              <a:t>High points from WG1: in situ measurements</a:t>
            </a:r>
            <a:endParaRPr lang="en-GB" sz="2400" dirty="0">
              <a:solidFill>
                <a:srgbClr val="00B0F0"/>
              </a:solidFill>
            </a:endParaRPr>
          </a:p>
        </p:txBody>
      </p:sp>
      <p:sp>
        <p:nvSpPr>
          <p:cNvPr id="5" name="TextBox 4"/>
          <p:cNvSpPr txBox="1"/>
          <p:nvPr/>
        </p:nvSpPr>
        <p:spPr>
          <a:xfrm>
            <a:off x="323528" y="1995805"/>
            <a:ext cx="8460432" cy="2585323"/>
          </a:xfrm>
          <a:prstGeom prst="rect">
            <a:avLst/>
          </a:prstGeom>
          <a:noFill/>
          <a:ln w="25400">
            <a:solidFill>
              <a:srgbClr val="C00000"/>
            </a:solidFill>
          </a:ln>
        </p:spPr>
        <p:txBody>
          <a:bodyPr wrap="square" rtlCol="0">
            <a:spAutoFit/>
          </a:bodyPr>
          <a:lstStyle/>
          <a:p>
            <a:pPr algn="just">
              <a:buFont typeface="Arial" pitchFamily="34" charset="0"/>
              <a:buChar char="•"/>
            </a:pPr>
            <a:r>
              <a:rPr lang="en-US" dirty="0" smtClean="0">
                <a:solidFill>
                  <a:srgbClr val="C00000"/>
                </a:solidFill>
              </a:rPr>
              <a:t> Error in lower troposphere RH profiles is 2-5% , small enough not to have an impact at 183 GHz;</a:t>
            </a:r>
          </a:p>
          <a:p>
            <a:pPr algn="just"/>
            <a:endParaRPr lang="en-US" dirty="0" smtClean="0">
              <a:solidFill>
                <a:srgbClr val="C00000"/>
              </a:solidFill>
            </a:endParaRPr>
          </a:p>
          <a:p>
            <a:pPr algn="just">
              <a:buFont typeface="Arial" pitchFamily="34" charset="0"/>
              <a:buChar char="•"/>
            </a:pPr>
            <a:r>
              <a:rPr lang="en-US" dirty="0" smtClean="0">
                <a:solidFill>
                  <a:srgbClr val="C00000"/>
                </a:solidFill>
              </a:rPr>
              <a:t> Errors in higher levels of the profiles are larger </a:t>
            </a:r>
            <a:r>
              <a:rPr lang="en-US" dirty="0" smtClean="0">
                <a:solidFill>
                  <a:srgbClr val="C00000"/>
                </a:solidFill>
                <a:sym typeface="Symbol"/>
              </a:rPr>
              <a:t> </a:t>
            </a:r>
            <a:r>
              <a:rPr lang="en-GB" dirty="0" smtClean="0">
                <a:solidFill>
                  <a:srgbClr val="C00000"/>
                </a:solidFill>
              </a:rPr>
              <a:t>radiosonde errors could only explain biases near the line centre (corresponding to upper </a:t>
            </a:r>
            <a:r>
              <a:rPr lang="en-GB" dirty="0" err="1" smtClean="0">
                <a:solidFill>
                  <a:srgbClr val="C00000"/>
                </a:solidFill>
              </a:rPr>
              <a:t>tropospheric</a:t>
            </a:r>
            <a:r>
              <a:rPr lang="en-GB" dirty="0" smtClean="0">
                <a:solidFill>
                  <a:srgbClr val="C00000"/>
                </a:solidFill>
              </a:rPr>
              <a:t> humidity);</a:t>
            </a:r>
          </a:p>
          <a:p>
            <a:pPr algn="just"/>
            <a:endParaRPr lang="en-GB" dirty="0" smtClean="0">
              <a:solidFill>
                <a:srgbClr val="C00000"/>
              </a:solidFill>
            </a:endParaRPr>
          </a:p>
          <a:p>
            <a:pPr algn="just">
              <a:buFont typeface="Arial" pitchFamily="34" charset="0"/>
              <a:buChar char="•"/>
            </a:pPr>
            <a:r>
              <a:rPr lang="en-GB" b="1" dirty="0" smtClean="0">
                <a:solidFill>
                  <a:srgbClr val="C00000"/>
                </a:solidFill>
              </a:rPr>
              <a:t> </a:t>
            </a:r>
            <a:r>
              <a:rPr lang="en-GB" dirty="0" smtClean="0">
                <a:solidFill>
                  <a:srgbClr val="C00000"/>
                </a:solidFill>
              </a:rPr>
              <a:t>A systematic bias in the observed-calculated BT difference can be attributed to a spatial and temporal mismatch between the satellite measurements and the reference station (radiosonde/GNSS/lidar)</a:t>
            </a:r>
          </a:p>
        </p:txBody>
      </p:sp>
      <p:sp>
        <p:nvSpPr>
          <p:cNvPr id="7" name="Rectangle 6"/>
          <p:cNvSpPr/>
          <p:nvPr/>
        </p:nvSpPr>
        <p:spPr>
          <a:xfrm>
            <a:off x="395536" y="764704"/>
            <a:ext cx="8064896" cy="1200329"/>
          </a:xfrm>
          <a:prstGeom prst="rect">
            <a:avLst/>
          </a:prstGeom>
        </p:spPr>
        <p:txBody>
          <a:bodyPr wrap="square">
            <a:spAutoFit/>
          </a:bodyPr>
          <a:lstStyle/>
          <a:p>
            <a:r>
              <a:rPr lang="en-GB" u="sng" dirty="0" err="1" smtClean="0"/>
              <a:t>Radiosondes</a:t>
            </a:r>
            <a:r>
              <a:rPr lang="en-GB" u="sng" dirty="0" smtClean="0"/>
              <a:t>:</a:t>
            </a:r>
            <a:r>
              <a:rPr lang="en-GB" dirty="0" smtClean="0"/>
              <a:t> Uncertainties in RH arise mainly from the calibration procedures, the calibration corrections, time-lags and (for some probes) the solar radiation heating of the sensor (dry bias and on temperature cooling heating effect);</a:t>
            </a:r>
            <a:r>
              <a:rPr lang="en-US" dirty="0" smtClean="0"/>
              <a:t> day/night difference</a:t>
            </a:r>
            <a:r>
              <a:rPr lang="en-GB" dirty="0" smtClean="0"/>
              <a:t>. </a:t>
            </a:r>
            <a:endParaRPr lang="en-GB" dirty="0"/>
          </a:p>
        </p:txBody>
      </p:sp>
      <p:sp>
        <p:nvSpPr>
          <p:cNvPr id="9" name="Rectangle 8"/>
          <p:cNvSpPr/>
          <p:nvPr/>
        </p:nvSpPr>
        <p:spPr>
          <a:xfrm>
            <a:off x="251520" y="4653136"/>
            <a:ext cx="8496944" cy="923330"/>
          </a:xfrm>
          <a:prstGeom prst="rect">
            <a:avLst/>
          </a:prstGeom>
        </p:spPr>
        <p:txBody>
          <a:bodyPr wrap="square">
            <a:spAutoFit/>
          </a:bodyPr>
          <a:lstStyle/>
          <a:p>
            <a:r>
              <a:rPr lang="en-GB" u="sng" dirty="0" smtClean="0"/>
              <a:t>GNSS receivers:</a:t>
            </a:r>
            <a:r>
              <a:rPr lang="en-GB" dirty="0" smtClean="0"/>
              <a:t> GNSS estimations of the atmospheric precipitable water (PW) have a mean uncertainty of ~2% (&lt;1.0mm) (Tong et al., 2015). , Recent studies showed a dry bias in the GNSS values (~2.0mm in PW) at moist conditions (</a:t>
            </a:r>
            <a:r>
              <a:rPr lang="en-GB" dirty="0" err="1" smtClean="0"/>
              <a:t>Ciesielski</a:t>
            </a:r>
            <a:r>
              <a:rPr lang="en-GB" dirty="0" smtClean="0"/>
              <a:t> et al., 2014)</a:t>
            </a:r>
            <a:endParaRPr lang="en-GB" dirty="0"/>
          </a:p>
        </p:txBody>
      </p:sp>
      <p:sp>
        <p:nvSpPr>
          <p:cNvPr id="10" name="Rectangle 9"/>
          <p:cNvSpPr/>
          <p:nvPr/>
        </p:nvSpPr>
        <p:spPr>
          <a:xfrm>
            <a:off x="251520" y="5805264"/>
            <a:ext cx="8280920" cy="646331"/>
          </a:xfrm>
          <a:prstGeom prst="rect">
            <a:avLst/>
          </a:prstGeom>
        </p:spPr>
        <p:txBody>
          <a:bodyPr wrap="square">
            <a:spAutoFit/>
          </a:bodyPr>
          <a:lstStyle/>
          <a:p>
            <a:r>
              <a:rPr lang="en-GB" u="sng" dirty="0" smtClean="0"/>
              <a:t>Lidar systems:</a:t>
            </a:r>
            <a:r>
              <a:rPr lang="en-GB" dirty="0" smtClean="0"/>
              <a:t> Two types of lidars can be used to measure water vapour profiles, Differential absorption lidars (DIAL)  and Raman lidar: accuracy &lt; 5% </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60648"/>
            <a:ext cx="9144000" cy="461665"/>
          </a:xfrm>
          <a:prstGeom prst="rect">
            <a:avLst/>
          </a:prstGeom>
        </p:spPr>
        <p:txBody>
          <a:bodyPr wrap="square">
            <a:spAutoFit/>
          </a:bodyPr>
          <a:lstStyle/>
          <a:p>
            <a:pPr algn="ctr"/>
            <a:r>
              <a:rPr lang="en-US" sz="2400" dirty="0" smtClean="0">
                <a:solidFill>
                  <a:srgbClr val="00B0F0"/>
                </a:solidFill>
              </a:rPr>
              <a:t>High points from WG2: biases in space-borne observations</a:t>
            </a:r>
            <a:endParaRPr lang="en-GB" sz="2400" dirty="0">
              <a:solidFill>
                <a:srgbClr val="00B0F0"/>
              </a:solidFill>
            </a:endParaRPr>
          </a:p>
        </p:txBody>
      </p:sp>
      <p:sp>
        <p:nvSpPr>
          <p:cNvPr id="6" name="Rectangle 5"/>
          <p:cNvSpPr/>
          <p:nvPr/>
        </p:nvSpPr>
        <p:spPr>
          <a:xfrm>
            <a:off x="179512" y="1124744"/>
            <a:ext cx="8496944" cy="923330"/>
          </a:xfrm>
          <a:prstGeom prst="rect">
            <a:avLst/>
          </a:prstGeom>
        </p:spPr>
        <p:txBody>
          <a:bodyPr wrap="square">
            <a:spAutoFit/>
          </a:bodyPr>
          <a:lstStyle/>
          <a:p>
            <a:pPr algn="just"/>
            <a:r>
              <a:rPr lang="en-GB" dirty="0" smtClean="0"/>
              <a:t>The calibration status of the 183 GHz channels of GPM GMI and of the other sensors was presented by Wesley Berg, while William Ingram discussed the homogenisation procedures of microwave humidity sounders.</a:t>
            </a:r>
            <a:endParaRPr lang="en-GB" dirty="0"/>
          </a:p>
        </p:txBody>
      </p:sp>
      <p:sp>
        <p:nvSpPr>
          <p:cNvPr id="7" name="TextBox 6"/>
          <p:cNvSpPr txBox="1"/>
          <p:nvPr/>
        </p:nvSpPr>
        <p:spPr>
          <a:xfrm>
            <a:off x="179512" y="2420888"/>
            <a:ext cx="8568952" cy="2308324"/>
          </a:xfrm>
          <a:prstGeom prst="rect">
            <a:avLst/>
          </a:prstGeom>
          <a:noFill/>
          <a:ln w="25400">
            <a:solidFill>
              <a:srgbClr val="C00000"/>
            </a:solidFill>
          </a:ln>
        </p:spPr>
        <p:txBody>
          <a:bodyPr wrap="square" rtlCol="0">
            <a:spAutoFit/>
          </a:bodyPr>
          <a:lstStyle/>
          <a:p>
            <a:pPr>
              <a:buFont typeface="Arial" pitchFamily="34" charset="0"/>
              <a:buChar char="•"/>
            </a:pPr>
            <a:r>
              <a:rPr lang="en-US" dirty="0" smtClean="0">
                <a:solidFill>
                  <a:srgbClr val="C00000"/>
                </a:solidFill>
              </a:rPr>
              <a:t> Non linearity: until GMI only characterized pre-launch. Now can be done post-launch using noise diodes (low channels) : </a:t>
            </a:r>
            <a:r>
              <a:rPr lang="en-US" dirty="0" smtClean="0">
                <a:solidFill>
                  <a:srgbClr val="C00000"/>
                </a:solidFill>
                <a:latin typeface="Times New Roman"/>
                <a:cs typeface="Times New Roman"/>
              </a:rPr>
              <a:t> </a:t>
            </a:r>
            <a:r>
              <a:rPr lang="en-US" dirty="0" smtClean="0">
                <a:solidFill>
                  <a:srgbClr val="C00000"/>
                </a:solidFill>
              </a:rPr>
              <a:t>very small, around 0.1 K</a:t>
            </a:r>
          </a:p>
          <a:p>
            <a:endParaRPr lang="en-US" u="sng" dirty="0" smtClean="0">
              <a:solidFill>
                <a:srgbClr val="C00000"/>
              </a:solidFill>
            </a:endParaRPr>
          </a:p>
          <a:p>
            <a:pPr>
              <a:buFont typeface="Arial" pitchFamily="34" charset="0"/>
              <a:buChar char="•"/>
            </a:pPr>
            <a:r>
              <a:rPr lang="en-US" dirty="0" smtClean="0">
                <a:solidFill>
                  <a:srgbClr val="C00000"/>
                </a:solidFill>
              </a:rPr>
              <a:t> </a:t>
            </a:r>
            <a:r>
              <a:rPr lang="en-US" dirty="0" err="1" smtClean="0">
                <a:solidFill>
                  <a:srgbClr val="C00000"/>
                </a:solidFill>
              </a:rPr>
              <a:t>Intercomparison</a:t>
            </a:r>
            <a:r>
              <a:rPr lang="en-US" dirty="0" smtClean="0">
                <a:solidFill>
                  <a:srgbClr val="C00000"/>
                </a:solidFill>
              </a:rPr>
              <a:t> among different instruments gives 0.5 K among the various channels, with no trend </a:t>
            </a:r>
            <a:r>
              <a:rPr lang="en-US" dirty="0" smtClean="0">
                <a:solidFill>
                  <a:srgbClr val="00B050"/>
                </a:solidFill>
              </a:rPr>
              <a:t>(</a:t>
            </a:r>
            <a:r>
              <a:rPr lang="en-US" strike="sngStrike" dirty="0" smtClean="0">
                <a:solidFill>
                  <a:srgbClr val="00B050"/>
                </a:solidFill>
              </a:rPr>
              <a:t>see better from </a:t>
            </a:r>
            <a:r>
              <a:rPr lang="en-GB" strike="sngStrike" dirty="0" smtClean="0">
                <a:solidFill>
                  <a:srgbClr val="00B050"/>
                </a:solidFill>
              </a:rPr>
              <a:t>Rachel and Isaac presentations</a:t>
            </a:r>
            <a:r>
              <a:rPr lang="en-GB" dirty="0" smtClean="0">
                <a:solidFill>
                  <a:srgbClr val="00B050"/>
                </a:solidFill>
              </a:rPr>
              <a:t>)</a:t>
            </a:r>
            <a:endParaRPr lang="en-US" dirty="0" smtClean="0">
              <a:solidFill>
                <a:srgbClr val="00B050"/>
              </a:solidFill>
            </a:endParaRPr>
          </a:p>
          <a:p>
            <a:endParaRPr lang="en-US" dirty="0" smtClean="0">
              <a:solidFill>
                <a:srgbClr val="C00000"/>
              </a:solidFill>
            </a:endParaRPr>
          </a:p>
          <a:p>
            <a:pPr>
              <a:buFont typeface="Arial" pitchFamily="34" charset="0"/>
              <a:buChar char="•"/>
            </a:pPr>
            <a:r>
              <a:rPr lang="en-US" dirty="0" smtClean="0">
                <a:solidFill>
                  <a:srgbClr val="C00000"/>
                </a:solidFill>
              </a:rPr>
              <a:t> Antenna pattern errors in sounders do not explain the biases</a:t>
            </a:r>
          </a:p>
          <a:p>
            <a:endParaRPr lang="en-GB" u="sng" dirty="0">
              <a:solidFill>
                <a:srgbClr val="C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412776"/>
            <a:ext cx="8064896" cy="4524315"/>
          </a:xfrm>
          <a:prstGeom prst="rect">
            <a:avLst/>
          </a:prstGeom>
          <a:noFill/>
        </p:spPr>
        <p:txBody>
          <a:bodyPr wrap="square" rtlCol="0">
            <a:spAutoFit/>
          </a:bodyPr>
          <a:lstStyle/>
          <a:p>
            <a:pPr algn="just">
              <a:buFont typeface="Arial" pitchFamily="34" charset="0"/>
              <a:buChar char="•"/>
            </a:pPr>
            <a:r>
              <a:rPr lang="en-GB" dirty="0" smtClean="0"/>
              <a:t> </a:t>
            </a:r>
            <a:r>
              <a:rPr lang="en-GB" dirty="0" smtClean="0">
                <a:solidFill>
                  <a:srgbClr val="0060A8"/>
                </a:solidFill>
              </a:rPr>
              <a:t>For future instruments strongly encourage recording of digital data and meta data of Spectral Response Functions (SRF), antenna patterns etc; a number of different agencies are currently working on providing this: GOES </a:t>
            </a:r>
            <a:r>
              <a:rPr lang="en-GB" dirty="0" err="1" smtClean="0">
                <a:solidFill>
                  <a:srgbClr val="0060A8"/>
                </a:solidFill>
              </a:rPr>
              <a:t>Chem</a:t>
            </a:r>
            <a:r>
              <a:rPr lang="en-GB" dirty="0" smtClean="0">
                <a:solidFill>
                  <a:srgbClr val="0060A8"/>
                </a:solidFill>
              </a:rPr>
              <a:t>, WMO SATURN, ITWG.</a:t>
            </a:r>
          </a:p>
          <a:p>
            <a:pPr algn="just"/>
            <a:endParaRPr lang="en-GB" dirty="0" smtClean="0">
              <a:solidFill>
                <a:srgbClr val="0060A8"/>
              </a:solidFill>
            </a:endParaRPr>
          </a:p>
          <a:p>
            <a:pPr algn="just">
              <a:buFont typeface="Arial" pitchFamily="34" charset="0"/>
              <a:buChar char="•"/>
            </a:pPr>
            <a:r>
              <a:rPr lang="en-US" dirty="0" smtClean="0">
                <a:solidFill>
                  <a:srgbClr val="0060A8"/>
                </a:solidFill>
              </a:rPr>
              <a:t> Supporting continuation of “calibration” satellite </a:t>
            </a:r>
            <a:r>
              <a:rPr lang="en-US" dirty="0" err="1" smtClean="0">
                <a:solidFill>
                  <a:srgbClr val="0060A8"/>
                </a:solidFill>
              </a:rPr>
              <a:t>manoeuvres</a:t>
            </a:r>
            <a:r>
              <a:rPr lang="en-US" dirty="0" smtClean="0">
                <a:solidFill>
                  <a:srgbClr val="0060A8"/>
                </a:solidFill>
              </a:rPr>
              <a:t>: spacecraft pitch </a:t>
            </a:r>
            <a:r>
              <a:rPr lang="en-US" dirty="0" err="1" smtClean="0">
                <a:solidFill>
                  <a:srgbClr val="0060A8"/>
                </a:solidFill>
              </a:rPr>
              <a:t>manoeuvres</a:t>
            </a:r>
            <a:r>
              <a:rPr lang="en-US" dirty="0" smtClean="0">
                <a:solidFill>
                  <a:srgbClr val="0060A8"/>
                </a:solidFill>
              </a:rPr>
              <a:t> (for correcting scan-dependent biases) and deep space </a:t>
            </a:r>
            <a:r>
              <a:rPr lang="en-US" dirty="0" err="1" smtClean="0">
                <a:solidFill>
                  <a:srgbClr val="0060A8"/>
                </a:solidFill>
              </a:rPr>
              <a:t>manoeuvres</a:t>
            </a:r>
            <a:r>
              <a:rPr lang="en-US" dirty="0" smtClean="0">
                <a:solidFill>
                  <a:srgbClr val="0060A8"/>
                </a:solidFill>
              </a:rPr>
              <a:t> (AP and back lobe).</a:t>
            </a:r>
          </a:p>
          <a:p>
            <a:pPr algn="just"/>
            <a:endParaRPr lang="en-US" dirty="0" smtClean="0">
              <a:solidFill>
                <a:srgbClr val="0060A8"/>
              </a:solidFill>
            </a:endParaRPr>
          </a:p>
          <a:p>
            <a:pPr algn="just">
              <a:buFont typeface="Arial" pitchFamily="34" charset="0"/>
              <a:buChar char="•"/>
            </a:pPr>
            <a:r>
              <a:rPr lang="en-US" dirty="0" smtClean="0">
                <a:solidFill>
                  <a:srgbClr val="0060A8"/>
                </a:solidFill>
              </a:rPr>
              <a:t> </a:t>
            </a:r>
            <a:r>
              <a:rPr lang="en-GB" dirty="0" smtClean="0">
                <a:solidFill>
                  <a:srgbClr val="0060A8"/>
                </a:solidFill>
              </a:rPr>
              <a:t>Determine how best to combine pass bands for the double-side bands; sideband asymmetry.</a:t>
            </a:r>
          </a:p>
          <a:p>
            <a:pPr algn="just"/>
            <a:r>
              <a:rPr lang="en-GB" dirty="0" smtClean="0">
                <a:solidFill>
                  <a:srgbClr val="0060A8"/>
                </a:solidFill>
              </a:rPr>
              <a:t> </a:t>
            </a:r>
          </a:p>
          <a:p>
            <a:pPr algn="just">
              <a:buFont typeface="Arial" pitchFamily="34" charset="0"/>
              <a:buChar char="•"/>
            </a:pPr>
            <a:r>
              <a:rPr lang="en-GB" dirty="0" smtClean="0">
                <a:solidFill>
                  <a:srgbClr val="0060A8"/>
                </a:solidFill>
              </a:rPr>
              <a:t> TB </a:t>
            </a:r>
            <a:r>
              <a:rPr lang="en-GB" dirty="0" err="1" smtClean="0">
                <a:solidFill>
                  <a:srgbClr val="0060A8"/>
                </a:solidFill>
              </a:rPr>
              <a:t>vs</a:t>
            </a:r>
            <a:r>
              <a:rPr lang="en-GB" dirty="0" smtClean="0">
                <a:solidFill>
                  <a:srgbClr val="0060A8"/>
                </a:solidFill>
              </a:rPr>
              <a:t> Radiance in products: ATMS will release radiance; MWI/ICI will release radiance; MWS will release TB and Radiance.  Conversion from radiance to TB should be done consistently or could create systematic differences.</a:t>
            </a:r>
          </a:p>
          <a:p>
            <a:pPr>
              <a:buFont typeface="Arial" pitchFamily="34" charset="0"/>
              <a:buChar char="•"/>
            </a:pPr>
            <a:endParaRPr lang="en-US" dirty="0" smtClean="0">
              <a:solidFill>
                <a:srgbClr val="0060A8"/>
              </a:solidFill>
            </a:endParaRPr>
          </a:p>
          <a:p>
            <a:pPr>
              <a:buFont typeface="Arial" pitchFamily="34" charset="0"/>
              <a:buChar char="•"/>
            </a:pPr>
            <a:endParaRPr lang="en-GB" dirty="0" smtClean="0">
              <a:solidFill>
                <a:srgbClr val="0060A8"/>
              </a:solidFill>
            </a:endParaRPr>
          </a:p>
        </p:txBody>
      </p:sp>
      <p:sp>
        <p:nvSpPr>
          <p:cNvPr id="3" name="Rectangle 2"/>
          <p:cNvSpPr/>
          <p:nvPr/>
        </p:nvSpPr>
        <p:spPr>
          <a:xfrm>
            <a:off x="0" y="188640"/>
            <a:ext cx="9144000" cy="461665"/>
          </a:xfrm>
          <a:prstGeom prst="rect">
            <a:avLst/>
          </a:prstGeom>
        </p:spPr>
        <p:txBody>
          <a:bodyPr wrap="square">
            <a:spAutoFit/>
          </a:bodyPr>
          <a:lstStyle/>
          <a:p>
            <a:pPr algn="ctr"/>
            <a:r>
              <a:rPr lang="en-US" sz="2400" dirty="0" smtClean="0">
                <a:solidFill>
                  <a:srgbClr val="00B0F0"/>
                </a:solidFill>
              </a:rPr>
              <a:t>WG2: suggestions and recommendations</a:t>
            </a:r>
            <a:endParaRPr lang="en-GB" sz="2400" dirty="0">
              <a:solidFill>
                <a:srgbClr val="00B0F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624"/>
            <a:ext cx="9144000" cy="461665"/>
          </a:xfrm>
          <a:prstGeom prst="rect">
            <a:avLst/>
          </a:prstGeom>
          <a:noFill/>
        </p:spPr>
        <p:txBody>
          <a:bodyPr wrap="square" rtlCol="0">
            <a:spAutoFit/>
          </a:bodyPr>
          <a:lstStyle/>
          <a:p>
            <a:pPr algn="ctr"/>
            <a:r>
              <a:rPr lang="en-US" sz="2400" dirty="0" smtClean="0">
                <a:solidFill>
                  <a:srgbClr val="00B0F0"/>
                </a:solidFill>
              </a:rPr>
              <a:t>High points from WG3: spectroscopy and </a:t>
            </a:r>
            <a:r>
              <a:rPr lang="en-US" sz="2400" dirty="0" err="1" smtClean="0">
                <a:solidFill>
                  <a:srgbClr val="00B0F0"/>
                </a:solidFill>
              </a:rPr>
              <a:t>radiative</a:t>
            </a:r>
            <a:r>
              <a:rPr lang="en-US" sz="2400" dirty="0" smtClean="0">
                <a:solidFill>
                  <a:srgbClr val="00B0F0"/>
                </a:solidFill>
              </a:rPr>
              <a:t> transfer</a:t>
            </a:r>
            <a:endParaRPr lang="en-GB" sz="2400" dirty="0">
              <a:solidFill>
                <a:srgbClr val="00B0F0"/>
              </a:solidFill>
            </a:endParaRPr>
          </a:p>
        </p:txBody>
      </p:sp>
      <p:sp>
        <p:nvSpPr>
          <p:cNvPr id="4" name="Rectangle 3"/>
          <p:cNvSpPr/>
          <p:nvPr/>
        </p:nvSpPr>
        <p:spPr>
          <a:xfrm>
            <a:off x="179512" y="548680"/>
            <a:ext cx="8856984" cy="861774"/>
          </a:xfrm>
          <a:prstGeom prst="rect">
            <a:avLst/>
          </a:prstGeom>
        </p:spPr>
        <p:txBody>
          <a:bodyPr wrap="square">
            <a:spAutoFit/>
          </a:bodyPr>
          <a:lstStyle/>
          <a:p>
            <a:pPr algn="just"/>
            <a:r>
              <a:rPr lang="en-US" sz="1600" dirty="0" smtClean="0"/>
              <a:t>Spectroscopy has multiple components to explain only part of the biases : line shape (for WV); Spectroscopic parameters (line width); continuum, cutoff; microwave/infrared inconsistencies</a:t>
            </a:r>
          </a:p>
          <a:p>
            <a:endParaRPr lang="en-US" dirty="0" smtClean="0"/>
          </a:p>
        </p:txBody>
      </p:sp>
      <p:sp>
        <p:nvSpPr>
          <p:cNvPr id="5" name="TextBox 4"/>
          <p:cNvSpPr txBox="1"/>
          <p:nvPr/>
        </p:nvSpPr>
        <p:spPr>
          <a:xfrm>
            <a:off x="251521" y="1340769"/>
            <a:ext cx="8496944" cy="5478423"/>
          </a:xfrm>
          <a:prstGeom prst="rect">
            <a:avLst/>
          </a:prstGeom>
          <a:noFill/>
          <a:ln w="25400">
            <a:solidFill>
              <a:srgbClr val="C00000"/>
            </a:solidFill>
          </a:ln>
        </p:spPr>
        <p:txBody>
          <a:bodyPr wrap="square" rtlCol="0">
            <a:spAutoFit/>
          </a:bodyPr>
          <a:lstStyle/>
          <a:p>
            <a:pPr>
              <a:buFont typeface="Arial" pitchFamily="34" charset="0"/>
              <a:buChar char="•"/>
            </a:pPr>
            <a:r>
              <a:rPr lang="en-US" dirty="0" smtClean="0">
                <a:solidFill>
                  <a:srgbClr val="FF0000"/>
                </a:solidFill>
              </a:rPr>
              <a:t> in the MW, use of </a:t>
            </a:r>
            <a:r>
              <a:rPr lang="en-US" dirty="0" err="1" smtClean="0">
                <a:solidFill>
                  <a:srgbClr val="FF0000"/>
                </a:solidFill>
              </a:rPr>
              <a:t>MonoRTM</a:t>
            </a:r>
            <a:r>
              <a:rPr lang="en-US" dirty="0" smtClean="0">
                <a:solidFill>
                  <a:srgbClr val="FF0000"/>
                </a:solidFill>
              </a:rPr>
              <a:t>, with HITRAN database and </a:t>
            </a:r>
            <a:r>
              <a:rPr lang="en-US" u="sng" dirty="0" smtClean="0">
                <a:solidFill>
                  <a:srgbClr val="FF0000"/>
                </a:solidFill>
              </a:rPr>
              <a:t>MT_CKD 2.4 continuum </a:t>
            </a:r>
            <a:r>
              <a:rPr lang="en-US" dirty="0" smtClean="0">
                <a:solidFill>
                  <a:srgbClr val="FF0000"/>
                </a:solidFill>
              </a:rPr>
              <a:t>(large differences </a:t>
            </a:r>
            <a:r>
              <a:rPr lang="en-US" dirty="0" err="1" smtClean="0">
                <a:solidFill>
                  <a:srgbClr val="FF0000"/>
                </a:solidFill>
              </a:rPr>
              <a:t>wrt</a:t>
            </a:r>
            <a:r>
              <a:rPr lang="en-US" dirty="0" smtClean="0">
                <a:solidFill>
                  <a:srgbClr val="FF0000"/>
                </a:solidFill>
              </a:rPr>
              <a:t> other models as </a:t>
            </a:r>
            <a:r>
              <a:rPr lang="en-US" dirty="0" err="1" smtClean="0">
                <a:solidFill>
                  <a:srgbClr val="FF0000"/>
                </a:solidFill>
              </a:rPr>
              <a:t>Rosenkranz</a:t>
            </a:r>
            <a:r>
              <a:rPr lang="en-US" dirty="0" smtClean="0">
                <a:solidFill>
                  <a:srgbClr val="FF0000"/>
                </a:solidFill>
              </a:rPr>
              <a:t> and </a:t>
            </a:r>
            <a:r>
              <a:rPr lang="en-US" dirty="0" err="1" smtClean="0">
                <a:solidFill>
                  <a:srgbClr val="FF0000"/>
                </a:solidFill>
              </a:rPr>
              <a:t>Liebe</a:t>
            </a:r>
            <a:r>
              <a:rPr lang="en-US" dirty="0" smtClean="0">
                <a:solidFill>
                  <a:srgbClr val="FF0000"/>
                </a:solidFill>
              </a:rPr>
              <a:t>)</a:t>
            </a:r>
          </a:p>
          <a:p>
            <a:endParaRPr lang="en-US" sz="800" dirty="0" smtClean="0">
              <a:solidFill>
                <a:srgbClr val="FF0000"/>
              </a:solidFill>
            </a:endParaRPr>
          </a:p>
          <a:p>
            <a:pPr>
              <a:buFont typeface="Arial" pitchFamily="34" charset="0"/>
              <a:buChar char="•"/>
            </a:pPr>
            <a:r>
              <a:rPr lang="en-US" dirty="0" smtClean="0">
                <a:solidFill>
                  <a:srgbClr val="FF0000"/>
                </a:solidFill>
              </a:rPr>
              <a:t> uncertainty estimates for parameters at 183 GHz:</a:t>
            </a:r>
          </a:p>
          <a:p>
            <a:pPr>
              <a:buFont typeface="Arial" pitchFamily="34" charset="0"/>
              <a:buChar char="•"/>
            </a:pPr>
            <a:endParaRPr lang="en-US" dirty="0" smtClean="0">
              <a:solidFill>
                <a:srgbClr val="FF0000"/>
              </a:solidFill>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Font typeface="Arial" pitchFamily="34" charset="0"/>
              <a:buChar char="•"/>
            </a:pPr>
            <a:endParaRPr lang="en-US" dirty="0" smtClean="0">
              <a:solidFill>
                <a:srgbClr val="FF0000"/>
              </a:solidFill>
            </a:endParaRPr>
          </a:p>
          <a:p>
            <a:pPr>
              <a:buFont typeface="Arial" pitchFamily="34" charset="0"/>
              <a:buChar char="•"/>
            </a:pPr>
            <a:r>
              <a:rPr lang="en-US" dirty="0" smtClean="0">
                <a:solidFill>
                  <a:srgbClr val="FF0000"/>
                </a:solidFill>
              </a:rPr>
              <a:t> Impact of the ozone line: 0.2-0.3 K in the </a:t>
            </a:r>
            <a:r>
              <a:rPr lang="en-US" dirty="0" smtClean="0">
                <a:solidFill>
                  <a:srgbClr val="FF0000"/>
                </a:solidFill>
              </a:rPr>
              <a:t>opposite direction</a:t>
            </a:r>
            <a:endParaRPr lang="en-US" dirty="0" smtClean="0">
              <a:solidFill>
                <a:srgbClr val="FF0000"/>
              </a:solidFill>
            </a:endParaRPr>
          </a:p>
          <a:p>
            <a:pPr>
              <a:buFont typeface="Arial" pitchFamily="34" charset="0"/>
              <a:buChar char="•"/>
            </a:pPr>
            <a:endParaRPr lang="en-US" dirty="0" smtClean="0">
              <a:solidFill>
                <a:srgbClr val="FF0000"/>
              </a:solidFill>
            </a:endParaRPr>
          </a:p>
          <a:p>
            <a:pPr>
              <a:buFont typeface="Arial" pitchFamily="34" charset="0"/>
              <a:buChar char="•"/>
            </a:pPr>
            <a:r>
              <a:rPr lang="en-US" dirty="0" smtClean="0">
                <a:solidFill>
                  <a:srgbClr val="FF0000"/>
                </a:solidFill>
              </a:rPr>
              <a:t> Good consistency between MW and IR</a:t>
            </a:r>
          </a:p>
          <a:p>
            <a:endParaRPr lang="en-US" dirty="0" smtClean="0">
              <a:solidFill>
                <a:srgbClr val="FF0000"/>
              </a:solidFill>
            </a:endParaRPr>
          </a:p>
        </p:txBody>
      </p:sp>
      <p:graphicFrame>
        <p:nvGraphicFramePr>
          <p:cNvPr id="10" name="Table 9"/>
          <p:cNvGraphicFramePr>
            <a:graphicFrameLocks noGrp="1"/>
          </p:cNvGraphicFramePr>
          <p:nvPr/>
        </p:nvGraphicFramePr>
        <p:xfrm>
          <a:off x="467544" y="2507063"/>
          <a:ext cx="7992888" cy="2866153"/>
        </p:xfrm>
        <a:graphic>
          <a:graphicData uri="http://schemas.openxmlformats.org/drawingml/2006/table">
            <a:tbl>
              <a:tblPr firstRow="1" bandRow="1">
                <a:tableStyleId>{9DCAF9ED-07DC-4A11-8D7F-57B35C25682E}</a:tableStyleId>
              </a:tblPr>
              <a:tblGrid>
                <a:gridCol w="3713867"/>
                <a:gridCol w="1614725"/>
                <a:gridCol w="2664296"/>
              </a:tblGrid>
              <a:tr h="354199">
                <a:tc>
                  <a:txBody>
                    <a:bodyPr/>
                    <a:lstStyle/>
                    <a:p>
                      <a:r>
                        <a:rPr lang="en-US" dirty="0" smtClean="0"/>
                        <a:t>Parameter</a:t>
                      </a:r>
                      <a:endParaRPr lang="en-GB" dirty="0"/>
                    </a:p>
                  </a:txBody>
                  <a:tcPr/>
                </a:tc>
                <a:tc>
                  <a:txBody>
                    <a:bodyPr/>
                    <a:lstStyle/>
                    <a:p>
                      <a:r>
                        <a:rPr lang="en-US" dirty="0" smtClean="0"/>
                        <a:t>Uncertainty</a:t>
                      </a:r>
                      <a:endParaRPr lang="en-GB" dirty="0"/>
                    </a:p>
                  </a:txBody>
                  <a:tcPr/>
                </a:tc>
                <a:tc>
                  <a:txBody>
                    <a:bodyPr/>
                    <a:lstStyle/>
                    <a:p>
                      <a:r>
                        <a:rPr lang="en-US" dirty="0" smtClean="0"/>
                        <a:t>comment</a:t>
                      </a:r>
                      <a:endParaRPr lang="en-GB" dirty="0"/>
                    </a:p>
                  </a:txBody>
                  <a:tcPr/>
                </a:tc>
              </a:tr>
              <a:tr h="354199">
                <a:tc>
                  <a:txBody>
                    <a:bodyPr/>
                    <a:lstStyle/>
                    <a:p>
                      <a:r>
                        <a:rPr lang="en-US" sz="1600" dirty="0" smtClean="0"/>
                        <a:t>183 GHz intensity</a:t>
                      </a:r>
                      <a:endParaRPr lang="en-GB" sz="1600" dirty="0"/>
                    </a:p>
                  </a:txBody>
                  <a:tcPr/>
                </a:tc>
                <a:tc>
                  <a:txBody>
                    <a:bodyPr/>
                    <a:lstStyle/>
                    <a:p>
                      <a:r>
                        <a:rPr lang="en-US" sz="1600" dirty="0" smtClean="0"/>
                        <a:t>0.5 %</a:t>
                      </a:r>
                      <a:endParaRPr lang="en-GB" sz="1600" dirty="0"/>
                    </a:p>
                  </a:txBody>
                  <a:tcPr/>
                </a:tc>
                <a:tc>
                  <a:txBody>
                    <a:bodyPr/>
                    <a:lstStyle/>
                    <a:p>
                      <a:r>
                        <a:rPr lang="en-US" sz="1600" dirty="0" smtClean="0"/>
                        <a:t>Well known</a:t>
                      </a:r>
                      <a:endParaRPr lang="en-GB" sz="1600" dirty="0"/>
                    </a:p>
                  </a:txBody>
                  <a:tcPr/>
                </a:tc>
              </a:tr>
              <a:tr h="611356">
                <a:tc>
                  <a:txBody>
                    <a:bodyPr/>
                    <a:lstStyle/>
                    <a:p>
                      <a:r>
                        <a:rPr lang="en-US" sz="1600" dirty="0" smtClean="0"/>
                        <a:t>183 GHz air-broadened half-width</a:t>
                      </a:r>
                      <a:endParaRPr lang="en-GB" sz="1600" dirty="0"/>
                    </a:p>
                  </a:txBody>
                  <a:tcPr/>
                </a:tc>
                <a:tc>
                  <a:txBody>
                    <a:bodyPr/>
                    <a:lstStyle/>
                    <a:p>
                      <a:r>
                        <a:rPr lang="en-US" sz="1600" dirty="0" smtClean="0"/>
                        <a:t>3%</a:t>
                      </a:r>
                      <a:endParaRPr lang="en-GB" sz="1600" dirty="0"/>
                    </a:p>
                  </a:txBody>
                  <a:tcPr/>
                </a:tc>
                <a:tc rowSpan="2">
                  <a:txBody>
                    <a:bodyPr/>
                    <a:lstStyle/>
                    <a:p>
                      <a:r>
                        <a:rPr lang="en-US" sz="1600" dirty="0" smtClean="0"/>
                        <a:t>Error in one</a:t>
                      </a:r>
                      <a:r>
                        <a:rPr lang="en-US" sz="1600" baseline="0" dirty="0" smtClean="0"/>
                        <a:t> can be compensated by an opposite error in the other</a:t>
                      </a:r>
                      <a:endParaRPr lang="en-GB" sz="1600" dirty="0"/>
                    </a:p>
                  </a:txBody>
                  <a:tcPr/>
                </a:tc>
              </a:tr>
              <a:tr h="5328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183 GHz T-dependence of air-broadened half-width</a:t>
                      </a:r>
                      <a:endParaRPr lang="en-GB" sz="1600" dirty="0" smtClean="0"/>
                    </a:p>
                  </a:txBody>
                  <a:tcPr/>
                </a:tc>
                <a:tc>
                  <a:txBody>
                    <a:bodyPr/>
                    <a:lstStyle/>
                    <a:p>
                      <a:r>
                        <a:rPr lang="en-US" sz="1600" dirty="0" smtClean="0"/>
                        <a:t>15%</a:t>
                      </a:r>
                      <a:endParaRPr lang="en-GB" sz="1600" dirty="0"/>
                    </a:p>
                  </a:txBody>
                  <a:tcPr/>
                </a:tc>
                <a:tc vMerge="1">
                  <a:txBody>
                    <a:bodyPr/>
                    <a:lstStyle/>
                    <a:p>
                      <a:endParaRPr lang="en-GB" dirty="0"/>
                    </a:p>
                  </a:txBody>
                  <a:tcPr/>
                </a:tc>
              </a:tr>
              <a:tr h="354199">
                <a:tc>
                  <a:txBody>
                    <a:bodyPr/>
                    <a:lstStyle/>
                    <a:p>
                      <a:r>
                        <a:rPr lang="en-US" sz="1600" dirty="0" smtClean="0"/>
                        <a:t>Foreign H2O continuum</a:t>
                      </a:r>
                      <a:endParaRPr lang="en-GB" sz="1600" dirty="0"/>
                    </a:p>
                  </a:txBody>
                  <a:tcPr/>
                </a:tc>
                <a:tc>
                  <a:txBody>
                    <a:bodyPr/>
                    <a:lstStyle/>
                    <a:p>
                      <a:r>
                        <a:rPr lang="en-US" sz="1600" dirty="0" smtClean="0"/>
                        <a:t>4%</a:t>
                      </a:r>
                      <a:endParaRPr lang="en-GB" sz="1600" dirty="0"/>
                    </a:p>
                  </a:txBody>
                  <a:tcPr/>
                </a:tc>
                <a:tc rowSpan="2">
                  <a:txBody>
                    <a:bodyPr/>
                    <a:lstStyle/>
                    <a:p>
                      <a:r>
                        <a:rPr lang="en-US" sz="1600" dirty="0" smtClean="0"/>
                        <a:t>Error in one</a:t>
                      </a:r>
                      <a:r>
                        <a:rPr lang="en-US" sz="1600" baseline="0" dirty="0" smtClean="0"/>
                        <a:t> can be compensated by an opposite error in the other</a:t>
                      </a:r>
                      <a:endParaRPr lang="en-GB" sz="1600" dirty="0"/>
                    </a:p>
                  </a:txBody>
                  <a:tcPr/>
                </a:tc>
              </a:tr>
              <a:tr h="601519">
                <a:tc>
                  <a:txBody>
                    <a:bodyPr/>
                    <a:lstStyle/>
                    <a:p>
                      <a:r>
                        <a:rPr lang="en-US" sz="1600" dirty="0" smtClean="0"/>
                        <a:t>Self H2O continuum</a:t>
                      </a:r>
                      <a:endParaRPr lang="en-GB" sz="1600" dirty="0"/>
                    </a:p>
                  </a:txBody>
                  <a:tcPr/>
                </a:tc>
                <a:tc>
                  <a:txBody>
                    <a:bodyPr/>
                    <a:lstStyle/>
                    <a:p>
                      <a:r>
                        <a:rPr lang="en-US" sz="1600" dirty="0" smtClean="0"/>
                        <a:t>4%</a:t>
                      </a:r>
                      <a:endParaRPr lang="en-GB" sz="1600" dirty="0"/>
                    </a:p>
                  </a:txBody>
                  <a:tcPr/>
                </a:tc>
                <a:tc vMerge="1">
                  <a:txBody>
                    <a:bodyPr/>
                    <a:lstStyle/>
                    <a:p>
                      <a:endParaRPr lang="en-GB"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1" y="908720"/>
            <a:ext cx="8640960" cy="4247317"/>
          </a:xfrm>
          <a:prstGeom prst="rect">
            <a:avLst/>
          </a:prstGeom>
          <a:ln w="25400">
            <a:solidFill>
              <a:srgbClr val="C00000"/>
            </a:solidFill>
          </a:ln>
        </p:spPr>
        <p:txBody>
          <a:bodyPr wrap="square">
            <a:spAutoFit/>
          </a:bodyPr>
          <a:lstStyle/>
          <a:p>
            <a:pPr>
              <a:buFont typeface="Arial" pitchFamily="34" charset="0"/>
              <a:buChar char="•"/>
            </a:pPr>
            <a:r>
              <a:rPr lang="en-US" dirty="0" smtClean="0"/>
              <a:t>NWP model analysis: </a:t>
            </a:r>
          </a:p>
          <a:p>
            <a:pPr lvl="1">
              <a:buFont typeface="Wingdings" pitchFamily="2" charset="2"/>
              <a:buChar char="§"/>
            </a:pPr>
            <a:r>
              <a:rPr lang="en-US" dirty="0" smtClean="0"/>
              <a:t>Because of </a:t>
            </a:r>
            <a:r>
              <a:rPr lang="en-US" dirty="0" smtClean="0"/>
              <a:t>assimilation and the weight given to radiosonde observation (anchor measurements), it is po</a:t>
            </a:r>
            <a:r>
              <a:rPr lang="en-US" dirty="0" smtClean="0"/>
              <a:t>ssible that humidity analyses share similar bias characteristics to radiosondes, which might explain some of the consistency between the spectral gradient-dependent bias found with both in situ measurements and NWP simulations</a:t>
            </a:r>
          </a:p>
          <a:p>
            <a:pPr lvl="1"/>
            <a:endParaRPr lang="en-US" dirty="0" smtClean="0"/>
          </a:p>
          <a:p>
            <a:pPr lvl="1">
              <a:buFont typeface="Wingdings" pitchFamily="2" charset="2"/>
              <a:buChar char="§"/>
            </a:pPr>
            <a:r>
              <a:rPr lang="en-US" dirty="0" smtClean="0"/>
              <a:t>Space variability of the bias is not an issue (bias quite homogeneous)</a:t>
            </a:r>
          </a:p>
          <a:p>
            <a:pPr lvl="1">
              <a:lnSpc>
                <a:spcPct val="200000"/>
              </a:lnSpc>
              <a:buFont typeface="Wingdings" pitchFamily="2" charset="2"/>
              <a:buChar char="§"/>
            </a:pPr>
            <a:r>
              <a:rPr lang="en-US" dirty="0" smtClean="0"/>
              <a:t>Undetected </a:t>
            </a:r>
            <a:r>
              <a:rPr lang="en-US" dirty="0" smtClean="0"/>
              <a:t>clouds impact can be significant </a:t>
            </a:r>
            <a:r>
              <a:rPr lang="en-US" dirty="0" smtClean="0"/>
              <a:t>(</a:t>
            </a:r>
            <a:r>
              <a:rPr lang="en-GB" dirty="0" smtClean="0"/>
              <a:t>0.5K at 183</a:t>
            </a:r>
            <a:r>
              <a:rPr lang="en-GB" dirty="0" smtClean="0">
                <a:sym typeface="Symbol"/>
              </a:rPr>
              <a:t>3 GHz and </a:t>
            </a:r>
            <a:r>
              <a:rPr lang="en-GB" dirty="0" smtClean="0"/>
              <a:t>183</a:t>
            </a:r>
            <a:r>
              <a:rPr lang="en-GB" dirty="0" smtClean="0">
                <a:sym typeface="Symbol"/>
              </a:rPr>
              <a:t>7 GHz)</a:t>
            </a:r>
          </a:p>
          <a:p>
            <a:pPr lvl="1">
              <a:lnSpc>
                <a:spcPct val="200000"/>
              </a:lnSpc>
              <a:buFont typeface="Wingdings" pitchFamily="2" charset="2"/>
              <a:buChar char="§"/>
            </a:pPr>
            <a:r>
              <a:rPr lang="en-US" dirty="0" smtClean="0">
                <a:sym typeface="Symbol"/>
              </a:rPr>
              <a:t>For channels near the line, 5% reduction in UTH would reduce the bias</a:t>
            </a:r>
          </a:p>
          <a:p>
            <a:pPr lvl="1">
              <a:lnSpc>
                <a:spcPct val="200000"/>
              </a:lnSpc>
            </a:pPr>
            <a:endParaRPr lang="en-US" dirty="0" smtClean="0">
              <a:sym typeface="Symbol"/>
            </a:endParaRPr>
          </a:p>
          <a:p>
            <a:pPr>
              <a:buFont typeface="Arial" pitchFamily="34" charset="0"/>
              <a:buChar char="•"/>
            </a:pPr>
            <a:r>
              <a:rPr lang="en-GB" dirty="0" smtClean="0"/>
              <a:t> Hydrometeor-Impacted </a:t>
            </a:r>
            <a:r>
              <a:rPr lang="en-GB" dirty="0" err="1" smtClean="0"/>
              <a:t>Spaceborne</a:t>
            </a:r>
            <a:r>
              <a:rPr lang="en-GB" dirty="0" smtClean="0"/>
              <a:t> Microwave Data</a:t>
            </a:r>
            <a:r>
              <a:rPr lang="en-US" dirty="0" smtClean="0"/>
              <a:t>: Instrument uncertainty and bias small compared to uncertainty in macro- and </a:t>
            </a:r>
            <a:r>
              <a:rPr lang="en-GB" dirty="0" smtClean="0"/>
              <a:t>microphysical assumptions</a:t>
            </a:r>
            <a:endParaRPr lang="en-US" dirty="0" smtClean="0"/>
          </a:p>
        </p:txBody>
      </p:sp>
      <p:sp>
        <p:nvSpPr>
          <p:cNvPr id="3" name="TextBox 2"/>
          <p:cNvSpPr txBox="1"/>
          <p:nvPr/>
        </p:nvSpPr>
        <p:spPr>
          <a:xfrm>
            <a:off x="0" y="44624"/>
            <a:ext cx="9144000" cy="461665"/>
          </a:xfrm>
          <a:prstGeom prst="rect">
            <a:avLst/>
          </a:prstGeom>
          <a:noFill/>
        </p:spPr>
        <p:txBody>
          <a:bodyPr wrap="square" rtlCol="0">
            <a:spAutoFit/>
          </a:bodyPr>
          <a:lstStyle/>
          <a:p>
            <a:pPr algn="ctr"/>
            <a:r>
              <a:rPr lang="en-US" sz="2400" dirty="0" smtClean="0">
                <a:solidFill>
                  <a:srgbClr val="00B0F0"/>
                </a:solidFill>
              </a:rPr>
              <a:t>High points from WG4: methodological biases</a:t>
            </a:r>
            <a:endParaRPr lang="en-GB" sz="2400" dirty="0">
              <a:solidFill>
                <a:srgbClr val="00B0F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TotalTime>
  <Words>1411</Words>
  <Application>Microsoft Office PowerPoint</Application>
  <PresentationFormat>On-screen Show (4:3)</PresentationFormat>
  <Paragraphs>137</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Vinia Mattioli</dc:creator>
  <cp:lastModifiedBy>Tim Hewison</cp:lastModifiedBy>
  <cp:revision>106</cp:revision>
  <dcterms:created xsi:type="dcterms:W3CDTF">2015-09-14T15:32:11Z</dcterms:created>
  <dcterms:modified xsi:type="dcterms:W3CDTF">2015-09-16T07:15:28Z</dcterms:modified>
</cp:coreProperties>
</file>