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60" r:id="rId4"/>
    <p:sldId id="261" r:id="rId5"/>
    <p:sldId id="27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59" r:id="rId18"/>
    <p:sldId id="27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0" autoAdjust="0"/>
    <p:restoredTop sz="94660"/>
  </p:normalViewPr>
  <p:slideViewPr>
    <p:cSldViewPr>
      <p:cViewPr varScale="1">
        <p:scale>
          <a:sx n="86" d="100"/>
          <a:sy n="86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6785AB-B9DC-4018-BEE1-AFA27A99A25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C58CA8-929E-4024-8939-ABAC9C03B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2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1C201D-0978-4C0A-92F9-4FEEF791CCE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D464AC-3F6C-4EE8-866A-E67DFDC1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5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86" indent="-285686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47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44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40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4DA3EC-F57C-4138-84D8-938995637FED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86" indent="-285686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47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44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40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AB52A-E08C-43AE-A79D-7D40C85911F3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86" indent="-285686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47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44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40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AB52A-E08C-43AE-A79D-7D40C85911F3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86" indent="-285686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47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44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40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AB52A-E08C-43AE-A79D-7D40C85911F3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86" indent="-285686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47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44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40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AB52A-E08C-43AE-A79D-7D40C85911F3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86" indent="-285686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47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44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40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AB52A-E08C-43AE-A79D-7D40C85911F3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baseline="0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86" indent="-285686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47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44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40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AB52A-E08C-43AE-A79D-7D40C85911F3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86" indent="-285686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47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44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40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AB52A-E08C-43AE-A79D-7D40C85911F3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86" indent="-285686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47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44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40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AB52A-E08C-43AE-A79D-7D40C85911F3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86" indent="-285686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47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44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40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AB52A-E08C-43AE-A79D-7D40C85911F3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baseline="0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86" indent="-285686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47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44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40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AB52A-E08C-43AE-A79D-7D40C85911F3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86" indent="-285686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47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44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40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AB52A-E08C-43AE-A79D-7D40C85911F3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86" indent="-285686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47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44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40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AB52A-E08C-43AE-A79D-7D40C85911F3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86" indent="-285686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47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46" indent="-228549" defTabSz="9316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44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42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40" indent="-228549" defTabSz="9316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AB52A-E08C-43AE-A79D-7D40C85911F3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AF04-F90F-4D42-A62D-D8560C85A74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15EA-ED63-4E25-82D3-1D21E72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2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AF04-F90F-4D42-A62D-D8560C85A74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15EA-ED63-4E25-82D3-1D21E72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3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AF04-F90F-4D42-A62D-D8560C85A74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15EA-ED63-4E25-82D3-1D21E72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0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AF04-F90F-4D42-A62D-D8560C85A74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15EA-ED63-4E25-82D3-1D21E72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9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AF04-F90F-4D42-A62D-D8560C85A74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15EA-ED63-4E25-82D3-1D21E72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1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AF04-F90F-4D42-A62D-D8560C85A74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15EA-ED63-4E25-82D3-1D21E72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AF04-F90F-4D42-A62D-D8560C85A74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15EA-ED63-4E25-82D3-1D21E72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0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AF04-F90F-4D42-A62D-D8560C85A74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15EA-ED63-4E25-82D3-1D21E72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AF04-F90F-4D42-A62D-D8560C85A74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15EA-ED63-4E25-82D3-1D21E72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2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AF04-F90F-4D42-A62D-D8560C85A74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15EA-ED63-4E25-82D3-1D21E72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0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AF04-F90F-4D42-A62D-D8560C85A74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15EA-ED63-4E25-82D3-1D21E72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AF04-F90F-4D42-A62D-D8560C85A74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15EA-ED63-4E25-82D3-1D21E724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4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AA524F-D9D2-49C9-8650-B8FE3432D18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SBUV/2 Calibration Lessons Over 30 Years:  1985-2015</a:t>
            </a:r>
            <a:endParaRPr lang="en-US" sz="32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3900" y="3200400"/>
            <a:ext cx="7734300" cy="34290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b="1" dirty="0" smtClean="0">
                <a:solidFill>
                  <a:srgbClr val="00B050"/>
                </a:solidFill>
              </a:rPr>
              <a:t>Liang-Kang Huang, Matthew </a:t>
            </a:r>
            <a:r>
              <a:rPr lang="en-US" sz="2800" b="1" dirty="0" err="1" smtClean="0">
                <a:solidFill>
                  <a:srgbClr val="00B050"/>
                </a:solidFill>
              </a:rPr>
              <a:t>DeLand</a:t>
            </a:r>
            <a:r>
              <a:rPr lang="en-US" sz="2800" b="1" dirty="0" smtClean="0">
                <a:solidFill>
                  <a:srgbClr val="00B050"/>
                </a:solidFill>
              </a:rPr>
              <a:t>, Steve Taylor</a:t>
            </a:r>
            <a:endParaRPr lang="en-US" sz="2800" b="1" baseline="30000" dirty="0" smtClean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en-US" sz="2100" dirty="0" smtClean="0"/>
              <a:t>Science Systems and Applications, Inc. (SSAI) / </a:t>
            </a:r>
          </a:p>
          <a:p>
            <a:pPr eaLnBrk="1" hangingPunct="1"/>
            <a:r>
              <a:rPr lang="en-US" sz="2100" dirty="0" smtClean="0"/>
              <a:t>NASA Goddard Space Flight Center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1800" dirty="0" smtClean="0">
                <a:solidFill>
                  <a:schemeClr val="folHlink"/>
                </a:solidFill>
                <a:latin typeface="Verdana" pitchFamily="34" charset="0"/>
              </a:rPr>
              <a:t>GSICS GRWG-UVSG Meeting</a:t>
            </a:r>
          </a:p>
          <a:p>
            <a:pPr eaLnBrk="1" hangingPunct="1"/>
            <a:r>
              <a:rPr lang="en-US" sz="1800" i="1" dirty="0" smtClean="0">
                <a:solidFill>
                  <a:schemeClr val="folHlink"/>
                </a:solidFill>
                <a:latin typeface="Verdana" pitchFamily="34" charset="0"/>
              </a:rPr>
              <a:t>College Park, MD</a:t>
            </a:r>
          </a:p>
          <a:p>
            <a:pPr eaLnBrk="1" hangingPunct="1"/>
            <a:r>
              <a:rPr lang="en-US" sz="1800" i="1" dirty="0" smtClean="0">
                <a:solidFill>
                  <a:schemeClr val="folHlink"/>
                </a:solidFill>
                <a:latin typeface="Verdana" pitchFamily="34" charset="0"/>
              </a:rPr>
              <a:t>8-9 October 2015</a:t>
            </a:r>
          </a:p>
        </p:txBody>
      </p:sp>
      <p:pic>
        <p:nvPicPr>
          <p:cNvPr id="2053" name="Picture 5" descr="Meat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90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41F59-A3BC-4AEC-808B-680B6B8DE665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Verdana" pitchFamily="34" charset="0"/>
              </a:rPr>
              <a:t>Time-Dependent Calibration – Solar </a:t>
            </a:r>
            <a:r>
              <a:rPr lang="en-US" sz="3600" b="1" dirty="0" err="1" smtClean="0">
                <a:solidFill>
                  <a:srgbClr val="0070C0"/>
                </a:solidFill>
                <a:latin typeface="Verdana" pitchFamily="34" charset="0"/>
              </a:rPr>
              <a:t>Irrandiance</a:t>
            </a:r>
            <a:endParaRPr lang="en-US" sz="3600" b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4958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SBUV/2 on-board calibration system uses mercury lamp to monitor relative changes in diffuser reflectivity at emission line wavelengths.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Diffuser degradation-corrected solar measurements then capture time-dependent and wavelength-dependent instrument response changes.</a:t>
            </a:r>
            <a:endParaRPr lang="en-US" sz="2400" dirty="0" smtClean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Need estimated adjustment for solar activity at </a:t>
            </a:r>
            <a:r>
              <a:rPr lang="el-GR" sz="2400" dirty="0" smtClean="0">
                <a:latin typeface="Times New Roman" pitchFamily="18" charset="0"/>
                <a:sym typeface="Wingdings" pitchFamily="2" charset="2"/>
              </a:rPr>
              <a:t>λ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 &lt; 300 nm.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Long-term accuracy is ≤0.2% per year.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24" y="1219200"/>
            <a:ext cx="3385176" cy="2594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24" y="3830946"/>
            <a:ext cx="3461376" cy="26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41F59-A3BC-4AEC-808B-680B6B8DE665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Verdana" pitchFamily="34" charset="0"/>
              </a:rPr>
              <a:t>Time-Dependent Calibration - Reflectivity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447800"/>
            <a:ext cx="38862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Assume that surface reflectivity of Antarctic and Greenland snow and ice-covered regions (at 340 nm) remains constant with time.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Choose reference year to de-</a:t>
            </a:r>
            <a:r>
              <a:rPr lang="en-US" sz="2400" dirty="0" err="1" smtClean="0">
                <a:latin typeface="Times New Roman" pitchFamily="18" charset="0"/>
                <a:cs typeface="Arial" charset="0"/>
                <a:sym typeface="Wingdings" pitchFamily="2" charset="2"/>
              </a:rPr>
              <a:t>seasonalize</a:t>
            </a: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 short-term variations due to SZA.</a:t>
            </a:r>
            <a:endParaRPr lang="en-US" sz="2400" dirty="0" smtClean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Correct for small ozone absorption.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This procedure gives instrument throughput changes to ≤0.5% uncertainty.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057400"/>
            <a:ext cx="4609633" cy="34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41F59-A3BC-4AEC-808B-680B6B8DE665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err="1" smtClean="0">
                <a:solidFill>
                  <a:srgbClr val="0070C0"/>
                </a:solidFill>
                <a:latin typeface="Verdana" pitchFamily="34" charset="0"/>
              </a:rPr>
              <a:t>Intercalibration</a:t>
            </a:r>
            <a:r>
              <a:rPr lang="en-US" sz="3600" b="1" dirty="0" smtClean="0">
                <a:solidFill>
                  <a:srgbClr val="0070C0"/>
                </a:solidFill>
                <a:latin typeface="Verdana" pitchFamily="34" charset="0"/>
              </a:rPr>
              <a:t> of Instruments - 1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43434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Original philosophy was to evaluate calibration differences at Equator, where ozone variability is smaller.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SBUV/2 orbit drift leads to local time differences in coincidence match-ups  Diurnal ozone variations (during </a:t>
            </a:r>
            <a:r>
              <a:rPr lang="en-US" sz="2400" u="sng" dirty="0" smtClean="0">
                <a:latin typeface="Times New Roman" pitchFamily="18" charset="0"/>
                <a:cs typeface="Arial" charset="0"/>
                <a:sym typeface="Wingdings" pitchFamily="2" charset="2"/>
              </a:rPr>
              <a:t>daytime </a:t>
            </a: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hours) will affect radiance comparisons.</a:t>
            </a:r>
            <a:endParaRPr lang="en-US" sz="2400" dirty="0" smtClean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Select coincidence data based on no local time difference (typically at high latitudes) and consistent total ozone to derive inter-instrument adjustments.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48" y="1219200"/>
            <a:ext cx="343196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7316" r="5866" b="5602"/>
          <a:stretch/>
        </p:blipFill>
        <p:spPr>
          <a:xfrm rot="16200000">
            <a:off x="5444666" y="3772291"/>
            <a:ext cx="2654731" cy="31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41F59-A3BC-4AEC-808B-680B6B8DE66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err="1" smtClean="0">
                <a:solidFill>
                  <a:srgbClr val="0070C0"/>
                </a:solidFill>
                <a:latin typeface="Verdana" pitchFamily="34" charset="0"/>
              </a:rPr>
              <a:t>Intercalibration</a:t>
            </a:r>
            <a:r>
              <a:rPr lang="en-US" sz="3600" b="1" dirty="0" smtClean="0">
                <a:solidFill>
                  <a:srgbClr val="0070C0"/>
                </a:solidFill>
                <a:latin typeface="Verdana" pitchFamily="34" charset="0"/>
              </a:rPr>
              <a:t> of Instruments - 2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4038151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Creation of SBUV Version 8.6 data sets used two methods.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NOAA-11 data (adjusted based on SSBUV comparisons) were used as reference </a:t>
            </a: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to derive individual channel adjustments 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for Nimbus-7, NOAA-9.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NOAA-17 was used as reference instrument to derive individual channel adjustments for NOAA-14 through NOAA-19.</a:t>
            </a:r>
            <a:endParaRPr lang="en-US" sz="2400" dirty="0" smtClean="0">
              <a:latin typeface="Times New Roman" pitchFamily="18" charset="0"/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6" t="12240" r="10888" b="8788"/>
          <a:stretch/>
        </p:blipFill>
        <p:spPr>
          <a:xfrm rot="16200000">
            <a:off x="5451216" y="436062"/>
            <a:ext cx="2452581" cy="40586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668705"/>
            <a:ext cx="3955634" cy="2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Verdana" pitchFamily="34" charset="0"/>
              </a:rPr>
              <a:t>Coincidence Comparison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8968"/>
            <a:ext cx="4419600" cy="537279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SBUV/2 Monochromator scans 12 channels with 1.25 s/channel integration time and 32s cycle.  No identical views between two instruments.  </a:t>
            </a:r>
          </a:p>
          <a:p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Take normalized radiance measurements within 100km and 1 hour distance.</a:t>
            </a:r>
          </a:p>
          <a:p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Screen for low ozone gradient (&lt;20DU) and </a:t>
            </a:r>
            <a:r>
              <a:rPr lang="en-US" sz="2400" dirty="0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mall scene reflectivity change (&lt;0.04).</a:t>
            </a:r>
          </a:p>
          <a:p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Use </a:t>
            </a:r>
            <a:r>
              <a:rPr lang="en-US" sz="2400" dirty="0">
                <a:latin typeface="Times New Roman" pitchFamily="18" charset="0"/>
                <a:sym typeface="Wingdings" pitchFamily="2" charset="2"/>
              </a:rPr>
              <a:t>TOMRAD and a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 retrieved set of </a:t>
            </a:r>
            <a:r>
              <a:rPr lang="en-US" sz="2400" dirty="0">
                <a:latin typeface="Times New Roman" pitchFamily="18" charset="0"/>
                <a:sym typeface="Wingdings" pitchFamily="2" charset="2"/>
              </a:rPr>
              <a:t>ozone 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profile and scene cloud to </a:t>
            </a:r>
            <a:r>
              <a:rPr lang="en-US" sz="2400" dirty="0">
                <a:latin typeface="Times New Roman" pitchFamily="18" charset="0"/>
                <a:sym typeface="Wingdings" pitchFamily="2" charset="2"/>
              </a:rPr>
              <a:t>c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ompute radiance difference between two instruments for SZA and wavelength differences.  </a:t>
            </a:r>
          </a:p>
          <a:p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Large number of samples for better statistics.</a:t>
            </a:r>
            <a:endParaRPr lang="en-US" sz="2400" dirty="0">
              <a:latin typeface="Times New Roman" pitchFamily="18" charset="0"/>
              <a:sym typeface="Wingdings" pitchFamily="2" charset="2"/>
            </a:endParaRP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1"/>
            <a:ext cx="3733800" cy="2736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79769"/>
            <a:ext cx="3886200" cy="27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7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Verdana" pitchFamily="34" charset="0"/>
              </a:rPr>
              <a:t>Coincidence </a:t>
            </a:r>
            <a:r>
              <a:rPr lang="en-US" sz="3200" b="1" dirty="0" smtClean="0">
                <a:solidFill>
                  <a:srgbClr val="0070C0"/>
                </a:solidFill>
                <a:latin typeface="Verdana" pitchFamily="34" charset="0"/>
              </a:rPr>
              <a:t>Comparison -N19 stability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6" y="867923"/>
            <a:ext cx="7201864" cy="5609517"/>
          </a:xfrm>
        </p:spPr>
      </p:pic>
    </p:spTree>
    <p:extLst>
      <p:ext uri="{BB962C8B-B14F-4D97-AF65-F5344CB8AC3E}">
        <p14:creationId xmlns:p14="http://schemas.microsoft.com/office/powerpoint/2010/main" val="4091337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Verdana" pitchFamily="34" charset="0"/>
              </a:rPr>
              <a:t>Coincidence </a:t>
            </a:r>
            <a:r>
              <a:rPr lang="en-US" sz="3200" b="1" dirty="0" smtClean="0">
                <a:solidFill>
                  <a:srgbClr val="0070C0"/>
                </a:solidFill>
                <a:latin typeface="Verdana" pitchFamily="34" charset="0"/>
              </a:rPr>
              <a:t>Comparison –</a:t>
            </a:r>
            <a:r>
              <a:rPr lang="en-US" sz="32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Verdana" pitchFamily="34" charset="0"/>
              </a:rPr>
              <a:t>OMPS NP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278727" cy="5774108"/>
          </a:xfrm>
        </p:spPr>
      </p:pic>
    </p:spTree>
    <p:extLst>
      <p:ext uri="{BB962C8B-B14F-4D97-AF65-F5344CB8AC3E}">
        <p14:creationId xmlns:p14="http://schemas.microsoft.com/office/powerpoint/2010/main" val="93913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41F59-A3BC-4AEC-808B-680B6B8DE665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Verdana" pitchFamily="34" charset="0"/>
              </a:rPr>
              <a:t>Summary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All SBUV/2s use laboratory tests as the basis for albedo (channel-to-channel) wavelength </a:t>
            </a:r>
            <a:r>
              <a:rPr lang="en-US" sz="2800" dirty="0">
                <a:latin typeface="Times New Roman" pitchFamily="18" charset="0"/>
                <a:cs typeface="Arial" charset="0"/>
                <a:sym typeface="Wingdings" pitchFamily="2" charset="2"/>
              </a:rPr>
              <a:t>dependence.</a:t>
            </a:r>
            <a:endParaRPr lang="en-US" sz="2800" dirty="0" smtClean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Use polar snow/ice target to make wavelength independent adjustment to some (N16 &amp; N18) prelaunch albedo calibration.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On-board lamp for diffuser reflectivity calibration, solar irradiance measurement and polar snow/ice radiance measurement together provide instrument sensitivity time dependence.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Adjustments based on inter-instrument comparison lead to more consistent ozone profile products among SBUV/2s.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Coincidence comparison among instruments is also used to validate their albedo calibrations.</a:t>
            </a:r>
          </a:p>
        </p:txBody>
      </p:sp>
    </p:spTree>
    <p:extLst>
      <p:ext uri="{BB962C8B-B14F-4D97-AF65-F5344CB8AC3E}">
        <p14:creationId xmlns:p14="http://schemas.microsoft.com/office/powerpoint/2010/main" val="9138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Verdana" pitchFamily="34" charset="0"/>
              </a:rPr>
              <a:t>Time-Dependent Calibration – </a:t>
            </a:r>
            <a:r>
              <a:rPr lang="en-US" sz="3200" b="1" dirty="0" smtClean="0">
                <a:solidFill>
                  <a:srgbClr val="0070C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Verdana" pitchFamily="34" charset="0"/>
              </a:rPr>
            </a:br>
            <a:r>
              <a:rPr lang="en-US" sz="3200" b="1" dirty="0" smtClean="0">
                <a:solidFill>
                  <a:srgbClr val="0070C0"/>
                </a:solidFill>
                <a:latin typeface="Verdana" pitchFamily="34" charset="0"/>
              </a:rPr>
              <a:t>Solar Irradiance (</a:t>
            </a:r>
            <a:r>
              <a:rPr lang="en-US" sz="3200" b="1" dirty="0">
                <a:solidFill>
                  <a:srgbClr val="0070C0"/>
                </a:solidFill>
                <a:latin typeface="Verdana" pitchFamily="34" charset="0"/>
              </a:rPr>
              <a:t>backup)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480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sym typeface="Wingdings" pitchFamily="2" charset="2"/>
              </a:rPr>
              <a:t>SBUV/2 on-board calibration system uses mercury lamp to monitor relative changes in diffuser reflectivity at emission line wavelengths.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Arial" charset="0"/>
                <a:sym typeface="Wingdings" pitchFamily="2" charset="2"/>
              </a:rPr>
              <a:t>Diffuser degradation-corrected solar measurements then capture time-dependent and wavelength-dependent instrument response changes.</a:t>
            </a:r>
            <a:endParaRPr lang="en-US" sz="2400" dirty="0">
              <a:latin typeface="Times New Roman" pitchFamily="18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sym typeface="Wingdings" pitchFamily="2" charset="2"/>
              </a:rPr>
              <a:t>Need estimated adjustment for solar activity at </a:t>
            </a:r>
            <a:r>
              <a:rPr lang="el-GR" sz="2400" dirty="0">
                <a:latin typeface="Times New Roman" pitchFamily="18" charset="0"/>
                <a:sym typeface="Wingdings" pitchFamily="2" charset="2"/>
              </a:rPr>
              <a:t>λ</a:t>
            </a:r>
            <a:r>
              <a:rPr lang="en-US" sz="2400" dirty="0">
                <a:latin typeface="Times New Roman" pitchFamily="18" charset="0"/>
                <a:sym typeface="Wingdings" pitchFamily="2" charset="2"/>
              </a:rPr>
              <a:t> &lt; 300 nm.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sym typeface="Wingdings" pitchFamily="2" charset="2"/>
              </a:rPr>
              <a:t>Long-term accuracy is ≤0.2% per year.</a:t>
            </a:r>
          </a:p>
          <a:p>
            <a:endParaRPr lang="en-US" sz="240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41F59-A3BC-4AEC-808B-680B6B8DE665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pic>
        <p:nvPicPr>
          <p:cNvPr id="10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45" y="1219200"/>
            <a:ext cx="2284707" cy="224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t="16161" r="3478" b="4009"/>
          <a:stretch/>
        </p:blipFill>
        <p:spPr>
          <a:xfrm>
            <a:off x="5029200" y="3719623"/>
            <a:ext cx="3556697" cy="26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8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41F59-A3BC-4AEC-808B-680B6B8DE665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Verdana" pitchFamily="34" charset="0"/>
              </a:rPr>
              <a:t>Overview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219200"/>
            <a:ext cx="3962400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Backscattered ultraviolet (BUV) profile ozone data record began in 1970.  Includes 7 SBUV/2 instruments covering 1985-present.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Similar instrument design allows use of common analysis techniques for all instruments, but each SBUV/2 also has unique characteristics.</a:t>
            </a:r>
            <a:endParaRPr lang="en-US" sz="2400" dirty="0" smtClean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Consistent instrument calibration and accurate long-term characterization are needed to produce ozone data sets that can be merged for trend studies.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52600"/>
            <a:ext cx="4799388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41F59-A3BC-4AEC-808B-680B6B8DE665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Verdana" pitchFamily="34" charset="0"/>
              </a:rPr>
              <a:t>Approach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4038151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Evaluate Day-1 photometric calibration and time-dependent characterization for each instrument.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Satellite orbits drift in local time complicates comparisons due to trace </a:t>
            </a:r>
            <a:r>
              <a:rPr lang="en-US" sz="2400" dirty="0">
                <a:latin typeface="Times New Roman" pitchFamily="18" charset="0"/>
                <a:cs typeface="Arial" charset="0"/>
                <a:sym typeface="Wingdings" pitchFamily="2" charset="2"/>
              </a:rPr>
              <a:t>gas </a:t>
            </a: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diurnal change and difference in measurement solar zenith angle.</a:t>
            </a:r>
            <a:endParaRPr lang="en-US" sz="2400" dirty="0" smtClean="0">
              <a:latin typeface="Times New Roman" pitchFamily="18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Overlapping data records provide best opportunity for </a:t>
            </a:r>
            <a:r>
              <a:rPr lang="en-US" sz="2400" dirty="0" err="1" smtClean="0">
                <a:latin typeface="Times New Roman" pitchFamily="18" charset="0"/>
                <a:sym typeface="Wingdings" pitchFamily="2" charset="2"/>
              </a:rPr>
              <a:t>intercalibration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Evaluate inter-instrument calibration using </a:t>
            </a:r>
            <a:r>
              <a:rPr lang="en-US" sz="2400" b="1" u="sng" dirty="0" smtClean="0">
                <a:latin typeface="Times New Roman" pitchFamily="18" charset="0"/>
                <a:cs typeface="Arial" charset="0"/>
                <a:sym typeface="Wingdings" pitchFamily="2" charset="2"/>
              </a:rPr>
              <a:t>radiances</a:t>
            </a: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, rather than retrieved ozone.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t="8260" r="6772" b="9421"/>
          <a:stretch/>
        </p:blipFill>
        <p:spPr>
          <a:xfrm>
            <a:off x="4495800" y="1867864"/>
            <a:ext cx="4433931" cy="33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41F59-A3BC-4AEC-808B-680B6B8DE665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Verdana" pitchFamily="34" charset="0"/>
              </a:rPr>
              <a:t>Prelaunch Radiometric Calibration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4038151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Prelaunch radiance and irradiance calibration tests use same NIST irradiance lamp standards.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olar and test diffusers are deployed at the same position consecutively and repeatedly.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Accuracy of </a:t>
            </a:r>
            <a:r>
              <a:rPr lang="en-US" sz="2400" u="sng" dirty="0" smtClean="0">
                <a:latin typeface="Times New Roman" pitchFamily="18" charset="0"/>
                <a:cs typeface="Arial" charset="0"/>
                <a:sym typeface="Wingdings" pitchFamily="2" charset="2"/>
              </a:rPr>
              <a:t>albedo</a:t>
            </a: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 (sun-normalized radiance) calibration therefore depends on BRDF of laboratory diffuser.</a:t>
            </a:r>
            <a:endParaRPr lang="en-US" sz="2400" dirty="0" smtClean="0">
              <a:latin typeface="Times New Roman" pitchFamily="18" charset="0"/>
              <a:sym typeface="Wingdings" pitchFamily="2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913058" cy="518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9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41F59-A3BC-4AEC-808B-680B6B8DE665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Verdana" pitchFamily="34" charset="0"/>
              </a:rPr>
              <a:t>Instrument Characterization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Many laboratory characterization tests are validated on-orbit using different types of measurements (both calibration and science):</a:t>
            </a:r>
            <a:endParaRPr lang="en-US" sz="2800" dirty="0" smtClean="0">
              <a:latin typeface="Times New Roman" pitchFamily="18" charset="0"/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Wavelength calibration:  Mercury lamp, solar spectrum.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Electronic offset (dark signal):  Sensor door closed, night side Earth view.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Electronic gain ratio:  Selected Earth view scenes with overlapping valid signals in two gain ranges.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Solar diffuser goniometry:  Monochromatic solar measurements (elevation angle response, wavelength dependence).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Non-linearity:  Monochromatic Earth view.</a:t>
            </a:r>
          </a:p>
        </p:txBody>
      </p:sp>
    </p:spTree>
    <p:extLst>
      <p:ext uri="{BB962C8B-B14F-4D97-AF65-F5344CB8AC3E}">
        <p14:creationId xmlns:p14="http://schemas.microsoft.com/office/powerpoint/2010/main" val="11603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41F59-A3BC-4AEC-808B-680B6B8DE665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Verdana" pitchFamily="34" charset="0"/>
              </a:rPr>
              <a:t>Absolute Calibration – On-Orbit Validation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724400"/>
            <a:ext cx="8458200" cy="1828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latin typeface="Times New Roman" pitchFamily="18" charset="0"/>
                <a:cs typeface="Arial" charset="0"/>
                <a:sym typeface="Wingdings" pitchFamily="2" charset="2"/>
              </a:rPr>
              <a:t>Diffuser reflectivity:  </a:t>
            </a: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On-board mercury lamp data from prelaunch, before solar exposure, to weekly schedule.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Times New Roman" pitchFamily="18" charset="0"/>
                <a:sym typeface="Wingdings" pitchFamily="2" charset="2"/>
              </a:rPr>
              <a:t>Irradiance:  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“Day 1” solar measurement vs. reference data set.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latin typeface="Times New Roman" pitchFamily="18" charset="0"/>
                <a:cs typeface="Arial" charset="0"/>
                <a:sym typeface="Wingdings" pitchFamily="2" charset="2"/>
              </a:rPr>
              <a:t>Normalized Radiance:  </a:t>
            </a: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Antarctic reflectivity (bright scene) should be very consistent between instruments.</a:t>
            </a:r>
            <a:endParaRPr lang="en-US" sz="2400" dirty="0" smtClean="0">
              <a:latin typeface="Times New Roman" pitchFamily="18" charset="0"/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 t="9091" r="5047" b="5010"/>
          <a:stretch/>
        </p:blipFill>
        <p:spPr>
          <a:xfrm rot="16200000">
            <a:off x="854198" y="1037949"/>
            <a:ext cx="3092203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4124068" cy="316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41F59-A3BC-4AEC-808B-680B6B8DE665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Verdana" pitchFamily="34" charset="0"/>
              </a:rPr>
              <a:t>Absolute Calibration - </a:t>
            </a:r>
            <a:r>
              <a:rPr lang="en-US" sz="3600" b="1" dirty="0" err="1" smtClean="0">
                <a:solidFill>
                  <a:srgbClr val="0070C0"/>
                </a:solidFill>
                <a:latin typeface="Verdana" pitchFamily="34" charset="0"/>
              </a:rPr>
              <a:t>Intercomparison</a:t>
            </a:r>
            <a:endParaRPr lang="en-US" sz="3600" b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95800"/>
            <a:ext cx="8305800" cy="2057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Early SBUV/2 instruments (NOAA-9, NOAA-11, NOAA-14) used coincidence analysis with SSBUV flights to transfer laboratory-validated calibration to on-orbit instrument.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Later instruments compare seasonal average reflectivity at 340 nm, using Antarctic snow/ice high plateau regions with low surface relief and distant from coast.  NOAA-17 &amp; 19 retains prelaunch calibration, NOAA-16 &amp; 18 adjusted to NOAA-17.  </a:t>
            </a:r>
            <a:endParaRPr lang="en-US" sz="2400" dirty="0" smtClean="0">
              <a:latin typeface="Times New Roman" pitchFamily="18" charset="0"/>
              <a:sym typeface="Wingdings" pitchFamily="2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021788" cy="280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10449" r="9739" b="9400"/>
          <a:stretch/>
        </p:blipFill>
        <p:spPr>
          <a:xfrm rot="16200000">
            <a:off x="5493908" y="830693"/>
            <a:ext cx="2893029" cy="38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41F59-A3BC-4AEC-808B-680B6B8DE665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582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Verdana" pitchFamily="34" charset="0"/>
              </a:rPr>
              <a:t>Channel-to-Channel Calibration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4219571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Wavelength dependence is based lab standards (1% uncertainty).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Calibration error in single SBUV channel can propagate retrieved ozone profile errors beyond nominal weighting function altitude range for that channel.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Use radiance residual values produced by retrieval algorithm.</a:t>
            </a:r>
            <a:endParaRPr lang="en-US" sz="2400" dirty="0" smtClean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Estimate adjustment value for worst channel by running retrieval algorithm </a:t>
            </a:r>
            <a:r>
              <a:rPr lang="en-US" sz="2400" u="sng" dirty="0" smtClean="0">
                <a:latin typeface="Times New Roman" pitchFamily="18" charset="0"/>
                <a:sym typeface="Wingdings" pitchFamily="2" charset="2"/>
              </a:rPr>
              <a:t>without 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using that channel.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Adjust albedo calibration and iterate process to determine specific (self-consistent) set of adjustments for all profile wavelengths to apply in ozone processing.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7664" r="4179" b="7069"/>
          <a:stretch/>
        </p:blipFill>
        <p:spPr>
          <a:xfrm rot="16200000">
            <a:off x="4823171" y="1535418"/>
            <a:ext cx="3962401" cy="42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41F59-A3BC-4AEC-808B-680B6B8DE665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Verdana" pitchFamily="34" charset="0"/>
              </a:rPr>
              <a:t>Channel-to-Channel (</a:t>
            </a:r>
            <a:r>
              <a:rPr lang="en-US" sz="3600" b="1" i="1" dirty="0" smtClean="0">
                <a:solidFill>
                  <a:srgbClr val="0070C0"/>
                </a:solidFill>
                <a:latin typeface="Verdana" pitchFamily="34" charset="0"/>
              </a:rPr>
              <a:t>more</a:t>
            </a:r>
            <a:r>
              <a:rPr lang="en-US" sz="3600" b="1" dirty="0" smtClean="0">
                <a:solidFill>
                  <a:srgbClr val="0070C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4038151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Short wavelengths (273-302 nm) are adjusted with 5</a:t>
            </a:r>
            <a:r>
              <a:rPr lang="en-US" sz="2400" baseline="30000" dirty="0" smtClean="0">
                <a:latin typeface="Times New Roman" pitchFamily="18" charset="0"/>
                <a:sym typeface="Wingdings" pitchFamily="2" charset="2"/>
              </a:rPr>
              <a:t>o</a:t>
            </a:r>
            <a:r>
              <a:rPr lang="en-US" sz="2400" dirty="0">
                <a:latin typeface="Times New Roman" pitchFamily="18" charset="0"/>
                <a:sym typeface="Wingdings" pitchFamily="2" charset="2"/>
              </a:rPr>
              <a:t> equatorial 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zonal means with low surface reflectivity. 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Long wavelengths (306-318 nm) are adjusted at mid-high latitudes where retrieved ozone profiles with an extra longer wavelength channel are consistent with those without that channel. 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Arial" charset="0"/>
                <a:sym typeface="Wingdings" pitchFamily="2" charset="2"/>
              </a:rPr>
              <a:t>Goal is to have all final residuals below threshold of ±0.1 N-value.</a:t>
            </a:r>
            <a:endParaRPr lang="en-US" sz="2400" dirty="0" smtClean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Final set of adjustments is not unique, and may include any errors in forward model radiative transfer calculations.</a:t>
            </a:r>
          </a:p>
        </p:txBody>
      </p:sp>
    </p:spTree>
    <p:extLst>
      <p:ext uri="{BB962C8B-B14F-4D97-AF65-F5344CB8AC3E}">
        <p14:creationId xmlns:p14="http://schemas.microsoft.com/office/powerpoint/2010/main" val="42579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1093</Words>
  <Application>Microsoft Office PowerPoint</Application>
  <PresentationFormat>On-screen Show (4:3)</PresentationFormat>
  <Paragraphs>126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SBUV/2 Calibration Lessons Over 30 Years:  1985-2015</vt:lpstr>
      <vt:lpstr>Overview</vt:lpstr>
      <vt:lpstr>Approach</vt:lpstr>
      <vt:lpstr>Prelaunch Radiometric Calibration</vt:lpstr>
      <vt:lpstr>Instrument Characterization</vt:lpstr>
      <vt:lpstr>Absolute Calibration – On-Orbit Validation</vt:lpstr>
      <vt:lpstr>Absolute Calibration - Intercomparison</vt:lpstr>
      <vt:lpstr>Channel-to-Channel Calibration</vt:lpstr>
      <vt:lpstr>Channel-to-Channel (more)</vt:lpstr>
      <vt:lpstr>Time-Dependent Calibration – Solar Irrandiance</vt:lpstr>
      <vt:lpstr>Time-Dependent Calibration - Reflectivity</vt:lpstr>
      <vt:lpstr>Intercalibration of Instruments - 1</vt:lpstr>
      <vt:lpstr>Intercalibration of Instruments - 2</vt:lpstr>
      <vt:lpstr>Coincidence Comparison</vt:lpstr>
      <vt:lpstr>Coincidence Comparison -N19 stability</vt:lpstr>
      <vt:lpstr>Coincidence Comparison – OMPS NP</vt:lpstr>
      <vt:lpstr>Summary</vt:lpstr>
      <vt:lpstr>Time-Dependent Calibration –  Solar Irradiance (backup)</vt:lpstr>
    </vt:vector>
  </TitlesOfParts>
  <Company>SSAI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SBUV/2 Calibration Lessons Over 30 Years:  1985-2015</dc:title>
  <dc:creator>Matt DeLand</dc:creator>
  <cp:lastModifiedBy>lkhuang</cp:lastModifiedBy>
  <cp:revision>54</cp:revision>
  <cp:lastPrinted>2015-09-26T20:08:33Z</cp:lastPrinted>
  <dcterms:created xsi:type="dcterms:W3CDTF">2015-09-26T18:09:50Z</dcterms:created>
  <dcterms:modified xsi:type="dcterms:W3CDTF">2015-10-06T20:08:00Z</dcterms:modified>
</cp:coreProperties>
</file>