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321" r:id="rId4"/>
    <p:sldId id="258" r:id="rId5"/>
    <p:sldId id="310" r:id="rId6"/>
    <p:sldId id="311" r:id="rId7"/>
    <p:sldId id="312" r:id="rId8"/>
    <p:sldId id="303" r:id="rId9"/>
    <p:sldId id="309" r:id="rId10"/>
    <p:sldId id="304" r:id="rId11"/>
    <p:sldId id="305" r:id="rId12"/>
    <p:sldId id="306" r:id="rId13"/>
    <p:sldId id="307" r:id="rId14"/>
    <p:sldId id="308" r:id="rId15"/>
    <p:sldId id="260" r:id="rId16"/>
    <p:sldId id="269" r:id="rId17"/>
    <p:sldId id="270" r:id="rId18"/>
    <p:sldId id="271" r:id="rId19"/>
    <p:sldId id="322" r:id="rId20"/>
    <p:sldId id="323" r:id="rId21"/>
    <p:sldId id="324" r:id="rId22"/>
    <p:sldId id="332" r:id="rId23"/>
    <p:sldId id="333" r:id="rId24"/>
    <p:sldId id="272" r:id="rId25"/>
    <p:sldId id="313" r:id="rId26"/>
    <p:sldId id="261" r:id="rId27"/>
    <p:sldId id="316" r:id="rId28"/>
    <p:sldId id="314" r:id="rId29"/>
    <p:sldId id="325" r:id="rId30"/>
    <p:sldId id="326" r:id="rId31"/>
    <p:sldId id="327" r:id="rId32"/>
    <p:sldId id="328" r:id="rId33"/>
    <p:sldId id="329" r:id="rId34"/>
    <p:sldId id="330" r:id="rId35"/>
    <p:sldId id="331" r:id="rId36"/>
    <p:sldId id="262" r:id="rId37"/>
    <p:sldId id="263" r:id="rId38"/>
    <p:sldId id="273" r:id="rId39"/>
    <p:sldId id="274" r:id="rId40"/>
    <p:sldId id="275" r:id="rId41"/>
    <p:sldId id="284" r:id="rId42"/>
    <p:sldId id="287" r:id="rId43"/>
    <p:sldId id="288" r:id="rId44"/>
    <p:sldId id="291" r:id="rId45"/>
    <p:sldId id="292" r:id="rId46"/>
    <p:sldId id="293" r:id="rId47"/>
    <p:sldId id="294" r:id="rId48"/>
    <p:sldId id="295" r:id="rId49"/>
    <p:sldId id="300" r:id="rId50"/>
    <p:sldId id="315"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617C3-5B6C-4E7A-9476-54A02FB42371}" type="datetimeFigureOut">
              <a:rPr lang="en-US" smtClean="0"/>
              <a:pPr/>
              <a:t>10/8/2015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7F3ED-CF18-4F0A-A803-5A9624137D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x.doi.org/10.1029/94JD0307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x.doi.org/10.1175/1520-0469(1971)028%3c1307:EOTOFS%3e2.0.CO;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x.doi.org/10.1175/1520-0469(1971)028%3c1307:EOTOFS%3e2.0.CO;2"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x.doi.org/10.1002/jgrd.50503"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dx.doi.org/10.5194/acpd-13-2549-2013" TargetMode="External"/><Relationship Id="rId4" Type="http://schemas.openxmlformats.org/officeDocument/2006/relationships/hyperlink" Target="http://dx.doi.org/10.1002/jgrd.50597"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 J. </a:t>
            </a:r>
            <a:r>
              <a:rPr lang="en-US" dirty="0" err="1" smtClean="0"/>
              <a:t>Eskes</a:t>
            </a:r>
            <a:r>
              <a:rPr lang="en-US" dirty="0" smtClean="0"/>
              <a:t> and K. F. </a:t>
            </a:r>
            <a:r>
              <a:rPr lang="en-US" dirty="0" err="1" smtClean="0"/>
              <a:t>Boersma</a:t>
            </a:r>
            <a:r>
              <a:rPr lang="en-US" dirty="0" smtClean="0"/>
              <a:t>, (2003) Averaging kernels for DOAS total-column satellite retrievals, Atmos. Chem. Phys., 3, 1285–1291, 2003, www.atmos-chem-phys.org/acp/3/1285/.</a:t>
            </a:r>
          </a:p>
          <a:p>
            <a:r>
              <a:rPr lang="en-US" dirty="0" smtClean="0"/>
              <a:t>X. Liu et al., (2009) Ozone profile retrievals from the Ozone Monitoring Instrument, Atmos. Chem. Phys. Discuss., 9, 22693–22738, 2009, www.atmos-chem-phys-discuss.net/9/22693/2009/.</a:t>
            </a:r>
          </a:p>
          <a:p>
            <a:endParaRPr lang="en-US" dirty="0"/>
          </a:p>
        </p:txBody>
      </p:sp>
      <p:sp>
        <p:nvSpPr>
          <p:cNvPr id="4" name="Slide Number Placeholder 3"/>
          <p:cNvSpPr>
            <a:spLocks noGrp="1"/>
          </p:cNvSpPr>
          <p:nvPr>
            <p:ph type="sldNum" sz="quarter" idx="10"/>
          </p:nvPr>
        </p:nvSpPr>
        <p:spPr/>
        <p:txBody>
          <a:bodyPr/>
          <a:lstStyle/>
          <a:p>
            <a:fld id="{4CF54323-2F05-4AC4-8C7E-993DD43DB06E}"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 NASA</a:t>
            </a:r>
            <a:r>
              <a:rPr lang="en-US" baseline="0" dirty="0" smtClean="0"/>
              <a:t> PEATE presentation 12/04/2014.</a:t>
            </a:r>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Shift</a:t>
            </a:r>
            <a:r>
              <a:rPr lang="en-US" baseline="0" dirty="0" smtClean="0"/>
              <a:t> and temperature figures from ICVS and PEATE monitoring sites.</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r>
              <a:rPr lang="en-US" smtClean="0">
                <a:latin typeface="Arial" pitchFamily="34" charset="0"/>
                <a:ea typeface="ＭＳ Ｐゴシック" pitchFamily="34" charset="-128"/>
              </a:rPr>
              <a:t>Dy, measurement contribution function; deltaM, difference in annual tropical zonal mean initial measurement residuals.</a:t>
            </a:r>
          </a:p>
        </p:txBody>
      </p:sp>
      <p:sp>
        <p:nvSpPr>
          <p:cNvPr id="61444" name="Slide Number Placeholder 3"/>
          <p:cNvSpPr>
            <a:spLocks noGrp="1"/>
          </p:cNvSpPr>
          <p:nvPr>
            <p:ph type="sldNum" sz="quarter" idx="4294967295"/>
          </p:nvPr>
        </p:nvSpPr>
        <p:spPr bwMode="auto">
          <a:xfrm>
            <a:off x="3884177" y="8685783"/>
            <a:ext cx="2972267" cy="456653"/>
          </a:xfrm>
          <a:prstGeom prst="rect">
            <a:avLst/>
          </a:prstGeom>
          <a:noFill/>
          <a:ln>
            <a:miter lim="800000"/>
            <a:headEnd/>
            <a:tailEnd/>
          </a:ln>
        </p:spPr>
        <p:txBody>
          <a:bodyPr lIns="91432" tIns="45715" rIns="91432" bIns="45715"/>
          <a:lstStyle/>
          <a:p>
            <a:fld id="{BD380B02-713E-441B-A188-A1B45D0A03DB}" type="slidenum">
              <a:rPr lang="en-US"/>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31</a:t>
            </a:fld>
            <a:endParaRPr lang="en-US"/>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a:xfrm>
            <a:off x="914921" y="4342892"/>
            <a:ext cx="4995429" cy="4514918"/>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Bhartia</a:t>
            </a:r>
            <a:r>
              <a:rPr lang="en-US" sz="1200" b="0" i="0" kern="1200" dirty="0" smtClean="0">
                <a:solidFill>
                  <a:schemeClr val="tx1"/>
                </a:solidFill>
                <a:latin typeface="+mn-lt"/>
                <a:ea typeface="+mn-ea"/>
                <a:cs typeface="+mn-cs"/>
              </a:rPr>
              <a:t>, P. K., S. Taylor, R. D. </a:t>
            </a:r>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and C. </a:t>
            </a:r>
            <a:r>
              <a:rPr lang="en-US" sz="1200" b="0" i="0" kern="1200" dirty="0" err="1" smtClean="0">
                <a:solidFill>
                  <a:schemeClr val="tx1"/>
                </a:solidFill>
                <a:latin typeface="+mn-lt"/>
                <a:ea typeface="+mn-ea"/>
                <a:cs typeface="+mn-cs"/>
              </a:rPr>
              <a:t>Wellemeyer</a:t>
            </a:r>
            <a:r>
              <a:rPr lang="en-US" sz="1200" b="0" i="0" kern="1200" dirty="0" smtClean="0">
                <a:solidFill>
                  <a:schemeClr val="tx1"/>
                </a:solidFill>
                <a:latin typeface="+mn-lt"/>
                <a:ea typeface="+mn-ea"/>
                <a:cs typeface="+mn-cs"/>
              </a:rPr>
              <a:t> (1995), Application of the Langley plot method to the calibration of the solar backscattered ultraviolet instrument on the Nimbus 7 satellite, J. </a:t>
            </a:r>
            <a:r>
              <a:rPr lang="en-US" sz="1200" b="0" i="0" kern="1200" dirty="0" err="1" smtClean="0">
                <a:solidFill>
                  <a:schemeClr val="tx1"/>
                </a:solidFill>
                <a:latin typeface="+mn-lt"/>
                <a:ea typeface="+mn-ea"/>
                <a:cs typeface="+mn-cs"/>
              </a:rPr>
              <a:t>Geophys</a:t>
            </a:r>
            <a:r>
              <a:rPr lang="en-US" sz="1200" b="0" i="0" kern="1200" dirty="0" smtClean="0">
                <a:solidFill>
                  <a:schemeClr val="tx1"/>
                </a:solidFill>
                <a:latin typeface="+mn-lt"/>
                <a:ea typeface="+mn-ea"/>
                <a:cs typeface="+mn-cs"/>
              </a:rPr>
              <a:t>. Res., 100(D2),2997–3004, doi:</a:t>
            </a:r>
            <a:r>
              <a:rPr lang="en-US" sz="1200" b="0" i="0" u="none" strike="noStrike" kern="1200" dirty="0" smtClean="0">
                <a:solidFill>
                  <a:schemeClr val="tx1"/>
                </a:solidFill>
                <a:latin typeface="+mn-lt"/>
                <a:ea typeface="+mn-ea"/>
                <a:cs typeface="+mn-cs"/>
                <a:hlinkClick r:id="rId3" tooltip="Link to external resource: 10.1029/94JD03072"/>
              </a:rPr>
              <a:t>10.1029/94JD03072</a:t>
            </a:r>
            <a:r>
              <a:rPr lang="en-US" sz="1200" b="0" i="0" kern="1200" dirty="0" smtClean="0">
                <a:solidFill>
                  <a:schemeClr val="tx1"/>
                </a:solidFill>
                <a:latin typeface="+mn-lt"/>
                <a:ea typeface="+mn-ea"/>
                <a:cs typeface="+mn-cs"/>
              </a:rPr>
              <a:t>.</a:t>
            </a:r>
            <a:endParaRPr lang="en-US" dirty="0" smtClean="0"/>
          </a:p>
          <a:p>
            <a:endParaRPr lang="en-US" dirty="0" smtClean="0"/>
          </a:p>
          <a:p>
            <a:r>
              <a:rPr lang="en-US" dirty="0" smtClean="0"/>
              <a:t>I believe</a:t>
            </a:r>
            <a:r>
              <a:rPr lang="en-US" baseline="0" dirty="0" smtClean="0"/>
              <a:t> a similar method was used to check the GOME long-term calibration by assuming stable equatorial ozone profiles.</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http://www.star.nesdis.noaa.gov/icvs/prodDemos/index.php</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NOAA ICVS OMPS Product site (</a:t>
            </a:r>
            <a:r>
              <a:rPr lang="en-US" dirty="0" smtClean="0"/>
              <a:t>W. Yu, </a:t>
            </a:r>
            <a:r>
              <a:rPr lang="en-US" dirty="0" err="1" smtClean="0"/>
              <a:t>E.Beach</a:t>
            </a:r>
            <a:r>
              <a:rPr lang="en-US" dirty="0" smtClean="0"/>
              <a:t>)</a:t>
            </a:r>
          </a:p>
          <a:p>
            <a:r>
              <a:rPr lang="en-US" dirty="0" smtClean="0"/>
              <a:t>http://www.star.nesdis.noaa.gov/icvs/prodDemos/proOMPSbeta.php</a:t>
            </a:r>
          </a:p>
          <a:p>
            <a:endParaRPr lang="en-US" dirty="0" smtClean="0"/>
          </a:p>
          <a:p>
            <a:r>
              <a:rPr lang="en-US" dirty="0" smtClean="0"/>
              <a:t>See the following reference</a:t>
            </a:r>
            <a:r>
              <a:rPr lang="en-US" baseline="0" dirty="0" smtClean="0"/>
              <a:t> for information on </a:t>
            </a:r>
            <a:r>
              <a:rPr lang="en-US" baseline="0" dirty="0" err="1" smtClean="0"/>
              <a:t>intercalibration</a:t>
            </a:r>
            <a:r>
              <a:rPr lang="en-US" baseline="0" dirty="0" smtClean="0"/>
              <a:t> of SBUV(/2) component records: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M. T., Taylor, S. L., Huang, L. K., and Fisher, B. L.: Calibration of the SBUV version 8.6 ozone data product, Atmos. Meas. Tech., 5, 2951-2967, doi:10.5194/amt-5-2951-2012, 2012.</a:t>
            </a:r>
            <a:r>
              <a:rPr lang="en-US" sz="1200" b="0" i="0" kern="1200" baseline="0" dirty="0" smtClean="0">
                <a:solidFill>
                  <a:schemeClr val="tx1"/>
                </a:solidFill>
                <a:latin typeface="+mn-lt"/>
                <a:ea typeface="+mn-ea"/>
                <a:cs typeface="+mn-cs"/>
              </a:rPr>
              <a:t> f</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850B76-5772-4F66-B522-A43146A5987E}"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Figures</a:t>
            </a:r>
            <a:r>
              <a:rPr lang="en-US" baseline="0" dirty="0" smtClean="0"/>
              <a:t> from NOAA ICVS OMPS Product site (</a:t>
            </a:r>
            <a:r>
              <a:rPr lang="en-US" dirty="0" smtClean="0"/>
              <a:t>W. Yu, </a:t>
            </a:r>
            <a:r>
              <a:rPr lang="en-US" dirty="0" err="1" smtClean="0"/>
              <a:t>E.Beach</a:t>
            </a:r>
            <a:r>
              <a:rPr lang="en-US" dirty="0" smtClean="0"/>
              <a:t>, Z. Zhang, J. </a:t>
            </a:r>
            <a:r>
              <a:rPr lang="en-US" dirty="0" err="1" smtClean="0"/>
              <a:t>Niu</a:t>
            </a:r>
            <a:r>
              <a:rPr lang="en-US" dirty="0" smtClean="0"/>
              <a:t>)</a:t>
            </a:r>
          </a:p>
          <a:p>
            <a:r>
              <a:rPr lang="en-US" dirty="0" smtClean="0"/>
              <a:t>http://www.star.nesdis.noaa.gov/icvs/prodDemos/proOMPSbeta.php</a:t>
            </a:r>
          </a:p>
          <a:p>
            <a:endParaRPr lang="en-US" dirty="0" smtClean="0"/>
          </a:p>
        </p:txBody>
      </p:sp>
      <p:sp>
        <p:nvSpPr>
          <p:cNvPr id="4" name="Slide Number Placeholder 3"/>
          <p:cNvSpPr>
            <a:spLocks noGrp="1"/>
          </p:cNvSpPr>
          <p:nvPr>
            <p:ph type="sldNum" sz="quarter" idx="10"/>
          </p:nvPr>
        </p:nvSpPr>
        <p:spPr/>
        <p:txBody>
          <a:bodyPr/>
          <a:lstStyle/>
          <a:p>
            <a:fld id="{FD850B76-5772-4F66-B522-A43146A5987E}"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25-S7-1: Session 7: Atmospheric Composition </a:t>
            </a:r>
            <a:r>
              <a:rPr lang="en-US" dirty="0" smtClean="0"/>
              <a:t/>
            </a:r>
            <a:br>
              <a:rPr lang="en-US" dirty="0" smtClean="0"/>
            </a:br>
            <a:r>
              <a:rPr lang="en-US" sz="1200" b="1" i="0" kern="1200" dirty="0" smtClean="0">
                <a:solidFill>
                  <a:schemeClr val="tx1"/>
                </a:solidFill>
                <a:latin typeface="+mn-lt"/>
                <a:ea typeface="+mn-ea"/>
                <a:cs typeface="+mn-cs"/>
              </a:rPr>
              <a:t>· 25 Sep 2015: 9:00am-10:30am · Location: Room 3</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Figure</a:t>
            </a:r>
            <a:r>
              <a:rPr lang="en-US" sz="1200" b="1" i="0" kern="1200" baseline="0" dirty="0" smtClean="0">
                <a:solidFill>
                  <a:schemeClr val="tx1"/>
                </a:solidFill>
                <a:latin typeface="+mn-lt"/>
                <a:ea typeface="+mn-ea"/>
                <a:cs typeface="+mn-cs"/>
              </a:rPr>
              <a:t> provided by Colin </a:t>
            </a:r>
            <a:r>
              <a:rPr lang="en-US" sz="1200" b="1" i="0" kern="1200" baseline="0" dirty="0" err="1" smtClean="0">
                <a:solidFill>
                  <a:schemeClr val="tx1"/>
                </a:solidFill>
                <a:latin typeface="+mn-lt"/>
                <a:ea typeface="+mn-ea"/>
                <a:cs typeface="+mn-cs"/>
              </a:rPr>
              <a:t>Seftor</a:t>
            </a:r>
            <a:r>
              <a:rPr lang="en-US" sz="1200" b="1" i="0" kern="1200" baseline="0" dirty="0" smtClean="0">
                <a:solidFill>
                  <a:schemeClr val="tx1"/>
                </a:solidFill>
                <a:latin typeface="+mn-lt"/>
                <a:ea typeface="+mn-ea"/>
                <a:cs typeface="+mn-cs"/>
              </a:rPr>
              <a:t>, NASA GSFC (SSAI)</a:t>
            </a:r>
          </a:p>
          <a:p>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1DC48E9-81AE-467B-A60B-89D834E11087}" type="slidenum">
              <a:rPr lang="en-US" smtClean="0"/>
              <a:pPr/>
              <a:t>6</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Updated schematic from Scott Asbury</a:t>
            </a:r>
          </a:p>
          <a:p>
            <a:pPr eaLnBrk="1" hangingPunct="1"/>
            <a:r>
              <a:rPr lang="en-US" dirty="0" smtClean="0"/>
              <a:t>Some changes in numbers (2.23 degrees to 1.9 degrees) and position of components.</a:t>
            </a:r>
          </a:p>
          <a:p>
            <a:pPr eaLnBrk="1" hangingPunct="1"/>
            <a:r>
              <a:rPr lang="en-US" dirty="0" smtClean="0"/>
              <a:t>Old instrument picture.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baseline="0" dirty="0" smtClean="0">
                <a:solidFill>
                  <a:schemeClr val="tx1"/>
                </a:solidFill>
                <a:latin typeface="+mn-lt"/>
                <a:ea typeface="+mn-ea"/>
                <a:cs typeface="+mn-cs"/>
              </a:rPr>
              <a:t>Differences  1.54  0.13 -0.06  0.06  0.14  0.00 -0.08 -0.06 -0.01  0.00  0.05 -0.17 -0.18 nm.</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02CA09-9C54-4362-B34D-6F6B0F8BAB55}" type="slidenum">
              <a:rPr lang="en-US" smtClean="0"/>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https://ozoneaq.gsfc.nasa.gov/media/docs/SBUV2_V8_ATBD_020207.pdf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Wellemeyer</a:t>
            </a:r>
            <a:r>
              <a:rPr lang="en-US" sz="1200" kern="1200" dirty="0" smtClean="0">
                <a:solidFill>
                  <a:schemeClr val="tx1"/>
                </a:solidFill>
                <a:latin typeface="+mn-lt"/>
                <a:ea typeface="+mn-ea"/>
                <a:cs typeface="+mn-cs"/>
              </a:rPr>
              <a:t>, C. G., S. L. Taylor, C. J. </a:t>
            </a:r>
            <a:r>
              <a:rPr lang="en-US" sz="1200" kern="1200" dirty="0" err="1" smtClean="0">
                <a:solidFill>
                  <a:schemeClr val="tx1"/>
                </a:solidFill>
                <a:latin typeface="+mn-lt"/>
                <a:ea typeface="+mn-ea"/>
                <a:cs typeface="+mn-cs"/>
              </a:rPr>
              <a:t>Seftor</a:t>
            </a:r>
            <a:r>
              <a:rPr lang="en-US" sz="1200" kern="1200" dirty="0" smtClean="0">
                <a:solidFill>
                  <a:schemeClr val="tx1"/>
                </a:solidFill>
                <a:latin typeface="+mn-lt"/>
                <a:ea typeface="+mn-ea"/>
                <a:cs typeface="+mn-cs"/>
              </a:rPr>
              <a:t>, R. D. </a:t>
            </a:r>
            <a:r>
              <a:rPr lang="en-US" sz="1200" kern="1200" dirty="0" err="1" smtClean="0">
                <a:solidFill>
                  <a:schemeClr val="tx1"/>
                </a:solidFill>
                <a:latin typeface="+mn-lt"/>
                <a:ea typeface="+mn-ea"/>
                <a:cs typeface="+mn-cs"/>
              </a:rPr>
              <a:t>McPeters</a:t>
            </a:r>
            <a:r>
              <a:rPr lang="en-US" sz="1200" kern="1200" dirty="0" smtClean="0">
                <a:solidFill>
                  <a:schemeClr val="tx1"/>
                </a:solidFill>
                <a:latin typeface="+mn-lt"/>
                <a:ea typeface="+mn-ea"/>
                <a:cs typeface="+mn-cs"/>
              </a:rPr>
              <a:t>, and P. K. </a:t>
            </a:r>
            <a:r>
              <a:rPr lang="en-US" sz="1200" kern="1200" dirty="0" err="1" smtClean="0">
                <a:solidFill>
                  <a:schemeClr val="tx1"/>
                </a:solidFill>
                <a:latin typeface="+mn-lt"/>
                <a:ea typeface="+mn-ea"/>
                <a:cs typeface="+mn-cs"/>
              </a:rPr>
              <a:t>Bhartia</a:t>
            </a:r>
            <a:r>
              <a:rPr lang="en-US" sz="1200" kern="1200" dirty="0" smtClean="0">
                <a:solidFill>
                  <a:schemeClr val="tx1"/>
                </a:solidFill>
                <a:latin typeface="+mn-lt"/>
                <a:ea typeface="+mn-ea"/>
                <a:cs typeface="+mn-cs"/>
              </a:rPr>
              <a:t> (1997), A correction for the Total Ozone Mapping Spectrometer profile shape errors at high latitude,</a:t>
            </a:r>
            <a:r>
              <a:rPr lang="en-US" sz="1200" i="1" kern="1200" dirty="0" smtClean="0">
                <a:solidFill>
                  <a:schemeClr val="tx1"/>
                </a:solidFill>
                <a:latin typeface="+mn-lt"/>
                <a:ea typeface="+mn-ea"/>
                <a:cs typeface="+mn-cs"/>
              </a:rPr>
              <a:t> J. </a:t>
            </a:r>
            <a:r>
              <a:rPr lang="en-US" sz="1200" i="1" kern="1200" dirty="0" err="1" smtClean="0">
                <a:solidFill>
                  <a:schemeClr val="tx1"/>
                </a:solidFill>
                <a:latin typeface="+mn-lt"/>
                <a:ea typeface="+mn-ea"/>
                <a:cs typeface="+mn-cs"/>
              </a:rPr>
              <a:t>Geophys</a:t>
            </a:r>
            <a:r>
              <a:rPr lang="en-US" sz="1200" i="1" kern="1200" dirty="0" smtClean="0">
                <a:solidFill>
                  <a:schemeClr val="tx1"/>
                </a:solidFill>
                <a:latin typeface="+mn-lt"/>
                <a:ea typeface="+mn-ea"/>
                <a:cs typeface="+mn-cs"/>
              </a:rPr>
              <a:t>. Res.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102</a:t>
            </a:r>
            <a:r>
              <a:rPr lang="en-US" sz="1200" kern="1200" dirty="0" smtClean="0">
                <a:solidFill>
                  <a:schemeClr val="tx1"/>
                </a:solidFill>
                <a:latin typeface="+mn-lt"/>
                <a:ea typeface="+mn-ea"/>
                <a:cs typeface="+mn-cs"/>
              </a:rPr>
              <a:t>, 9029-9038, doi:10.1029/96JD03965.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R. D., et al., Nimbus 7 total ozone mapping spectrometer (TOMS) data products user's guide, NASA Ref Publ., </a:t>
            </a:r>
            <a:r>
              <a:rPr lang="en-US" sz="1200" b="1" i="0" kern="1200" dirty="0" smtClean="0">
                <a:solidFill>
                  <a:schemeClr val="tx1"/>
                </a:solidFill>
                <a:latin typeface="+mn-lt"/>
                <a:ea typeface="+mn-ea"/>
                <a:cs typeface="+mn-cs"/>
              </a:rPr>
              <a:t>1384</a:t>
            </a:r>
            <a:r>
              <a:rPr lang="en-US" sz="1200" b="0" i="0" kern="1200" dirty="0" smtClean="0">
                <a:solidFill>
                  <a:schemeClr val="tx1"/>
                </a:solidFill>
                <a:latin typeface="+mn-lt"/>
                <a:ea typeface="+mn-ea"/>
                <a:cs typeface="+mn-cs"/>
              </a:rPr>
              <a:t>, 1996.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Dave, J. V., C. L. </a:t>
            </a:r>
            <a:r>
              <a:rPr lang="en-US" sz="1200" b="0" i="0" kern="1200" dirty="0" err="1" smtClean="0">
                <a:solidFill>
                  <a:schemeClr val="tx1"/>
                </a:solidFill>
                <a:latin typeface="+mn-lt"/>
                <a:ea typeface="+mn-ea"/>
                <a:cs typeface="+mn-cs"/>
              </a:rPr>
              <a:t>Mateer</a:t>
            </a:r>
            <a:r>
              <a:rPr lang="en-US" sz="1200" b="0" i="0" kern="1200" dirty="0" smtClean="0">
                <a:solidFill>
                  <a:schemeClr val="tx1"/>
                </a:solidFill>
                <a:latin typeface="+mn-lt"/>
                <a:ea typeface="+mn-ea"/>
                <a:cs typeface="+mn-cs"/>
              </a:rPr>
              <a:t>, A preliminary study on the possibility of estimating total atmospheric ozone from satellite measurements, </a:t>
            </a:r>
            <a:r>
              <a:rPr lang="en-US" sz="1200" b="0" i="1" kern="1200" dirty="0" smtClean="0">
                <a:solidFill>
                  <a:schemeClr val="tx1"/>
                </a:solidFill>
                <a:latin typeface="+mn-lt"/>
                <a:ea typeface="+mn-ea"/>
                <a:cs typeface="+mn-cs"/>
              </a:rPr>
              <a:t>J. Atmos. Sci.</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24</a:t>
            </a:r>
            <a:r>
              <a:rPr lang="en-US" sz="1200" b="0" i="0" kern="1200" dirty="0" smtClean="0">
                <a:solidFill>
                  <a:schemeClr val="tx1"/>
                </a:solidFill>
                <a:latin typeface="+mn-lt"/>
                <a:ea typeface="+mn-ea"/>
                <a:cs typeface="+mn-cs"/>
              </a:rPr>
              <a:t>, 414–427, 1967.</a:t>
            </a:r>
          </a:p>
          <a:p>
            <a:r>
              <a:rPr lang="en-US" sz="1200" b="0" i="0" kern="1200" dirty="0" smtClean="0">
                <a:solidFill>
                  <a:schemeClr val="tx1"/>
                </a:solidFill>
                <a:latin typeface="+mn-lt"/>
                <a:ea typeface="+mn-ea"/>
                <a:cs typeface="+mn-cs"/>
              </a:rPr>
              <a:t>Carlton L. </a:t>
            </a:r>
            <a:r>
              <a:rPr lang="en-US" sz="1200" b="0" i="0" kern="1200" dirty="0" err="1" smtClean="0">
                <a:solidFill>
                  <a:schemeClr val="tx1"/>
                </a:solidFill>
                <a:latin typeface="+mn-lt"/>
                <a:ea typeface="+mn-ea"/>
                <a:cs typeface="+mn-cs"/>
              </a:rPr>
              <a:t>Mateer</a:t>
            </a:r>
            <a:r>
              <a:rPr lang="en-US" sz="1200" b="0" i="0" kern="1200" dirty="0" smtClean="0">
                <a:solidFill>
                  <a:schemeClr val="tx1"/>
                </a:solidFill>
                <a:latin typeface="+mn-lt"/>
                <a:ea typeface="+mn-ea"/>
                <a:cs typeface="+mn-cs"/>
              </a:rPr>
              <a:t>, Donald F. Heath, and </a:t>
            </a:r>
            <a:r>
              <a:rPr lang="en-US" sz="1200" b="0" i="0" kern="1200" dirty="0" err="1" smtClean="0">
                <a:solidFill>
                  <a:schemeClr val="tx1"/>
                </a:solidFill>
                <a:latin typeface="+mn-lt"/>
                <a:ea typeface="+mn-ea"/>
                <a:cs typeface="+mn-cs"/>
              </a:rPr>
              <a:t>Arlin</a:t>
            </a:r>
            <a:r>
              <a:rPr lang="en-US" sz="1200" b="0" i="0" kern="1200" dirty="0" smtClean="0">
                <a:solidFill>
                  <a:schemeClr val="tx1"/>
                </a:solidFill>
                <a:latin typeface="+mn-lt"/>
                <a:ea typeface="+mn-ea"/>
                <a:cs typeface="+mn-cs"/>
              </a:rPr>
              <a:t> J. Krueger, 1971: Estimation of Total Ozone from Satellite Measurements of Backscattered Ultraviolet Earth Radiance. </a:t>
            </a:r>
            <a:r>
              <a:rPr lang="en-US" sz="1200" b="0" i="1" kern="1200" dirty="0" smtClean="0">
                <a:solidFill>
                  <a:schemeClr val="tx1"/>
                </a:solidFill>
                <a:latin typeface="+mn-lt"/>
                <a:ea typeface="+mn-ea"/>
                <a:cs typeface="+mn-cs"/>
              </a:rPr>
              <a:t>J. Atmos. Sci.</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28</a:t>
            </a:r>
            <a:r>
              <a:rPr lang="en-US" sz="1200" b="0" i="0" kern="1200" dirty="0" smtClean="0">
                <a:solidFill>
                  <a:schemeClr val="tx1"/>
                </a:solidFill>
                <a:latin typeface="+mn-lt"/>
                <a:ea typeface="+mn-ea"/>
                <a:cs typeface="+mn-cs"/>
              </a:rPr>
              <a:t>, 1307–1311.</a:t>
            </a:r>
          </a:p>
          <a:p>
            <a:r>
              <a:rPr lang="en-US" sz="1200" b="0" i="0" kern="1200" dirty="0" err="1" smtClean="0">
                <a:solidFill>
                  <a:schemeClr val="tx1"/>
                </a:solidFill>
                <a:latin typeface="+mn-lt"/>
                <a:ea typeface="+mn-ea"/>
                <a:cs typeface="+mn-cs"/>
              </a:rPr>
              <a:t>doi</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3"/>
              </a:rPr>
              <a:t>http://dx.doi.org/10.1175/1520-0469(1971)028&lt;1307:EOTOFS&gt;2.0.CO;2</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F54323-2F05-4AC4-8C7E-993DD43DB06E}"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Wellemeyer</a:t>
            </a:r>
            <a:r>
              <a:rPr lang="en-US" sz="1200" kern="1200" dirty="0" smtClean="0">
                <a:solidFill>
                  <a:schemeClr val="tx1"/>
                </a:solidFill>
                <a:latin typeface="+mn-lt"/>
                <a:ea typeface="+mn-ea"/>
                <a:cs typeface="+mn-cs"/>
              </a:rPr>
              <a:t>, C. G., S. L. Taylor, C. J. </a:t>
            </a:r>
            <a:r>
              <a:rPr lang="en-US" sz="1200" kern="1200" dirty="0" err="1" smtClean="0">
                <a:solidFill>
                  <a:schemeClr val="tx1"/>
                </a:solidFill>
                <a:latin typeface="+mn-lt"/>
                <a:ea typeface="+mn-ea"/>
                <a:cs typeface="+mn-cs"/>
              </a:rPr>
              <a:t>Seftor</a:t>
            </a:r>
            <a:r>
              <a:rPr lang="en-US" sz="1200" kern="1200" dirty="0" smtClean="0">
                <a:solidFill>
                  <a:schemeClr val="tx1"/>
                </a:solidFill>
                <a:latin typeface="+mn-lt"/>
                <a:ea typeface="+mn-ea"/>
                <a:cs typeface="+mn-cs"/>
              </a:rPr>
              <a:t>, R. D. </a:t>
            </a:r>
            <a:r>
              <a:rPr lang="en-US" sz="1200" kern="1200" dirty="0" err="1" smtClean="0">
                <a:solidFill>
                  <a:schemeClr val="tx1"/>
                </a:solidFill>
                <a:latin typeface="+mn-lt"/>
                <a:ea typeface="+mn-ea"/>
                <a:cs typeface="+mn-cs"/>
              </a:rPr>
              <a:t>McPeters</a:t>
            </a:r>
            <a:r>
              <a:rPr lang="en-US" sz="1200" kern="1200" dirty="0" smtClean="0">
                <a:solidFill>
                  <a:schemeClr val="tx1"/>
                </a:solidFill>
                <a:latin typeface="+mn-lt"/>
                <a:ea typeface="+mn-ea"/>
                <a:cs typeface="+mn-cs"/>
              </a:rPr>
              <a:t>, and P. K. </a:t>
            </a:r>
            <a:r>
              <a:rPr lang="en-US" sz="1200" kern="1200" dirty="0" err="1" smtClean="0">
                <a:solidFill>
                  <a:schemeClr val="tx1"/>
                </a:solidFill>
                <a:latin typeface="+mn-lt"/>
                <a:ea typeface="+mn-ea"/>
                <a:cs typeface="+mn-cs"/>
              </a:rPr>
              <a:t>Bhartia</a:t>
            </a:r>
            <a:r>
              <a:rPr lang="en-US" sz="1200" kern="1200" dirty="0" smtClean="0">
                <a:solidFill>
                  <a:schemeClr val="tx1"/>
                </a:solidFill>
                <a:latin typeface="+mn-lt"/>
                <a:ea typeface="+mn-ea"/>
                <a:cs typeface="+mn-cs"/>
              </a:rPr>
              <a:t> (1997), A correction for the Total Ozone Mapping Spectrometer profile shape errors at high latitude,</a:t>
            </a:r>
            <a:r>
              <a:rPr lang="en-US" sz="1200" i="1" kern="1200" dirty="0" smtClean="0">
                <a:solidFill>
                  <a:schemeClr val="tx1"/>
                </a:solidFill>
                <a:latin typeface="+mn-lt"/>
                <a:ea typeface="+mn-ea"/>
                <a:cs typeface="+mn-cs"/>
              </a:rPr>
              <a:t> J. </a:t>
            </a:r>
            <a:r>
              <a:rPr lang="en-US" sz="1200" i="1" kern="1200" dirty="0" err="1" smtClean="0">
                <a:solidFill>
                  <a:schemeClr val="tx1"/>
                </a:solidFill>
                <a:latin typeface="+mn-lt"/>
                <a:ea typeface="+mn-ea"/>
                <a:cs typeface="+mn-cs"/>
              </a:rPr>
              <a:t>Geophys</a:t>
            </a:r>
            <a:r>
              <a:rPr lang="en-US" sz="1200" i="1" kern="1200" dirty="0" smtClean="0">
                <a:solidFill>
                  <a:schemeClr val="tx1"/>
                </a:solidFill>
                <a:latin typeface="+mn-lt"/>
                <a:ea typeface="+mn-ea"/>
                <a:cs typeface="+mn-cs"/>
              </a:rPr>
              <a:t>. Res.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102</a:t>
            </a:r>
            <a:r>
              <a:rPr lang="en-US" sz="1200" kern="1200" dirty="0" smtClean="0">
                <a:solidFill>
                  <a:schemeClr val="tx1"/>
                </a:solidFill>
                <a:latin typeface="+mn-lt"/>
                <a:ea typeface="+mn-ea"/>
                <a:cs typeface="+mn-cs"/>
              </a:rPr>
              <a:t>, 9029-9038, doi:10.1029/96JD03965.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R. D., et al., Nimbus 7 total ozone mapping spectrometer (TOMS) data products user's guide, NASA Ref Publ., </a:t>
            </a:r>
            <a:r>
              <a:rPr lang="en-US" sz="1200" b="1" i="0" kern="1200" dirty="0" smtClean="0">
                <a:solidFill>
                  <a:schemeClr val="tx1"/>
                </a:solidFill>
                <a:latin typeface="+mn-lt"/>
                <a:ea typeface="+mn-ea"/>
                <a:cs typeface="+mn-cs"/>
              </a:rPr>
              <a:t>1384</a:t>
            </a:r>
            <a:r>
              <a:rPr lang="en-US" sz="1200" b="0" i="0" kern="1200" dirty="0" smtClean="0">
                <a:solidFill>
                  <a:schemeClr val="tx1"/>
                </a:solidFill>
                <a:latin typeface="+mn-lt"/>
                <a:ea typeface="+mn-ea"/>
                <a:cs typeface="+mn-cs"/>
              </a:rPr>
              <a:t>, 1996.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Dave, J. V., C. L. </a:t>
            </a:r>
            <a:r>
              <a:rPr lang="en-US" sz="1200" b="0" i="0" kern="1200" dirty="0" err="1" smtClean="0">
                <a:solidFill>
                  <a:schemeClr val="tx1"/>
                </a:solidFill>
                <a:latin typeface="+mn-lt"/>
                <a:ea typeface="+mn-ea"/>
                <a:cs typeface="+mn-cs"/>
              </a:rPr>
              <a:t>Mateer</a:t>
            </a:r>
            <a:r>
              <a:rPr lang="en-US" sz="1200" b="0" i="0" kern="1200" dirty="0" smtClean="0">
                <a:solidFill>
                  <a:schemeClr val="tx1"/>
                </a:solidFill>
                <a:latin typeface="+mn-lt"/>
                <a:ea typeface="+mn-ea"/>
                <a:cs typeface="+mn-cs"/>
              </a:rPr>
              <a:t>, A preliminary study on the possibility of estimating total atmospheric ozone from satellite measurements, </a:t>
            </a:r>
            <a:r>
              <a:rPr lang="en-US" sz="1200" b="0" i="1" kern="1200" dirty="0" smtClean="0">
                <a:solidFill>
                  <a:schemeClr val="tx1"/>
                </a:solidFill>
                <a:latin typeface="+mn-lt"/>
                <a:ea typeface="+mn-ea"/>
                <a:cs typeface="+mn-cs"/>
              </a:rPr>
              <a:t>J. Atmos. Sci.</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24</a:t>
            </a:r>
            <a:r>
              <a:rPr lang="en-US" sz="1200" b="0" i="0" kern="1200" dirty="0" smtClean="0">
                <a:solidFill>
                  <a:schemeClr val="tx1"/>
                </a:solidFill>
                <a:latin typeface="+mn-lt"/>
                <a:ea typeface="+mn-ea"/>
                <a:cs typeface="+mn-cs"/>
              </a:rPr>
              <a:t>, 414–427, 1967.</a:t>
            </a:r>
          </a:p>
          <a:p>
            <a:r>
              <a:rPr lang="en-US" sz="1200" b="0" i="0" kern="1200" dirty="0" smtClean="0">
                <a:solidFill>
                  <a:schemeClr val="tx1"/>
                </a:solidFill>
                <a:latin typeface="+mn-lt"/>
                <a:ea typeface="+mn-ea"/>
                <a:cs typeface="+mn-cs"/>
              </a:rPr>
              <a:t>Carlton L. </a:t>
            </a:r>
            <a:r>
              <a:rPr lang="en-US" sz="1200" b="0" i="0" kern="1200" dirty="0" err="1" smtClean="0">
                <a:solidFill>
                  <a:schemeClr val="tx1"/>
                </a:solidFill>
                <a:latin typeface="+mn-lt"/>
                <a:ea typeface="+mn-ea"/>
                <a:cs typeface="+mn-cs"/>
              </a:rPr>
              <a:t>Mateer</a:t>
            </a:r>
            <a:r>
              <a:rPr lang="en-US" sz="1200" b="0" i="0" kern="1200" dirty="0" smtClean="0">
                <a:solidFill>
                  <a:schemeClr val="tx1"/>
                </a:solidFill>
                <a:latin typeface="+mn-lt"/>
                <a:ea typeface="+mn-ea"/>
                <a:cs typeface="+mn-cs"/>
              </a:rPr>
              <a:t>, Donald F. Heath, and </a:t>
            </a:r>
            <a:r>
              <a:rPr lang="en-US" sz="1200" b="0" i="0" kern="1200" dirty="0" err="1" smtClean="0">
                <a:solidFill>
                  <a:schemeClr val="tx1"/>
                </a:solidFill>
                <a:latin typeface="+mn-lt"/>
                <a:ea typeface="+mn-ea"/>
                <a:cs typeface="+mn-cs"/>
              </a:rPr>
              <a:t>Arlin</a:t>
            </a:r>
            <a:r>
              <a:rPr lang="en-US" sz="1200" b="0" i="0" kern="1200" dirty="0" smtClean="0">
                <a:solidFill>
                  <a:schemeClr val="tx1"/>
                </a:solidFill>
                <a:latin typeface="+mn-lt"/>
                <a:ea typeface="+mn-ea"/>
                <a:cs typeface="+mn-cs"/>
              </a:rPr>
              <a:t> J. Krueger, 1971: Estimation of Total Ozone from Satellite Measurements of Backscattered Ultraviolet Earth Radiance. </a:t>
            </a:r>
            <a:r>
              <a:rPr lang="en-US" sz="1200" b="0" i="1" kern="1200" dirty="0" smtClean="0">
                <a:solidFill>
                  <a:schemeClr val="tx1"/>
                </a:solidFill>
                <a:latin typeface="+mn-lt"/>
                <a:ea typeface="+mn-ea"/>
                <a:cs typeface="+mn-cs"/>
              </a:rPr>
              <a:t>J. Atmos. Sci.</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28</a:t>
            </a:r>
            <a:r>
              <a:rPr lang="en-US" sz="1200" b="0" i="0" kern="1200" dirty="0" smtClean="0">
                <a:solidFill>
                  <a:schemeClr val="tx1"/>
                </a:solidFill>
                <a:latin typeface="+mn-lt"/>
                <a:ea typeface="+mn-ea"/>
                <a:cs typeface="+mn-cs"/>
              </a:rPr>
              <a:t>, 1307–1311.</a:t>
            </a:r>
          </a:p>
          <a:p>
            <a:r>
              <a:rPr lang="en-US" sz="1200" b="0" i="0" kern="1200" dirty="0" err="1" smtClean="0">
                <a:solidFill>
                  <a:schemeClr val="tx1"/>
                </a:solidFill>
                <a:latin typeface="+mn-lt"/>
                <a:ea typeface="+mn-ea"/>
                <a:cs typeface="+mn-cs"/>
              </a:rPr>
              <a:t>doi</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3"/>
              </a:rPr>
              <a:t>http://dx.doi.org/10.1175/1520-0469(1971)028&lt;1307:EOTOFS&gt;2.0.CO;2</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F54323-2F05-4AC4-8C7E-993DD43DB06E}"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 J. </a:t>
            </a:r>
            <a:r>
              <a:rPr lang="en-US" dirty="0" err="1" smtClean="0"/>
              <a:t>Eskes</a:t>
            </a:r>
            <a:r>
              <a:rPr lang="en-US" dirty="0" smtClean="0"/>
              <a:t> and K. F. </a:t>
            </a:r>
            <a:r>
              <a:rPr lang="en-US" dirty="0" err="1" smtClean="0"/>
              <a:t>Boersma</a:t>
            </a:r>
            <a:r>
              <a:rPr lang="en-US" dirty="0" smtClean="0"/>
              <a:t>, (2003) Averaging kernels for DOAS total-column satellite retrievals, Atmos. Chem. Phys., 3, 1285–1291, 2003, www.atmos-chem-phys.org/acp/3/1285/.</a:t>
            </a:r>
          </a:p>
          <a:p>
            <a:r>
              <a:rPr lang="en-US" dirty="0" smtClean="0"/>
              <a:t>X. Liu et al., (2009) Ozone profile retrievals from the Ozone Monitoring Instrument, Atmos. Chem. Phys. Discuss., 9, 22693–22738, 2009, www.atmos-chem-phys-discuss.net/9/22693/2009/.</a:t>
            </a:r>
          </a:p>
          <a:p>
            <a:endParaRPr lang="en-US" dirty="0"/>
          </a:p>
        </p:txBody>
      </p:sp>
      <p:sp>
        <p:nvSpPr>
          <p:cNvPr id="4" name="Slide Number Placeholder 3"/>
          <p:cNvSpPr>
            <a:spLocks noGrp="1"/>
          </p:cNvSpPr>
          <p:nvPr>
            <p:ph type="sldNum" sz="quarter" idx="10"/>
          </p:nvPr>
        </p:nvSpPr>
        <p:spPr/>
        <p:txBody>
          <a:bodyPr/>
          <a:lstStyle/>
          <a:p>
            <a:fld id="{4CF54323-2F05-4AC4-8C7E-993DD43DB06E}"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 NOAA OAR.</a:t>
            </a:r>
            <a:endParaRPr lang="en-US" dirty="0"/>
          </a:p>
        </p:txBody>
      </p:sp>
      <p:sp>
        <p:nvSpPr>
          <p:cNvPr id="4" name="Slide Number Placeholder 3"/>
          <p:cNvSpPr>
            <a:spLocks noGrp="1"/>
          </p:cNvSpPr>
          <p:nvPr>
            <p:ph type="sldNum" sz="quarter" idx="10"/>
          </p:nvPr>
        </p:nvSpPr>
        <p:spPr/>
        <p:txBody>
          <a:bodyPr/>
          <a:lstStyle/>
          <a:p>
            <a:fld id="{79422A4B-DAFA-4105-8025-278DF6875E5C}" type="slidenum">
              <a:rPr lang="en-US" smtClean="0"/>
              <a:pPr/>
              <a:t>45</a:t>
            </a:fld>
            <a:endParaRPr lang="en-US"/>
          </a:p>
        </p:txBody>
      </p:sp>
    </p:spTree>
    <p:extLst>
      <p:ext uri="{BB962C8B-B14F-4D97-AF65-F5344CB8AC3E}">
        <p14:creationId xmlns:p14="http://schemas.microsoft.com/office/powerpoint/2010/main" xmlns="" val="3053041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NOAA ICVS OMPS Product site (</a:t>
            </a:r>
            <a:r>
              <a:rPr lang="en-US" dirty="0" smtClean="0"/>
              <a:t>W. Yu, </a:t>
            </a:r>
            <a:r>
              <a:rPr lang="en-US" dirty="0" err="1" smtClean="0"/>
              <a:t>E.Beach</a:t>
            </a:r>
            <a:r>
              <a:rPr lang="en-US" dirty="0" smtClean="0"/>
              <a:t>)</a:t>
            </a:r>
          </a:p>
          <a:p>
            <a:r>
              <a:rPr lang="en-US" dirty="0" smtClean="0"/>
              <a:t>http://www.star.nesdis.noaa.gov/icvs/prodDemos/proOMPSbeta.php</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Bhartia</a:t>
            </a:r>
            <a:r>
              <a:rPr lang="en-US" sz="1200" kern="1200" dirty="0" smtClean="0">
                <a:solidFill>
                  <a:schemeClr val="tx1"/>
                </a:solidFill>
                <a:latin typeface="+mn-lt"/>
                <a:ea typeface="+mn-ea"/>
                <a:cs typeface="+mn-cs"/>
              </a:rPr>
              <a:t>, P. K., </a:t>
            </a:r>
            <a:r>
              <a:rPr lang="en-US" sz="1200" kern="1200" dirty="0" err="1" smtClean="0">
                <a:solidFill>
                  <a:schemeClr val="tx1"/>
                </a:solidFill>
                <a:latin typeface="+mn-lt"/>
                <a:ea typeface="+mn-ea"/>
                <a:cs typeface="+mn-cs"/>
              </a:rPr>
              <a:t>McPeters</a:t>
            </a:r>
            <a:r>
              <a:rPr lang="en-US" sz="1200" kern="1200" dirty="0" smtClean="0">
                <a:solidFill>
                  <a:schemeClr val="tx1"/>
                </a:solidFill>
                <a:latin typeface="+mn-lt"/>
                <a:ea typeface="+mn-ea"/>
                <a:cs typeface="+mn-cs"/>
              </a:rPr>
              <a:t>, R. D., Flynn, L. E., Taylor, S., </a:t>
            </a:r>
            <a:r>
              <a:rPr lang="en-US" sz="1200" kern="1200" dirty="0" err="1" smtClean="0">
                <a:solidFill>
                  <a:schemeClr val="tx1"/>
                </a:solidFill>
                <a:latin typeface="+mn-lt"/>
                <a:ea typeface="+mn-ea"/>
                <a:cs typeface="+mn-cs"/>
              </a:rPr>
              <a:t>Kramarova</a:t>
            </a:r>
            <a:r>
              <a:rPr lang="en-US" sz="1200" kern="1200" dirty="0" smtClean="0">
                <a:solidFill>
                  <a:schemeClr val="tx1"/>
                </a:solidFill>
                <a:latin typeface="+mn-lt"/>
                <a:ea typeface="+mn-ea"/>
                <a:cs typeface="+mn-cs"/>
              </a:rPr>
              <a:t>, N. A., </a:t>
            </a:r>
            <a:r>
              <a:rPr lang="en-US" sz="1200" kern="1200" dirty="0" err="1" smtClean="0">
                <a:solidFill>
                  <a:schemeClr val="tx1"/>
                </a:solidFill>
                <a:latin typeface="+mn-lt"/>
                <a:ea typeface="+mn-ea"/>
                <a:cs typeface="+mn-cs"/>
              </a:rPr>
              <a:t>Frith</a:t>
            </a:r>
            <a:r>
              <a:rPr lang="en-US" sz="1200" kern="1200" dirty="0" smtClean="0">
                <a:solidFill>
                  <a:schemeClr val="tx1"/>
                </a:solidFill>
                <a:latin typeface="+mn-lt"/>
                <a:ea typeface="+mn-ea"/>
                <a:cs typeface="+mn-cs"/>
              </a:rPr>
              <a:t>, S., Fisher, B., and </a:t>
            </a:r>
            <a:r>
              <a:rPr lang="en-US" sz="1200" kern="1200" dirty="0" err="1" smtClean="0">
                <a:solidFill>
                  <a:schemeClr val="tx1"/>
                </a:solidFill>
                <a:latin typeface="+mn-lt"/>
                <a:ea typeface="+mn-ea"/>
                <a:cs typeface="+mn-cs"/>
              </a:rPr>
              <a:t>DeLand</a:t>
            </a:r>
            <a:r>
              <a:rPr lang="en-US" sz="1200" kern="1200" dirty="0" smtClean="0">
                <a:solidFill>
                  <a:schemeClr val="tx1"/>
                </a:solidFill>
                <a:latin typeface="+mn-lt"/>
                <a:ea typeface="+mn-ea"/>
                <a:cs typeface="+mn-cs"/>
              </a:rPr>
              <a:t>, M.: Solar Backscatter UV (SBUV) total ozone and profile algorithm, Atmos. Meas. Tech., 6, 2533-2548, doi:10.5194/amt-6-2533-2013, 2013.</a:t>
            </a:r>
          </a:p>
          <a:p>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M. T., Taylor, S. L., Huang, L. K., and Fisher, B. L.: Calibration of the SBUV version 8.6 ozone data product, Atmos. Meas. Tech., 5, 2951-2967, doi:10.5194/amt-5-2951-2012, 2012.</a:t>
            </a:r>
          </a:p>
          <a:p>
            <a:r>
              <a:rPr lang="en-US" sz="1200" b="0" i="0" kern="1200" dirty="0" err="1" smtClean="0">
                <a:solidFill>
                  <a:schemeClr val="tx1"/>
                </a:solidFill>
                <a:latin typeface="+mn-lt"/>
                <a:ea typeface="+mn-ea"/>
                <a:cs typeface="+mn-cs"/>
              </a:rPr>
              <a:t>Labow</a:t>
            </a:r>
            <a:r>
              <a:rPr lang="en-US" sz="1200" b="0" i="0" kern="1200" dirty="0" smtClean="0">
                <a:solidFill>
                  <a:schemeClr val="tx1"/>
                </a:solidFill>
                <a:latin typeface="+mn-lt"/>
                <a:ea typeface="+mn-ea"/>
                <a:cs typeface="+mn-cs"/>
              </a:rPr>
              <a:t>, G. J., R. D. </a:t>
            </a:r>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P. K. </a:t>
            </a:r>
            <a:r>
              <a:rPr lang="en-US" sz="1200" b="0" i="0" kern="1200" dirty="0" err="1" smtClean="0">
                <a:solidFill>
                  <a:schemeClr val="tx1"/>
                </a:solidFill>
                <a:latin typeface="+mn-lt"/>
                <a:ea typeface="+mn-ea"/>
                <a:cs typeface="+mn-cs"/>
              </a:rPr>
              <a:t>Bhartia</a:t>
            </a:r>
            <a:r>
              <a:rPr lang="en-US" sz="1200" b="0" i="0" kern="1200" dirty="0" smtClean="0">
                <a:solidFill>
                  <a:schemeClr val="tx1"/>
                </a:solidFill>
                <a:latin typeface="+mn-lt"/>
                <a:ea typeface="+mn-ea"/>
                <a:cs typeface="+mn-cs"/>
              </a:rPr>
              <a:t>, and N. </a:t>
            </a:r>
            <a:r>
              <a:rPr lang="en-US" sz="1200" b="0" i="0" kern="1200" dirty="0" err="1" smtClean="0">
                <a:solidFill>
                  <a:schemeClr val="tx1"/>
                </a:solidFill>
                <a:latin typeface="+mn-lt"/>
                <a:ea typeface="+mn-ea"/>
                <a:cs typeface="+mn-cs"/>
              </a:rPr>
              <a:t>Kramarova</a:t>
            </a:r>
            <a:r>
              <a:rPr lang="en-US" sz="1200" b="0" i="0" kern="1200" dirty="0" smtClean="0">
                <a:solidFill>
                  <a:schemeClr val="tx1"/>
                </a:solidFill>
                <a:latin typeface="+mn-lt"/>
                <a:ea typeface="+mn-ea"/>
                <a:cs typeface="+mn-cs"/>
              </a:rPr>
              <a:t> (2013), A comparison of 40 years of SBUV measurements of column ozone with data from the Dobson/Brewer </a:t>
            </a:r>
            <a:r>
              <a:rPr lang="en-US" sz="1200" b="0" i="0" kern="1200" dirty="0" err="1" smtClean="0">
                <a:solidFill>
                  <a:schemeClr val="tx1"/>
                </a:solidFill>
                <a:latin typeface="+mn-lt"/>
                <a:ea typeface="+mn-ea"/>
                <a:cs typeface="+mn-cs"/>
              </a:rPr>
              <a:t>network,J</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Geophys</a:t>
            </a:r>
            <a:r>
              <a:rPr lang="en-US" sz="1200" b="0" i="0" kern="1200" dirty="0" smtClean="0">
                <a:solidFill>
                  <a:schemeClr val="tx1"/>
                </a:solidFill>
                <a:latin typeface="+mn-lt"/>
                <a:ea typeface="+mn-ea"/>
                <a:cs typeface="+mn-cs"/>
              </a:rPr>
              <a:t>. Res. Atmos., 118, 7370–7378, doi:</a:t>
            </a:r>
            <a:r>
              <a:rPr lang="en-US" sz="1200" b="0" i="0" u="none" strike="noStrike" kern="1200" dirty="0" smtClean="0">
                <a:solidFill>
                  <a:schemeClr val="tx1"/>
                </a:solidFill>
                <a:latin typeface="+mn-lt"/>
                <a:ea typeface="+mn-ea"/>
                <a:cs typeface="+mn-cs"/>
                <a:hlinkClick r:id="rId3" tooltip="Link to external resource: 10.1002/jgrd.50503"/>
              </a:rPr>
              <a:t>10.1002/jgrd.50503</a:t>
            </a:r>
            <a:r>
              <a:rPr lang="en-US" sz="1200" b="0" i="0" kern="1200" dirty="0" smtClean="0">
                <a:solidFill>
                  <a:schemeClr val="tx1"/>
                </a:solidFill>
                <a:latin typeface="+mn-lt"/>
                <a:ea typeface="+mn-ea"/>
                <a:cs typeface="+mn-cs"/>
              </a:rPr>
              <a:t>.</a:t>
            </a:r>
          </a:p>
          <a:p>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R. D., P. K. </a:t>
            </a:r>
            <a:r>
              <a:rPr lang="en-US" sz="1200" b="0" i="0" kern="1200" dirty="0" err="1" smtClean="0">
                <a:solidFill>
                  <a:schemeClr val="tx1"/>
                </a:solidFill>
                <a:latin typeface="+mn-lt"/>
                <a:ea typeface="+mn-ea"/>
                <a:cs typeface="+mn-cs"/>
              </a:rPr>
              <a:t>Bhartia</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Haffner</a:t>
            </a:r>
            <a:r>
              <a:rPr lang="en-US" sz="1200" b="0" i="0" kern="1200" dirty="0" smtClean="0">
                <a:solidFill>
                  <a:schemeClr val="tx1"/>
                </a:solidFill>
                <a:latin typeface="+mn-lt"/>
                <a:ea typeface="+mn-ea"/>
                <a:cs typeface="+mn-cs"/>
              </a:rPr>
              <a:t>, G. J. </a:t>
            </a:r>
            <a:r>
              <a:rPr lang="en-US" sz="1200" b="0" i="0" kern="1200" dirty="0" err="1" smtClean="0">
                <a:solidFill>
                  <a:schemeClr val="tx1"/>
                </a:solidFill>
                <a:latin typeface="+mn-lt"/>
                <a:ea typeface="+mn-ea"/>
                <a:cs typeface="+mn-cs"/>
              </a:rPr>
              <a:t>Labow</a:t>
            </a:r>
            <a:r>
              <a:rPr lang="en-US" sz="1200" b="0" i="0" kern="1200" dirty="0" smtClean="0">
                <a:solidFill>
                  <a:schemeClr val="tx1"/>
                </a:solidFill>
                <a:latin typeface="+mn-lt"/>
                <a:ea typeface="+mn-ea"/>
                <a:cs typeface="+mn-cs"/>
              </a:rPr>
              <a:t>, and L. Flynn (2013), The version 8.6 SBUV ozone data record: An overview, J. </a:t>
            </a:r>
            <a:r>
              <a:rPr lang="en-US" sz="1200" b="0" i="0" kern="1200" dirty="0" err="1" smtClean="0">
                <a:solidFill>
                  <a:schemeClr val="tx1"/>
                </a:solidFill>
                <a:latin typeface="+mn-lt"/>
                <a:ea typeface="+mn-ea"/>
                <a:cs typeface="+mn-cs"/>
              </a:rPr>
              <a:t>Geophys</a:t>
            </a:r>
            <a:r>
              <a:rPr lang="en-US" sz="1200" b="0" i="0" kern="1200" dirty="0" smtClean="0">
                <a:solidFill>
                  <a:schemeClr val="tx1"/>
                </a:solidFill>
                <a:latin typeface="+mn-lt"/>
                <a:ea typeface="+mn-ea"/>
                <a:cs typeface="+mn-cs"/>
              </a:rPr>
              <a:t>. Res. Atmos., 118, 8032–8039, doi:</a:t>
            </a:r>
            <a:r>
              <a:rPr lang="en-US" sz="1200" b="0" i="0" u="none" strike="noStrike" kern="1200" dirty="0" smtClean="0">
                <a:solidFill>
                  <a:schemeClr val="tx1"/>
                </a:solidFill>
                <a:latin typeface="+mn-lt"/>
                <a:ea typeface="+mn-ea"/>
                <a:cs typeface="+mn-cs"/>
                <a:hlinkClick r:id="rId4" tooltip="Link to external resource: 10.1002/jgrd.50597"/>
              </a:rPr>
              <a:t>10.1002/jgrd.50597</a:t>
            </a:r>
            <a:r>
              <a:rPr lang="en-US" sz="1200" b="0" i="0" kern="1200" dirty="0" smtClean="0">
                <a:solidFill>
                  <a:schemeClr val="tx1"/>
                </a:solidFill>
                <a:latin typeface="+mn-lt"/>
                <a:ea typeface="+mn-ea"/>
                <a:cs typeface="+mn-cs"/>
              </a:rPr>
              <a:t>.</a:t>
            </a:r>
          </a:p>
          <a:p>
            <a:r>
              <a:rPr lang="en-US" sz="1200" b="0" i="0" kern="1200" dirty="0" err="1" smtClean="0">
                <a:solidFill>
                  <a:schemeClr val="tx1"/>
                </a:solidFill>
                <a:latin typeface="+mn-lt"/>
                <a:ea typeface="+mn-ea"/>
                <a:cs typeface="+mn-cs"/>
              </a:rPr>
              <a:t>Kramarova</a:t>
            </a:r>
            <a:r>
              <a:rPr lang="en-US" sz="1200" b="0" i="0" kern="1200" dirty="0" smtClean="0">
                <a:solidFill>
                  <a:schemeClr val="tx1"/>
                </a:solidFill>
                <a:latin typeface="+mn-lt"/>
                <a:ea typeface="+mn-ea"/>
                <a:cs typeface="+mn-cs"/>
              </a:rPr>
              <a:t>, N. A., S. </a:t>
            </a:r>
            <a:r>
              <a:rPr lang="en-US" sz="1200" b="0" i="0" kern="1200" dirty="0" err="1" smtClean="0">
                <a:solidFill>
                  <a:schemeClr val="tx1"/>
                </a:solidFill>
                <a:latin typeface="+mn-lt"/>
                <a:ea typeface="+mn-ea"/>
                <a:cs typeface="+mn-cs"/>
              </a:rPr>
              <a:t>Frith</a:t>
            </a:r>
            <a:r>
              <a:rPr lang="en-US" sz="1200" b="0" i="0" kern="1200" dirty="0" smtClean="0">
                <a:solidFill>
                  <a:schemeClr val="tx1"/>
                </a:solidFill>
                <a:latin typeface="+mn-lt"/>
                <a:ea typeface="+mn-ea"/>
                <a:cs typeface="+mn-cs"/>
              </a:rPr>
              <a:t>, P. K. </a:t>
            </a:r>
            <a:r>
              <a:rPr lang="en-US" sz="1200" b="0" i="0" kern="1200" dirty="0" err="1" smtClean="0">
                <a:solidFill>
                  <a:schemeClr val="tx1"/>
                </a:solidFill>
                <a:latin typeface="+mn-lt"/>
                <a:ea typeface="+mn-ea"/>
                <a:cs typeface="+mn-cs"/>
              </a:rPr>
              <a:t>Bhartia</a:t>
            </a:r>
            <a:r>
              <a:rPr lang="en-US" sz="1200" b="0" i="0" kern="1200" dirty="0" smtClean="0">
                <a:solidFill>
                  <a:schemeClr val="tx1"/>
                </a:solidFill>
                <a:latin typeface="+mn-lt"/>
                <a:ea typeface="+mn-ea"/>
                <a:cs typeface="+mn-cs"/>
              </a:rPr>
              <a:t>, R. </a:t>
            </a:r>
            <a:r>
              <a:rPr lang="en-US" sz="1200" b="0" i="0" kern="1200" dirty="0" err="1" smtClean="0">
                <a:solidFill>
                  <a:schemeClr val="tx1"/>
                </a:solidFill>
                <a:latin typeface="+mn-lt"/>
                <a:ea typeface="+mn-ea"/>
                <a:cs typeface="+mn-cs"/>
              </a:rPr>
              <a:t>McPeters</a:t>
            </a:r>
            <a:r>
              <a:rPr lang="en-US" sz="1200" b="0" i="0" kern="1200" dirty="0" smtClean="0">
                <a:solidFill>
                  <a:schemeClr val="tx1"/>
                </a:solidFill>
                <a:latin typeface="+mn-lt"/>
                <a:ea typeface="+mn-ea"/>
                <a:cs typeface="+mn-cs"/>
              </a:rPr>
              <a:t>, S. Taylor, B. Fisher, G. </a:t>
            </a:r>
            <a:r>
              <a:rPr lang="en-US" sz="1200" b="0" i="0" kern="1200" dirty="0" err="1" smtClean="0">
                <a:solidFill>
                  <a:schemeClr val="tx1"/>
                </a:solidFill>
                <a:latin typeface="+mn-lt"/>
                <a:ea typeface="+mn-ea"/>
                <a:cs typeface="+mn-cs"/>
              </a:rPr>
              <a:t>Labow</a:t>
            </a:r>
            <a:r>
              <a:rPr lang="en-US" sz="1200" b="0" i="0" kern="1200" dirty="0" smtClean="0">
                <a:solidFill>
                  <a:schemeClr val="tx1"/>
                </a:solidFill>
                <a:latin typeface="+mn-lt"/>
                <a:ea typeface="+mn-ea"/>
                <a:cs typeface="+mn-cs"/>
              </a:rPr>
              <a:t>, and M. </a:t>
            </a:r>
            <a:r>
              <a:rPr lang="en-US" sz="1200" b="0" i="0" kern="1200" dirty="0" err="1" smtClean="0">
                <a:solidFill>
                  <a:schemeClr val="tx1"/>
                </a:solidFill>
                <a:latin typeface="+mn-lt"/>
                <a:ea typeface="+mn-ea"/>
                <a:cs typeface="+mn-cs"/>
              </a:rPr>
              <a:t>DeLand</a:t>
            </a:r>
            <a:r>
              <a:rPr lang="en-US" sz="1200" b="0" i="0" kern="1200" dirty="0" smtClean="0">
                <a:solidFill>
                  <a:schemeClr val="tx1"/>
                </a:solidFill>
                <a:latin typeface="+mn-lt"/>
                <a:ea typeface="+mn-ea"/>
                <a:cs typeface="+mn-cs"/>
              </a:rPr>
              <a:t> (2013b),Validation of ozone monthly zonal mean profiles obtained from the Version 8.6 Solar Backscatter Ultraviolet algorithm, </a:t>
            </a:r>
            <a:r>
              <a:rPr lang="en-US" sz="1200" b="0" i="1" kern="1200" dirty="0" smtClean="0">
                <a:solidFill>
                  <a:schemeClr val="tx1"/>
                </a:solidFill>
                <a:latin typeface="+mn-lt"/>
                <a:ea typeface="+mn-ea"/>
                <a:cs typeface="+mn-cs"/>
              </a:rPr>
              <a:t>Atmos. Chem. Phys. Discuss.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13</a:t>
            </a:r>
            <a:r>
              <a:rPr lang="en-US" sz="1200" b="0" i="0" kern="1200" dirty="0" smtClean="0">
                <a:solidFill>
                  <a:schemeClr val="tx1"/>
                </a:solidFill>
                <a:latin typeface="+mn-lt"/>
                <a:ea typeface="+mn-ea"/>
                <a:cs typeface="+mn-cs"/>
              </a:rPr>
              <a:t>, 2,549–2,597, doi:</a:t>
            </a:r>
            <a:r>
              <a:rPr lang="en-US" sz="1200" b="0" i="0" u="none" strike="noStrike" kern="1200" dirty="0" smtClean="0">
                <a:solidFill>
                  <a:schemeClr val="tx1"/>
                </a:solidFill>
                <a:latin typeface="+mn-lt"/>
                <a:ea typeface="+mn-ea"/>
                <a:cs typeface="+mn-cs"/>
                <a:hlinkClick r:id="rId5" tooltip="Link to external resource: 10.5194/acpd‐13‐2549‐2013"/>
              </a:rPr>
              <a:t>10.5194/acpd-13-2549-2013</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and a</a:t>
            </a:r>
            <a:r>
              <a:rPr lang="en-US" dirty="0" smtClean="0"/>
              <a:t>nalysis</a:t>
            </a:r>
            <a:r>
              <a:rPr lang="en-US" baseline="0" dirty="0" smtClean="0"/>
              <a:t> from NASA PEATE and NOAA STAR monitoring.</a:t>
            </a:r>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386" eaLnBrk="0" hangingPunct="0">
              <a:defRPr>
                <a:solidFill>
                  <a:schemeClr val="tx1"/>
                </a:solidFill>
                <a:latin typeface="Arial" charset="0"/>
              </a:defRPr>
            </a:lvl1pPr>
            <a:lvl2pPr marL="729017" indent="-280391" defTabSz="914386" eaLnBrk="0" hangingPunct="0">
              <a:defRPr>
                <a:solidFill>
                  <a:schemeClr val="tx1"/>
                </a:solidFill>
                <a:latin typeface="Arial" charset="0"/>
              </a:defRPr>
            </a:lvl2pPr>
            <a:lvl3pPr marL="1121564" indent="-224312" defTabSz="914386" eaLnBrk="0" hangingPunct="0">
              <a:defRPr>
                <a:solidFill>
                  <a:schemeClr val="tx1"/>
                </a:solidFill>
                <a:latin typeface="Arial" charset="0"/>
              </a:defRPr>
            </a:lvl3pPr>
            <a:lvl4pPr marL="1570189" indent="-224312" defTabSz="914386" eaLnBrk="0" hangingPunct="0">
              <a:defRPr>
                <a:solidFill>
                  <a:schemeClr val="tx1"/>
                </a:solidFill>
                <a:latin typeface="Arial" charset="0"/>
              </a:defRPr>
            </a:lvl4pPr>
            <a:lvl5pPr marL="2018816" indent="-224312" defTabSz="914386" eaLnBrk="0" hangingPunct="0">
              <a:defRPr>
                <a:solidFill>
                  <a:schemeClr val="tx1"/>
                </a:solidFill>
                <a:latin typeface="Arial" charset="0"/>
              </a:defRPr>
            </a:lvl5pPr>
            <a:lvl6pPr marL="2467441" indent="-224312" defTabSz="914386" eaLnBrk="0" fontAlgn="base" hangingPunct="0">
              <a:spcBef>
                <a:spcPct val="0"/>
              </a:spcBef>
              <a:spcAft>
                <a:spcPct val="0"/>
              </a:spcAft>
              <a:defRPr>
                <a:solidFill>
                  <a:schemeClr val="tx1"/>
                </a:solidFill>
                <a:latin typeface="Arial" charset="0"/>
              </a:defRPr>
            </a:lvl6pPr>
            <a:lvl7pPr marL="2916065" indent="-224312" defTabSz="914386" eaLnBrk="0" fontAlgn="base" hangingPunct="0">
              <a:spcBef>
                <a:spcPct val="0"/>
              </a:spcBef>
              <a:spcAft>
                <a:spcPct val="0"/>
              </a:spcAft>
              <a:defRPr>
                <a:solidFill>
                  <a:schemeClr val="tx1"/>
                </a:solidFill>
                <a:latin typeface="Arial" charset="0"/>
              </a:defRPr>
            </a:lvl7pPr>
            <a:lvl8pPr marL="3364692" indent="-224312" defTabSz="914386" eaLnBrk="0" fontAlgn="base" hangingPunct="0">
              <a:spcBef>
                <a:spcPct val="0"/>
              </a:spcBef>
              <a:spcAft>
                <a:spcPct val="0"/>
              </a:spcAft>
              <a:defRPr>
                <a:solidFill>
                  <a:schemeClr val="tx1"/>
                </a:solidFill>
                <a:latin typeface="Arial" charset="0"/>
              </a:defRPr>
            </a:lvl8pPr>
            <a:lvl9pPr marL="3813317" indent="-224312" defTabSz="914386" eaLnBrk="0" fontAlgn="base" hangingPunct="0">
              <a:spcBef>
                <a:spcPct val="0"/>
              </a:spcBef>
              <a:spcAft>
                <a:spcPct val="0"/>
              </a:spcAft>
              <a:defRPr>
                <a:solidFill>
                  <a:schemeClr val="tx1"/>
                </a:solidFill>
                <a:latin typeface="Arial" charset="0"/>
              </a:defRPr>
            </a:lvl9pPr>
          </a:lstStyle>
          <a:p>
            <a:pPr eaLnBrk="1" hangingPunct="1"/>
            <a:fld id="{DE9DC90B-2B0C-45E0-8F2D-7A6F29137F7A}" type="slidenum">
              <a:rPr lang="en-US" altLang="en-US"/>
              <a:pPr eaLnBrk="1" hangingPunct="1"/>
              <a:t>9</a:t>
            </a:fld>
            <a:endParaRPr lang="en-US" altLang="en-US"/>
          </a:p>
        </p:txBody>
      </p:sp>
      <p:sp>
        <p:nvSpPr>
          <p:cNvPr id="50179" name="Rectangle 7"/>
          <p:cNvSpPr txBox="1">
            <a:spLocks noGrp="1" noChangeArrowheads="1"/>
          </p:cNvSpPr>
          <p:nvPr/>
        </p:nvSpPr>
        <p:spPr bwMode="auto">
          <a:xfrm>
            <a:off x="3885580" y="8686488"/>
            <a:ext cx="2970869" cy="45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5" tIns="45702" rIns="91405" bIns="45702"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30188" defTabSz="931863" eaLnBrk="0" hangingPunct="0">
              <a:defRPr>
                <a:solidFill>
                  <a:schemeClr val="tx1"/>
                </a:solidFill>
                <a:latin typeface="Arial" charset="0"/>
              </a:defRPr>
            </a:lvl5pPr>
            <a:lvl6pPr marL="2514600" indent="-230188" defTabSz="931863" eaLnBrk="0" fontAlgn="base" hangingPunct="0">
              <a:spcBef>
                <a:spcPct val="0"/>
              </a:spcBef>
              <a:spcAft>
                <a:spcPct val="0"/>
              </a:spcAft>
              <a:defRPr>
                <a:solidFill>
                  <a:schemeClr val="tx1"/>
                </a:solidFill>
                <a:latin typeface="Arial" charset="0"/>
              </a:defRPr>
            </a:lvl6pPr>
            <a:lvl7pPr marL="2971800" indent="-230188" defTabSz="931863" eaLnBrk="0" fontAlgn="base" hangingPunct="0">
              <a:spcBef>
                <a:spcPct val="0"/>
              </a:spcBef>
              <a:spcAft>
                <a:spcPct val="0"/>
              </a:spcAft>
              <a:defRPr>
                <a:solidFill>
                  <a:schemeClr val="tx1"/>
                </a:solidFill>
                <a:latin typeface="Arial" charset="0"/>
              </a:defRPr>
            </a:lvl7pPr>
            <a:lvl8pPr marL="3429000" indent="-230188" defTabSz="931863" eaLnBrk="0" fontAlgn="base" hangingPunct="0">
              <a:spcBef>
                <a:spcPct val="0"/>
              </a:spcBef>
              <a:spcAft>
                <a:spcPct val="0"/>
              </a:spcAft>
              <a:defRPr>
                <a:solidFill>
                  <a:schemeClr val="tx1"/>
                </a:solidFill>
                <a:latin typeface="Arial" charset="0"/>
              </a:defRPr>
            </a:lvl8pPr>
            <a:lvl9pPr marL="3886200" indent="-230188" defTabSz="931863" eaLnBrk="0" fontAlgn="base" hangingPunct="0">
              <a:spcBef>
                <a:spcPct val="0"/>
              </a:spcBef>
              <a:spcAft>
                <a:spcPct val="0"/>
              </a:spcAft>
              <a:defRPr>
                <a:solidFill>
                  <a:schemeClr val="tx1"/>
                </a:solidFill>
                <a:latin typeface="Arial" charset="0"/>
              </a:defRPr>
            </a:lvl9pPr>
          </a:lstStyle>
          <a:p>
            <a:pPr algn="r" eaLnBrk="1" hangingPunct="1"/>
            <a:fld id="{CDBA9F3A-036B-41E1-A798-84BF9D0E9CFD}" type="slidenum">
              <a:rPr lang="en-US" altLang="en-US" sz="1200"/>
              <a:pPr algn="r" eaLnBrk="1" hangingPunct="1"/>
              <a:t>9</a:t>
            </a:fld>
            <a:endParaRPr lang="en-US" altLang="en-US" sz="1200" dirty="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xfrm>
            <a:off x="914712" y="4344025"/>
            <a:ext cx="5028579" cy="4114488"/>
          </a:xfrm>
          <a:noFill/>
        </p:spPr>
        <p:txBody>
          <a:bodyPr lIns="91405" tIns="45702" rIns="91405" bIns="45702"/>
          <a:lstStyle/>
          <a:p>
            <a:pPr eaLnBrk="1" hangingPunct="1">
              <a:buFontTx/>
              <a:buNone/>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 Pan, L. Flynn and X. Wu, “Solar Observation of OMPS Nadir System during the First 3 Year of On-Orbit Operation”, Accepted July 22, 2015 by the Journal of Applied Remote Sensing.</a:t>
            </a:r>
          </a:p>
          <a:p>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Spatial aliasing?</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Figures</a:t>
            </a:r>
            <a:r>
              <a:rPr lang="en-US" baseline="0" dirty="0" smtClean="0"/>
              <a:t> from OMPS product ICVS site:</a:t>
            </a:r>
          </a:p>
          <a:p>
            <a:r>
              <a:rPr lang="en-US" dirty="0" smtClean="0"/>
              <a:t>http://www.star.nesdis.noaa.gov/icvs/prodDemos/proOMPSbeta.php</a:t>
            </a:r>
          </a:p>
          <a:p>
            <a:endParaRPr lang="en-US" dirty="0"/>
          </a:p>
        </p:txBody>
      </p:sp>
      <p:sp>
        <p:nvSpPr>
          <p:cNvPr id="4" name="Slide Number Placeholder 3"/>
          <p:cNvSpPr>
            <a:spLocks noGrp="1"/>
          </p:cNvSpPr>
          <p:nvPr>
            <p:ph type="sldNum" sz="quarter" idx="10"/>
          </p:nvPr>
        </p:nvSpPr>
        <p:spPr/>
        <p:txBody>
          <a:bodyPr/>
          <a:lstStyle/>
          <a:p>
            <a:fld id="{FD850B76-5772-4F66-B522-A43146A5987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C1FCC-6101-4A73-93FB-18B91DB5056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C1FCC-6101-4A73-93FB-18B91DB5056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C1FCC-6101-4A73-93FB-18B91DB5056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53200"/>
            <a:ext cx="2133600" cy="168275"/>
          </a:xfrm>
        </p:spPr>
        <p:txBody>
          <a:bodyPr/>
          <a:lstStyle>
            <a:lvl1pPr>
              <a:defRPr/>
            </a:lvl1pPr>
          </a:lstStyle>
          <a:p>
            <a:fld id="{2CC141DB-1F5E-474E-AFD6-49D3D8901382}" type="datetime1">
              <a:rPr lang="en-US" smtClean="0"/>
              <a:pPr/>
              <a:t>10/8/2015</a:t>
            </a:fld>
            <a:endParaRPr lang="en-US" dirty="0"/>
          </a:p>
        </p:txBody>
      </p:sp>
      <p:sp>
        <p:nvSpPr>
          <p:cNvPr id="7" name="Footer Placeholder 6"/>
          <p:cNvSpPr>
            <a:spLocks noGrp="1"/>
          </p:cNvSpPr>
          <p:nvPr>
            <p:ph type="ftr" sz="quarter" idx="11"/>
          </p:nvPr>
        </p:nvSpPr>
        <p:spPr>
          <a:xfrm>
            <a:off x="2743200" y="6553200"/>
            <a:ext cx="3733800" cy="168275"/>
          </a:xfr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629400"/>
            <a:ext cx="2133600" cy="228600"/>
          </a:xfrm>
        </p:spPr>
        <p:txBody>
          <a:bodyPr/>
          <a:lstStyle>
            <a:lvl1pPr>
              <a:defRPr/>
            </a:lvl1pPr>
          </a:lstStyle>
          <a:p>
            <a:fld id="{774E74FF-2236-4B88-9D17-DFCF666A5EBE}" type="slidenum">
              <a:rPr lang="en-US"/>
              <a:pPr/>
              <a:t>‹#›</a:t>
            </a:fld>
            <a:endParaRPr lang="en-US" dirty="0"/>
          </a:p>
        </p:txBody>
      </p:sp>
    </p:spTree>
    <p:extLst>
      <p:ext uri="{BB962C8B-B14F-4D97-AF65-F5344CB8AC3E}">
        <p14:creationId xmlns:p14="http://schemas.microsoft.com/office/powerpoint/2010/main" xmlns="" val="38155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C1FCC-6101-4A73-93FB-18B91DB5056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C1FCC-6101-4A73-93FB-18B91DB50566}" type="datetimeFigureOut">
              <a:rPr lang="en-US" smtClean="0"/>
              <a:pPr/>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C1FCC-6101-4A73-93FB-18B91DB50566}"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C1FCC-6101-4A73-93FB-18B91DB50566}" type="datetimeFigureOut">
              <a:rPr lang="en-US" smtClean="0"/>
              <a:pPr/>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C1FCC-6101-4A73-93FB-18B91DB50566}" type="datetimeFigureOut">
              <a:rPr lang="en-US" smtClean="0"/>
              <a:pPr/>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C1FCC-6101-4A73-93FB-18B91DB50566}" type="datetimeFigureOut">
              <a:rPr lang="en-US" smtClean="0"/>
              <a:pPr/>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C1FCC-6101-4A73-93FB-18B91DB50566}"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C1FCC-6101-4A73-93FB-18B91DB50566}" type="datetimeFigureOut">
              <a:rPr lang="en-US" smtClean="0"/>
              <a:pPr/>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E6EDB-457E-401A-8826-06784270F5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C1FCC-6101-4A73-93FB-18B91DB50566}" type="datetimeFigureOut">
              <a:rPr lang="en-US" smtClean="0"/>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E6EDB-457E-401A-8826-06784270F5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star.nesdis.noaa.gov/icvs/prodDemos/proOMPSbeta.O3PRO_V8.ph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C:\Users\lflynn\Downloads\DSCOVR%204-hour%20Lunar%20Transit.av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fontScale="90000"/>
          </a:bodyPr>
          <a:lstStyle/>
          <a:p>
            <a:r>
              <a:rPr lang="en-US" dirty="0" smtClean="0"/>
              <a:t>Which Measurement Characterization are the Most  Important for UV Instruments</a:t>
            </a:r>
            <a:r>
              <a:rPr lang="en-US" dirty="0" smtClean="0"/>
              <a:t>?*</a:t>
            </a:r>
            <a:br>
              <a:rPr lang="en-US" dirty="0" smtClean="0"/>
            </a:br>
            <a:r>
              <a:rPr lang="en-US" dirty="0" smtClean="0"/>
              <a:t/>
            </a:r>
            <a:br>
              <a:rPr lang="en-US" dirty="0" smtClean="0"/>
            </a:br>
            <a:r>
              <a:rPr lang="en-US" dirty="0" smtClean="0"/>
              <a:t>*That depends on your application.</a:t>
            </a:r>
            <a:endParaRPr lang="en-US" dirty="0"/>
          </a:p>
        </p:txBody>
      </p:sp>
      <p:sp>
        <p:nvSpPr>
          <p:cNvPr id="3" name="Subtitle 2"/>
          <p:cNvSpPr>
            <a:spLocks noGrp="1"/>
          </p:cNvSpPr>
          <p:nvPr>
            <p:ph type="subTitle" idx="1"/>
          </p:nvPr>
        </p:nvSpPr>
        <p:spPr/>
        <p:txBody>
          <a:bodyPr/>
          <a:lstStyle/>
          <a:p>
            <a:r>
              <a:rPr lang="en-US" dirty="0" smtClean="0"/>
              <a:t>L. </a:t>
            </a:r>
            <a:r>
              <a:rPr lang="en-US" dirty="0" smtClean="0"/>
              <a:t>Flynn</a:t>
            </a:r>
          </a:p>
          <a:p>
            <a:r>
              <a:rPr lang="en-US" dirty="0" smtClean="0"/>
              <a:t>With slides from NASA and NOAA OMPS and OMI Teams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t="50943" r="50000"/>
          <a:stretch>
            <a:fillRect/>
          </a:stretch>
        </p:blipFill>
        <p:spPr bwMode="auto">
          <a:xfrm>
            <a:off x="4419600" y="1353207"/>
            <a:ext cx="3962400" cy="3142593"/>
          </a:xfrm>
          <a:prstGeom prst="rect">
            <a:avLst/>
          </a:prstGeom>
          <a:noFill/>
          <a:ln w="9525">
            <a:noFill/>
            <a:miter lim="800000"/>
            <a:headEnd/>
            <a:tailEnd/>
          </a:ln>
        </p:spPr>
      </p:pic>
      <p:sp>
        <p:nvSpPr>
          <p:cNvPr id="2" name="Title 1"/>
          <p:cNvSpPr>
            <a:spLocks noGrp="1"/>
          </p:cNvSpPr>
          <p:nvPr>
            <p:ph type="title"/>
          </p:nvPr>
        </p:nvSpPr>
        <p:spPr>
          <a:xfrm>
            <a:off x="457200" y="0"/>
            <a:ext cx="8229600" cy="563562"/>
          </a:xfrm>
        </p:spPr>
        <p:txBody>
          <a:bodyPr>
            <a:normAutofit fontScale="90000"/>
          </a:bodyPr>
          <a:lstStyle/>
          <a:p>
            <a:r>
              <a:rPr lang="en-US" sz="3600" dirty="0" smtClean="0"/>
              <a:t>Optical Degradation and Solar Diffusers</a:t>
            </a:r>
            <a:endParaRPr lang="en-US" sz="3600" dirty="0"/>
          </a:p>
        </p:txBody>
      </p:sp>
      <p:sp>
        <p:nvSpPr>
          <p:cNvPr id="3" name="Content Placeholder 2"/>
          <p:cNvSpPr>
            <a:spLocks noGrp="1"/>
          </p:cNvSpPr>
          <p:nvPr>
            <p:ph idx="1"/>
          </p:nvPr>
        </p:nvSpPr>
        <p:spPr>
          <a:xfrm>
            <a:off x="381000" y="1447800"/>
            <a:ext cx="4038600" cy="1524000"/>
          </a:xfrm>
        </p:spPr>
        <p:txBody>
          <a:bodyPr>
            <a:normAutofit/>
          </a:bodyPr>
          <a:lstStyle/>
          <a:p>
            <a:r>
              <a:rPr lang="en-US" sz="2800" dirty="0" smtClean="0"/>
              <a:t>The is very little   </a:t>
            </a:r>
            <a:r>
              <a:rPr lang="en-US" sz="2800" dirty="0" smtClean="0">
                <a:sym typeface="Wingdings" pitchFamily="2" charset="2"/>
              </a:rPr>
              <a:t></a:t>
            </a:r>
            <a:r>
              <a:rPr lang="en-US" sz="2800" dirty="0" smtClean="0"/>
              <a:t> degradation for the OMPS Nadir Mapper.</a:t>
            </a:r>
          </a:p>
        </p:txBody>
      </p:sp>
      <p:sp>
        <p:nvSpPr>
          <p:cNvPr id="4" name="Rectangle 3"/>
          <p:cNvSpPr/>
          <p:nvPr/>
        </p:nvSpPr>
        <p:spPr>
          <a:xfrm>
            <a:off x="457200" y="457200"/>
            <a:ext cx="8229600" cy="1015663"/>
          </a:xfrm>
          <a:prstGeom prst="rect">
            <a:avLst/>
          </a:prstGeom>
        </p:spPr>
        <p:txBody>
          <a:bodyPr wrap="square">
            <a:spAutoFit/>
          </a:bodyPr>
          <a:lstStyle/>
          <a:p>
            <a:r>
              <a:rPr lang="en-US" sz="2000" dirty="0" smtClean="0"/>
              <a:t>The dual diffuser systems with a reference diffuser used twice a year at the same viewing angles and a working diffuser used every other week provide good information on the instrument and diffuser degradation.</a:t>
            </a:r>
          </a:p>
        </p:txBody>
      </p:sp>
      <p:pic>
        <p:nvPicPr>
          <p:cNvPr id="5" name="Picture 2"/>
          <p:cNvPicPr>
            <a:picLocks noChangeAspect="1" noChangeArrowheads="1"/>
          </p:cNvPicPr>
          <p:nvPr/>
        </p:nvPicPr>
        <p:blipFill>
          <a:blip r:embed="rId4" cstate="print"/>
          <a:srcRect l="51724" t="50883"/>
          <a:stretch>
            <a:fillRect/>
          </a:stretch>
        </p:blipFill>
        <p:spPr bwMode="auto">
          <a:xfrm>
            <a:off x="0" y="3352800"/>
            <a:ext cx="3886200" cy="3262652"/>
          </a:xfrm>
          <a:prstGeom prst="rect">
            <a:avLst/>
          </a:prstGeom>
          <a:noFill/>
          <a:ln w="9525">
            <a:noFill/>
            <a:miter lim="800000"/>
            <a:headEnd/>
            <a:tailEnd/>
          </a:ln>
        </p:spPr>
      </p:pic>
      <p:sp>
        <p:nvSpPr>
          <p:cNvPr id="7" name="Content Placeholder 2"/>
          <p:cNvSpPr txBox="1">
            <a:spLocks/>
          </p:cNvSpPr>
          <p:nvPr/>
        </p:nvSpPr>
        <p:spPr>
          <a:xfrm>
            <a:off x="3886200" y="4419600"/>
            <a:ext cx="4419600" cy="23622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There is small degradation for the OMPS Nadir Profiler </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up to 0.5% over the first three years for the shorter wavelength channels.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533400" y="2721114"/>
            <a:ext cx="3962400" cy="707886"/>
          </a:xfrm>
          <a:prstGeom prst="rect">
            <a:avLst/>
          </a:prstGeom>
          <a:noFill/>
        </p:spPr>
        <p:txBody>
          <a:bodyPr wrap="square" rtlCol="0">
            <a:spAutoFit/>
          </a:bodyPr>
          <a:lstStyle/>
          <a:p>
            <a:r>
              <a:rPr lang="en-US" sz="2000" b="1" dirty="0" smtClean="0">
                <a:solidFill>
                  <a:srgbClr val="00CC00"/>
                </a:solidFill>
              </a:rPr>
              <a:t>Reference Diffuser Measurements        </a:t>
            </a:r>
          </a:p>
          <a:p>
            <a:r>
              <a:rPr lang="en-US" sz="2000" b="1" dirty="0" smtClean="0">
                <a:solidFill>
                  <a:srgbClr val="FF0000"/>
                </a:solidFill>
              </a:rPr>
              <a:t>Working Diffuser Measurements</a:t>
            </a:r>
            <a:endParaRPr lang="en-US" sz="2000" b="1" dirty="0">
              <a:solidFill>
                <a:srgbClr val="FF0000"/>
              </a:solidFill>
            </a:endParaRPr>
          </a:p>
        </p:txBody>
      </p:sp>
      <p:cxnSp>
        <p:nvCxnSpPr>
          <p:cNvPr id="10" name="Straight Arrow Connector 9"/>
          <p:cNvCxnSpPr/>
          <p:nvPr/>
        </p:nvCxnSpPr>
        <p:spPr>
          <a:xfrm>
            <a:off x="1219200" y="5260848"/>
            <a:ext cx="0" cy="530352"/>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9200" y="5337048"/>
            <a:ext cx="638316" cy="338554"/>
          </a:xfrm>
          <a:prstGeom prst="rect">
            <a:avLst/>
          </a:prstGeom>
          <a:noFill/>
        </p:spPr>
        <p:txBody>
          <a:bodyPr wrap="none" rtlCol="0">
            <a:spAutoFit/>
          </a:bodyPr>
          <a:lstStyle/>
          <a:p>
            <a:r>
              <a:rPr lang="en-US" sz="1600" dirty="0" smtClean="0"/>
              <a:t>1.0 %</a:t>
            </a:r>
            <a:endParaRPr lang="en-US" dirty="0"/>
          </a:p>
        </p:txBody>
      </p:sp>
      <p:cxnSp>
        <p:nvCxnSpPr>
          <p:cNvPr id="13" name="Straight Arrow Connector 12"/>
          <p:cNvCxnSpPr/>
          <p:nvPr/>
        </p:nvCxnSpPr>
        <p:spPr>
          <a:xfrm>
            <a:off x="7239002" y="1905000"/>
            <a:ext cx="0" cy="374904"/>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1926772"/>
            <a:ext cx="638316" cy="338554"/>
          </a:xfrm>
          <a:prstGeom prst="rect">
            <a:avLst/>
          </a:prstGeom>
          <a:noFill/>
        </p:spPr>
        <p:txBody>
          <a:bodyPr wrap="none" rtlCol="0">
            <a:spAutoFit/>
          </a:bodyPr>
          <a:lstStyle/>
          <a:p>
            <a:r>
              <a:rPr lang="en-US" sz="1600" dirty="0" smtClean="0"/>
              <a:t>0.5 %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0" y="0"/>
            <a:ext cx="9144000" cy="6096000"/>
          </a:xfrm>
        </p:spPr>
        <p:txBody>
          <a:bodyPr/>
          <a:lstStyle/>
          <a:p>
            <a:pPr>
              <a:buFont typeface="Symbol" pitchFamily="18" charset="2"/>
              <a:buNone/>
            </a:pPr>
            <a:r>
              <a:rPr lang="en-US" sz="1000" dirty="0" smtClean="0"/>
              <a:t>Description of results in NP_SOL_fit.pdf</a:t>
            </a:r>
          </a:p>
          <a:p>
            <a:pPr>
              <a:buFont typeface="Symbol" pitchFamily="18" charset="2"/>
              <a:buNone/>
            </a:pPr>
            <a:r>
              <a:rPr lang="en-US" sz="1000" dirty="0" smtClean="0"/>
              <a:t>The first analysis was designed to find the scale factors, the wavelength shifts, and the trends in the Working Diffuser Solar measurements. We can now use the scale factors and the wavelength shift pattern to see how the reference diffuser measurements compare. (We can also check to see if the wavelength shifts are in common between the working and reference.) I agree that even without this analysis the reference spectra evolution looks fairly flat which implies that the trend is mainly from changes in the Working Diffuser, not the instrument throughput. That may not be the entire case. Since the reference measurements are paired with working measurements close in time, we can also compute the relative trends with just two pairs as is done in the second set of results in the figure on bottom of Page 3.</a:t>
            </a:r>
          </a:p>
          <a:p>
            <a:pPr>
              <a:buFont typeface="Symbol" pitchFamily="18" charset="2"/>
              <a:buNone/>
            </a:pPr>
            <a:r>
              <a:rPr lang="en-US" sz="1000" dirty="0" smtClean="0"/>
              <a:t>We've continued the analysis with both working and reference. We first normalize the spectra by using the average of the working measurements</a:t>
            </a:r>
          </a:p>
          <a:p>
            <a:pPr>
              <a:buFont typeface="Symbol" pitchFamily="18" charset="2"/>
              <a:buNone/>
            </a:pPr>
            <a:r>
              <a:rPr lang="en-US" sz="1000" dirty="0" smtClean="0"/>
              <a:t>                              </a:t>
            </a:r>
            <a:r>
              <a:rPr lang="en-US" sz="1000" dirty="0" err="1" smtClean="0"/>
              <a:t>Nsolar</a:t>
            </a:r>
            <a:r>
              <a:rPr lang="en-US" sz="1000" dirty="0" smtClean="0"/>
              <a:t>(</a:t>
            </a:r>
            <a:r>
              <a:rPr lang="en-US" sz="1000" dirty="0" err="1" smtClean="0"/>
              <a:t>w,t</a:t>
            </a:r>
            <a:r>
              <a:rPr lang="en-US" sz="1000" dirty="0" smtClean="0"/>
              <a:t>) = Solar(</a:t>
            </a:r>
            <a:r>
              <a:rPr lang="en-US" sz="1000" dirty="0" err="1" smtClean="0"/>
              <a:t>w,t</a:t>
            </a:r>
            <a:r>
              <a:rPr lang="en-US" sz="1000" dirty="0" smtClean="0"/>
              <a:t>)/</a:t>
            </a:r>
            <a:r>
              <a:rPr lang="en-US" sz="1000" dirty="0" err="1" smtClean="0"/>
              <a:t>AWSolar</a:t>
            </a:r>
            <a:r>
              <a:rPr lang="en-US" sz="1000" dirty="0" smtClean="0"/>
              <a:t>(w) - 1.</a:t>
            </a:r>
          </a:p>
          <a:p>
            <a:pPr>
              <a:buFont typeface="Symbol" pitchFamily="18" charset="2"/>
              <a:buNone/>
            </a:pPr>
            <a:r>
              <a:rPr lang="en-US" sz="1000" dirty="0" smtClean="0"/>
              <a:t>We then compute an estimate of the wavelength shift pattern by using quadratic fits of three consecutive </a:t>
            </a:r>
            <a:r>
              <a:rPr lang="en-US" sz="1000" dirty="0" err="1" smtClean="0"/>
              <a:t>AWSolar</a:t>
            </a:r>
            <a:r>
              <a:rPr lang="en-US" sz="1000" dirty="0" smtClean="0"/>
              <a:t>(w) values and taking the slope at the midpoint as an estimate of the change in radiance per pixel shift. We then normalize these value to make them relative shifts. This gives us a shift(w) pattern. We then fit each </a:t>
            </a:r>
            <a:r>
              <a:rPr lang="en-US" sz="1000" dirty="0" err="1" smtClean="0"/>
              <a:t>Nsolar</a:t>
            </a:r>
            <a:r>
              <a:rPr lang="en-US" sz="1000" dirty="0" smtClean="0"/>
              <a:t>(w) with shift(w) to get a single shift estimate for each full spectrum relative to the average one. The first page of the attached files shows the relative shift pattern as %/one-pixel-shift on the top plot, and the shifts for each spectrum on the bottom plot. The three *'s are for the Reference Diffuser. There is good agreement in the timing of the shifts between the Working, +'s, and Reference even though the Working spectra are used to find the normalizing spectrum and shift pattern. Notice the suggestion of an annual cycle in the wavelength shifts.</a:t>
            </a:r>
          </a:p>
          <a:p>
            <a:pPr>
              <a:buFont typeface="Symbol" pitchFamily="18" charset="2"/>
              <a:buNone/>
            </a:pPr>
            <a:r>
              <a:rPr lang="en-US" sz="1000" dirty="0" smtClean="0"/>
              <a:t>Multiple regression is now used for the normalized, shift-removed spectra including both Working and Reference. The model is</a:t>
            </a:r>
          </a:p>
          <a:p>
            <a:pPr>
              <a:buFont typeface="Symbol" pitchFamily="18" charset="2"/>
              <a:buNone/>
            </a:pPr>
            <a:r>
              <a:rPr lang="en-US" sz="1000" dirty="0" smtClean="0"/>
              <a:t>                                </a:t>
            </a:r>
            <a:r>
              <a:rPr lang="en-US" sz="1000" dirty="0" err="1" smtClean="0"/>
              <a:t>NSRSolar</a:t>
            </a:r>
            <a:r>
              <a:rPr lang="en-US" sz="1000" dirty="0" smtClean="0"/>
              <a:t>(</a:t>
            </a:r>
            <a:r>
              <a:rPr lang="en-US" sz="1000" dirty="0" err="1" smtClean="0"/>
              <a:t>w,t</a:t>
            </a:r>
            <a:r>
              <a:rPr lang="en-US" sz="1000" dirty="0" smtClean="0"/>
              <a:t>) = HW*c1(w)*t + c2(w)*mg2(t) + HW*c3(w) + HR*c4(w)*t + HR*c5(w)</a:t>
            </a:r>
          </a:p>
          <a:p>
            <a:pPr>
              <a:buFont typeface="Symbol" pitchFamily="18" charset="2"/>
              <a:buNone/>
            </a:pPr>
            <a:r>
              <a:rPr lang="en-US" sz="1000" dirty="0" smtClean="0"/>
              <a:t>where HW is 1 for working diffuse measurements and 0 for reference and HR is the opposite, and the Mg2 Indices are proportional changes relative to the average (the Mg II indices for the Reference were adjusted to remove a bias with the working index computations.)</a:t>
            </a:r>
          </a:p>
          <a:p>
            <a:pPr>
              <a:buFont typeface="Symbol" pitchFamily="18" charset="2"/>
              <a:buNone/>
            </a:pPr>
            <a:r>
              <a:rPr lang="en-US" sz="1000" dirty="0" smtClean="0"/>
              <a:t>The Mg II scale factors, c2(w) term from the regression model, are in the top plot on Page 2. The Mg II indices, mg2(t) term from the model, are in the bottom plot. Notice that the Reference Diffuser measurements are taken at times with very different solar activity.</a:t>
            </a:r>
          </a:p>
          <a:p>
            <a:pPr>
              <a:buFont typeface="Symbol" pitchFamily="18" charset="2"/>
              <a:buNone/>
            </a:pPr>
            <a:r>
              <a:rPr lang="en-US" sz="1000" dirty="0" smtClean="0"/>
              <a:t>The third page shows the trend terms from the model on the top figure. The upper line is the Reference Diffuser trend term, c4(w), and the lower line is the Working Diffuser trend term, c1(w). If we assume that the reference diffuser is stable, then the c4(w) pattern represents instrument throughput changes. The lower plot shows the difference in the Working and Reference trends, c1(w)-c4(w). The dotted line is the simple direct calculation one can do with double difference of the Day 81 paired diffuser measurements versus the Day 450 pair, namely, Work(w,450)/Work(w,81) - Ref(w,450)/Ref(w,81).</a:t>
            </a:r>
          </a:p>
          <a:p>
            <a:pPr>
              <a:buFont typeface="Symbol" pitchFamily="18" charset="2"/>
              <a:buNone/>
            </a:pPr>
            <a:r>
              <a:rPr lang="en-US" sz="1000" dirty="0" smtClean="0"/>
              <a:t>The fourth page just shows the two constant terms from the multiple regression; working, c3(w), on the top and reference, c5(w), on the bottom. These are related to the choice of a Day 0, the use of the Mg II Index average to get deviations, and the use of the Working diffuser average for the normalization.</a:t>
            </a:r>
          </a:p>
          <a:p>
            <a:pPr>
              <a:buFont typeface="Symbol" pitchFamily="18" charset="2"/>
              <a:buNone/>
            </a:pPr>
            <a:r>
              <a:rPr lang="en-US" sz="1000" dirty="0" smtClean="0"/>
              <a:t>The plot on the top of the fifth page shows the measurements and model results for the 11th wavelength. All the spectra were normalized by the average for the 29 working measurements. The data values in this figure are also after the wavelength shift adjustments have been applied. While one would expect that the three reference measurements (+ measured; * modeled) shown here would give a slightly positive trend, the two later measurements occur at peaks in the solar activity. The dashed lines show the measured data if we adjust for solar activity, that is, subtract the c2(w)*mg2(t) term. The change for the three reference data points is dramatic.</a:t>
            </a:r>
          </a:p>
          <a:p>
            <a:pPr>
              <a:buFont typeface="Symbol" pitchFamily="18" charset="2"/>
              <a:buNone/>
            </a:pPr>
            <a:r>
              <a:rPr lang="en-US" sz="1000" dirty="0" smtClean="0"/>
              <a:t>The bottom figure on the fifth page shows sample spectra and models for the working diffuser. The spectra have been normalized relative to the working average and the wavelength shift adjustment has been applied.</a:t>
            </a:r>
          </a:p>
          <a:p>
            <a:pPr>
              <a:buFont typeface="Symbol" pitchFamily="18" charset="2"/>
              <a:buNone/>
            </a:pPr>
            <a:r>
              <a:rPr lang="en-US" sz="1000" dirty="0" smtClean="0"/>
              <a:t>The sixth page shows sample spectra and models for the working diffuser (top figure) and reference diffuser (bottom figure).</a:t>
            </a:r>
          </a:p>
          <a:p>
            <a:pPr>
              <a:buFont typeface="Symbol" pitchFamily="18" charset="2"/>
              <a:buNone/>
            </a:pPr>
            <a:r>
              <a:rPr lang="en-US" sz="1000" dirty="0" smtClean="0"/>
              <a:t>Both spectra are normalized but without the wavelength shift applied. They are compared to the model plus the fit wavelength shift. The model in the lower figures includes the separate offset (to account for the use of the working average as normalization) and trend calculations for the reference spectra.</a:t>
            </a:r>
          </a:p>
          <a:p>
            <a:pPr>
              <a:buFont typeface="Symbol" pitchFamily="18" charset="2"/>
              <a:buNone/>
            </a:pPr>
            <a:r>
              <a:rPr lang="en-US" sz="1000" dirty="0" smtClean="0"/>
              <a:t> </a:t>
            </a:r>
          </a:p>
          <a:p>
            <a:pPr>
              <a:buFont typeface="Symbol" pitchFamily="18" charset="2"/>
              <a:buNone/>
            </a:pPr>
            <a:endParaRPr lang="en-US" sz="1000" dirty="0" smtClean="0"/>
          </a:p>
        </p:txBody>
      </p:sp>
      <p:sp>
        <p:nvSpPr>
          <p:cNvPr id="121859" name="Slide Number Placeholder 3"/>
          <p:cNvSpPr>
            <a:spLocks noGrp="1"/>
          </p:cNvSpPr>
          <p:nvPr>
            <p:ph type="sldNum" sz="quarter" idx="10"/>
          </p:nvPr>
        </p:nvSpPr>
        <p:spPr>
          <a:noFill/>
        </p:spPr>
        <p:txBody>
          <a:bodyPr/>
          <a:lstStyle/>
          <a:p>
            <a:fld id="{A09B1FB7-9A4C-45E3-8270-48729DD9AF7B}" type="slidenum">
              <a:rPr lang="en-US" smtClean="0"/>
              <a:pPr/>
              <a:t>11</a:t>
            </a:fld>
            <a:endParaRPr lang="en-US"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76200" y="304800"/>
            <a:ext cx="8544599" cy="6324600"/>
            <a:chOff x="120602" y="228600"/>
            <a:chExt cx="8544599" cy="6324600"/>
          </a:xfrm>
        </p:grpSpPr>
        <p:pic>
          <p:nvPicPr>
            <p:cNvPr id="5122" name="Picture 2"/>
            <p:cNvPicPr>
              <a:picLocks noChangeAspect="1" noChangeArrowheads="1"/>
            </p:cNvPicPr>
            <p:nvPr/>
          </p:nvPicPr>
          <p:blipFill>
            <a:blip r:embed="rId3" cstate="print"/>
            <a:srcRect/>
            <a:stretch>
              <a:fillRect/>
            </a:stretch>
          </p:blipFill>
          <p:spPr bwMode="auto">
            <a:xfrm>
              <a:off x="120602" y="228600"/>
              <a:ext cx="8544599" cy="6324600"/>
            </a:xfrm>
            <a:prstGeom prst="rect">
              <a:avLst/>
            </a:prstGeom>
            <a:noFill/>
            <a:ln w="9525">
              <a:noFill/>
              <a:miter lim="800000"/>
              <a:headEnd/>
              <a:tailEnd/>
            </a:ln>
          </p:spPr>
        </p:pic>
        <p:sp>
          <p:nvSpPr>
            <p:cNvPr id="6" name="TextBox 5"/>
            <p:cNvSpPr txBox="1"/>
            <p:nvPr/>
          </p:nvSpPr>
          <p:spPr>
            <a:xfrm>
              <a:off x="914400" y="3733800"/>
              <a:ext cx="2955489" cy="369332"/>
            </a:xfrm>
            <a:prstGeom prst="rect">
              <a:avLst/>
            </a:prstGeom>
            <a:noFill/>
          </p:spPr>
          <p:txBody>
            <a:bodyPr wrap="none" rtlCol="0">
              <a:spAutoFit/>
            </a:bodyPr>
            <a:lstStyle/>
            <a:p>
              <a:r>
                <a:rPr lang="en-US" dirty="0" smtClean="0"/>
                <a:t>Wavelength Shift Effects &lt; 1%</a:t>
              </a:r>
              <a:endParaRPr lang="en-US" dirty="0"/>
            </a:p>
          </p:txBody>
        </p:sp>
        <p:sp>
          <p:nvSpPr>
            <p:cNvPr id="7" name="TextBox 6"/>
            <p:cNvSpPr txBox="1"/>
            <p:nvPr/>
          </p:nvSpPr>
          <p:spPr>
            <a:xfrm>
              <a:off x="5410200" y="3733800"/>
              <a:ext cx="2581925" cy="369332"/>
            </a:xfrm>
            <a:prstGeom prst="rect">
              <a:avLst/>
            </a:prstGeom>
            <a:noFill/>
          </p:spPr>
          <p:txBody>
            <a:bodyPr wrap="none" rtlCol="0">
              <a:spAutoFit/>
            </a:bodyPr>
            <a:lstStyle/>
            <a:p>
              <a:r>
                <a:rPr lang="en-US" dirty="0" smtClean="0"/>
                <a:t>Solar Activity Effects &lt; 1%</a:t>
              </a:r>
              <a:endParaRPr lang="en-US" dirty="0"/>
            </a:p>
          </p:txBody>
        </p:sp>
        <p:sp>
          <p:nvSpPr>
            <p:cNvPr id="8" name="TextBox 7"/>
            <p:cNvSpPr txBox="1"/>
            <p:nvPr/>
          </p:nvSpPr>
          <p:spPr>
            <a:xfrm>
              <a:off x="2514600" y="609600"/>
              <a:ext cx="1410451" cy="369332"/>
            </a:xfrm>
            <a:prstGeom prst="rect">
              <a:avLst/>
            </a:prstGeom>
            <a:noFill/>
          </p:spPr>
          <p:txBody>
            <a:bodyPr wrap="none" rtlCol="0">
              <a:spAutoFit/>
            </a:bodyPr>
            <a:lstStyle/>
            <a:p>
              <a:r>
                <a:rPr lang="en-US" dirty="0" smtClean="0"/>
                <a:t>All Variations</a:t>
              </a:r>
              <a:endParaRPr lang="en-US" dirty="0"/>
            </a:p>
          </p:txBody>
        </p:sp>
        <p:sp>
          <p:nvSpPr>
            <p:cNvPr id="9" name="TextBox 8"/>
            <p:cNvSpPr txBox="1"/>
            <p:nvPr/>
          </p:nvSpPr>
          <p:spPr>
            <a:xfrm>
              <a:off x="5486400" y="533400"/>
              <a:ext cx="2833146" cy="646331"/>
            </a:xfrm>
            <a:prstGeom prst="rect">
              <a:avLst/>
            </a:prstGeom>
            <a:noFill/>
          </p:spPr>
          <p:txBody>
            <a:bodyPr wrap="square" rtlCol="0">
              <a:spAutoFit/>
            </a:bodyPr>
            <a:lstStyle/>
            <a:p>
              <a:r>
                <a:rPr lang="en-US" dirty="0" smtClean="0"/>
                <a:t>Instrument and Working Diffuser Degradation</a:t>
              </a:r>
              <a:endParaRPr lang="en-US" dirty="0"/>
            </a:p>
          </p:txBody>
        </p:sp>
        <p:grpSp>
          <p:nvGrpSpPr>
            <p:cNvPr id="3" name="Group 20"/>
            <p:cNvGrpSpPr/>
            <p:nvPr/>
          </p:nvGrpSpPr>
          <p:grpSpPr>
            <a:xfrm>
              <a:off x="947058" y="2286000"/>
              <a:ext cx="2830284" cy="609600"/>
              <a:chOff x="947058" y="457200"/>
              <a:chExt cx="2830284" cy="2438400"/>
            </a:xfrm>
          </p:grpSpPr>
          <p:cxnSp>
            <p:nvCxnSpPr>
              <p:cNvPr id="13" name="Straight Connector 12"/>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24"/>
            <p:cNvGrpSpPr/>
            <p:nvPr/>
          </p:nvGrpSpPr>
          <p:grpSpPr>
            <a:xfrm>
              <a:off x="5127172" y="2286000"/>
              <a:ext cx="2830284" cy="609600"/>
              <a:chOff x="947058" y="457200"/>
              <a:chExt cx="2830284" cy="2438400"/>
            </a:xfrm>
          </p:grpSpPr>
          <p:cxnSp>
            <p:nvCxnSpPr>
              <p:cNvPr id="26" name="Straight Connector 25"/>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33"/>
            <p:cNvGrpSpPr/>
            <p:nvPr/>
          </p:nvGrpSpPr>
          <p:grpSpPr>
            <a:xfrm>
              <a:off x="947058" y="5388428"/>
              <a:ext cx="2830284" cy="609600"/>
              <a:chOff x="947058" y="457200"/>
              <a:chExt cx="2830284" cy="2438400"/>
            </a:xfrm>
          </p:grpSpPr>
          <p:cxnSp>
            <p:nvCxnSpPr>
              <p:cNvPr id="35" name="Straight Connector 34"/>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42"/>
            <p:cNvGrpSpPr/>
            <p:nvPr/>
          </p:nvGrpSpPr>
          <p:grpSpPr>
            <a:xfrm>
              <a:off x="5127172" y="5355772"/>
              <a:ext cx="2830284" cy="609600"/>
              <a:chOff x="947058" y="457200"/>
              <a:chExt cx="2830284" cy="2438400"/>
            </a:xfrm>
          </p:grpSpPr>
          <p:cxnSp>
            <p:nvCxnSpPr>
              <p:cNvPr id="44" name="Straight Connector 43"/>
              <p:cNvCxnSpPr/>
              <p:nvPr/>
            </p:nvCxnSpPr>
            <p:spPr>
              <a:xfrm>
                <a:off x="94705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0297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25486"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194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048000"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310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59628"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77342" y="457200"/>
                <a:ext cx="0" cy="24384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p:cNvSpPr>
            <a:spLocks noGrp="1"/>
          </p:cNvSpPr>
          <p:nvPr>
            <p:ph type="sldNum" sz="quarter" idx="12"/>
          </p:nvPr>
        </p:nvSpPr>
        <p:spPr>
          <a:xfrm>
            <a:off x="6705600" y="6492875"/>
            <a:ext cx="2133600" cy="365125"/>
          </a:xfrm>
        </p:spPr>
        <p:txBody>
          <a:bodyPr/>
          <a:lstStyle/>
          <a:p>
            <a:fld id="{DF5EA597-D671-40E4-B0A9-DB87D029A054}" type="slidenum">
              <a:rPr lang="en-US" smtClean="0"/>
              <a:pPr/>
              <a:t>12</a:t>
            </a:fld>
            <a:endParaRPr lang="en-US"/>
          </a:p>
        </p:txBody>
      </p:sp>
      <p:cxnSp>
        <p:nvCxnSpPr>
          <p:cNvPr id="22" name="Straight Connector 21"/>
          <p:cNvCxnSpPr/>
          <p:nvPr/>
        </p:nvCxnSpPr>
        <p:spPr>
          <a:xfrm>
            <a:off x="3124200" y="6400800"/>
            <a:ext cx="0" cy="45720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 y="6400800"/>
            <a:ext cx="3056286" cy="400110"/>
          </a:xfrm>
          <a:prstGeom prst="rect">
            <a:avLst/>
          </a:prstGeom>
          <a:noFill/>
        </p:spPr>
        <p:txBody>
          <a:bodyPr wrap="none" rtlCol="0">
            <a:spAutoFit/>
          </a:bodyPr>
          <a:lstStyle/>
          <a:p>
            <a:r>
              <a:rPr lang="en-US" sz="2000" dirty="0" smtClean="0"/>
              <a:t>Retrieval Channel Locations</a:t>
            </a:r>
            <a:endParaRPr lang="en-US" sz="2000" dirty="0"/>
          </a:p>
        </p:txBody>
      </p:sp>
      <p:sp>
        <p:nvSpPr>
          <p:cNvPr id="53" name="TextBox 52"/>
          <p:cNvSpPr txBox="1"/>
          <p:nvPr/>
        </p:nvSpPr>
        <p:spPr>
          <a:xfrm>
            <a:off x="990600" y="0"/>
            <a:ext cx="7237879" cy="369332"/>
          </a:xfrm>
          <a:prstGeom prst="rect">
            <a:avLst/>
          </a:prstGeom>
          <a:noFill/>
        </p:spPr>
        <p:txBody>
          <a:bodyPr wrap="none" rtlCol="0">
            <a:spAutoFit/>
          </a:bodyPr>
          <a:lstStyle/>
          <a:p>
            <a:r>
              <a:rPr lang="en-US" dirty="0" smtClean="0"/>
              <a:t>Multiple Linear Analysis of NP Solar Measurements for the Working Diffuser</a:t>
            </a:r>
            <a:endParaRPr lang="en-US" dirty="0"/>
          </a:p>
        </p:txBody>
      </p:sp>
      <p:pic>
        <p:nvPicPr>
          <p:cNvPr id="35842" name="Picture 2" descr="https://encrypted-tbn3.gstatic.com/images?q=tbn:ANd9GcTpTbEd00uWBb2Vr6lN6R2Sl2dUC3i5FXtAAF9wgsq5LDSRWP-4xw"/>
          <p:cNvPicPr>
            <a:picLocks noChangeAspect="1" noChangeArrowheads="1"/>
          </p:cNvPicPr>
          <p:nvPr/>
        </p:nvPicPr>
        <p:blipFill>
          <a:blip r:embed="rId4" cstate="print"/>
          <a:srcRect l="15854" t="70588" r="14228"/>
          <a:stretch>
            <a:fillRect/>
          </a:stretch>
        </p:blipFill>
        <p:spPr bwMode="auto">
          <a:xfrm flipV="1">
            <a:off x="4114800" y="6629400"/>
            <a:ext cx="3276600" cy="198118"/>
          </a:xfrm>
          <a:prstGeom prst="rect">
            <a:avLst/>
          </a:prstGeom>
          <a:noFill/>
        </p:spPr>
      </p:pic>
      <p:sp>
        <p:nvSpPr>
          <p:cNvPr id="52" name="TextBox 51"/>
          <p:cNvSpPr txBox="1"/>
          <p:nvPr/>
        </p:nvSpPr>
        <p:spPr>
          <a:xfrm>
            <a:off x="4063652" y="6397823"/>
            <a:ext cx="3433312" cy="307777"/>
          </a:xfrm>
          <a:prstGeom prst="rect">
            <a:avLst/>
          </a:prstGeom>
          <a:noFill/>
        </p:spPr>
        <p:txBody>
          <a:bodyPr wrap="none" rtlCol="0">
            <a:spAutoFit/>
          </a:bodyPr>
          <a:lstStyle/>
          <a:p>
            <a:r>
              <a:rPr lang="en-US" sz="1400" dirty="0" smtClean="0"/>
              <a:t>First                                                                  Last</a:t>
            </a:r>
            <a:endParaRPr lang="en-US" sz="1400" dirty="0"/>
          </a:p>
        </p:txBody>
      </p:sp>
      <p:cxnSp>
        <p:nvCxnSpPr>
          <p:cNvPr id="55" name="Straight Arrow Connector 54"/>
          <p:cNvCxnSpPr/>
          <p:nvPr/>
        </p:nvCxnSpPr>
        <p:spPr>
          <a:xfrm>
            <a:off x="9982200" y="3505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rmAutofit fontScale="90000"/>
          </a:bodyPr>
          <a:lstStyle/>
          <a:p>
            <a:r>
              <a:rPr lang="en-US" dirty="0" smtClean="0"/>
              <a:t>OMPS NP Working Solar residuals after fits</a:t>
            </a:r>
            <a:endParaRPr lang="en-US" dirty="0"/>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533400" y="654636"/>
            <a:ext cx="8077200" cy="61271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9ACADC3-C9E3-4686-91B5-E7A1D7E458D8}"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715962"/>
          </a:xfrm>
        </p:spPr>
        <p:txBody>
          <a:bodyPr>
            <a:noAutofit/>
          </a:bodyPr>
          <a:lstStyle/>
          <a:p>
            <a:r>
              <a:rPr lang="en-US" sz="3200" dirty="0" smtClean="0"/>
              <a:t>Spectral Patterns and Their Temporal Coefficients</a:t>
            </a:r>
            <a:endParaRPr lang="en-US" sz="3200" dirty="0"/>
          </a:p>
        </p:txBody>
      </p:sp>
      <p:sp>
        <p:nvSpPr>
          <p:cNvPr id="4" name="Slide Number Placeholder 3"/>
          <p:cNvSpPr>
            <a:spLocks noGrp="1"/>
          </p:cNvSpPr>
          <p:nvPr>
            <p:ph type="sldNum" sz="quarter" idx="12"/>
          </p:nvPr>
        </p:nvSpPr>
        <p:spPr/>
        <p:txBody>
          <a:bodyPr/>
          <a:lstStyle/>
          <a:p>
            <a:fld id="{DF5EA597-D671-40E4-B0A9-DB87D029A054}" type="slidenum">
              <a:rPr lang="en-US" smtClean="0"/>
              <a:pPr/>
              <a:t>14</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0" y="761999"/>
            <a:ext cx="4514850" cy="57721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t="395"/>
          <a:stretch>
            <a:fillRect/>
          </a:stretch>
        </p:blipFill>
        <p:spPr bwMode="auto">
          <a:xfrm>
            <a:off x="4495800" y="936363"/>
            <a:ext cx="4629150" cy="5533017"/>
          </a:xfrm>
          <a:prstGeom prst="rect">
            <a:avLst/>
          </a:prstGeom>
          <a:noFill/>
          <a:ln w="9525">
            <a:noFill/>
            <a:miter lim="800000"/>
            <a:headEnd/>
            <a:tailEnd/>
          </a:ln>
        </p:spPr>
      </p:pic>
      <p:sp>
        <p:nvSpPr>
          <p:cNvPr id="8" name="TextBox 7"/>
          <p:cNvSpPr txBox="1"/>
          <p:nvPr/>
        </p:nvSpPr>
        <p:spPr>
          <a:xfrm>
            <a:off x="5855465" y="685800"/>
            <a:ext cx="1916935" cy="338554"/>
          </a:xfrm>
          <a:prstGeom prst="rect">
            <a:avLst/>
          </a:prstGeom>
          <a:noFill/>
        </p:spPr>
        <p:txBody>
          <a:bodyPr wrap="none" rtlCol="0">
            <a:spAutoFit/>
          </a:bodyPr>
          <a:lstStyle/>
          <a:p>
            <a:r>
              <a:rPr lang="en-US" sz="1600" dirty="0" smtClean="0"/>
              <a:t>Solar activity pattern</a:t>
            </a:r>
            <a:endParaRPr lang="en-US" sz="1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Absolute Calibration of Reflectivity Channels</a:t>
            </a:r>
            <a:endParaRPr lang="en-US" sz="32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Antarctic and Greenland Ice </a:t>
            </a:r>
          </a:p>
          <a:p>
            <a:pPr lvl="1"/>
            <a:r>
              <a:rPr lang="en-US" dirty="0" smtClean="0"/>
              <a:t>Complications: BRDF/SZA, cloud free?, stability </a:t>
            </a:r>
            <a:endParaRPr lang="en-US" dirty="0"/>
          </a:p>
          <a:p>
            <a:r>
              <a:rPr lang="en-US" dirty="0" smtClean="0"/>
              <a:t>Desert Sites</a:t>
            </a:r>
          </a:p>
          <a:p>
            <a:pPr lvl="1"/>
            <a:r>
              <a:rPr lang="en-US" dirty="0" smtClean="0"/>
              <a:t>Complications: aerosols, surface variability</a:t>
            </a:r>
          </a:p>
          <a:p>
            <a:r>
              <a:rPr lang="en-US" dirty="0" smtClean="0"/>
              <a:t>Ocean or land minima</a:t>
            </a:r>
          </a:p>
          <a:p>
            <a:pPr lvl="1"/>
            <a:r>
              <a:rPr lang="en-US" dirty="0" smtClean="0"/>
              <a:t>Complications: Determining cloud free scenes, wavelength dependence, sun glint, aerosols</a:t>
            </a:r>
            <a:endParaRPr lang="en-US" dirty="0"/>
          </a:p>
          <a:p>
            <a:r>
              <a:rPr lang="en-US" dirty="0" smtClean="0"/>
              <a:t>DCC</a:t>
            </a:r>
          </a:p>
          <a:p>
            <a:pPr lvl="1"/>
            <a:r>
              <a:rPr lang="en-US" dirty="0" smtClean="0"/>
              <a:t>Complications: wavelength dependence, cloud top pressure, long-term stability</a:t>
            </a:r>
          </a:p>
          <a:p>
            <a:r>
              <a:rPr lang="en-US" dirty="0" smtClean="0"/>
              <a:t>Distribution/range over the globe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 y="76200"/>
            <a:ext cx="9067800" cy="715962"/>
          </a:xfrm>
        </p:spPr>
        <p:txBody>
          <a:bodyPr>
            <a:noAutofit/>
          </a:bodyPr>
          <a:lstStyle/>
          <a:p>
            <a:r>
              <a:rPr lang="en-US" sz="3200" dirty="0" smtClean="0"/>
              <a:t>Reflectivity and Aerosol Channels 340 nm to 400 nm</a:t>
            </a:r>
            <a:endParaRPr lang="en-US" sz="3200" dirty="0"/>
          </a:p>
        </p:txBody>
      </p:sp>
      <p:sp>
        <p:nvSpPr>
          <p:cNvPr id="3" name="Content Placeholder 2"/>
          <p:cNvSpPr>
            <a:spLocks noGrp="1"/>
          </p:cNvSpPr>
          <p:nvPr>
            <p:ph idx="1"/>
          </p:nvPr>
        </p:nvSpPr>
        <p:spPr>
          <a:xfrm>
            <a:off x="457200" y="762000"/>
            <a:ext cx="8229600" cy="6096000"/>
          </a:xfrm>
        </p:spPr>
        <p:txBody>
          <a:bodyPr>
            <a:normAutofit/>
          </a:bodyPr>
          <a:lstStyle/>
          <a:p>
            <a:r>
              <a:rPr lang="en-US" sz="2100" dirty="0" smtClean="0"/>
              <a:t>Effective Reflectivity and Aerosol Indices are already in use to track calibration stability for GOME-2, OMI and OMPS (LEO to LEO, Rayleigh Scattering over targets)</a:t>
            </a:r>
          </a:p>
          <a:p>
            <a:pPr>
              <a:buNone/>
            </a:pPr>
            <a:r>
              <a:rPr lang="en-US" sz="2100" dirty="0" smtClean="0"/>
              <a:t>e.g., www.star.nesdis.noaa.gov/icvs/prodDemos/proOMPSbeta.php</a:t>
            </a:r>
          </a:p>
          <a:p>
            <a:r>
              <a:rPr lang="en-US" sz="2100" dirty="0" smtClean="0"/>
              <a:t>Absolute Radiance/Irradiance check</a:t>
            </a:r>
          </a:p>
          <a:p>
            <a:pPr marL="342900" lvl="1" indent="-342900">
              <a:buFont typeface="Arial" pitchFamily="34" charset="0"/>
              <a:buChar char="•"/>
            </a:pPr>
            <a:r>
              <a:rPr lang="en-US" sz="2100" dirty="0" smtClean="0"/>
              <a:t>Ice, desert and open ocean targets</a:t>
            </a:r>
          </a:p>
          <a:p>
            <a:r>
              <a:rPr lang="en-US" sz="2100" dirty="0" smtClean="0"/>
              <a:t>reflectivity range/distribution, 1-percentile open ocean values</a:t>
            </a:r>
          </a:p>
          <a:p>
            <a:r>
              <a:rPr lang="en-US" sz="2100" dirty="0" smtClean="0"/>
              <a:t>Wavelength Dependence – Aerosol Indices</a:t>
            </a:r>
          </a:p>
          <a:p>
            <a:r>
              <a:rPr lang="en-US" sz="2100" dirty="0" smtClean="0"/>
              <a:t>Complications</a:t>
            </a:r>
          </a:p>
          <a:p>
            <a:pPr lvl="1"/>
            <a:r>
              <a:rPr lang="en-US" sz="2100" dirty="0" smtClean="0"/>
              <a:t>Surface pressure</a:t>
            </a:r>
          </a:p>
          <a:p>
            <a:pPr lvl="1"/>
            <a:r>
              <a:rPr lang="en-US" sz="2100" dirty="0" smtClean="0"/>
              <a:t>Partially Cloudy scenes</a:t>
            </a:r>
          </a:p>
          <a:p>
            <a:pPr lvl="1"/>
            <a:r>
              <a:rPr lang="en-US" sz="2100" dirty="0" smtClean="0"/>
              <a:t>Viewing and Solar angle considerations</a:t>
            </a:r>
          </a:p>
          <a:p>
            <a:pPr lvl="1"/>
            <a:r>
              <a:rPr lang="en-US" sz="2100" dirty="0" smtClean="0"/>
              <a:t>Sun Glint</a:t>
            </a:r>
          </a:p>
          <a:p>
            <a:pPr lvl="1"/>
            <a:r>
              <a:rPr lang="en-US" sz="2100" dirty="0" smtClean="0"/>
              <a:t>Ring Effect</a:t>
            </a:r>
          </a:p>
          <a:p>
            <a:pPr lvl="1"/>
            <a:r>
              <a:rPr lang="en-US" sz="2100" dirty="0" err="1" smtClean="0"/>
              <a:t>Polarisation</a:t>
            </a:r>
            <a:endParaRPr lang="en-US" sz="2100" dirty="0" smtClean="0"/>
          </a:p>
          <a:p>
            <a:pPr lvl="1"/>
            <a:r>
              <a:rPr lang="en-US" sz="2100" dirty="0" smtClean="0"/>
              <a:t>Stray Light</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17</a:t>
            </a:fld>
            <a:endParaRPr lang="en-US"/>
          </a:p>
        </p:txBody>
      </p:sp>
      <p:pic>
        <p:nvPicPr>
          <p:cNvPr id="27650" name="Picture 2" descr="http://www.star.nesdis.noaa.gov/smcd/spb/wyu/OMPS/TOZ/V8/4wkMean/1ptile/4wklymean.tropics.Percentile_11.2013.png"/>
          <p:cNvPicPr>
            <a:picLocks noChangeAspect="1" noChangeArrowheads="1"/>
          </p:cNvPicPr>
          <p:nvPr/>
        </p:nvPicPr>
        <p:blipFill>
          <a:blip r:embed="rId3" cstate="print">
            <a:lum bright="-10000" contrast="40000"/>
          </a:blip>
          <a:srcRect/>
          <a:stretch>
            <a:fillRect/>
          </a:stretch>
        </p:blipFill>
        <p:spPr bwMode="auto">
          <a:xfrm>
            <a:off x="0" y="0"/>
            <a:ext cx="9144000" cy="4495800"/>
          </a:xfrm>
          <a:prstGeom prst="rect">
            <a:avLst/>
          </a:prstGeom>
          <a:noFill/>
        </p:spPr>
      </p:pic>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S-NPP OMPS weekly, one-percentile effective reflectivity values for the Version 8 algorithm (331-nm channels) for November 2013 for all the data in a latitude/ longitude box in the Equatorial Pacific versus cross-track view position. (17 is the nadir position and 0 and 34 are the extreme viewing angles.) We expect the one-percentile effective reflectivity values to be approximately 4% for this region of the globe from </a:t>
            </a:r>
            <a:r>
              <a:rPr lang="en-US" dirty="0" err="1" smtClean="0"/>
              <a:t>climatological</a:t>
            </a:r>
            <a:r>
              <a:rPr lang="en-US" dirty="0" smtClean="0"/>
              <a:t> measurements made by other instruments. The cross-track variations for positions 5 to 15 are related to sun glint effects. Consistent deviations by position are from imperfections in calibration coefficients across the CCD array and intra-orbit wavelength scale shifts.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ACADC3-C9E3-4686-91B5-E7A1D7E458D8}" type="slidenum">
              <a:rPr lang="en-US" smtClean="0"/>
              <a:pPr/>
              <a:t>18</a:t>
            </a:fld>
            <a:endParaRPr lang="en-US"/>
          </a:p>
        </p:txBody>
      </p:sp>
      <p:sp>
        <p:nvSpPr>
          <p:cNvPr id="6" name="Rectangle 5"/>
          <p:cNvSpPr/>
          <p:nvPr/>
        </p:nvSpPr>
        <p:spPr>
          <a:xfrm>
            <a:off x="0" y="4343401"/>
            <a:ext cx="9067800" cy="2529923"/>
          </a:xfrm>
          <a:prstGeom prst="rect">
            <a:avLst/>
          </a:prstGeom>
        </p:spPr>
        <p:txBody>
          <a:bodyPr wrap="square">
            <a:spAutoFit/>
          </a:bodyPr>
          <a:lstStyle/>
          <a:p>
            <a:pPr>
              <a:lnSpc>
                <a:spcPct val="110000"/>
              </a:lnSpc>
            </a:pPr>
            <a:r>
              <a:rPr lang="en-US" dirty="0" smtClean="0"/>
              <a:t>The lines show the </a:t>
            </a:r>
            <a:r>
              <a:rPr lang="en-US" dirty="0" err="1" smtClean="0"/>
              <a:t>MetOP</a:t>
            </a:r>
            <a:r>
              <a:rPr lang="en-US" dirty="0" smtClean="0"/>
              <a:t>-B GOME-2 weekly aerosol index values for the Multiple Triplet algorithm (measurement residuals for wavelengths in the 360-nm range using effective reflectivity calculated for the 331-nm range) for November 2013 for all the data in a latitude/ longitude box in the Equatorial Pacific versus cross-track view position. (12/13 are the nadir position and 2 and 25 are the extreme viewing angles.) We expect the aerosol index values to be approximately zero N-values for this region of the globe. The cross-track variations for positions 4 to 10 are related to sun glint effects. Consistent deviations by position are probably from calibration imperfections but are surprising given the scanning nature of GOME-2.</a:t>
            </a:r>
            <a:endParaRPr lang="en-US" dirty="0"/>
          </a:p>
        </p:txBody>
      </p:sp>
      <p:pic>
        <p:nvPicPr>
          <p:cNvPr id="8" name="Picture 6" descr="http://www.star.nesdis.noaa.gov/smcd/spb/wyu/Gome2/met_b/4wkMean/4wklymean.tropics.AI_11.2013.png"/>
          <p:cNvPicPr>
            <a:picLocks noChangeAspect="1" noChangeArrowheads="1"/>
          </p:cNvPicPr>
          <p:nvPr/>
        </p:nvPicPr>
        <p:blipFill>
          <a:blip r:embed="rId3" cstate="print">
            <a:lum bright="-10000" contrast="40000"/>
          </a:blip>
          <a:srcRect/>
          <a:stretch>
            <a:fillRect/>
          </a:stretch>
        </p:blipFill>
        <p:spPr bwMode="auto">
          <a:xfrm>
            <a:off x="0" y="0"/>
            <a:ext cx="9144000" cy="441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Pacific Box Comparisons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Product statistics and cross-track variations are monitored in an uneventful region of the globe extending from 20°S to 20°N and 100°W to 180°W. </a:t>
            </a:r>
          </a:p>
          <a:p>
            <a:r>
              <a:rPr lang="en-US" dirty="0" smtClean="0"/>
              <a:t>The following figures each show four weekly means for March 2015 versus cross-track view position. </a:t>
            </a:r>
          </a:p>
          <a:p>
            <a:r>
              <a:rPr lang="en-US" dirty="0" smtClean="0"/>
              <a:t>The highly repetitive patterns are produced by cross-track channel biases. </a:t>
            </a:r>
          </a:p>
          <a:p>
            <a:r>
              <a:rPr lang="en-US" dirty="0" smtClean="0"/>
              <a:t>These will be removed by soft calibration adjustments using the Calibration Factor Earth tables.</a:t>
            </a: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Ground Measurements</a:t>
            </a:r>
            <a:endParaRPr lang="en-US" dirty="0"/>
          </a:p>
        </p:txBody>
      </p:sp>
      <p:sp>
        <p:nvSpPr>
          <p:cNvPr id="3" name="Content Placeholder 2"/>
          <p:cNvSpPr>
            <a:spLocks noGrp="1"/>
          </p:cNvSpPr>
          <p:nvPr>
            <p:ph idx="1"/>
          </p:nvPr>
        </p:nvSpPr>
        <p:spPr>
          <a:xfrm>
            <a:off x="457200" y="838200"/>
            <a:ext cx="8458200" cy="6019800"/>
          </a:xfrm>
        </p:spPr>
        <p:txBody>
          <a:bodyPr>
            <a:normAutofit fontScale="55000" lnSpcReduction="20000"/>
          </a:bodyPr>
          <a:lstStyle/>
          <a:p>
            <a:r>
              <a:rPr lang="en-US" dirty="0" smtClean="0"/>
              <a:t>Radiance/Irradiance Calibration</a:t>
            </a:r>
          </a:p>
          <a:p>
            <a:pPr lvl="1"/>
            <a:r>
              <a:rPr lang="en-US" dirty="0" smtClean="0"/>
              <a:t>Key Measurement quantity</a:t>
            </a:r>
          </a:p>
          <a:p>
            <a:r>
              <a:rPr lang="en-US" dirty="0" smtClean="0"/>
              <a:t>Diffuser</a:t>
            </a:r>
          </a:p>
          <a:p>
            <a:pPr lvl="1"/>
            <a:r>
              <a:rPr lang="en-US" dirty="0" smtClean="0"/>
              <a:t>Angle and wavelength dependence</a:t>
            </a:r>
          </a:p>
          <a:p>
            <a:r>
              <a:rPr lang="en-US" dirty="0" smtClean="0"/>
              <a:t>Measurements in Vacuum </a:t>
            </a:r>
          </a:p>
          <a:p>
            <a:pPr lvl="1"/>
            <a:r>
              <a:rPr lang="en-US" dirty="0" smtClean="0"/>
              <a:t>True Operating </a:t>
            </a:r>
            <a:r>
              <a:rPr lang="en-US" dirty="0" smtClean="0"/>
              <a:t>environment, </a:t>
            </a:r>
            <a:r>
              <a:rPr lang="en-US" dirty="0" err="1" smtClean="0"/>
              <a:t>Outgassing</a:t>
            </a:r>
            <a:r>
              <a:rPr lang="en-US" dirty="0" smtClean="0"/>
              <a:t> and other changes</a:t>
            </a:r>
          </a:p>
          <a:p>
            <a:r>
              <a:rPr lang="en-US" dirty="0" smtClean="0"/>
              <a:t>Polarization </a:t>
            </a:r>
          </a:p>
          <a:p>
            <a:pPr lvl="1"/>
            <a:r>
              <a:rPr lang="en-US" dirty="0" smtClean="0"/>
              <a:t>Demonstrate Performance, create corrections</a:t>
            </a:r>
          </a:p>
          <a:p>
            <a:r>
              <a:rPr lang="en-US" dirty="0" smtClean="0"/>
              <a:t>Stray Light </a:t>
            </a:r>
          </a:p>
          <a:p>
            <a:pPr lvl="1"/>
            <a:r>
              <a:rPr lang="en-US" dirty="0" smtClean="0"/>
              <a:t>Demonstrate performance, Generate corrections</a:t>
            </a:r>
          </a:p>
          <a:p>
            <a:r>
              <a:rPr lang="en-US" dirty="0" smtClean="0"/>
              <a:t>Bandpass </a:t>
            </a:r>
            <a:endParaRPr lang="en-US" dirty="0" smtClean="0"/>
          </a:p>
          <a:p>
            <a:pPr lvl="1"/>
            <a:r>
              <a:rPr lang="en-US" dirty="0" smtClean="0"/>
              <a:t>Key Measurement quantity</a:t>
            </a:r>
          </a:p>
          <a:p>
            <a:pPr lvl="1"/>
            <a:r>
              <a:rPr lang="en-US" dirty="0" smtClean="0"/>
              <a:t>Thermal effects on wavelength scale and bandpass</a:t>
            </a:r>
          </a:p>
          <a:p>
            <a:r>
              <a:rPr lang="en-US" dirty="0" smtClean="0"/>
              <a:t>Wavelength scale</a:t>
            </a:r>
          </a:p>
          <a:p>
            <a:pPr lvl="1"/>
            <a:r>
              <a:rPr lang="en-US" dirty="0" smtClean="0"/>
              <a:t>Key Measurement quantity</a:t>
            </a:r>
          </a:p>
          <a:p>
            <a:pPr lvl="1"/>
            <a:r>
              <a:rPr lang="en-US" dirty="0" smtClean="0"/>
              <a:t>Thermal effects on wavelength scale and bandpass</a:t>
            </a:r>
          </a:p>
          <a:p>
            <a:r>
              <a:rPr lang="en-US" dirty="0" smtClean="0"/>
              <a:t>Non-linearity </a:t>
            </a:r>
            <a:endParaRPr lang="en-US" dirty="0" smtClean="0"/>
          </a:p>
          <a:p>
            <a:pPr lvl="1"/>
            <a:r>
              <a:rPr lang="en-US" dirty="0" smtClean="0"/>
              <a:t>Demonstrate performance, create corrections</a:t>
            </a:r>
          </a:p>
          <a:p>
            <a:r>
              <a:rPr lang="en-US" dirty="0" smtClean="0"/>
              <a:t>Absorption spectra</a:t>
            </a:r>
          </a:p>
          <a:p>
            <a:r>
              <a:rPr lang="en-US" dirty="0" smtClean="0"/>
              <a:t>SNRs </a:t>
            </a:r>
          </a:p>
          <a:p>
            <a:pPr lvl="1"/>
            <a:r>
              <a:rPr lang="en-US" dirty="0" smtClean="0"/>
              <a:t>Confirm performance</a:t>
            </a:r>
          </a:p>
          <a:p>
            <a:r>
              <a:rPr lang="en-US" dirty="0" smtClean="0"/>
              <a:t>Darks</a:t>
            </a:r>
          </a:p>
          <a:p>
            <a:pPr lvl="1"/>
            <a:r>
              <a:rPr lang="en-US" dirty="0" smtClean="0"/>
              <a:t>Confirm performance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nesdis.noaa.gov/smcd/spb/wyu/OMPS/TOZ/V8/4wkMean/1ptile/4wklymean.tropics.Percentile_3.2015.png"/>
          <p:cNvPicPr>
            <a:picLocks noChangeAspect="1" noChangeArrowheads="1"/>
          </p:cNvPicPr>
          <p:nvPr/>
        </p:nvPicPr>
        <p:blipFill>
          <a:blip r:embed="rId3" cstate="print">
            <a:lum bright="-20000" contrast="40000"/>
          </a:blip>
          <a:srcRect/>
          <a:stretch>
            <a:fillRect/>
          </a:stretch>
        </p:blipFill>
        <p:spPr bwMode="auto">
          <a:xfrm>
            <a:off x="4876800" y="457200"/>
            <a:ext cx="4165600" cy="3124200"/>
          </a:xfrm>
          <a:prstGeom prst="rect">
            <a:avLst/>
          </a:prstGeom>
          <a:noFill/>
        </p:spPr>
      </p:pic>
      <p:cxnSp>
        <p:nvCxnSpPr>
          <p:cNvPr id="7" name="Straight Connector 6"/>
          <p:cNvCxnSpPr/>
          <p:nvPr/>
        </p:nvCxnSpPr>
        <p:spPr>
          <a:xfrm>
            <a:off x="5272170" y="1981200"/>
            <a:ext cx="34747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 y="719078"/>
            <a:ext cx="4800600" cy="2862322"/>
          </a:xfrm>
          <a:prstGeom prst="rect">
            <a:avLst/>
          </a:prstGeom>
        </p:spPr>
        <p:txBody>
          <a:bodyPr wrap="square">
            <a:spAutoFit/>
          </a:bodyPr>
          <a:lstStyle/>
          <a:p>
            <a:r>
              <a:rPr lang="en-US" sz="2000" dirty="0" smtClean="0"/>
              <a:t>Weekly Total Ozone, 1-percentile Effective Reflectivity and Aerosol Index values, for March 2015 for a latitude / longitude box in the Equatorial Pacific versus cross-track pixel. Internal Consistency and Vicarious Calibration / Validation Generation of soft calibration coefficients (CFE) –  Will use Minimum Reflectivity = 4.5%, no aerosols, no SO2, and Ozone set to EOS OMI mean. </a:t>
            </a:r>
          </a:p>
        </p:txBody>
      </p:sp>
      <p:pic>
        <p:nvPicPr>
          <p:cNvPr id="1028" name="Picture 4" descr="http://www.star.nesdis.noaa.gov/smcd/spb/wyu/OMPS/TOZ/V8/4wkMean/ai/4wklymean.tropics.AI_3.2015.png"/>
          <p:cNvPicPr>
            <a:picLocks noChangeAspect="1" noChangeArrowheads="1"/>
          </p:cNvPicPr>
          <p:nvPr/>
        </p:nvPicPr>
        <p:blipFill>
          <a:blip r:embed="rId4" cstate="print">
            <a:lum bright="-20000" contrast="40000"/>
          </a:blip>
          <a:srcRect/>
          <a:stretch>
            <a:fillRect/>
          </a:stretch>
        </p:blipFill>
        <p:spPr bwMode="auto">
          <a:xfrm>
            <a:off x="4800600" y="3581400"/>
            <a:ext cx="4224338" cy="3218543"/>
          </a:xfrm>
          <a:prstGeom prst="rect">
            <a:avLst/>
          </a:prstGeom>
          <a:noFill/>
        </p:spPr>
      </p:pic>
      <p:pic>
        <p:nvPicPr>
          <p:cNvPr id="1030" name="Picture 6" descr="http://www.star.nesdis.noaa.gov/smcd/spb/wyu/OMPS/TOZ/V8/4wkMean/o3/4wklymean.tropics.TO_3.2015.png"/>
          <p:cNvPicPr>
            <a:picLocks noChangeAspect="1" noChangeArrowheads="1"/>
          </p:cNvPicPr>
          <p:nvPr/>
        </p:nvPicPr>
        <p:blipFill>
          <a:blip r:embed="rId5" cstate="print">
            <a:lum bright="-20000" contrast="40000"/>
          </a:blip>
          <a:srcRect/>
          <a:stretch>
            <a:fillRect/>
          </a:stretch>
        </p:blipFill>
        <p:spPr bwMode="auto">
          <a:xfrm>
            <a:off x="-9525" y="3581400"/>
            <a:ext cx="4200525" cy="3200400"/>
          </a:xfrm>
          <a:prstGeom prst="rect">
            <a:avLst/>
          </a:prstGeom>
          <a:noFill/>
        </p:spPr>
      </p:pic>
      <p:cxnSp>
        <p:nvCxnSpPr>
          <p:cNvPr id="12" name="Straight Connector 11"/>
          <p:cNvCxnSpPr/>
          <p:nvPr/>
        </p:nvCxnSpPr>
        <p:spPr>
          <a:xfrm>
            <a:off x="5212080" y="5821680"/>
            <a:ext cx="34747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480" y="5410200"/>
            <a:ext cx="34747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1200" y="2438400"/>
            <a:ext cx="2401427" cy="369332"/>
          </a:xfrm>
          <a:prstGeom prst="rect">
            <a:avLst/>
          </a:prstGeom>
          <a:noFill/>
        </p:spPr>
        <p:txBody>
          <a:bodyPr wrap="none" rtlCol="0">
            <a:spAutoFit/>
          </a:bodyPr>
          <a:lstStyle/>
          <a:p>
            <a:r>
              <a:rPr lang="en-US" dirty="0" smtClean="0"/>
              <a:t>1-Percentile Reflectivity</a:t>
            </a:r>
            <a:endParaRPr lang="en-US" dirty="0"/>
          </a:p>
        </p:txBody>
      </p:sp>
      <p:sp>
        <p:nvSpPr>
          <p:cNvPr id="15" name="TextBox 14"/>
          <p:cNvSpPr txBox="1"/>
          <p:nvPr/>
        </p:nvSpPr>
        <p:spPr>
          <a:xfrm>
            <a:off x="5715000" y="4126468"/>
            <a:ext cx="2797241" cy="369332"/>
          </a:xfrm>
          <a:prstGeom prst="rect">
            <a:avLst/>
          </a:prstGeom>
          <a:noFill/>
        </p:spPr>
        <p:txBody>
          <a:bodyPr wrap="none" rtlCol="0">
            <a:spAutoFit/>
          </a:bodyPr>
          <a:lstStyle/>
          <a:p>
            <a:r>
              <a:rPr lang="en-US" dirty="0" smtClean="0"/>
              <a:t>UV Absorbing Aerosol Index</a:t>
            </a:r>
            <a:endParaRPr lang="en-US" dirty="0"/>
          </a:p>
        </p:txBody>
      </p:sp>
      <p:sp>
        <p:nvSpPr>
          <p:cNvPr id="16" name="TextBox 15"/>
          <p:cNvSpPr txBox="1"/>
          <p:nvPr/>
        </p:nvSpPr>
        <p:spPr>
          <a:xfrm>
            <a:off x="1524000" y="5638800"/>
            <a:ext cx="2064283" cy="369332"/>
          </a:xfrm>
          <a:prstGeom prst="rect">
            <a:avLst/>
          </a:prstGeom>
          <a:noFill/>
        </p:spPr>
        <p:txBody>
          <a:bodyPr wrap="none" rtlCol="0">
            <a:spAutoFit/>
          </a:bodyPr>
          <a:lstStyle/>
          <a:p>
            <a:r>
              <a:rPr lang="en-US" dirty="0" smtClean="0"/>
              <a:t>Total Column Ozone</a:t>
            </a:r>
            <a:endParaRPr lang="en-US" dirty="0"/>
          </a:p>
        </p:txBody>
      </p:sp>
      <p:sp>
        <p:nvSpPr>
          <p:cNvPr id="17" name="TextBox 16"/>
          <p:cNvSpPr txBox="1"/>
          <p:nvPr/>
        </p:nvSpPr>
        <p:spPr>
          <a:xfrm>
            <a:off x="6062239" y="3380601"/>
            <a:ext cx="1862561" cy="276999"/>
          </a:xfrm>
          <a:prstGeom prst="rect">
            <a:avLst/>
          </a:prstGeom>
          <a:solidFill>
            <a:schemeClr val="bg1">
              <a:lumMod val="95000"/>
            </a:schemeClr>
          </a:solidFill>
        </p:spPr>
        <p:txBody>
          <a:bodyPr wrap="none" lIns="0" tIns="0" rIns="0" bIns="0" rtlCol="0">
            <a:spAutoFit/>
          </a:bodyPr>
          <a:lstStyle/>
          <a:p>
            <a:r>
              <a:rPr lang="en-US" dirty="0" smtClean="0"/>
              <a:t>Cross-Track Position</a:t>
            </a:r>
            <a:endParaRPr lang="en-US" dirty="0"/>
          </a:p>
        </p:txBody>
      </p:sp>
      <p:sp>
        <p:nvSpPr>
          <p:cNvPr id="18" name="TextBox 17"/>
          <p:cNvSpPr txBox="1"/>
          <p:nvPr/>
        </p:nvSpPr>
        <p:spPr>
          <a:xfrm>
            <a:off x="6019800" y="6581001"/>
            <a:ext cx="1862561" cy="276999"/>
          </a:xfrm>
          <a:prstGeom prst="rect">
            <a:avLst/>
          </a:prstGeom>
          <a:solidFill>
            <a:schemeClr val="bg1">
              <a:lumMod val="95000"/>
            </a:schemeClr>
          </a:solidFill>
        </p:spPr>
        <p:txBody>
          <a:bodyPr wrap="none" lIns="0" tIns="0" rIns="0" bIns="0" rtlCol="0">
            <a:spAutoFit/>
          </a:bodyPr>
          <a:lstStyle/>
          <a:p>
            <a:r>
              <a:rPr lang="en-US" dirty="0" smtClean="0"/>
              <a:t>Cross-Track Position</a:t>
            </a:r>
            <a:endParaRPr lang="en-US" dirty="0"/>
          </a:p>
        </p:txBody>
      </p:sp>
      <p:sp>
        <p:nvSpPr>
          <p:cNvPr id="19" name="TextBox 18"/>
          <p:cNvSpPr txBox="1"/>
          <p:nvPr/>
        </p:nvSpPr>
        <p:spPr>
          <a:xfrm>
            <a:off x="1219200" y="6581001"/>
            <a:ext cx="1862561" cy="276999"/>
          </a:xfrm>
          <a:prstGeom prst="rect">
            <a:avLst/>
          </a:prstGeom>
          <a:solidFill>
            <a:schemeClr val="bg1">
              <a:lumMod val="95000"/>
            </a:schemeClr>
          </a:solidFill>
        </p:spPr>
        <p:txBody>
          <a:bodyPr wrap="none" lIns="0" tIns="0" rIns="0" bIns="0" rtlCol="0">
            <a:spAutoFit/>
          </a:bodyPr>
          <a:lstStyle/>
          <a:p>
            <a:r>
              <a:rPr lang="en-US" dirty="0" smtClean="0"/>
              <a:t>Cross-Track Position</a:t>
            </a:r>
            <a:endParaRPr lang="en-US" dirty="0"/>
          </a:p>
        </p:txBody>
      </p:sp>
      <p:cxnSp>
        <p:nvCxnSpPr>
          <p:cNvPr id="21" name="Straight Arrow Connector 20"/>
          <p:cNvCxnSpPr/>
          <p:nvPr/>
        </p:nvCxnSpPr>
        <p:spPr>
          <a:xfrm>
            <a:off x="838200" y="5791200"/>
            <a:ext cx="0" cy="36576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2626" y="5812970"/>
            <a:ext cx="697627" cy="338554"/>
          </a:xfrm>
          <a:prstGeom prst="rect">
            <a:avLst/>
          </a:prstGeom>
          <a:noFill/>
        </p:spPr>
        <p:txBody>
          <a:bodyPr wrap="none" rtlCol="0">
            <a:spAutoFit/>
          </a:bodyPr>
          <a:lstStyle/>
          <a:p>
            <a:r>
              <a:rPr lang="en-US" sz="1600" b="1" dirty="0" smtClean="0">
                <a:solidFill>
                  <a:schemeClr val="tx2">
                    <a:lumMod val="60000"/>
                    <a:lumOff val="40000"/>
                  </a:schemeClr>
                </a:solidFill>
              </a:rPr>
              <a:t>10 DU</a:t>
            </a:r>
            <a:endParaRPr lang="en-US" b="1" dirty="0">
              <a:solidFill>
                <a:schemeClr val="tx2">
                  <a:lumMod val="60000"/>
                  <a:lumOff val="40000"/>
                </a:schemeClr>
              </a:solidFill>
            </a:endParaRPr>
          </a:p>
        </p:txBody>
      </p:sp>
      <p:cxnSp>
        <p:nvCxnSpPr>
          <p:cNvPr id="24" name="Straight Arrow Connector 23"/>
          <p:cNvCxnSpPr/>
          <p:nvPr/>
        </p:nvCxnSpPr>
        <p:spPr>
          <a:xfrm>
            <a:off x="7086600" y="762000"/>
            <a:ext cx="0" cy="512064"/>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4367" y="827314"/>
            <a:ext cx="982833" cy="338554"/>
          </a:xfrm>
          <a:prstGeom prst="rect">
            <a:avLst/>
          </a:prstGeom>
          <a:noFill/>
        </p:spPr>
        <p:txBody>
          <a:bodyPr wrap="none" rtlCol="0">
            <a:spAutoFit/>
          </a:bodyPr>
          <a:lstStyle/>
          <a:p>
            <a:r>
              <a:rPr lang="en-US" sz="1600" b="1" dirty="0" smtClean="0">
                <a:solidFill>
                  <a:schemeClr val="tx2">
                    <a:lumMod val="60000"/>
                    <a:lumOff val="40000"/>
                  </a:schemeClr>
                </a:solidFill>
              </a:rPr>
              <a:t>2 Percent</a:t>
            </a:r>
            <a:endParaRPr lang="en-US" b="1" dirty="0">
              <a:solidFill>
                <a:schemeClr val="tx2">
                  <a:lumMod val="60000"/>
                  <a:lumOff val="40000"/>
                </a:schemeClr>
              </a:solidFill>
            </a:endParaRPr>
          </a:p>
        </p:txBody>
      </p:sp>
      <p:cxnSp>
        <p:nvCxnSpPr>
          <p:cNvPr id="26" name="Straight Arrow Connector 25"/>
          <p:cNvCxnSpPr/>
          <p:nvPr/>
        </p:nvCxnSpPr>
        <p:spPr>
          <a:xfrm>
            <a:off x="7467600" y="5029200"/>
            <a:ext cx="0" cy="36576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67600" y="5029200"/>
            <a:ext cx="1006879" cy="338554"/>
          </a:xfrm>
          <a:prstGeom prst="rect">
            <a:avLst/>
          </a:prstGeom>
          <a:noFill/>
        </p:spPr>
        <p:txBody>
          <a:bodyPr wrap="none" rtlCol="0">
            <a:spAutoFit/>
          </a:bodyPr>
          <a:lstStyle/>
          <a:p>
            <a:r>
              <a:rPr lang="en-US" sz="1600" b="1" dirty="0" smtClean="0">
                <a:solidFill>
                  <a:schemeClr val="tx2">
                    <a:lumMod val="60000"/>
                    <a:lumOff val="40000"/>
                  </a:schemeClr>
                </a:solidFill>
              </a:rPr>
              <a:t>1 N-Value</a:t>
            </a:r>
            <a:endParaRPr lang="en-US" b="1" dirty="0">
              <a:solidFill>
                <a:schemeClr val="tx2">
                  <a:lumMod val="60000"/>
                  <a:lumOff val="40000"/>
                </a:schemeClr>
              </a:solidFill>
            </a:endParaRPr>
          </a:p>
        </p:txBody>
      </p:sp>
      <p:sp>
        <p:nvSpPr>
          <p:cNvPr id="29" name="TextBox 28"/>
          <p:cNvSpPr txBox="1"/>
          <p:nvPr/>
        </p:nvSpPr>
        <p:spPr bwMode="auto">
          <a:xfrm>
            <a:off x="914400" y="3962400"/>
            <a:ext cx="2362200" cy="1077218"/>
          </a:xfrm>
          <a:prstGeom prst="rect">
            <a:avLst/>
          </a:prstGeom>
          <a:solidFill>
            <a:schemeClr val="bg1">
              <a:lumMod val="95000"/>
            </a:schemeClr>
          </a:solidFill>
        </p:spPr>
        <p:txBody>
          <a:bodyPr wrap="square">
            <a:spAutoFit/>
          </a:bodyPr>
          <a:lstStyle/>
          <a:p>
            <a:pPr>
              <a:defRPr/>
            </a:pPr>
            <a:r>
              <a:rPr lang="en-US" sz="1600" dirty="0">
                <a:ea typeface="+mn-ea"/>
              </a:rPr>
              <a:t>Black  Week 1</a:t>
            </a:r>
          </a:p>
          <a:p>
            <a:pPr>
              <a:defRPr/>
            </a:pPr>
            <a:r>
              <a:rPr lang="en-US" sz="1600" dirty="0">
                <a:solidFill>
                  <a:schemeClr val="tx2">
                    <a:lumMod val="60000"/>
                    <a:lumOff val="40000"/>
                  </a:schemeClr>
                </a:solidFill>
                <a:ea typeface="+mn-ea"/>
              </a:rPr>
              <a:t>Blue    Week 2</a:t>
            </a:r>
          </a:p>
          <a:p>
            <a:pPr>
              <a:defRPr/>
            </a:pPr>
            <a:r>
              <a:rPr lang="en-US" sz="1600" dirty="0">
                <a:solidFill>
                  <a:srgbClr val="99FF66"/>
                </a:solidFill>
                <a:ea typeface="+mn-ea"/>
              </a:rPr>
              <a:t>Green Week 3</a:t>
            </a:r>
          </a:p>
          <a:p>
            <a:pPr>
              <a:defRPr/>
            </a:pPr>
            <a:r>
              <a:rPr lang="en-US" sz="1600" dirty="0">
                <a:solidFill>
                  <a:srgbClr val="FF0000"/>
                </a:solidFill>
                <a:ea typeface="+mn-ea"/>
              </a:rPr>
              <a:t>Red     Week 4</a:t>
            </a:r>
          </a:p>
        </p:txBody>
      </p:sp>
      <p:sp>
        <p:nvSpPr>
          <p:cNvPr id="30" name="TextBox 29"/>
          <p:cNvSpPr txBox="1"/>
          <p:nvPr/>
        </p:nvSpPr>
        <p:spPr>
          <a:xfrm>
            <a:off x="8153400" y="1676400"/>
            <a:ext cx="591829" cy="338554"/>
          </a:xfrm>
          <a:prstGeom prst="rect">
            <a:avLst/>
          </a:prstGeom>
          <a:noFill/>
        </p:spPr>
        <p:txBody>
          <a:bodyPr wrap="none" rtlCol="0">
            <a:spAutoFit/>
          </a:bodyPr>
          <a:lstStyle/>
          <a:p>
            <a:r>
              <a:rPr lang="en-US" sz="1600" dirty="0" smtClean="0">
                <a:solidFill>
                  <a:srgbClr val="FFC000"/>
                </a:solidFill>
              </a:rPr>
              <a:t>4.5%</a:t>
            </a:r>
            <a:endParaRPr lang="en-US" sz="1600" dirty="0">
              <a:solidFill>
                <a:srgbClr val="FFC000"/>
              </a:solidFill>
            </a:endParaRPr>
          </a:p>
        </p:txBody>
      </p:sp>
      <p:sp>
        <p:nvSpPr>
          <p:cNvPr id="31" name="TextBox 30"/>
          <p:cNvSpPr txBox="1"/>
          <p:nvPr/>
        </p:nvSpPr>
        <p:spPr>
          <a:xfrm>
            <a:off x="4899660" y="5650230"/>
            <a:ext cx="288862" cy="338554"/>
          </a:xfrm>
          <a:prstGeom prst="rect">
            <a:avLst/>
          </a:prstGeom>
          <a:noFill/>
        </p:spPr>
        <p:txBody>
          <a:bodyPr wrap="none" rtlCol="0">
            <a:spAutoFit/>
          </a:bodyPr>
          <a:lstStyle/>
          <a:p>
            <a:r>
              <a:rPr lang="en-US" sz="1600" dirty="0" smtClean="0">
                <a:solidFill>
                  <a:srgbClr val="FFC000"/>
                </a:solidFill>
              </a:rPr>
              <a:t>0</a:t>
            </a:r>
            <a:endParaRPr lang="en-US" sz="1600" dirty="0">
              <a:solidFill>
                <a:srgbClr val="FFC000"/>
              </a:solidFill>
            </a:endParaRPr>
          </a:p>
        </p:txBody>
      </p:sp>
      <p:sp>
        <p:nvSpPr>
          <p:cNvPr id="28" name="TextBox 27"/>
          <p:cNvSpPr txBox="1"/>
          <p:nvPr/>
        </p:nvSpPr>
        <p:spPr>
          <a:xfrm>
            <a:off x="5790373" y="2895600"/>
            <a:ext cx="1372427" cy="307777"/>
          </a:xfrm>
          <a:prstGeom prst="rect">
            <a:avLst/>
          </a:prstGeom>
          <a:noFill/>
        </p:spPr>
        <p:txBody>
          <a:bodyPr wrap="none" rtlCol="0">
            <a:spAutoFit/>
          </a:bodyPr>
          <a:lstStyle/>
          <a:p>
            <a:r>
              <a:rPr lang="en-US" sz="1400" dirty="0" smtClean="0">
                <a:solidFill>
                  <a:srgbClr val="FF0000"/>
                </a:solidFill>
              </a:rPr>
              <a:t>Sun Glint Angles</a:t>
            </a:r>
            <a:endParaRPr lang="en-US" sz="1400" dirty="0">
              <a:solidFill>
                <a:srgbClr val="FF0000"/>
              </a:solidFill>
            </a:endParaRPr>
          </a:p>
        </p:txBody>
      </p:sp>
      <p:cxnSp>
        <p:nvCxnSpPr>
          <p:cNvPr id="35" name="Straight Connector 34"/>
          <p:cNvCxnSpPr/>
          <p:nvPr/>
        </p:nvCxnSpPr>
        <p:spPr>
          <a:xfrm>
            <a:off x="5951220" y="3276600"/>
            <a:ext cx="91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
            <a:ext cx="8229600" cy="411162"/>
          </a:xfrm>
        </p:spPr>
        <p:txBody>
          <a:bodyPr>
            <a:normAutofit fontScale="90000"/>
          </a:bodyPr>
          <a:lstStyle/>
          <a:p>
            <a:r>
              <a:rPr lang="en-US" dirty="0" smtClean="0"/>
              <a:t>Internal Consistency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r>
              <a:rPr lang="en-US" sz="3200" b="1" dirty="0" smtClean="0"/>
              <a:t>Using V8TOz </a:t>
            </a:r>
            <a:r>
              <a:rPr lang="en-US" sz="3200" b="1" dirty="0" err="1" smtClean="0"/>
              <a:t>dN</a:t>
            </a:r>
            <a:r>
              <a:rPr lang="en-US" sz="3200" b="1" dirty="0" smtClean="0"/>
              <a:t>/</a:t>
            </a:r>
            <a:r>
              <a:rPr lang="en-US" sz="3200" b="1" dirty="0" err="1" smtClean="0"/>
              <a:t>dR</a:t>
            </a:r>
            <a:r>
              <a:rPr lang="en-US" sz="3200" b="1" dirty="0" smtClean="0"/>
              <a:t> and </a:t>
            </a:r>
            <a:r>
              <a:rPr lang="en-US" sz="3200" b="1" dirty="0" err="1" smtClean="0"/>
              <a:t>dN</a:t>
            </a:r>
            <a:r>
              <a:rPr lang="en-US" sz="3200" b="1" dirty="0" smtClean="0"/>
              <a:t>/d</a:t>
            </a:r>
            <a:r>
              <a:rPr lang="el-GR" sz="3600" b="1" dirty="0" smtClean="0">
                <a:latin typeface="Courier New" pitchFamily="49" charset="0"/>
                <a:cs typeface="Courier New" pitchFamily="49" charset="0"/>
              </a:rPr>
              <a:t>Ω</a:t>
            </a:r>
            <a:r>
              <a:rPr lang="en-US" sz="3200" b="1" dirty="0" smtClean="0"/>
              <a:t> to determine soft calibration adjustments</a:t>
            </a:r>
            <a:endParaRPr lang="en-US" sz="3200" dirty="0"/>
          </a:p>
        </p:txBody>
      </p:sp>
      <p:sp>
        <p:nvSpPr>
          <p:cNvPr id="3" name="Content Placeholder 2"/>
          <p:cNvSpPr>
            <a:spLocks noGrp="1"/>
          </p:cNvSpPr>
          <p:nvPr>
            <p:ph idx="1"/>
          </p:nvPr>
        </p:nvSpPr>
        <p:spPr>
          <a:xfrm>
            <a:off x="228600" y="914400"/>
            <a:ext cx="8305800" cy="5867400"/>
          </a:xfrm>
        </p:spPr>
        <p:txBody>
          <a:bodyPr>
            <a:noAutofit/>
          </a:bodyPr>
          <a:lstStyle/>
          <a:p>
            <a:pPr marL="0">
              <a:spcBef>
                <a:spcPts val="0"/>
              </a:spcBef>
              <a:buNone/>
            </a:pPr>
            <a:r>
              <a:rPr lang="en-US" sz="1800" dirty="0" smtClean="0">
                <a:latin typeface="Courier New" pitchFamily="49" charset="0"/>
                <a:cs typeface="Courier New" pitchFamily="49" charset="0"/>
              </a:rPr>
              <a:t>  The </a:t>
            </a:r>
            <a:r>
              <a:rPr lang="en-US" sz="1800" dirty="0">
                <a:latin typeface="Courier New" pitchFamily="49" charset="0"/>
                <a:cs typeface="Courier New" pitchFamily="49" charset="0"/>
              </a:rPr>
              <a:t>V8TOz output contains a variety of useful parameters in addition to the total column ozone estimates. In particular, the retrieval sensitivities, </a:t>
            </a:r>
            <a:r>
              <a:rPr lang="en-US" sz="1800" dirty="0" err="1">
                <a:latin typeface="Courier New" pitchFamily="49" charset="0"/>
                <a:cs typeface="Courier New" pitchFamily="49" charset="0"/>
              </a:rPr>
              <a:t>dy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dx</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can be </a:t>
            </a:r>
            <a:r>
              <a:rPr lang="en-US" sz="1800" dirty="0">
                <a:latin typeface="Courier New" pitchFamily="49" charset="0"/>
                <a:cs typeface="Courier New" pitchFamily="49" charset="0"/>
              </a:rPr>
              <a:t>used to give soft calibration estimates of the N-value changes to remove reflectivity and ozone </a:t>
            </a:r>
            <a:r>
              <a:rPr lang="en-US" sz="1800" dirty="0" smtClean="0">
                <a:latin typeface="Courier New" pitchFamily="49" charset="0"/>
                <a:cs typeface="Courier New" pitchFamily="49" charset="0"/>
              </a:rPr>
              <a:t>bias. If </a:t>
            </a:r>
            <a:r>
              <a:rPr lang="en-US" sz="1800" dirty="0">
                <a:latin typeface="Courier New" pitchFamily="49" charset="0"/>
                <a:cs typeface="Courier New" pitchFamily="49" charset="0"/>
              </a:rPr>
              <a:t>you want to increase the effective reflectivity, R, and the total column ozone</a:t>
            </a:r>
            <a:r>
              <a:rPr lang="en-US" sz="1800" dirty="0" smtClean="0">
                <a:latin typeface="Courier New" pitchFamily="49" charset="0"/>
                <a:cs typeface="Courier New" pitchFamily="49" charset="0"/>
              </a:rPr>
              <a:t>, </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by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and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then you should increase the N-values </a:t>
            </a:r>
            <a:r>
              <a:rPr lang="en-US" sz="1800" dirty="0" smtClean="0">
                <a:latin typeface="Courier New" pitchFamily="49" charset="0"/>
                <a:cs typeface="Courier New" pitchFamily="49" charset="0"/>
              </a:rPr>
              <a:t>by</a:t>
            </a:r>
            <a:endParaRPr lang="en-US" sz="1800" dirty="0">
              <a:latin typeface="Courier New" pitchFamily="49" charset="0"/>
              <a:cs typeface="Courier New" pitchFamily="49" charset="0"/>
            </a:endParaRPr>
          </a:p>
          <a:p>
            <a:pPr marL="0">
              <a:spcBef>
                <a:spcPts val="0"/>
              </a:spcBef>
              <a:buNone/>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Δ</a:t>
            </a:r>
            <a:r>
              <a:rPr lang="en-US" sz="1800" dirty="0">
                <a:latin typeface="Courier New" pitchFamily="49" charset="0"/>
                <a:cs typeface="Courier New" pitchFamily="49" charset="0"/>
              </a:rPr>
              <a:t>N318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dN318/</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dN318/d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p>
          <a:p>
            <a:pPr marL="0">
              <a:spcBef>
                <a:spcPts val="0"/>
              </a:spcBef>
              <a:buNone/>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Δ</a:t>
            </a:r>
            <a:r>
              <a:rPr lang="en-US" sz="1800" dirty="0">
                <a:latin typeface="Courier New" pitchFamily="49" charset="0"/>
                <a:cs typeface="Courier New" pitchFamily="49" charset="0"/>
              </a:rPr>
              <a:t>N331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dN331/</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dN331/d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a:spcBef>
                <a:spcPts val="0"/>
              </a:spcBef>
              <a:buNone/>
            </a:pPr>
            <a:r>
              <a:rPr lang="en-US" sz="1800" dirty="0" smtClean="0">
                <a:latin typeface="Courier New" pitchFamily="49" charset="0"/>
                <a:cs typeface="Courier New" pitchFamily="49" charset="0"/>
              </a:rPr>
              <a:t>where </a:t>
            </a:r>
            <a:r>
              <a:rPr lang="en-US" sz="1800" dirty="0" err="1" smtClean="0">
                <a:latin typeface="Courier New" pitchFamily="49" charset="0"/>
                <a:cs typeface="Courier New" pitchFamily="49" charset="0"/>
              </a:rPr>
              <a:t>dN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dR</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is the rate of change of the N-value, </a:t>
            </a:r>
            <a:r>
              <a:rPr lang="en-US" sz="1800" dirty="0" smtClean="0">
                <a:latin typeface="Courier New" pitchFamily="49" charset="0"/>
                <a:cs typeface="Courier New" pitchFamily="49" charset="0"/>
              </a:rPr>
              <a:t>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for wavelength, w, with respect to changes in the effective reflectivity, R, and </a:t>
            </a:r>
            <a:r>
              <a:rPr lang="en-US" sz="1800" dirty="0" err="1" smtClean="0">
                <a:latin typeface="Courier New" pitchFamily="49" charset="0"/>
                <a:cs typeface="Courier New" pitchFamily="49" charset="0"/>
              </a:rPr>
              <a:t>dN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/d</a:t>
            </a:r>
            <a:r>
              <a:rPr lang="el-GR" sz="1800" dirty="0">
                <a:latin typeface="Courier New" pitchFamily="49" charset="0"/>
                <a:cs typeface="Courier New" pitchFamily="49" charset="0"/>
              </a:rPr>
              <a:t>Ω </a:t>
            </a:r>
            <a:r>
              <a:rPr lang="en-US" sz="1800" dirty="0">
                <a:latin typeface="Courier New" pitchFamily="49" charset="0"/>
                <a:cs typeface="Courier New" pitchFamily="49" charset="0"/>
              </a:rPr>
              <a:t>is the rate of change of the N-value, </a:t>
            </a:r>
            <a:r>
              <a:rPr lang="en-US" sz="1800" dirty="0" smtClean="0">
                <a:latin typeface="Courier New" pitchFamily="49" charset="0"/>
                <a:cs typeface="Courier New" pitchFamily="49" charset="0"/>
              </a:rPr>
              <a:t>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for wavelength, </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with respect to changes in the total column ozone, </a:t>
            </a:r>
            <a:r>
              <a:rPr lang="el-GR" sz="1800" dirty="0">
                <a:latin typeface="Courier New" pitchFamily="49" charset="0"/>
                <a:cs typeface="Courier New" pitchFamily="49" charset="0"/>
              </a:rPr>
              <a:t>Ω</a:t>
            </a:r>
            <a:r>
              <a:rPr lang="en-US" sz="1800" dirty="0" smtClean="0">
                <a:latin typeface="Courier New" pitchFamily="49" charset="0"/>
                <a:cs typeface="Courier New" pitchFamily="49" charset="0"/>
              </a:rPr>
              <a:t>.</a:t>
            </a:r>
          </a:p>
          <a:p>
            <a:pPr marL="0">
              <a:spcBef>
                <a:spcPts val="0"/>
              </a:spcBef>
              <a:buNone/>
            </a:pPr>
            <a:r>
              <a:rPr lang="en-US" sz="1800" dirty="0" smtClean="0">
                <a:latin typeface="Courier New" pitchFamily="49" charset="0"/>
                <a:cs typeface="Courier New" pitchFamily="49" charset="0"/>
              </a:rPr>
              <a:t> </a:t>
            </a:r>
          </a:p>
          <a:p>
            <a:pPr marL="0">
              <a:spcBef>
                <a:spcPts val="0"/>
              </a:spcBef>
              <a:buNone/>
            </a:pPr>
            <a:r>
              <a:rPr lang="el-GR" sz="1800" dirty="0" smtClean="0">
                <a:latin typeface="Courier New" pitchFamily="49" charset="0"/>
                <a:cs typeface="Courier New" pitchFamily="49" charset="0"/>
              </a:rPr>
              <a:t>Ω</a:t>
            </a:r>
            <a:r>
              <a:rPr lang="en-US" sz="1800" dirty="0" smtClean="0">
                <a:latin typeface="Courier New" pitchFamily="49" charset="0"/>
                <a:cs typeface="Courier New" pitchFamily="49" charset="0"/>
              </a:rPr>
              <a:t> is total ozone in DU, R is effective reflectivity, and</a:t>
            </a:r>
          </a:p>
          <a:p>
            <a:pPr marL="0">
              <a:spcBef>
                <a:spcPts val="0"/>
              </a:spcBef>
              <a:buNone/>
            </a:pPr>
            <a:r>
              <a:rPr lang="en-US" sz="1800" dirty="0" smtClean="0">
                <a:latin typeface="Courier New" pitchFamily="49" charset="0"/>
                <a:cs typeface="Courier New" pitchFamily="49" charset="0"/>
              </a:rPr>
              <a:t>N is -100*log10(Radiance/Irradiance)</a:t>
            </a:r>
          </a:p>
          <a:p>
            <a:pPr marL="0">
              <a:spcBef>
                <a:spcPts val="0"/>
              </a:spcBef>
              <a:buNone/>
            </a:pPr>
            <a:endParaRPr lang="en-US" sz="1800" dirty="0" smtClean="0"/>
          </a:p>
          <a:p>
            <a:pPr marL="0">
              <a:spcBef>
                <a:spcPts val="0"/>
              </a:spcBef>
              <a:buNone/>
            </a:pP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www.star.nesdis.noaa.gov/smcd/spb/wyu/OMPS/TOZ/V8/4wkMean/s1resw112/4wklymean.tropics.resw112_9.2015.png"/>
          <p:cNvPicPr>
            <a:picLocks noChangeAspect="1" noChangeArrowheads="1"/>
          </p:cNvPicPr>
          <p:nvPr/>
        </p:nvPicPr>
        <p:blipFill>
          <a:blip r:embed="rId2" cstate="print"/>
          <a:srcRect/>
          <a:stretch>
            <a:fillRect/>
          </a:stretch>
        </p:blipFill>
        <p:spPr bwMode="auto">
          <a:xfrm>
            <a:off x="762000" y="152400"/>
            <a:ext cx="8001000" cy="6096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t>Estimates of Adjustments for </a:t>
            </a:r>
            <a:br>
              <a:rPr lang="en-US" sz="3600" dirty="0" smtClean="0"/>
            </a:br>
            <a:r>
              <a:rPr lang="en-US" sz="3600" dirty="0" smtClean="0"/>
              <a:t>S-NPP OMPS NM and NP Calibration</a:t>
            </a:r>
            <a:endParaRPr lang="en-US" sz="3600" dirty="0"/>
          </a:p>
        </p:txBody>
      </p:sp>
      <p:grpSp>
        <p:nvGrpSpPr>
          <p:cNvPr id="3" name="Group 25"/>
          <p:cNvGrpSpPr/>
          <p:nvPr/>
        </p:nvGrpSpPr>
        <p:grpSpPr>
          <a:xfrm>
            <a:off x="766763" y="1012110"/>
            <a:ext cx="7624762" cy="5831768"/>
            <a:chOff x="766763" y="1012110"/>
            <a:chExt cx="7624762" cy="5831768"/>
          </a:xfrm>
        </p:grpSpPr>
        <p:grpSp>
          <p:nvGrpSpPr>
            <p:cNvPr id="6" name="Group 18"/>
            <p:cNvGrpSpPr/>
            <p:nvPr/>
          </p:nvGrpSpPr>
          <p:grpSpPr>
            <a:xfrm>
              <a:off x="766763" y="1012110"/>
              <a:ext cx="7624762" cy="5636822"/>
              <a:chOff x="766763" y="1085850"/>
              <a:chExt cx="7624762" cy="5636822"/>
            </a:xfrm>
          </p:grpSpPr>
          <p:pic>
            <p:nvPicPr>
              <p:cNvPr id="144386" name="Picture 2"/>
              <p:cNvPicPr>
                <a:picLocks noChangeAspect="1" noChangeArrowheads="1"/>
              </p:cNvPicPr>
              <p:nvPr/>
            </p:nvPicPr>
            <p:blipFill>
              <a:blip r:embed="rId3" cstate="print">
                <a:lum bright="-20000" contrast="40000"/>
              </a:blip>
              <a:srcRect t="3130" r="4672" b="4986"/>
              <a:stretch>
                <a:fillRect/>
              </a:stretch>
            </p:blipFill>
            <p:spPr bwMode="auto">
              <a:xfrm>
                <a:off x="766763" y="1085850"/>
                <a:ext cx="7624762" cy="5636822"/>
              </a:xfrm>
              <a:prstGeom prst="rect">
                <a:avLst/>
              </a:prstGeom>
              <a:noFill/>
              <a:ln w="9525">
                <a:noFill/>
                <a:miter lim="800000"/>
                <a:headEnd/>
                <a:tailEnd/>
              </a:ln>
            </p:spPr>
          </p:pic>
          <p:sp>
            <p:nvSpPr>
              <p:cNvPr id="4" name="TextBox 3"/>
              <p:cNvSpPr txBox="1"/>
              <p:nvPr/>
            </p:nvSpPr>
            <p:spPr>
              <a:xfrm>
                <a:off x="1543049" y="2231007"/>
                <a:ext cx="3161685" cy="1200329"/>
              </a:xfrm>
              <a:prstGeom prst="rect">
                <a:avLst/>
              </a:prstGeom>
              <a:noFill/>
            </p:spPr>
            <p:txBody>
              <a:bodyPr wrap="square" rtlCol="0">
                <a:spAutoFit/>
              </a:bodyPr>
              <a:lstStyle/>
              <a:p>
                <a:r>
                  <a:rPr lang="en-US" b="1" dirty="0" smtClean="0">
                    <a:solidFill>
                      <a:srgbClr val="7030A0"/>
                    </a:solidFill>
                  </a:rPr>
                  <a:t>1. </a:t>
                </a:r>
                <a:r>
                  <a:rPr lang="en-US" dirty="0" smtClean="0">
                    <a:solidFill>
                      <a:srgbClr val="7030A0"/>
                    </a:solidFill>
                  </a:rPr>
                  <a:t>OMPS NP </a:t>
                </a:r>
                <a:r>
                  <a:rPr lang="en-US" dirty="0" err="1" smtClean="0"/>
                  <a:t>Albedo</a:t>
                </a:r>
                <a:r>
                  <a:rPr lang="en-US" dirty="0" smtClean="0"/>
                  <a:t> (</a:t>
                </a:r>
                <a:r>
                  <a:rPr lang="en-US" dirty="0" err="1" smtClean="0"/>
                  <a:t>Rad</a:t>
                </a:r>
                <a:r>
                  <a:rPr lang="en-US" dirty="0" smtClean="0"/>
                  <a:t>/</a:t>
                </a:r>
                <a:r>
                  <a:rPr lang="en-US" dirty="0" err="1" smtClean="0"/>
                  <a:t>Irrad</a:t>
                </a:r>
                <a:r>
                  <a:rPr lang="en-US" dirty="0" smtClean="0"/>
                  <a:t>) biases between 300 nm and 310 nm exceed </a:t>
                </a:r>
                <a:r>
                  <a:rPr lang="en-US" dirty="0" smtClean="0">
                    <a:solidFill>
                      <a:srgbClr val="7030A0"/>
                    </a:solidFill>
                  </a:rPr>
                  <a:t>2% </a:t>
                </a:r>
                <a:r>
                  <a:rPr lang="en-US" dirty="0" smtClean="0"/>
                  <a:t>required performance limits.</a:t>
                </a:r>
              </a:p>
            </p:txBody>
          </p:sp>
          <p:sp>
            <p:nvSpPr>
              <p:cNvPr id="5" name="TextBox 4"/>
              <p:cNvSpPr txBox="1"/>
              <p:nvPr/>
            </p:nvSpPr>
            <p:spPr>
              <a:xfrm>
                <a:off x="4970206" y="3162300"/>
                <a:ext cx="3192719" cy="1477328"/>
              </a:xfrm>
              <a:prstGeom prst="rect">
                <a:avLst/>
              </a:prstGeom>
              <a:noFill/>
            </p:spPr>
            <p:txBody>
              <a:bodyPr wrap="square" rtlCol="0">
                <a:spAutoFit/>
              </a:bodyPr>
              <a:lstStyle/>
              <a:p>
                <a:r>
                  <a:rPr lang="en-US" b="1" dirty="0" smtClean="0">
                    <a:solidFill>
                      <a:srgbClr val="FF0000"/>
                    </a:solidFill>
                  </a:rPr>
                  <a:t>3. </a:t>
                </a:r>
                <a:r>
                  <a:rPr lang="en-US" dirty="0" smtClean="0"/>
                  <a:t>Estimates of wavelength-dependent </a:t>
                </a:r>
                <a:r>
                  <a:rPr lang="en-US" dirty="0" smtClean="0">
                    <a:solidFill>
                      <a:srgbClr val="FF0000"/>
                    </a:solidFill>
                  </a:rPr>
                  <a:t>OMPS NM </a:t>
                </a:r>
                <a:r>
                  <a:rPr lang="en-US" dirty="0" err="1" smtClean="0"/>
                  <a:t>Albedo</a:t>
                </a:r>
                <a:r>
                  <a:rPr lang="en-US" dirty="0" smtClean="0"/>
                  <a:t> (</a:t>
                </a:r>
                <a:r>
                  <a:rPr lang="en-US" dirty="0" err="1" smtClean="0"/>
                  <a:t>Rad</a:t>
                </a:r>
                <a:r>
                  <a:rPr lang="en-US" dirty="0" smtClean="0"/>
                  <a:t>/</a:t>
                </a:r>
                <a:r>
                  <a:rPr lang="en-US" dirty="0" err="1" smtClean="0"/>
                  <a:t>Irrad</a:t>
                </a:r>
                <a:r>
                  <a:rPr lang="en-US" dirty="0" smtClean="0"/>
                  <a:t>) biases between 320 nm and 360 nm are at the limit  of required performance.</a:t>
                </a:r>
                <a:endParaRPr lang="en-US" dirty="0"/>
              </a:p>
            </p:txBody>
          </p:sp>
          <p:cxnSp>
            <p:nvCxnSpPr>
              <p:cNvPr id="7" name="Straight Connector 6"/>
              <p:cNvCxnSpPr/>
              <p:nvPr/>
            </p:nvCxnSpPr>
            <p:spPr>
              <a:xfrm>
                <a:off x="1533525" y="3848100"/>
                <a:ext cx="311467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10250" y="4886325"/>
                <a:ext cx="1381125"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943475" y="5581650"/>
                <a:ext cx="1228725"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057900" y="4895850"/>
                <a:ext cx="0" cy="676275"/>
              </a:xfrm>
              <a:prstGeom prst="straightConnector1">
                <a:avLst/>
              </a:prstGeom>
              <a:ln w="1905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00525" y="3848100"/>
                <a:ext cx="466725" cy="1"/>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61546" y="1402635"/>
                <a:ext cx="5812709" cy="369332"/>
              </a:xfrm>
              <a:prstGeom prst="rect">
                <a:avLst/>
              </a:prstGeom>
              <a:noFill/>
            </p:spPr>
            <p:txBody>
              <a:bodyPr wrap="square" rtlCol="0">
                <a:spAutoFit/>
              </a:bodyPr>
              <a:lstStyle/>
              <a:p>
                <a:r>
                  <a:rPr lang="en-US" b="1" dirty="0" smtClean="0">
                    <a:solidFill>
                      <a:srgbClr val="00B050"/>
                    </a:solidFill>
                  </a:rPr>
                  <a:t>Revised calibration parameters are under development.</a:t>
                </a:r>
              </a:p>
            </p:txBody>
          </p:sp>
          <p:cxnSp>
            <p:nvCxnSpPr>
              <p:cNvPr id="13" name="Straight Connector 12"/>
              <p:cNvCxnSpPr/>
              <p:nvPr/>
            </p:nvCxnSpPr>
            <p:spPr>
              <a:xfrm>
                <a:off x="1552575" y="5114925"/>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505200" y="3857625"/>
                <a:ext cx="9525" cy="1266826"/>
              </a:xfrm>
              <a:prstGeom prst="straightConnector1">
                <a:avLst/>
              </a:prstGeom>
              <a:ln w="19050">
                <a:solidFill>
                  <a:srgbClr val="7030A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19650" y="2135139"/>
                <a:ext cx="3019425" cy="923330"/>
              </a:xfrm>
              <a:prstGeom prst="rect">
                <a:avLst/>
              </a:prstGeom>
              <a:noFill/>
            </p:spPr>
            <p:txBody>
              <a:bodyPr wrap="square" rtlCol="0">
                <a:spAutoFit/>
              </a:bodyPr>
              <a:lstStyle/>
              <a:p>
                <a:r>
                  <a:rPr lang="en-US" b="1" dirty="0" smtClean="0">
                    <a:solidFill>
                      <a:srgbClr val="00B0F0"/>
                    </a:solidFill>
                  </a:rPr>
                  <a:t>2. </a:t>
                </a:r>
                <a:r>
                  <a:rPr lang="en-US" dirty="0" smtClean="0"/>
                  <a:t>Inconsistencies between NP and NM between </a:t>
                </a:r>
                <a:r>
                  <a:rPr lang="en-US" dirty="0" smtClean="0">
                    <a:solidFill>
                      <a:srgbClr val="00B0F0"/>
                    </a:solidFill>
                  </a:rPr>
                  <a:t>300 nm and 310 nm </a:t>
                </a:r>
                <a:r>
                  <a:rPr lang="en-US" dirty="0" smtClean="0"/>
                  <a:t>exceed 2% .</a:t>
                </a:r>
                <a:endParaRPr lang="en-US" dirty="0">
                  <a:solidFill>
                    <a:srgbClr val="00B0F0"/>
                  </a:solidFill>
                </a:endParaRPr>
              </a:p>
            </p:txBody>
          </p:sp>
          <p:cxnSp>
            <p:nvCxnSpPr>
              <p:cNvPr id="16" name="Straight Arrow Connector 15"/>
              <p:cNvCxnSpPr/>
              <p:nvPr/>
            </p:nvCxnSpPr>
            <p:spPr>
              <a:xfrm flipV="1">
                <a:off x="4533900" y="2981326"/>
                <a:ext cx="0" cy="1685924"/>
              </a:xfrm>
              <a:prstGeom prst="straightConnector1">
                <a:avLst/>
              </a:prstGeom>
              <a:ln w="1905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08729" y="3311009"/>
                <a:ext cx="301686" cy="369332"/>
              </a:xfrm>
              <a:prstGeom prst="rect">
                <a:avLst/>
              </a:prstGeom>
            </p:spPr>
            <p:txBody>
              <a:bodyPr wrap="none">
                <a:spAutoFit/>
              </a:bodyPr>
              <a:lstStyle/>
              <a:p>
                <a:r>
                  <a:rPr lang="en-US" b="1" dirty="0" smtClean="0">
                    <a:solidFill>
                      <a:srgbClr val="00B0F0"/>
                    </a:solidFill>
                  </a:rPr>
                  <a:t>2</a:t>
                </a:r>
                <a:endParaRPr lang="en-US" b="1" dirty="0">
                  <a:solidFill>
                    <a:srgbClr val="00B0F0"/>
                  </a:solidFill>
                </a:endParaRPr>
              </a:p>
            </p:txBody>
          </p:sp>
          <p:sp>
            <p:nvSpPr>
              <p:cNvPr id="21" name="Rectangle 20"/>
              <p:cNvSpPr/>
              <p:nvPr/>
            </p:nvSpPr>
            <p:spPr>
              <a:xfrm>
                <a:off x="3523032" y="4276408"/>
                <a:ext cx="304800" cy="369332"/>
              </a:xfrm>
              <a:prstGeom prst="rect">
                <a:avLst/>
              </a:prstGeom>
              <a:solidFill>
                <a:schemeClr val="bg1"/>
              </a:solidFill>
            </p:spPr>
            <p:txBody>
              <a:bodyPr wrap="square">
                <a:spAutoFit/>
              </a:bodyPr>
              <a:lstStyle/>
              <a:p>
                <a:r>
                  <a:rPr lang="en-US" b="1" dirty="0" smtClean="0">
                    <a:solidFill>
                      <a:srgbClr val="7030A0"/>
                    </a:solidFill>
                  </a:rPr>
                  <a:t>1</a:t>
                </a:r>
                <a:endParaRPr lang="en-US" b="1" dirty="0">
                  <a:solidFill>
                    <a:srgbClr val="7030A0"/>
                  </a:solidFill>
                </a:endParaRPr>
              </a:p>
            </p:txBody>
          </p:sp>
          <p:sp>
            <p:nvSpPr>
              <p:cNvPr id="22" name="Rectangle 21"/>
              <p:cNvSpPr/>
              <p:nvPr/>
            </p:nvSpPr>
            <p:spPr>
              <a:xfrm>
                <a:off x="6051779" y="5101709"/>
                <a:ext cx="301686"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grpSp>
        <p:cxnSp>
          <p:nvCxnSpPr>
            <p:cNvPr id="24" name="Straight Arrow Connector 23"/>
            <p:cNvCxnSpPr/>
            <p:nvPr/>
          </p:nvCxnSpPr>
          <p:spPr>
            <a:xfrm flipV="1">
              <a:off x="1430594" y="6710515"/>
              <a:ext cx="3303639" cy="0"/>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32787" y="6818676"/>
              <a:ext cx="3598607"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26999" y="6386058"/>
              <a:ext cx="1375377" cy="369332"/>
            </a:xfrm>
            <a:prstGeom prst="rect">
              <a:avLst/>
            </a:prstGeom>
            <a:noFill/>
          </p:spPr>
          <p:txBody>
            <a:bodyPr wrap="none" rtlCol="0">
              <a:spAutoFit/>
            </a:bodyPr>
            <a:lstStyle/>
            <a:p>
              <a:r>
                <a:rPr lang="en-US" dirty="0" smtClean="0">
                  <a:solidFill>
                    <a:srgbClr val="7030A0"/>
                  </a:solidFill>
                </a:rPr>
                <a:t>NP Coverage</a:t>
              </a:r>
              <a:endParaRPr lang="en-US" dirty="0">
                <a:solidFill>
                  <a:srgbClr val="7030A0"/>
                </a:solidFill>
              </a:endParaRPr>
            </a:p>
          </p:txBody>
        </p:sp>
        <p:sp>
          <p:nvSpPr>
            <p:cNvPr id="28" name="TextBox 27"/>
            <p:cNvSpPr txBox="1"/>
            <p:nvPr/>
          </p:nvSpPr>
          <p:spPr>
            <a:xfrm>
              <a:off x="5353575" y="6474546"/>
              <a:ext cx="1453924" cy="369332"/>
            </a:xfrm>
            <a:prstGeom prst="rect">
              <a:avLst/>
            </a:prstGeom>
            <a:noFill/>
          </p:spPr>
          <p:txBody>
            <a:bodyPr wrap="none" rtlCol="0">
              <a:spAutoFit/>
            </a:bodyPr>
            <a:lstStyle/>
            <a:p>
              <a:r>
                <a:rPr lang="en-US" dirty="0" smtClean="0">
                  <a:solidFill>
                    <a:srgbClr val="FF0000"/>
                  </a:solidFill>
                </a:rPr>
                <a:t>NM Coverage</a:t>
              </a:r>
              <a:endParaRPr lang="en-US" dirty="0">
                <a:solidFill>
                  <a:srgbClr val="FF0000"/>
                </a:solidFill>
              </a:endParaRPr>
            </a:p>
          </p:txBody>
        </p:sp>
        <p:cxnSp>
          <p:nvCxnSpPr>
            <p:cNvPr id="29" name="Straight Arrow Connector 28"/>
            <p:cNvCxnSpPr/>
            <p:nvPr/>
          </p:nvCxnSpPr>
          <p:spPr>
            <a:xfrm>
              <a:off x="4222959" y="6100944"/>
              <a:ext cx="467028" cy="0"/>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72183" y="5756814"/>
              <a:ext cx="919804" cy="369332"/>
            </a:xfrm>
            <a:prstGeom prst="rect">
              <a:avLst/>
            </a:prstGeom>
            <a:noFill/>
            <a:ln>
              <a:noFill/>
            </a:ln>
          </p:spPr>
          <p:txBody>
            <a:bodyPr wrap="none" rtlCol="0">
              <a:spAutoFit/>
            </a:bodyPr>
            <a:lstStyle/>
            <a:p>
              <a:r>
                <a:rPr lang="en-US" dirty="0" smtClean="0">
                  <a:solidFill>
                    <a:srgbClr val="00B0F0"/>
                  </a:solidFill>
                </a:rPr>
                <a:t>Overlap</a:t>
              </a:r>
              <a:endParaRPr lang="en-US" dirty="0">
                <a:solidFill>
                  <a:srgbClr val="00B0F0"/>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Wavelength </a:t>
            </a:r>
            <a:r>
              <a:rPr lang="en-US" dirty="0" smtClean="0"/>
              <a:t>Scales </a:t>
            </a:r>
            <a:r>
              <a:rPr lang="en-US" dirty="0" smtClean="0"/>
              <a:t>from Solar Features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Mg II Core (or other line) location</a:t>
            </a:r>
          </a:p>
          <a:p>
            <a:r>
              <a:rPr lang="en-US" dirty="0" smtClean="0"/>
              <a:t>Comparison of Solar to Synthetic with removal of low frequency variations.</a:t>
            </a:r>
          </a:p>
          <a:p>
            <a:r>
              <a:rPr lang="en-US" dirty="0" smtClean="0"/>
              <a:t>We know how to shift a synthetic spectrum by 0.01 nm. The pattern of changes from such a shift can be used a template in a multiple regression. This can give us the relative scale changes in orbit very well.</a:t>
            </a:r>
          </a:p>
          <a:p>
            <a:r>
              <a:rPr lang="en-US" dirty="0" smtClean="0"/>
              <a:t>We can look for correlations with thermal changes.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Wavelength Scales</a:t>
            </a:r>
            <a:endParaRPr lang="en-US" dirty="0"/>
          </a:p>
        </p:txBody>
      </p:sp>
      <p:sp>
        <p:nvSpPr>
          <p:cNvPr id="3" name="Content Placeholder 2"/>
          <p:cNvSpPr>
            <a:spLocks noGrp="1"/>
          </p:cNvSpPr>
          <p:nvPr>
            <p:ph idx="1"/>
          </p:nvPr>
        </p:nvSpPr>
        <p:spPr>
          <a:xfrm>
            <a:off x="304800" y="457200"/>
            <a:ext cx="8610600" cy="609600"/>
          </a:xfrm>
        </p:spPr>
        <p:txBody>
          <a:bodyPr>
            <a:noAutofit/>
          </a:bodyPr>
          <a:lstStyle/>
          <a:p>
            <a:pPr marL="0" indent="0">
              <a:spcBef>
                <a:spcPts val="0"/>
              </a:spcBef>
              <a:buNone/>
            </a:pPr>
            <a:r>
              <a:rPr lang="en-US" sz="2400" dirty="0" smtClean="0"/>
              <a:t>The full spectral measurements provide information on the stability of the wavelength scales. </a:t>
            </a:r>
          </a:p>
        </p:txBody>
      </p:sp>
      <p:sp>
        <p:nvSpPr>
          <p:cNvPr id="4" name="Content Placeholder 2"/>
          <p:cNvSpPr txBox="1">
            <a:spLocks/>
          </p:cNvSpPr>
          <p:nvPr/>
        </p:nvSpPr>
        <p:spPr>
          <a:xfrm>
            <a:off x="228600" y="1417637"/>
            <a:ext cx="3810000" cy="5364163"/>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OMPS Nadir Mapper has an intra-orbit </a:t>
            </a:r>
            <a:r>
              <a:rPr lang="en-US" sz="3200" noProof="0" dirty="0" smtClean="0">
                <a:solidFill>
                  <a:schemeClr val="tx2">
                    <a:lumMod val="60000"/>
                    <a:lumOff val="40000"/>
                  </a:schemeClr>
                </a:solidFill>
              </a:rPr>
              <a:t>w</a:t>
            </a:r>
            <a:r>
              <a:rPr lang="en-US" sz="3200" dirty="0" err="1" smtClean="0">
                <a:solidFill>
                  <a:schemeClr val="tx2">
                    <a:lumMod val="60000"/>
                    <a:lumOff val="40000"/>
                  </a:schemeClr>
                </a:solidFill>
              </a:rPr>
              <a:t>avelength</a:t>
            </a:r>
            <a:r>
              <a:rPr lang="en-US" sz="3200" dirty="0" smtClean="0">
                <a:solidFill>
                  <a:schemeClr val="tx2">
                    <a:lumMod val="60000"/>
                    <a:lumOff val="40000"/>
                  </a:schemeClr>
                </a:solidFill>
              </a:rPr>
              <a:t> scale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variation correlated with the instrument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temperature gradient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variations.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OMPS Nadir Profiler has an annual </a:t>
            </a:r>
            <a:r>
              <a:rPr kumimoji="0" lang="en-US"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wavelength</a:t>
            </a:r>
            <a:r>
              <a:rPr kumimoji="0" lang="en-US" sz="3200" b="0" i="0" u="none" strike="noStrike" kern="1200" cap="none" spc="0" normalizeH="0" noProof="0" dirty="0" smtClean="0">
                <a:ln>
                  <a:noFill/>
                </a:ln>
                <a:solidFill>
                  <a:schemeClr val="tx2">
                    <a:lumMod val="60000"/>
                    <a:lumOff val="40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scale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variation correlated with the annual cycle of the instrument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temperature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wavelength_shift_time_period_index_0.png"/>
          <p:cNvPicPr>
            <a:picLocks noChangeAspect="1"/>
          </p:cNvPicPr>
          <p:nvPr/>
        </p:nvPicPr>
        <p:blipFill>
          <a:blip r:embed="rId3" cstate="print">
            <a:duotone>
              <a:schemeClr val="accent5">
                <a:shade val="45000"/>
                <a:satMod val="135000"/>
              </a:schemeClr>
              <a:prstClr val="white"/>
            </a:duotone>
            <a:lum bright="-20000" contrast="40000"/>
          </a:blip>
          <a:stretch>
            <a:fillRect/>
          </a:stretch>
        </p:blipFill>
        <p:spPr>
          <a:xfrm>
            <a:off x="4191000" y="914400"/>
            <a:ext cx="4020449" cy="2509845"/>
          </a:xfrm>
          <a:prstGeom prst="rect">
            <a:avLst/>
          </a:prstGeom>
        </p:spPr>
      </p:pic>
      <p:pic>
        <p:nvPicPr>
          <p:cNvPr id="6" name="Picture 5" descr="temp_diff_index02_time_index_0.png"/>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lum bright="-20000" contrast="40000"/>
          </a:blip>
          <a:stretch>
            <a:fillRect/>
          </a:stretch>
        </p:blipFill>
        <p:spPr>
          <a:xfrm>
            <a:off x="4343400" y="1398544"/>
            <a:ext cx="4038600" cy="2521177"/>
          </a:xfrm>
          <a:prstGeom prst="rect">
            <a:avLst/>
          </a:prstGeom>
        </p:spPr>
      </p:pic>
      <p:pic>
        <p:nvPicPr>
          <p:cNvPr id="7" name="Picture 6" descr="New Picture.png"/>
          <p:cNvPicPr>
            <a:picLocks noChangeAspect="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lum bright="-20000"/>
          </a:blip>
          <a:srcRect r="50617"/>
          <a:stretch>
            <a:fillRect/>
          </a:stretch>
        </p:blipFill>
        <p:spPr>
          <a:xfrm>
            <a:off x="4038600" y="3962400"/>
            <a:ext cx="4038600" cy="2409444"/>
          </a:xfrm>
          <a:prstGeom prst="rect">
            <a:avLst/>
          </a:prstGeom>
        </p:spPr>
      </p:pic>
      <p:pic>
        <p:nvPicPr>
          <p:cNvPr id="11" name="Picture 10" descr="New Picture.png"/>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lum bright="-20000"/>
          </a:blip>
          <a:srcRect l="46914"/>
          <a:stretch>
            <a:fillRect/>
          </a:stretch>
        </p:blipFill>
        <p:spPr>
          <a:xfrm>
            <a:off x="4474028" y="4343400"/>
            <a:ext cx="4038600" cy="2362200"/>
          </a:xfrm>
          <a:prstGeom prst="rect">
            <a:avLst/>
          </a:prstGeom>
        </p:spPr>
      </p:pic>
      <p:cxnSp>
        <p:nvCxnSpPr>
          <p:cNvPr id="12" name="Straight Arrow Connector 11"/>
          <p:cNvCxnSpPr/>
          <p:nvPr/>
        </p:nvCxnSpPr>
        <p:spPr>
          <a:xfrm>
            <a:off x="8305800" y="1066801"/>
            <a:ext cx="0" cy="53340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1164773"/>
            <a:ext cx="875561" cy="338554"/>
          </a:xfrm>
          <a:prstGeom prst="rect">
            <a:avLst/>
          </a:prstGeom>
          <a:noFill/>
        </p:spPr>
        <p:txBody>
          <a:bodyPr wrap="none" rtlCol="0">
            <a:spAutoFit/>
          </a:bodyPr>
          <a:lstStyle/>
          <a:p>
            <a:r>
              <a:rPr lang="en-US" sz="1600" b="1" dirty="0" smtClean="0">
                <a:solidFill>
                  <a:schemeClr val="tx2">
                    <a:lumMod val="60000"/>
                    <a:lumOff val="40000"/>
                  </a:schemeClr>
                </a:solidFill>
              </a:rPr>
              <a:t>0.02 nm</a:t>
            </a:r>
            <a:endParaRPr lang="en-US" b="1" dirty="0">
              <a:solidFill>
                <a:schemeClr val="tx2">
                  <a:lumMod val="60000"/>
                  <a:lumOff val="40000"/>
                </a:schemeClr>
              </a:solidFill>
            </a:endParaRPr>
          </a:p>
        </p:txBody>
      </p:sp>
      <p:cxnSp>
        <p:nvCxnSpPr>
          <p:cNvPr id="16" name="Straight Arrow Connector 15"/>
          <p:cNvCxnSpPr/>
          <p:nvPr/>
        </p:nvCxnSpPr>
        <p:spPr>
          <a:xfrm>
            <a:off x="8458200" y="1752601"/>
            <a:ext cx="0" cy="609600"/>
          </a:xfrm>
          <a:prstGeom prst="straightConnector1">
            <a:avLst/>
          </a:prstGeom>
          <a:ln>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447314" y="1861459"/>
            <a:ext cx="606256" cy="338554"/>
          </a:xfrm>
          <a:prstGeom prst="rect">
            <a:avLst/>
          </a:prstGeom>
          <a:noFill/>
        </p:spPr>
        <p:txBody>
          <a:bodyPr wrap="none" rtlCol="0">
            <a:spAutoFit/>
          </a:bodyPr>
          <a:lstStyle/>
          <a:p>
            <a:r>
              <a:rPr lang="en-US" sz="1600" b="1" dirty="0" smtClean="0">
                <a:solidFill>
                  <a:srgbClr val="FF0000"/>
                </a:solidFill>
              </a:rPr>
              <a:t>0.5 K</a:t>
            </a:r>
            <a:endParaRPr lang="en-US" b="1" dirty="0">
              <a:solidFill>
                <a:srgbClr val="FF0000"/>
              </a:solidFill>
            </a:endParaRPr>
          </a:p>
        </p:txBody>
      </p:sp>
      <p:cxnSp>
        <p:nvCxnSpPr>
          <p:cNvPr id="19" name="Straight Arrow Connector 18"/>
          <p:cNvCxnSpPr/>
          <p:nvPr/>
        </p:nvCxnSpPr>
        <p:spPr>
          <a:xfrm>
            <a:off x="8305800" y="4038600"/>
            <a:ext cx="0" cy="45720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05800" y="4091932"/>
            <a:ext cx="875561" cy="338554"/>
          </a:xfrm>
          <a:prstGeom prst="rect">
            <a:avLst/>
          </a:prstGeom>
          <a:noFill/>
        </p:spPr>
        <p:txBody>
          <a:bodyPr wrap="none" rtlCol="0">
            <a:spAutoFit/>
          </a:bodyPr>
          <a:lstStyle/>
          <a:p>
            <a:r>
              <a:rPr lang="en-US" sz="1600" b="1" dirty="0" smtClean="0">
                <a:solidFill>
                  <a:schemeClr val="tx2">
                    <a:lumMod val="60000"/>
                    <a:lumOff val="40000"/>
                  </a:schemeClr>
                </a:solidFill>
              </a:rPr>
              <a:t>0.01 nm</a:t>
            </a:r>
            <a:endParaRPr lang="en-US" b="1" dirty="0">
              <a:solidFill>
                <a:schemeClr val="tx2">
                  <a:lumMod val="60000"/>
                  <a:lumOff val="40000"/>
                </a:schemeClr>
              </a:solidFill>
            </a:endParaRPr>
          </a:p>
        </p:txBody>
      </p:sp>
      <p:cxnSp>
        <p:nvCxnSpPr>
          <p:cNvPr id="21" name="Straight Arrow Connector 20"/>
          <p:cNvCxnSpPr/>
          <p:nvPr/>
        </p:nvCxnSpPr>
        <p:spPr>
          <a:xfrm>
            <a:off x="8458200" y="4572000"/>
            <a:ext cx="0" cy="685800"/>
          </a:xfrm>
          <a:prstGeom prst="straightConnector1">
            <a:avLst/>
          </a:prstGeom>
          <a:ln>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18000" y="4724400"/>
            <a:ext cx="606256" cy="338554"/>
          </a:xfrm>
          <a:prstGeom prst="rect">
            <a:avLst/>
          </a:prstGeom>
          <a:noFill/>
        </p:spPr>
        <p:txBody>
          <a:bodyPr wrap="none" rtlCol="0">
            <a:spAutoFit/>
          </a:bodyPr>
          <a:lstStyle/>
          <a:p>
            <a:r>
              <a:rPr lang="en-US" sz="1600" b="1" dirty="0" smtClean="0">
                <a:solidFill>
                  <a:srgbClr val="FF0000"/>
                </a:solidFill>
              </a:rPr>
              <a:t>1.0 K</a:t>
            </a:r>
            <a:endParaRPr lang="en-US" b="1" dirty="0">
              <a:solidFill>
                <a:srgbClr val="FF0000"/>
              </a:solidFill>
            </a:endParaRPr>
          </a:p>
        </p:txBody>
      </p:sp>
      <p:sp>
        <p:nvSpPr>
          <p:cNvPr id="25" name="TextBox 24"/>
          <p:cNvSpPr txBox="1"/>
          <p:nvPr/>
        </p:nvSpPr>
        <p:spPr>
          <a:xfrm>
            <a:off x="4915194" y="3685401"/>
            <a:ext cx="3009606" cy="276999"/>
          </a:xfrm>
          <a:prstGeom prst="rect">
            <a:avLst/>
          </a:prstGeom>
          <a:solidFill>
            <a:schemeClr val="bg1">
              <a:lumMod val="95000"/>
            </a:schemeClr>
          </a:solidFill>
        </p:spPr>
        <p:txBody>
          <a:bodyPr wrap="none" lIns="0" tIns="0" rIns="0" bIns="0" rtlCol="0">
            <a:spAutoFit/>
          </a:bodyPr>
          <a:lstStyle/>
          <a:p>
            <a:r>
              <a:rPr lang="en-US" dirty="0" smtClean="0"/>
              <a:t>Minutes in Day, GMT (4+ Orbits)</a:t>
            </a:r>
            <a:endParaRPr lang="en-US" dirty="0"/>
          </a:p>
        </p:txBody>
      </p:sp>
      <p:sp>
        <p:nvSpPr>
          <p:cNvPr id="26" name="TextBox 25"/>
          <p:cNvSpPr txBox="1"/>
          <p:nvPr/>
        </p:nvSpPr>
        <p:spPr>
          <a:xfrm>
            <a:off x="5181600" y="6581001"/>
            <a:ext cx="2888932" cy="276999"/>
          </a:xfrm>
          <a:prstGeom prst="rect">
            <a:avLst/>
          </a:prstGeom>
          <a:solidFill>
            <a:schemeClr val="bg1">
              <a:lumMod val="95000"/>
            </a:schemeClr>
          </a:solidFill>
        </p:spPr>
        <p:txBody>
          <a:bodyPr wrap="none" lIns="0" tIns="0" rIns="0" bIns="0" rtlCol="0">
            <a:spAutoFit/>
          </a:bodyPr>
          <a:lstStyle/>
          <a:p>
            <a:r>
              <a:rPr lang="en-US" dirty="0" smtClean="0"/>
              <a:t>Days Since 1/1/2012 (2+ Years)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 Light</a:t>
            </a:r>
            <a:endParaRPr lang="en-US" dirty="0"/>
          </a:p>
        </p:txBody>
      </p:sp>
      <p:sp>
        <p:nvSpPr>
          <p:cNvPr id="3" name="Content Placeholder 2"/>
          <p:cNvSpPr>
            <a:spLocks noGrp="1"/>
          </p:cNvSpPr>
          <p:nvPr>
            <p:ph idx="1"/>
          </p:nvPr>
        </p:nvSpPr>
        <p:spPr/>
        <p:txBody>
          <a:bodyPr/>
          <a:lstStyle/>
          <a:p>
            <a:r>
              <a:rPr lang="en-US" dirty="0" smtClean="0"/>
              <a:t>We know a pattern of stray light changes as 1/solar .</a:t>
            </a:r>
          </a:p>
          <a:p>
            <a:r>
              <a:rPr lang="en-US" dirty="0" smtClean="0"/>
              <a:t>Additive signal error signature can be confused with Ring Effect or solar activity changes.</a:t>
            </a:r>
          </a:p>
          <a:p>
            <a:r>
              <a:rPr lang="en-US" dirty="0" smtClean="0"/>
              <a:t>Ghosts need to be well-characterized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35" y="40340"/>
            <a:ext cx="8229600" cy="822960"/>
          </a:xfrm>
        </p:spPr>
        <p:txBody>
          <a:bodyPr>
            <a:normAutofit/>
          </a:bodyPr>
          <a:lstStyle/>
          <a:p>
            <a:r>
              <a:rPr lang="en-US" sz="2800" b="1" dirty="0" smtClean="0">
                <a:solidFill>
                  <a:srgbClr val="0000FF"/>
                </a:solidFill>
                <a:latin typeface="Times New Roman" pitchFamily="18" charset="0"/>
                <a:cs typeface="Times New Roman" pitchFamily="18" charset="0"/>
              </a:rPr>
              <a:t>Improved OMPS  NP Stray-Light Correction (2/2)</a:t>
            </a:r>
            <a:endParaRPr lang="en-US" sz="2800" b="1" dirty="0">
              <a:solidFill>
                <a:srgbClr val="0000FF"/>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dirty="0"/>
          </a:p>
        </p:txBody>
      </p:sp>
      <p:sp>
        <p:nvSpPr>
          <p:cNvPr id="5" name="Title 1"/>
          <p:cNvSpPr txBox="1">
            <a:spLocks/>
          </p:cNvSpPr>
          <p:nvPr/>
        </p:nvSpPr>
        <p:spPr>
          <a:xfrm>
            <a:off x="94129" y="980003"/>
            <a:ext cx="6459071" cy="639762"/>
          </a:xfrm>
          <a:prstGeom prst="rect">
            <a:avLst/>
          </a:prstGeom>
        </p:spPr>
        <p:txBody>
          <a:bodyPr vert="horz" lIns="91440" tIns="45720" rIns="91440" bIns="45720" rtlCol="0" anchor="ctr" anchorCtr="1">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Earth-view Mg II Index for March 2014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lum bright="-20000" contrast="40000"/>
          </a:blip>
          <a:srcRect/>
          <a:stretch>
            <a:fillRect/>
          </a:stretch>
        </p:blipFill>
        <p:spPr bwMode="auto">
          <a:xfrm>
            <a:off x="457200" y="1619765"/>
            <a:ext cx="6096000" cy="4265986"/>
          </a:xfrm>
          <a:prstGeom prst="rect">
            <a:avLst/>
          </a:prstGeom>
          <a:noFill/>
          <a:ln w="9525">
            <a:noFill/>
            <a:miter lim="800000"/>
            <a:headEnd/>
            <a:tailEnd/>
          </a:ln>
        </p:spPr>
      </p:pic>
      <p:sp>
        <p:nvSpPr>
          <p:cNvPr id="7" name="Rectangle 6"/>
          <p:cNvSpPr/>
          <p:nvPr/>
        </p:nvSpPr>
        <p:spPr>
          <a:xfrm>
            <a:off x="6454589" y="1018321"/>
            <a:ext cx="2380129" cy="4524315"/>
          </a:xfrm>
          <a:prstGeom prst="rect">
            <a:avLst/>
          </a:prstGeom>
        </p:spPr>
        <p:txBody>
          <a:bodyPr wrap="square">
            <a:spAutoFit/>
          </a:bodyPr>
          <a:lstStyle/>
          <a:p>
            <a:r>
              <a:rPr lang="en-US" dirty="0" smtClean="0"/>
              <a:t>Change in EV Mg II index reflects stray light correction. </a:t>
            </a:r>
          </a:p>
          <a:p>
            <a:endParaRPr lang="en-US" dirty="0" smtClean="0"/>
          </a:p>
          <a:p>
            <a:r>
              <a:rPr lang="en-US" dirty="0" smtClean="0"/>
              <a:t>Mg II index varied with SZA before the NP stray light correction.</a:t>
            </a:r>
            <a:r>
              <a:rPr lang="en-US" dirty="0"/>
              <a:t> </a:t>
            </a:r>
            <a:r>
              <a:rPr lang="en-US" dirty="0" smtClean="0"/>
              <a:t>Stray light contamination caused up to -1. ~ 5.% errors in EV radiance</a:t>
            </a:r>
          </a:p>
          <a:p>
            <a:endParaRPr lang="en-US" dirty="0" smtClean="0"/>
          </a:p>
          <a:p>
            <a:r>
              <a:rPr lang="en-US" dirty="0" smtClean="0"/>
              <a:t>The errors are within  ±2% for the most of the channels after </a:t>
            </a:r>
            <a:r>
              <a:rPr lang="en-US" dirty="0"/>
              <a:t>s</a:t>
            </a:r>
            <a:r>
              <a:rPr lang="en-US" dirty="0" smtClean="0"/>
              <a:t>tray light correction was applied. </a:t>
            </a:r>
          </a:p>
        </p:txBody>
      </p:sp>
      <p:sp>
        <p:nvSpPr>
          <p:cNvPr id="3" name="TextBox 2"/>
          <p:cNvSpPr txBox="1"/>
          <p:nvPr/>
        </p:nvSpPr>
        <p:spPr>
          <a:xfrm>
            <a:off x="2112703" y="2796988"/>
            <a:ext cx="2784993" cy="369332"/>
          </a:xfrm>
          <a:prstGeom prst="rect">
            <a:avLst/>
          </a:prstGeom>
          <a:noFill/>
        </p:spPr>
        <p:txBody>
          <a:bodyPr wrap="none" rtlCol="0">
            <a:spAutoFit/>
          </a:bodyPr>
          <a:lstStyle/>
          <a:p>
            <a:r>
              <a:rPr lang="en-US" dirty="0" smtClean="0"/>
              <a:t>Before stray light correction</a:t>
            </a:r>
            <a:endParaRPr lang="en-US" dirty="0"/>
          </a:p>
        </p:txBody>
      </p:sp>
      <p:sp>
        <p:nvSpPr>
          <p:cNvPr id="8" name="TextBox 7"/>
          <p:cNvSpPr txBox="1"/>
          <p:nvPr/>
        </p:nvSpPr>
        <p:spPr>
          <a:xfrm>
            <a:off x="2480256" y="4038599"/>
            <a:ext cx="2640146" cy="369332"/>
          </a:xfrm>
          <a:prstGeom prst="rect">
            <a:avLst/>
          </a:prstGeom>
          <a:noFill/>
        </p:spPr>
        <p:txBody>
          <a:bodyPr wrap="none" rtlCol="0">
            <a:spAutoFit/>
          </a:bodyPr>
          <a:lstStyle/>
          <a:p>
            <a:r>
              <a:rPr lang="en-US" dirty="0" smtClean="0"/>
              <a:t>After stray light correction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48642" r="2727" b="2505"/>
          <a:stretch>
            <a:fillRect/>
          </a:stretch>
        </p:blipFill>
        <p:spPr bwMode="auto">
          <a:xfrm>
            <a:off x="134815" y="3048000"/>
            <a:ext cx="8780585" cy="3810000"/>
          </a:xfrm>
          <a:prstGeom prst="rect">
            <a:avLst/>
          </a:prstGeom>
          <a:noFill/>
          <a:ln w="9525">
            <a:noFill/>
            <a:miter lim="800000"/>
            <a:headEnd/>
            <a:tailEnd/>
          </a:ln>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Stray Light</a:t>
            </a:r>
            <a:endParaRPr lang="en-US" dirty="0"/>
          </a:p>
        </p:txBody>
      </p:sp>
      <p:sp>
        <p:nvSpPr>
          <p:cNvPr id="3" name="Content Placeholder 2"/>
          <p:cNvSpPr>
            <a:spLocks noGrp="1"/>
          </p:cNvSpPr>
          <p:nvPr>
            <p:ph idx="1"/>
          </p:nvPr>
        </p:nvSpPr>
        <p:spPr>
          <a:xfrm>
            <a:off x="76200" y="685800"/>
            <a:ext cx="8991600" cy="1905000"/>
          </a:xfrm>
        </p:spPr>
        <p:txBody>
          <a:bodyPr>
            <a:noAutofit/>
          </a:bodyPr>
          <a:lstStyle/>
          <a:p>
            <a:r>
              <a:rPr lang="en-US" sz="2400" dirty="0" smtClean="0"/>
              <a:t>Stray light was well characterized prelaunch and the measurements were used to develop a scene-based source </a:t>
            </a:r>
            <a:r>
              <a:rPr lang="en-US" sz="2400" dirty="0" smtClean="0">
                <a:sym typeface="Wingdings" pitchFamily="2" charset="2"/>
              </a:rPr>
              <a:t></a:t>
            </a:r>
            <a:r>
              <a:rPr lang="en-US" sz="2400" dirty="0" smtClean="0"/>
              <a:t> target correction. Correlation analysis confirms the removal of most stray light errors. The figures below show the without and with Out-Of-Range corrections results for the OMPS Nadir Mapper compared to the OMPS Nadir Profiler correlations. The OMPS Nadir Profiler measurements are taken after passing through a dichroic filter. </a:t>
            </a:r>
          </a:p>
        </p:txBody>
      </p:sp>
      <p:sp>
        <p:nvSpPr>
          <p:cNvPr id="5" name="TextBox 4"/>
          <p:cNvSpPr txBox="1"/>
          <p:nvPr/>
        </p:nvSpPr>
        <p:spPr>
          <a:xfrm>
            <a:off x="2286000" y="5257800"/>
            <a:ext cx="1329210" cy="646331"/>
          </a:xfrm>
          <a:prstGeom prst="rect">
            <a:avLst/>
          </a:prstGeom>
          <a:noFill/>
        </p:spPr>
        <p:txBody>
          <a:bodyPr wrap="none" rtlCol="0">
            <a:spAutoFit/>
          </a:bodyPr>
          <a:lstStyle/>
          <a:p>
            <a:r>
              <a:rPr lang="en-US" dirty="0" smtClean="0">
                <a:latin typeface="Arial Unicode MS" pitchFamily="34" charset="-128"/>
                <a:ea typeface="Arial Unicode MS" pitchFamily="34" charset="-128"/>
                <a:cs typeface="Arial Unicode MS" pitchFamily="34" charset="-128"/>
              </a:rPr>
              <a:t>✴</a:t>
            </a:r>
            <a:r>
              <a:rPr lang="en-US" dirty="0" smtClean="0"/>
              <a:t> OMPS NP</a:t>
            </a:r>
          </a:p>
          <a:p>
            <a:r>
              <a:rPr lang="en-US" dirty="0" smtClean="0"/>
              <a:t>◊ OMPS NM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mtClean="0">
                <a:ea typeface="ＭＳ Ｐゴシック" pitchFamily="34" charset="-128"/>
              </a:rPr>
              <a:t>Adjustments using A, K, and Dy</a:t>
            </a:r>
          </a:p>
        </p:txBody>
      </p:sp>
      <p:sp>
        <p:nvSpPr>
          <p:cNvPr id="17411" name="Rectangle 3"/>
          <p:cNvSpPr>
            <a:spLocks noGrp="1" noChangeArrowheads="1"/>
          </p:cNvSpPr>
          <p:nvPr>
            <p:ph type="body" idx="1"/>
          </p:nvPr>
        </p:nvSpPr>
        <p:spPr>
          <a:xfrm>
            <a:off x="304800" y="685800"/>
            <a:ext cx="8229600" cy="5867400"/>
          </a:xfrm>
        </p:spPr>
        <p:txBody>
          <a:bodyPr>
            <a:normAutofit fontScale="92500" lnSpcReduction="20000"/>
          </a:bodyPr>
          <a:lstStyle/>
          <a:p>
            <a:pPr eaLnBrk="1" hangingPunct="1">
              <a:lnSpc>
                <a:spcPct val="80000"/>
              </a:lnSpc>
              <a:buFontTx/>
              <a:buNone/>
            </a:pPr>
            <a:r>
              <a:rPr lang="en-US" smtClean="0">
                <a:ea typeface="ＭＳ Ｐゴシック" pitchFamily="34" charset="-128"/>
              </a:rPr>
              <a:t>The Averaging Kernel, A, is the product of the Jacobian of partial derivatives of the measurements with respect to the ozone profile layers, K, and the measurement retrieval contribution function, Dy:</a:t>
            </a:r>
          </a:p>
          <a:p>
            <a:pPr eaLnBrk="1" hangingPunct="1">
              <a:lnSpc>
                <a:spcPct val="80000"/>
              </a:lnSpc>
              <a:buFontTx/>
              <a:buNone/>
            </a:pPr>
            <a:r>
              <a:rPr lang="en-US" sz="800" smtClean="0">
                <a:ea typeface="ＭＳ Ｐゴシック" pitchFamily="34" charset="-128"/>
              </a:rPr>
              <a:t> </a:t>
            </a:r>
          </a:p>
          <a:p>
            <a:pPr eaLnBrk="1" hangingPunct="1">
              <a:lnSpc>
                <a:spcPct val="80000"/>
              </a:lnSpc>
              <a:buFontTx/>
              <a:buNone/>
            </a:pPr>
            <a:r>
              <a:rPr lang="en-US" smtClean="0">
                <a:ea typeface="ＭＳ Ｐゴシック" pitchFamily="34" charset="-128"/>
              </a:rPr>
              <a:t>	 	A = Dy # K</a:t>
            </a:r>
          </a:p>
          <a:p>
            <a:pPr eaLnBrk="1" hangingPunct="1">
              <a:lnSpc>
                <a:spcPct val="80000"/>
              </a:lnSpc>
              <a:buFontTx/>
              <a:buNone/>
            </a:pPr>
            <a:r>
              <a:rPr lang="en-US" sz="800" smtClean="0">
                <a:ea typeface="ＭＳ Ｐゴシック" pitchFamily="34" charset="-128"/>
              </a:rPr>
              <a:t> </a:t>
            </a:r>
          </a:p>
          <a:p>
            <a:pPr eaLnBrk="1" hangingPunct="1">
              <a:lnSpc>
                <a:spcPct val="80000"/>
              </a:lnSpc>
              <a:buFontTx/>
              <a:buNone/>
            </a:pPr>
            <a:r>
              <a:rPr lang="en-US" smtClean="0">
                <a:ea typeface="ＭＳ Ｐゴシック" pitchFamily="34" charset="-128"/>
              </a:rPr>
              <a:t>For a linear problem, the retrieved profile, Xr, is the sum of the A Priori Profile, Xa, plus the product of the Averaging Kernel, A, times the difference between the Truth Profile, Xt, and Xa:</a:t>
            </a:r>
          </a:p>
          <a:p>
            <a:pPr eaLnBrk="1" hangingPunct="1">
              <a:lnSpc>
                <a:spcPct val="80000"/>
              </a:lnSpc>
              <a:buFontTx/>
              <a:buNone/>
            </a:pPr>
            <a:r>
              <a:rPr lang="en-US" sz="800" smtClean="0">
                <a:ea typeface="ＭＳ Ｐゴシック" pitchFamily="34" charset="-128"/>
              </a:rPr>
              <a:t> </a:t>
            </a:r>
          </a:p>
          <a:p>
            <a:pPr eaLnBrk="1" hangingPunct="1">
              <a:lnSpc>
                <a:spcPct val="80000"/>
              </a:lnSpc>
              <a:buFontTx/>
              <a:buNone/>
            </a:pPr>
            <a:r>
              <a:rPr lang="en-US" smtClean="0">
                <a:ea typeface="ＭＳ Ｐゴシック" pitchFamily="34" charset="-128"/>
              </a:rPr>
              <a:t>		Xr = Xa + A # [Xt – Xa] </a:t>
            </a:r>
          </a:p>
          <a:p>
            <a:pPr eaLnBrk="1" hangingPunct="1">
              <a:lnSpc>
                <a:spcPct val="80000"/>
              </a:lnSpc>
              <a:buFontTx/>
              <a:buNone/>
            </a:pPr>
            <a:r>
              <a:rPr lang="en-US" sz="800" smtClean="0">
                <a:ea typeface="ＭＳ Ｐゴシック" pitchFamily="34" charset="-128"/>
              </a:rPr>
              <a:t> </a:t>
            </a:r>
          </a:p>
          <a:p>
            <a:pPr eaLnBrk="1" hangingPunct="1">
              <a:lnSpc>
                <a:spcPct val="80000"/>
              </a:lnSpc>
              <a:buFontTx/>
              <a:buNone/>
            </a:pPr>
            <a:r>
              <a:rPr lang="en-US" smtClean="0">
                <a:ea typeface="ＭＳ Ｐゴシック" pitchFamily="34" charset="-128"/>
              </a:rPr>
              <a:t>The measurement change, ΔM, is the Jacobian times a profile change, ΔX:</a:t>
            </a:r>
          </a:p>
          <a:p>
            <a:pPr eaLnBrk="1" hangingPunct="1">
              <a:lnSpc>
                <a:spcPct val="80000"/>
              </a:lnSpc>
              <a:buFontTx/>
              <a:buNone/>
            </a:pPr>
            <a:r>
              <a:rPr lang="en-US" smtClean="0">
                <a:ea typeface="ＭＳ Ｐゴシック" pitchFamily="34" charset="-128"/>
              </a:rPr>
              <a:t>		ΔM = K # ΔX</a:t>
            </a:r>
          </a:p>
          <a:p>
            <a:pPr eaLnBrk="1" hangingPunct="1">
              <a:lnSpc>
                <a:spcPct val="80000"/>
              </a:lnSpc>
              <a:buFontTx/>
              <a:buNone/>
            </a:pPr>
            <a:r>
              <a:rPr lang="en-US" sz="800" smtClean="0">
                <a:ea typeface="ＭＳ Ｐゴシック" pitchFamily="34" charset="-128"/>
              </a:rPr>
              <a:t> </a:t>
            </a:r>
          </a:p>
          <a:p>
            <a:pPr eaLnBrk="1" hangingPunct="1">
              <a:lnSpc>
                <a:spcPct val="80000"/>
              </a:lnSpc>
              <a:buFontTx/>
              <a:buNone/>
            </a:pPr>
            <a:r>
              <a:rPr lang="en-US" smtClean="0">
                <a:ea typeface="ＭＳ Ｐゴシック" pitchFamily="34" charset="-128"/>
              </a:rPr>
              <a:t>The retrieval change, ΔXr, is the contribution function times a measurement change, ΔM:</a:t>
            </a:r>
          </a:p>
          <a:p>
            <a:pPr eaLnBrk="1" hangingPunct="1">
              <a:lnSpc>
                <a:spcPct val="80000"/>
              </a:lnSpc>
              <a:buFontTx/>
              <a:buNone/>
            </a:pPr>
            <a:r>
              <a:rPr lang="en-US" smtClean="0">
                <a:ea typeface="ＭＳ Ｐゴシック" pitchFamily="34" charset="-128"/>
              </a:rPr>
              <a:t>		ΔXr = Dy # ΔM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share/compare resources</a:t>
            </a:r>
            <a:endParaRPr lang="en-US" dirty="0"/>
          </a:p>
        </p:txBody>
      </p:sp>
      <p:sp>
        <p:nvSpPr>
          <p:cNvPr id="3" name="Content Placeholder 2"/>
          <p:cNvSpPr>
            <a:spLocks noGrp="1"/>
          </p:cNvSpPr>
          <p:nvPr>
            <p:ph idx="1"/>
          </p:nvPr>
        </p:nvSpPr>
        <p:spPr/>
        <p:txBody>
          <a:bodyPr/>
          <a:lstStyle/>
          <a:p>
            <a:r>
              <a:rPr lang="en-US" dirty="0" smtClean="0"/>
              <a:t>Integrating spheres</a:t>
            </a:r>
          </a:p>
          <a:p>
            <a:r>
              <a:rPr lang="en-US" dirty="0" smtClean="0"/>
              <a:t>Target diffusers</a:t>
            </a:r>
          </a:p>
          <a:p>
            <a:r>
              <a:rPr lang="en-US" dirty="0" smtClean="0"/>
              <a:t>Goniometry </a:t>
            </a:r>
            <a:r>
              <a:rPr lang="en-US" dirty="0" smtClean="0"/>
              <a:t>apparatus</a:t>
            </a:r>
            <a:endParaRPr lang="en-US" dirty="0" smtClean="0"/>
          </a:p>
          <a:p>
            <a:r>
              <a:rPr lang="en-US" dirty="0" smtClean="0"/>
              <a:t>Reference sources</a:t>
            </a:r>
          </a:p>
          <a:p>
            <a:r>
              <a:rPr lang="en-US" dirty="0" smtClean="0"/>
              <a:t>Tunable sources</a:t>
            </a:r>
          </a:p>
          <a:p>
            <a:r>
              <a:rPr lang="en-US" dirty="0" smtClean="0"/>
              <a:t>Vacuum chambers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lum bright="-20000" contrast="40000"/>
          </a:blip>
          <a:srcRect/>
          <a:stretch>
            <a:fillRect/>
          </a:stretch>
        </p:blipFill>
        <p:spPr bwMode="auto">
          <a:xfrm>
            <a:off x="627063" y="76200"/>
            <a:ext cx="6734175" cy="4791075"/>
          </a:xfrm>
          <a:prstGeom prst="rect">
            <a:avLst/>
          </a:prstGeom>
          <a:noFill/>
          <a:ln w="9525">
            <a:noFill/>
            <a:miter lim="800000"/>
            <a:headEnd/>
            <a:tailEnd/>
          </a:ln>
        </p:spPr>
      </p:pic>
      <p:sp>
        <p:nvSpPr>
          <p:cNvPr id="18435" name="Rectangle 3"/>
          <p:cNvSpPr>
            <a:spLocks noChangeArrowheads="1"/>
          </p:cNvSpPr>
          <p:nvPr/>
        </p:nvSpPr>
        <p:spPr bwMode="auto">
          <a:xfrm>
            <a:off x="0" y="4876800"/>
            <a:ext cx="9144000" cy="1949450"/>
          </a:xfrm>
          <a:prstGeom prst="rect">
            <a:avLst/>
          </a:prstGeom>
          <a:noFill/>
          <a:ln w="12700">
            <a:noFill/>
            <a:miter lim="800000"/>
            <a:headEnd/>
            <a:tailEnd/>
          </a:ln>
        </p:spPr>
        <p:txBody>
          <a:bodyPr lIns="101882" tIns="50941" rIns="101882" bIns="50941" anchor="ctr">
            <a:spAutoFit/>
          </a:bodyPr>
          <a:lstStyle/>
          <a:p>
            <a:pPr>
              <a:lnSpc>
                <a:spcPts val="2400"/>
              </a:lnSpc>
            </a:pPr>
            <a:r>
              <a:rPr lang="en-US">
                <a:latin typeface="Times" charset="0"/>
              </a:rPr>
              <a:t>Comparison of actual differences in annual tropical zonal mean profiles retrieved by NOAA-16 and NOAA-17 SBUV/2 for 2003 with those predicted by their differences in their initial residuals. The </a:t>
            </a:r>
            <a:r>
              <a:rPr lang="ja-JP" altLang="en-US">
                <a:latin typeface="Times" charset="0"/>
              </a:rPr>
              <a:t>“</a:t>
            </a:r>
            <a:r>
              <a:rPr lang="en-US" altLang="ja-JP">
                <a:latin typeface="Times" charset="0"/>
              </a:rPr>
              <a:t>+</a:t>
            </a:r>
            <a:r>
              <a:rPr lang="ja-JP" altLang="en-US">
                <a:latin typeface="Times" charset="0"/>
              </a:rPr>
              <a:t>”</a:t>
            </a:r>
            <a:r>
              <a:rPr lang="en-US" altLang="ja-JP">
                <a:latin typeface="Times" charset="0"/>
              </a:rPr>
              <a:t> symbols are Δ</a:t>
            </a:r>
            <a:r>
              <a:rPr lang="en-US" altLang="ja-JP" b="1">
                <a:latin typeface="Times" charset="0"/>
              </a:rPr>
              <a:t>Xr</a:t>
            </a:r>
            <a:r>
              <a:rPr lang="en-US" altLang="ja-JP">
                <a:latin typeface="Times" charset="0"/>
              </a:rPr>
              <a:t> computed directly and the * symbols are </a:t>
            </a:r>
            <a:r>
              <a:rPr lang="en-US" altLang="ja-JP" b="1">
                <a:latin typeface="Times" charset="0"/>
              </a:rPr>
              <a:t>Dy</a:t>
            </a:r>
            <a:r>
              <a:rPr lang="en-US" altLang="ja-JP">
                <a:latin typeface="Times" charset="0"/>
              </a:rPr>
              <a:t> Δ</a:t>
            </a:r>
            <a:r>
              <a:rPr lang="en-US" altLang="ja-JP" b="1">
                <a:latin typeface="Times" charset="0"/>
              </a:rPr>
              <a:t>M</a:t>
            </a:r>
            <a:r>
              <a:rPr lang="en-US" altLang="ja-JP">
                <a:latin typeface="Times" charset="0"/>
              </a:rPr>
              <a:t> with Δ</a:t>
            </a:r>
            <a:r>
              <a:rPr lang="en-US" altLang="ja-JP" b="1">
                <a:latin typeface="Times" charset="0"/>
              </a:rPr>
              <a:t>M</a:t>
            </a:r>
            <a:r>
              <a:rPr lang="en-US" altLang="ja-JP">
                <a:latin typeface="Times" charset="0"/>
              </a:rPr>
              <a:t> computed from the initial residuals. We can produce vary homogeneous Climate Data Records by determining the Δ</a:t>
            </a:r>
            <a:r>
              <a:rPr lang="en-US" altLang="ja-JP" b="1">
                <a:latin typeface="Times" charset="0"/>
              </a:rPr>
              <a:t>M</a:t>
            </a:r>
            <a:r>
              <a:rPr lang="en-US" altLang="ja-JP">
                <a:latin typeface="Times" charset="0"/>
              </a:rPr>
              <a:t> values.</a:t>
            </a:r>
            <a:endParaRPr lang="en-US" sz="4400">
              <a:latin typeface="Times New Roman" pitchFamily="18" charset="0"/>
            </a:endParaRPr>
          </a:p>
        </p:txBody>
      </p:sp>
      <p:sp>
        <p:nvSpPr>
          <p:cNvPr id="18436" name="Text Box 2"/>
          <p:cNvSpPr txBox="1">
            <a:spLocks noChangeArrowheads="1"/>
          </p:cNvSpPr>
          <p:nvPr/>
        </p:nvSpPr>
        <p:spPr bwMode="auto">
          <a:xfrm>
            <a:off x="1752600" y="2209800"/>
            <a:ext cx="1157288" cy="611188"/>
          </a:xfrm>
          <a:prstGeom prst="rect">
            <a:avLst/>
          </a:prstGeom>
          <a:noFill/>
          <a:ln w="9525">
            <a:noFill/>
            <a:miter lim="800000"/>
            <a:headEnd/>
            <a:tailEnd/>
          </a:ln>
        </p:spPr>
        <p:txBody>
          <a:bodyPr lIns="67666" tIns="33833" rIns="67666" bIns="33833"/>
          <a:lstStyle/>
          <a:p>
            <a:pPr eaLnBrk="1" hangingPunct="1">
              <a:spcAft>
                <a:spcPts val="1000"/>
              </a:spcAft>
            </a:pPr>
            <a:r>
              <a:rPr lang="en-US" sz="1800">
                <a:solidFill>
                  <a:srgbClr val="000000"/>
                </a:solidFill>
                <a:cs typeface="Arial" pitchFamily="34" charset="0"/>
              </a:rPr>
              <a:t>+ ΔXr</a:t>
            </a:r>
          </a:p>
          <a:p>
            <a:pPr eaLnBrk="1" hangingPunct="1">
              <a:spcAft>
                <a:spcPts val="1000"/>
              </a:spcAft>
            </a:pPr>
            <a:r>
              <a:rPr lang="en-US" sz="1800">
                <a:solidFill>
                  <a:srgbClr val="000000"/>
                </a:solidFill>
                <a:cs typeface="Arial" pitchFamily="34" charset="0"/>
              </a:rPr>
              <a:t>* Dy # ΔM</a:t>
            </a:r>
            <a:endParaRPr lang="en-US" sz="180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7"/>
          <a:ext cx="9144000" cy="6416675"/>
        </p:xfrm>
        <a:graphic>
          <a:graphicData uri="http://schemas.openxmlformats.org/presentationml/2006/ole">
            <p:oleObj spid="_x0000_s104450" name="Picture" r:id="rId4" imgW="5268293" imgH="3696682" progId="Word.Picture.8">
              <p:embed/>
            </p:oleObj>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1" y="3352800"/>
            <a:ext cx="894797" cy="369332"/>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2"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2"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2" y="6172202"/>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from 240 nm to 300 nm</a:t>
            </a:r>
            <a:endParaRPr lang="en-US" sz="2800" dirty="0"/>
          </a:p>
        </p:txBody>
      </p:sp>
      <p:sp>
        <p:nvSpPr>
          <p:cNvPr id="3" name="Content Placeholder 2"/>
          <p:cNvSpPr>
            <a:spLocks noGrp="1"/>
          </p:cNvSpPr>
          <p:nvPr>
            <p:ph idx="1"/>
          </p:nvPr>
        </p:nvSpPr>
        <p:spPr>
          <a:xfrm>
            <a:off x="152400" y="914400"/>
            <a:ext cx="8686800" cy="5943600"/>
          </a:xfrm>
        </p:spPr>
        <p:txBody>
          <a:bodyPr>
            <a:normAutofit fontScale="62500" lnSpcReduction="20000"/>
          </a:bodyPr>
          <a:lstStyle/>
          <a:p>
            <a:pPr>
              <a:buNone/>
            </a:pPr>
            <a:r>
              <a:rPr lang="en-US" dirty="0" smtClean="0"/>
              <a:t>Compute the measurement residuals using a forward model with the effective scene reflectivity of the clouds and surface determined from longer channel measurements, and the ozone profile prescribed by the Version 8 </a:t>
            </a:r>
            <a:r>
              <a:rPr lang="en-US" i="1" dirty="0" smtClean="0"/>
              <a:t>a priori</a:t>
            </a:r>
            <a:r>
              <a:rPr lang="en-US" dirty="0" smtClean="0"/>
              <a:t> climatology. Viewing geometries and </a:t>
            </a:r>
            <a:r>
              <a:rPr lang="en-US" dirty="0" err="1" smtClean="0"/>
              <a:t>bandpasses</a:t>
            </a:r>
            <a:r>
              <a:rPr lang="en-US" dirty="0" smtClean="0"/>
              <a:t> are as reported for each instrument.</a:t>
            </a:r>
          </a:p>
          <a:p>
            <a:pPr>
              <a:buNone/>
            </a:pPr>
            <a:r>
              <a:rPr lang="en-US" dirty="0" smtClean="0"/>
              <a:t>Compare residuals for channels </a:t>
            </a:r>
            <a:r>
              <a:rPr lang="el-GR" dirty="0" smtClean="0"/>
              <a:t>λ</a:t>
            </a:r>
            <a:r>
              <a:rPr lang="en-US" dirty="0" smtClean="0"/>
              <a:t>1 and </a:t>
            </a:r>
            <a:r>
              <a:rPr lang="el-GR" dirty="0" smtClean="0"/>
              <a:t>λ</a:t>
            </a:r>
            <a:r>
              <a:rPr lang="en-US" dirty="0" smtClean="0"/>
              <a:t>2 where S1*</a:t>
            </a:r>
            <a:r>
              <a:rPr lang="el-GR" dirty="0" smtClean="0"/>
              <a:t>α</a:t>
            </a:r>
            <a:r>
              <a:rPr lang="en-US" dirty="0" smtClean="0"/>
              <a:t>1 = S2*</a:t>
            </a:r>
            <a:r>
              <a:rPr lang="el-GR" dirty="0" smtClean="0"/>
              <a:t> α</a:t>
            </a:r>
            <a:r>
              <a:rPr lang="en-US" dirty="0" smtClean="0"/>
              <a:t>2, where S values give the path lengths and </a:t>
            </a:r>
            <a:r>
              <a:rPr lang="el-GR" dirty="0" smtClean="0"/>
              <a:t>α</a:t>
            </a:r>
            <a:r>
              <a:rPr lang="en-US"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 differences zonal means)</a:t>
            </a:r>
          </a:p>
          <a:p>
            <a:pPr lvl="1"/>
            <a:r>
              <a:rPr lang="en-US" dirty="0" smtClean="0"/>
              <a:t>Opportunistic 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Total ozone or reflectivity uncertainties will affect longer profiling wavelengths.</a:t>
            </a:r>
          </a:p>
          <a:p>
            <a:pPr marL="342900" lvl="1" indent="-342900">
              <a:buNone/>
            </a:pPr>
            <a:r>
              <a:rPr lang="en-US" sz="2900" dirty="0" smtClean="0"/>
              <a:t>Measurement residuals’ correlation with scene reflectivity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33</a:t>
            </a:fld>
            <a:endParaRPr lang="en-US"/>
          </a:p>
        </p:txBody>
      </p:sp>
      <p:pic>
        <p:nvPicPr>
          <p:cNvPr id="98306" name="Picture 2" descr="http://www.star.nesdis.noaa.gov/smcd/spb/sbuv2/release/Daily_SBUV2_zonal_mean_tropics_Initial_1.png"/>
          <p:cNvPicPr>
            <a:picLocks noChangeAspect="1" noChangeArrowheads="1"/>
          </p:cNvPicPr>
          <p:nvPr/>
        </p:nvPicPr>
        <p:blipFill>
          <a:blip r:embed="rId3" cstate="print"/>
          <a:srcRect/>
          <a:stretch>
            <a:fillRect/>
          </a:stretch>
        </p:blipFill>
        <p:spPr bwMode="auto">
          <a:xfrm>
            <a:off x="0" y="0"/>
            <a:ext cx="6553200" cy="6858000"/>
          </a:xfrm>
          <a:prstGeom prst="rect">
            <a:avLst/>
          </a:prstGeom>
          <a:noFill/>
        </p:spPr>
      </p:pic>
      <p:sp>
        <p:nvSpPr>
          <p:cNvPr id="4" name="Rectangle 3"/>
          <p:cNvSpPr/>
          <p:nvPr/>
        </p:nvSpPr>
        <p:spPr>
          <a:xfrm>
            <a:off x="6553200" y="152400"/>
            <a:ext cx="2590800" cy="6476464"/>
          </a:xfrm>
          <a:prstGeom prst="rect">
            <a:avLst/>
          </a:prstGeom>
        </p:spPr>
        <p:txBody>
          <a:bodyPr wrap="square">
            <a:spAutoFit/>
          </a:bodyPr>
          <a:lstStyle/>
          <a:p>
            <a:pPr>
              <a:tabLst>
                <a:tab pos="136525" algn="l"/>
                <a:tab pos="622300" algn="l"/>
                <a:tab pos="1028700" algn="l"/>
              </a:tabLst>
            </a:pPr>
            <a:r>
              <a:rPr lang="en-US" sz="1600" dirty="0" smtClean="0">
                <a:latin typeface="Times New Roman" pitchFamily="18" charset="0"/>
                <a:cs typeface="Times New Roman" pitchFamily="18" charset="0"/>
              </a:rPr>
              <a:t>The figures show the initial measurement residuals for three profile wavelengths (Top 288 nm, Middle 292 nm, and Bottom 298 nm)  for the V8PRO  product for the equatorial daily zonal means (20N to 20S).  The two sets of data are for the NOAA-16  SBUV/2 and the </a:t>
            </a:r>
            <a:r>
              <a:rPr lang="en-US" sz="1600" dirty="0" smtClean="0">
                <a:solidFill>
                  <a:srgbClr val="141BAC"/>
                </a:solidFill>
                <a:latin typeface="Times New Roman" pitchFamily="18" charset="0"/>
                <a:cs typeface="Times New Roman" pitchFamily="18" charset="0"/>
              </a:rPr>
              <a:t>NOAA-17 SBUV/2</a:t>
            </a:r>
            <a:r>
              <a:rPr lang="en-US" sz="1600" dirty="0" smtClean="0">
                <a:latin typeface="Times New Roman" pitchFamily="18" charset="0"/>
                <a:cs typeface="Times New Roman" pitchFamily="18" charset="0"/>
              </a:rPr>
              <a:t>. The units are N-values (~2.3%). The Version 8 algorithm a priori ozone profiles and forward model have been used to allow direct comparison of the radiance/irradiance ratios for the two instruments. NOAA-16 was an afternoon satellite and NOAA-17 was a morning satellite during this period. By the end of the record, the NOAA-16 satellite was in a late afternoon orbit.</a:t>
            </a:r>
            <a:endParaRPr lang="en-US" sz="1600" dirty="0">
              <a:solidFill>
                <a:srgbClr val="00B050"/>
              </a:solidFill>
              <a:latin typeface="Times New Roman" pitchFamily="18" charset="0"/>
              <a:cs typeface="Times New Roman" pitchFamily="18" charset="0"/>
            </a:endParaRPr>
          </a:p>
        </p:txBody>
      </p:sp>
      <p:sp>
        <p:nvSpPr>
          <p:cNvPr id="5" name="TextBox 4"/>
          <p:cNvSpPr txBox="1"/>
          <p:nvPr/>
        </p:nvSpPr>
        <p:spPr>
          <a:xfrm>
            <a:off x="4800600" y="304800"/>
            <a:ext cx="1401346" cy="369332"/>
          </a:xfrm>
          <a:prstGeom prst="rect">
            <a:avLst/>
          </a:prstGeom>
          <a:solidFill>
            <a:schemeClr val="bg1"/>
          </a:solidFill>
        </p:spPr>
        <p:txBody>
          <a:bodyPr wrap="non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ea typeface="ＭＳ Ｐゴシック" pitchFamily="34" charset="-128"/>
            </a:endParaRPr>
          </a:p>
        </p:txBody>
      </p:sp>
      <p:sp>
        <p:nvSpPr>
          <p:cNvPr id="13315" name="Slide Number Placeholder 3"/>
          <p:cNvSpPr>
            <a:spLocks noGrp="1"/>
          </p:cNvSpPr>
          <p:nvPr>
            <p:ph type="sldNum" sz="quarter" idx="10"/>
          </p:nvPr>
        </p:nvSpPr>
        <p:spPr>
          <a:noFill/>
        </p:spPr>
        <p:txBody>
          <a:bodyPr/>
          <a:lstStyle/>
          <a:p>
            <a:fld id="{2A80AD62-E051-4394-A6E2-3ED88B9A7A68}" type="slidenum">
              <a:rPr lang="en-US" smtClean="0"/>
              <a:pPr/>
              <a:t>34</a:t>
            </a:fld>
            <a:endParaRPr lang="en-US" smtClean="0"/>
          </a:p>
        </p:txBody>
      </p:sp>
      <p:pic>
        <p:nvPicPr>
          <p:cNvPr id="13316" name="Picture 2" descr="http://www.star.nesdis.noaa.gov/smcd/spb/wyu/OMPS/Profile/V8/TS.tropics-90w0.OMPS.NOAA1819_cha4to6_InitR.png"/>
          <p:cNvPicPr>
            <a:picLocks noChangeAspect="1" noChangeArrowheads="1"/>
          </p:cNvPicPr>
          <p:nvPr/>
        </p:nvPicPr>
        <p:blipFill>
          <a:blip r:embed="rId3" cstate="print"/>
          <a:srcRect/>
          <a:stretch>
            <a:fillRect/>
          </a:stretch>
        </p:blipFill>
        <p:spPr bwMode="auto">
          <a:xfrm>
            <a:off x="176213" y="76200"/>
            <a:ext cx="85725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star.nesdis.noaa.gov/smcd/spb/wyu/OMPS/comparison/chasing/v8pro/O3_chasing_12panel_20130615_sbuv.v8pro_vs_omps.v8pro.png"/>
          <p:cNvPicPr>
            <a:picLocks noChangeArrowheads="1"/>
          </p:cNvPicPr>
          <p:nvPr/>
        </p:nvPicPr>
        <p:blipFill>
          <a:blip r:embed="rId3" cstate="print">
            <a:lum bright="-20000" contrast="40000"/>
          </a:blip>
          <a:srcRect t="74105"/>
          <a:stretch>
            <a:fillRect/>
          </a:stretch>
        </p:blipFill>
        <p:spPr bwMode="auto">
          <a:xfrm>
            <a:off x="4528458" y="3171825"/>
            <a:ext cx="4343400" cy="1171575"/>
          </a:xfrm>
          <a:prstGeom prst="rect">
            <a:avLst/>
          </a:prstGeom>
          <a:noFill/>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Chasing Orbit Comparisons to SBUV/2</a:t>
            </a:r>
            <a:endParaRPr lang="en-US" dirty="0"/>
          </a:p>
        </p:txBody>
      </p:sp>
      <p:sp>
        <p:nvSpPr>
          <p:cNvPr id="3" name="Content Placeholder 2"/>
          <p:cNvSpPr>
            <a:spLocks noGrp="1"/>
          </p:cNvSpPr>
          <p:nvPr>
            <p:ph idx="1"/>
          </p:nvPr>
        </p:nvSpPr>
        <p:spPr>
          <a:xfrm>
            <a:off x="152400" y="838200"/>
            <a:ext cx="4419600" cy="5810956"/>
          </a:xfrm>
        </p:spPr>
        <p:txBody>
          <a:bodyPr>
            <a:noAutofit/>
          </a:bodyPr>
          <a:lstStyle/>
          <a:p>
            <a:pPr marL="0">
              <a:buNone/>
            </a:pPr>
            <a:r>
              <a:rPr lang="en-US" sz="1800" dirty="0" smtClean="0"/>
              <a:t>  Approximately every 12 days, the orbital tracks for the NOAA-19 and S-NPP spacecrafts align and allow comparisons of products for similar locations with small viewing time differences. The top figure shows convergence of the orbital paths.</a:t>
            </a:r>
            <a:endParaRPr lang="en-US" sz="900" dirty="0" smtClean="0"/>
          </a:p>
          <a:p>
            <a:pPr marL="0">
              <a:buNone/>
            </a:pPr>
            <a:r>
              <a:rPr lang="en-US" sz="1800" dirty="0" smtClean="0"/>
              <a:t>  Products and residuals from the same retrieval algorithms for SBUV/2 and </a:t>
            </a:r>
            <a:r>
              <a:rPr lang="en-US" sz="1800" dirty="0" smtClean="0">
                <a:solidFill>
                  <a:srgbClr val="FF0000"/>
                </a:solidFill>
              </a:rPr>
              <a:t>OMPS NP </a:t>
            </a:r>
            <a:r>
              <a:rPr lang="en-US" sz="1800" dirty="0" smtClean="0"/>
              <a:t>can be compared directly. The bottom figures shows ozone amounts for nine layers for the two Version 8 retrievals with the top left for the lowest layer and the bottom right for the highest layer.</a:t>
            </a:r>
            <a:br>
              <a:rPr lang="en-US" sz="1800" dirty="0" smtClean="0"/>
            </a:br>
            <a:r>
              <a:rPr lang="en-US" sz="1800" dirty="0" smtClean="0"/>
              <a:t>  Additional monitoring plots provided at</a:t>
            </a:r>
          </a:p>
          <a:p>
            <a:pPr marL="0">
              <a:buNone/>
            </a:pPr>
            <a:r>
              <a:rPr lang="en-US" sz="1800" dirty="0" smtClean="0">
                <a:hlinkClick r:id="rId4"/>
              </a:rPr>
              <a:t>http://www.star.nesdis.noaa.gov/icvs/prodDemos/proOMPSbeta.O3PRO_V8.php</a:t>
            </a:r>
            <a:endParaRPr lang="en-US" sz="1800" dirty="0" smtClean="0"/>
          </a:p>
          <a:p>
            <a:pPr marL="0">
              <a:buNone/>
            </a:pPr>
            <a:r>
              <a:rPr lang="en-US" sz="1800" dirty="0" smtClean="0"/>
              <a:t>show that the ozone profile differences are consistent with the initial measurement residuals computed relative to the first guess profiles.</a:t>
            </a:r>
            <a:endParaRPr lang="en-US" sz="1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35</a:t>
            </a:fld>
            <a:endParaRPr lang="en-US"/>
          </a:p>
        </p:txBody>
      </p:sp>
      <p:pic>
        <p:nvPicPr>
          <p:cNvPr id="6" name="Picture 2" descr="http://www.star.nesdis.noaa.gov/smcd/spb/wyu/OMPS/comparison/chasing/np/ChasingOrbit_OMPS_N19_20130615.png"/>
          <p:cNvPicPr>
            <a:picLocks noChangeAspect="1" noChangeArrowheads="1"/>
          </p:cNvPicPr>
          <p:nvPr/>
        </p:nvPicPr>
        <p:blipFill>
          <a:blip r:embed="rId5" cstate="print"/>
          <a:srcRect/>
          <a:stretch>
            <a:fillRect/>
          </a:stretch>
        </p:blipFill>
        <p:spPr bwMode="auto">
          <a:xfrm>
            <a:off x="4572000" y="609601"/>
            <a:ext cx="4511039" cy="2514599"/>
          </a:xfrm>
          <a:prstGeom prst="rect">
            <a:avLst/>
          </a:prstGeom>
          <a:noFill/>
        </p:spPr>
      </p:pic>
      <p:pic>
        <p:nvPicPr>
          <p:cNvPr id="1028" name="Picture 4" descr="http://www.star.nesdis.noaa.gov/smcd/spb/wyu/OMPS/comparison/chasing/v8pro/O3_chasing_21panel_20130615_sbuv.v8pro_vs_omps.v8pro.png"/>
          <p:cNvPicPr>
            <a:picLocks noChangeAspect="1" noChangeArrowheads="1"/>
          </p:cNvPicPr>
          <p:nvPr/>
        </p:nvPicPr>
        <p:blipFill>
          <a:blip r:embed="rId6" cstate="print">
            <a:lum bright="-20000" contrast="40000"/>
          </a:blip>
          <a:srcRect b="49832"/>
          <a:stretch>
            <a:fillRect/>
          </a:stretch>
        </p:blipFill>
        <p:spPr bwMode="auto">
          <a:xfrm>
            <a:off x="4552950" y="4343400"/>
            <a:ext cx="4286250" cy="2286000"/>
          </a:xfrm>
          <a:prstGeom prst="rect">
            <a:avLst/>
          </a:prstGeom>
          <a:noFill/>
        </p:spPr>
      </p:pic>
      <p:sp>
        <p:nvSpPr>
          <p:cNvPr id="10" name="TextBox 9"/>
          <p:cNvSpPr txBox="1"/>
          <p:nvPr/>
        </p:nvSpPr>
        <p:spPr>
          <a:xfrm>
            <a:off x="5029200" y="4724400"/>
            <a:ext cx="875432" cy="369332"/>
          </a:xfrm>
          <a:prstGeom prst="rect">
            <a:avLst/>
          </a:prstGeom>
          <a:noFill/>
        </p:spPr>
        <p:txBody>
          <a:bodyPr wrap="none" rtlCol="0">
            <a:spAutoFit/>
          </a:bodyPr>
          <a:lstStyle/>
          <a:p>
            <a:r>
              <a:rPr lang="en-US" dirty="0" smtClean="0"/>
              <a:t>4.0 </a:t>
            </a:r>
            <a:r>
              <a:rPr lang="en-US" dirty="0" err="1" smtClean="0"/>
              <a:t>hPa</a:t>
            </a:r>
            <a:endParaRPr lang="en-US" dirty="0"/>
          </a:p>
        </p:txBody>
      </p:sp>
      <p:sp>
        <p:nvSpPr>
          <p:cNvPr id="11" name="TextBox 10"/>
          <p:cNvSpPr txBox="1"/>
          <p:nvPr/>
        </p:nvSpPr>
        <p:spPr>
          <a:xfrm>
            <a:off x="4915768" y="5867400"/>
            <a:ext cx="875432" cy="369332"/>
          </a:xfrm>
          <a:prstGeom prst="rect">
            <a:avLst/>
          </a:prstGeom>
          <a:noFill/>
        </p:spPr>
        <p:txBody>
          <a:bodyPr wrap="none" rtlCol="0">
            <a:spAutoFit/>
          </a:bodyPr>
          <a:lstStyle/>
          <a:p>
            <a:r>
              <a:rPr lang="en-US" dirty="0" smtClean="0"/>
              <a:t>1.0 </a:t>
            </a:r>
            <a:r>
              <a:rPr lang="en-US" dirty="0" err="1" smtClean="0"/>
              <a:t>hPa</a:t>
            </a:r>
            <a:endParaRPr lang="en-US" dirty="0"/>
          </a:p>
        </p:txBody>
      </p:sp>
      <p:sp>
        <p:nvSpPr>
          <p:cNvPr id="12" name="TextBox 11"/>
          <p:cNvSpPr txBox="1"/>
          <p:nvPr/>
        </p:nvSpPr>
        <p:spPr>
          <a:xfrm>
            <a:off x="4953000" y="3657600"/>
            <a:ext cx="817724" cy="369332"/>
          </a:xfrm>
          <a:prstGeom prst="rect">
            <a:avLst/>
          </a:prstGeom>
          <a:noFill/>
        </p:spPr>
        <p:txBody>
          <a:bodyPr wrap="none" rtlCol="0">
            <a:spAutoFit/>
          </a:bodyPr>
          <a:lstStyle/>
          <a:p>
            <a:r>
              <a:rPr lang="en-US" dirty="0" smtClean="0"/>
              <a:t>16 </a:t>
            </a:r>
            <a:r>
              <a:rPr lang="en-US" dirty="0" err="1" smtClean="0"/>
              <a:t>hPa</a:t>
            </a:r>
            <a:endParaRPr lang="en-US" dirty="0"/>
          </a:p>
        </p:txBody>
      </p:sp>
      <p:sp>
        <p:nvSpPr>
          <p:cNvPr id="14" name="TextBox 13"/>
          <p:cNvSpPr txBox="1"/>
          <p:nvPr/>
        </p:nvSpPr>
        <p:spPr>
          <a:xfrm>
            <a:off x="6477000" y="4724400"/>
            <a:ext cx="875432" cy="369332"/>
          </a:xfrm>
          <a:prstGeom prst="rect">
            <a:avLst/>
          </a:prstGeom>
          <a:noFill/>
        </p:spPr>
        <p:txBody>
          <a:bodyPr wrap="none" rtlCol="0">
            <a:spAutoFit/>
          </a:bodyPr>
          <a:lstStyle/>
          <a:p>
            <a:r>
              <a:rPr lang="en-US" dirty="0" smtClean="0"/>
              <a:t>2.5 </a:t>
            </a:r>
            <a:r>
              <a:rPr lang="en-US" dirty="0" err="1" smtClean="0"/>
              <a:t>hPa</a:t>
            </a:r>
            <a:endParaRPr lang="en-US" dirty="0"/>
          </a:p>
        </p:txBody>
      </p:sp>
      <p:sp>
        <p:nvSpPr>
          <p:cNvPr id="15" name="TextBox 14"/>
          <p:cNvSpPr txBox="1"/>
          <p:nvPr/>
        </p:nvSpPr>
        <p:spPr>
          <a:xfrm>
            <a:off x="6363568" y="5867400"/>
            <a:ext cx="992451" cy="369332"/>
          </a:xfrm>
          <a:prstGeom prst="rect">
            <a:avLst/>
          </a:prstGeom>
          <a:noFill/>
        </p:spPr>
        <p:txBody>
          <a:bodyPr wrap="none" rtlCol="0">
            <a:spAutoFit/>
          </a:bodyPr>
          <a:lstStyle/>
          <a:p>
            <a:r>
              <a:rPr lang="en-US" dirty="0" smtClean="0"/>
              <a:t>0.64 </a:t>
            </a:r>
            <a:r>
              <a:rPr lang="en-US" dirty="0" err="1" smtClean="0"/>
              <a:t>hPa</a:t>
            </a:r>
            <a:endParaRPr lang="en-US" dirty="0"/>
          </a:p>
        </p:txBody>
      </p:sp>
      <p:sp>
        <p:nvSpPr>
          <p:cNvPr id="16" name="TextBox 15"/>
          <p:cNvSpPr txBox="1"/>
          <p:nvPr/>
        </p:nvSpPr>
        <p:spPr>
          <a:xfrm>
            <a:off x="6400800" y="3657600"/>
            <a:ext cx="817724" cy="369332"/>
          </a:xfrm>
          <a:prstGeom prst="rect">
            <a:avLst/>
          </a:prstGeom>
          <a:noFill/>
        </p:spPr>
        <p:txBody>
          <a:bodyPr wrap="none" rtlCol="0">
            <a:spAutoFit/>
          </a:bodyPr>
          <a:lstStyle/>
          <a:p>
            <a:r>
              <a:rPr lang="en-US" dirty="0" smtClean="0"/>
              <a:t>10 </a:t>
            </a:r>
            <a:r>
              <a:rPr lang="en-US" dirty="0" err="1" smtClean="0"/>
              <a:t>hPa</a:t>
            </a:r>
            <a:endParaRPr lang="en-US" dirty="0"/>
          </a:p>
        </p:txBody>
      </p:sp>
      <p:sp>
        <p:nvSpPr>
          <p:cNvPr id="17" name="TextBox 16"/>
          <p:cNvSpPr txBox="1"/>
          <p:nvPr/>
        </p:nvSpPr>
        <p:spPr>
          <a:xfrm>
            <a:off x="7848600" y="4724400"/>
            <a:ext cx="875432" cy="369332"/>
          </a:xfrm>
          <a:prstGeom prst="rect">
            <a:avLst/>
          </a:prstGeom>
          <a:noFill/>
        </p:spPr>
        <p:txBody>
          <a:bodyPr wrap="none" rtlCol="0">
            <a:spAutoFit/>
          </a:bodyPr>
          <a:lstStyle/>
          <a:p>
            <a:r>
              <a:rPr lang="en-US" dirty="0" smtClean="0"/>
              <a:t>1.6 </a:t>
            </a:r>
            <a:r>
              <a:rPr lang="en-US" dirty="0" err="1" smtClean="0"/>
              <a:t>hPa</a:t>
            </a:r>
            <a:endParaRPr lang="en-US" dirty="0"/>
          </a:p>
        </p:txBody>
      </p:sp>
      <p:sp>
        <p:nvSpPr>
          <p:cNvPr id="18" name="TextBox 17"/>
          <p:cNvSpPr txBox="1"/>
          <p:nvPr/>
        </p:nvSpPr>
        <p:spPr>
          <a:xfrm>
            <a:off x="7772400" y="5867400"/>
            <a:ext cx="875432" cy="369332"/>
          </a:xfrm>
          <a:prstGeom prst="rect">
            <a:avLst/>
          </a:prstGeom>
          <a:noFill/>
        </p:spPr>
        <p:txBody>
          <a:bodyPr wrap="none" rtlCol="0">
            <a:spAutoFit/>
          </a:bodyPr>
          <a:lstStyle/>
          <a:p>
            <a:r>
              <a:rPr lang="en-US" dirty="0" smtClean="0"/>
              <a:t>0.4 </a:t>
            </a:r>
            <a:r>
              <a:rPr lang="en-US" dirty="0" err="1" smtClean="0"/>
              <a:t>hPa</a:t>
            </a:r>
            <a:endParaRPr lang="en-US" dirty="0"/>
          </a:p>
        </p:txBody>
      </p:sp>
      <p:sp>
        <p:nvSpPr>
          <p:cNvPr id="19" name="TextBox 18"/>
          <p:cNvSpPr txBox="1"/>
          <p:nvPr/>
        </p:nvSpPr>
        <p:spPr>
          <a:xfrm>
            <a:off x="7809632" y="3657600"/>
            <a:ext cx="875432" cy="369332"/>
          </a:xfrm>
          <a:prstGeom prst="rect">
            <a:avLst/>
          </a:prstGeom>
          <a:noFill/>
        </p:spPr>
        <p:txBody>
          <a:bodyPr wrap="none" rtlCol="0">
            <a:spAutoFit/>
          </a:bodyPr>
          <a:lstStyle/>
          <a:p>
            <a:r>
              <a:rPr lang="en-US" dirty="0" smtClean="0"/>
              <a:t>6.4 </a:t>
            </a:r>
            <a:r>
              <a:rPr lang="en-US" dirty="0" err="1" smtClean="0"/>
              <a:t>hPa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vdc.gsfc.nasa.gov/pub/DSCOVR/Pandora/Pics/187_1003702_asia_dxm.jpg"/>
          <p:cNvPicPr>
            <a:picLocks noChangeAspect="1" noChangeArrowheads="1"/>
          </p:cNvPicPr>
          <p:nvPr/>
        </p:nvPicPr>
        <p:blipFill>
          <a:blip r:embed="rId2" cstate="print"/>
          <a:srcRect l="9766" t="6250" r="8203" b="7813"/>
          <a:stretch>
            <a:fillRect/>
          </a:stretch>
        </p:blipFill>
        <p:spPr bwMode="auto">
          <a:xfrm>
            <a:off x="0" y="3352800"/>
            <a:ext cx="3200400" cy="3352800"/>
          </a:xfrm>
          <a:prstGeom prst="rect">
            <a:avLst/>
          </a:prstGeom>
          <a:noFill/>
        </p:spPr>
      </p:pic>
      <p:pic>
        <p:nvPicPr>
          <p:cNvPr id="1028" name="Picture 4" descr="http://avdc.gsfc.nasa.gov/pub/DSCOVR/Pandora/Pics/181_1003703_africa_dxm.jpg"/>
          <p:cNvPicPr>
            <a:picLocks noChangeAspect="1" noChangeArrowheads="1"/>
          </p:cNvPicPr>
          <p:nvPr/>
        </p:nvPicPr>
        <p:blipFill>
          <a:blip r:embed="rId3" cstate="print"/>
          <a:srcRect l="7813" t="7813" r="6250" b="6250"/>
          <a:stretch>
            <a:fillRect/>
          </a:stretch>
        </p:blipFill>
        <p:spPr bwMode="auto">
          <a:xfrm>
            <a:off x="2895600" y="0"/>
            <a:ext cx="3352800" cy="3352800"/>
          </a:xfrm>
          <a:prstGeom prst="rect">
            <a:avLst/>
          </a:prstGeom>
          <a:noFill/>
        </p:spPr>
      </p:pic>
      <p:pic>
        <p:nvPicPr>
          <p:cNvPr id="1030" name="Picture 6" descr="http://avdc.gsfc.nasa.gov/pub/DSCOVR/Pandora/Pics/181_1003704_americas_dxm.jpg"/>
          <p:cNvPicPr>
            <a:picLocks noChangeAspect="1" noChangeArrowheads="1"/>
          </p:cNvPicPr>
          <p:nvPr/>
        </p:nvPicPr>
        <p:blipFill>
          <a:blip r:embed="rId4" cstate="print"/>
          <a:srcRect l="8203" t="4297" r="5859" b="9766"/>
          <a:stretch>
            <a:fillRect/>
          </a:stretch>
        </p:blipFill>
        <p:spPr bwMode="auto">
          <a:xfrm>
            <a:off x="5791200" y="3276600"/>
            <a:ext cx="3352800" cy="3352800"/>
          </a:xfrm>
          <a:prstGeom prst="rect">
            <a:avLst/>
          </a:prstGeom>
          <a:noFill/>
        </p:spPr>
      </p:pic>
      <p:sp>
        <p:nvSpPr>
          <p:cNvPr id="7" name="TextBox 6"/>
          <p:cNvSpPr txBox="1"/>
          <p:nvPr/>
        </p:nvSpPr>
        <p:spPr>
          <a:xfrm>
            <a:off x="381000" y="533400"/>
            <a:ext cx="1459567" cy="646331"/>
          </a:xfrm>
          <a:prstGeom prst="rect">
            <a:avLst/>
          </a:prstGeom>
          <a:noFill/>
        </p:spPr>
        <p:txBody>
          <a:bodyPr wrap="none" rtlCol="0">
            <a:spAutoFit/>
          </a:bodyPr>
          <a:lstStyle/>
          <a:p>
            <a:r>
              <a:rPr lang="en-US" dirty="0" smtClean="0"/>
              <a:t>DSCOVR EPIC</a:t>
            </a:r>
          </a:p>
          <a:p>
            <a:r>
              <a:rPr lang="en-US" dirty="0" smtClean="0"/>
              <a:t>Photo Gallery</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SCOVR 4-hour Lunar Transit.avi">
            <a:hlinkClick r:id="" action="ppaction://media"/>
          </p:cNvPr>
          <p:cNvPicPr>
            <a:picLocks noGrp="1" noRot="1" noChangeAspect="1"/>
          </p:cNvPicPr>
          <p:nvPr>
            <p:ph idx="1"/>
            <a:videoFile r:link="rId1"/>
          </p:nvPr>
        </p:nvPicPr>
        <p:blipFill>
          <a:blip r:embed="rId3" cstate="print"/>
          <a:stretch>
            <a:fillRect/>
          </a:stretch>
        </p:blipFill>
        <p:spPr>
          <a:xfrm>
            <a:off x="0" y="64770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zone_hole_2014_09_30_mod.png"/>
          <p:cNvPicPr>
            <a:picLocks noChangeAspect="1"/>
          </p:cNvPicPr>
          <p:nvPr/>
        </p:nvPicPr>
        <p:blipFill>
          <a:blip r:embed="rId3" cstate="print"/>
          <a:srcRect l="8333" t="4875" r="4584" b="2500"/>
          <a:stretch>
            <a:fillRect/>
          </a:stretch>
        </p:blipFill>
        <p:spPr>
          <a:xfrm>
            <a:off x="1" y="0"/>
            <a:ext cx="9143999" cy="6858000"/>
          </a:xfrm>
          <a:prstGeom prst="rect">
            <a:avLst/>
          </a:prstGeom>
        </p:spPr>
      </p:pic>
      <p:sp>
        <p:nvSpPr>
          <p:cNvPr id="2" name="Title 1"/>
          <p:cNvSpPr>
            <a:spLocks noGrp="1"/>
          </p:cNvSpPr>
          <p:nvPr>
            <p:ph type="ctrTitle"/>
          </p:nvPr>
        </p:nvSpPr>
        <p:spPr>
          <a:xfrm>
            <a:off x="685800" y="1524000"/>
            <a:ext cx="7772400" cy="993775"/>
          </a:xfrm>
        </p:spPr>
        <p:txBody>
          <a:bodyPr>
            <a:normAutofit fontScale="90000"/>
          </a:bodyPr>
          <a:lstStyle/>
          <a:p>
            <a:r>
              <a:rPr lang="en-US" dirty="0" smtClean="0">
                <a:solidFill>
                  <a:srgbClr val="FFFF00"/>
                </a:solidFill>
              </a:rPr>
              <a:t>Continuing the Record </a:t>
            </a:r>
            <a:br>
              <a:rPr lang="en-US" dirty="0" smtClean="0">
                <a:solidFill>
                  <a:srgbClr val="FFFF00"/>
                </a:solidFill>
              </a:rPr>
            </a:br>
            <a:r>
              <a:rPr lang="en-US" dirty="0" smtClean="0">
                <a:solidFill>
                  <a:srgbClr val="FFFF00"/>
                </a:solidFill>
              </a:rPr>
              <a:t>of</a:t>
            </a:r>
            <a:br>
              <a:rPr lang="en-US" dirty="0" smtClean="0">
                <a:solidFill>
                  <a:srgbClr val="FFFF00"/>
                </a:solidFill>
              </a:rPr>
            </a:br>
            <a:r>
              <a:rPr lang="en-US" dirty="0" smtClean="0">
                <a:solidFill>
                  <a:srgbClr val="FFFF00"/>
                </a:solidFill>
              </a:rPr>
              <a:t>Ozone Monitoring </a:t>
            </a:r>
            <a:br>
              <a:rPr lang="en-US" dirty="0" smtClean="0">
                <a:solidFill>
                  <a:srgbClr val="FFFF00"/>
                </a:solidFill>
              </a:rPr>
            </a:br>
            <a:r>
              <a:rPr lang="en-US" dirty="0" smtClean="0">
                <a:solidFill>
                  <a:srgbClr val="FFFF00"/>
                </a:solidFill>
              </a:rPr>
              <a:t>from</a:t>
            </a:r>
            <a:br>
              <a:rPr lang="en-US" dirty="0" smtClean="0">
                <a:solidFill>
                  <a:srgbClr val="FFFF00"/>
                </a:solidFill>
              </a:rPr>
            </a:br>
            <a:r>
              <a:rPr lang="en-US" dirty="0" smtClean="0">
                <a:solidFill>
                  <a:srgbClr val="FFFF00"/>
                </a:solidFill>
              </a:rPr>
              <a:t>NOAA Satellite Instruments</a:t>
            </a:r>
            <a:endParaRPr lang="en-US" dirty="0">
              <a:solidFill>
                <a:srgbClr val="FFFF00"/>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rgbClr val="FFFF00"/>
                </a:solidFill>
              </a:rPr>
              <a:t>EUMETSAT 2015 Conference</a:t>
            </a:r>
          </a:p>
          <a:p>
            <a:r>
              <a:rPr lang="en-US" dirty="0" smtClean="0">
                <a:solidFill>
                  <a:srgbClr val="FFFF00"/>
                </a:solidFill>
              </a:rPr>
              <a:t>L. Flynn and C. Pan</a:t>
            </a:r>
          </a:p>
          <a:p>
            <a:r>
              <a:rPr lang="en-US" dirty="0" smtClean="0">
                <a:solidFill>
                  <a:srgbClr val="FFFF00"/>
                </a:solidFill>
              </a:rPr>
              <a:t>with contributions from other members of</a:t>
            </a:r>
          </a:p>
          <a:p>
            <a:r>
              <a:rPr lang="en-US" dirty="0" smtClean="0">
                <a:solidFill>
                  <a:srgbClr val="FFFF00"/>
                </a:solidFill>
              </a:rPr>
              <a:t>the NOAA and NASA OMPS S-NPP Teams</a:t>
            </a:r>
          </a:p>
          <a:p>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0"/>
              </a:spcBef>
              <a:buNone/>
            </a:pPr>
            <a:r>
              <a:rPr lang="en-US" dirty="0" smtClean="0"/>
              <a:t>The </a:t>
            </a:r>
            <a:r>
              <a:rPr lang="en-US" dirty="0"/>
              <a:t>Ozone Mapping and Profiler Suite (OMPS) is designed to make measurements of scattered solar UV and visible radiance with three separate </a:t>
            </a:r>
            <a:r>
              <a:rPr lang="en-US" dirty="0" smtClean="0"/>
              <a:t>CCD detectors. </a:t>
            </a:r>
            <a:r>
              <a:rPr lang="en-US" dirty="0"/>
              <a:t>The measurements contain information on atmospheric ozone and other trace gases. This talk </a:t>
            </a:r>
            <a:r>
              <a:rPr lang="en-US" dirty="0" smtClean="0"/>
              <a:t>reports </a:t>
            </a:r>
            <a:r>
              <a:rPr lang="en-US" dirty="0"/>
              <a:t>on the performance of the instruments and the validation of the ozone products with particular attention to their ability to provide </a:t>
            </a:r>
            <a:r>
              <a:rPr lang="en-US" dirty="0" smtClean="0"/>
              <a:t>ozone monitoring. </a:t>
            </a:r>
            <a:r>
              <a:rPr lang="en-US" dirty="0"/>
              <a:t>The OMPS measurements are well on the way to being fully validated with on-board calibration system performing as desired and thorough characterizations of stray light, wavelength scale shift, throughput degradation, non-linearity and dark current to provide models to correct for these effects. The Version 8 Ozone Profile and Total Ozone Algorithms used to create the earlier parts of the corresponding </a:t>
            </a:r>
            <a:r>
              <a:rPr lang="en-US" dirty="0" smtClean="0"/>
              <a:t>long-term records </a:t>
            </a:r>
            <a:r>
              <a:rPr lang="en-US" dirty="0"/>
              <a:t>have been adapted to produce similar products from OMPS measurements. </a:t>
            </a:r>
            <a:r>
              <a:rPr lang="en-US" dirty="0" smtClean="0"/>
              <a:t>Comparisons </a:t>
            </a:r>
            <a:r>
              <a:rPr lang="en-US" dirty="0"/>
              <a:t>with NOAA-19 SBUV/2 and EOS Aura OMI products show excellent consistency</a:t>
            </a:r>
            <a:r>
              <a:rPr lang="en-US" dirty="0" smtClean="0"/>
              <a:t>. The OMPS Limb Profiler products are advancing with improved modeling and better estimates of stray light and pointing errors.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What can we estimate in orbit?</a:t>
            </a:r>
            <a:endParaRPr lang="en-US" dirty="0"/>
          </a:p>
        </p:txBody>
      </p:sp>
      <p:sp>
        <p:nvSpPr>
          <p:cNvPr id="3" name="Content Placeholder 2"/>
          <p:cNvSpPr>
            <a:spLocks noGrp="1"/>
          </p:cNvSpPr>
          <p:nvPr>
            <p:ph idx="1"/>
          </p:nvPr>
        </p:nvSpPr>
        <p:spPr>
          <a:xfrm>
            <a:off x="457200" y="762000"/>
            <a:ext cx="8229600" cy="5638800"/>
          </a:xfrm>
        </p:spPr>
        <p:txBody>
          <a:bodyPr>
            <a:normAutofit fontScale="47500" lnSpcReduction="20000"/>
          </a:bodyPr>
          <a:lstStyle/>
          <a:p>
            <a:r>
              <a:rPr lang="en-US" dirty="0" smtClean="0"/>
              <a:t>Radiance/Irradiance Absolute Calibration </a:t>
            </a:r>
          </a:p>
          <a:p>
            <a:pPr lvl="1"/>
            <a:r>
              <a:rPr lang="en-US" dirty="0" smtClean="0"/>
              <a:t>Truth plus RT Forward models</a:t>
            </a:r>
          </a:p>
          <a:p>
            <a:r>
              <a:rPr lang="en-US" dirty="0" smtClean="0"/>
              <a:t>Wavelength scale</a:t>
            </a:r>
          </a:p>
          <a:p>
            <a:pPr lvl="1"/>
            <a:r>
              <a:rPr lang="en-US" dirty="0" smtClean="0"/>
              <a:t>Solar features and correlation of shifts with temperature sensor measurements</a:t>
            </a:r>
          </a:p>
          <a:p>
            <a:r>
              <a:rPr lang="en-US" dirty="0" smtClean="0"/>
              <a:t>Bandpass </a:t>
            </a:r>
          </a:p>
          <a:p>
            <a:pPr lvl="1"/>
            <a:r>
              <a:rPr lang="en-US" dirty="0" smtClean="0"/>
              <a:t>Difficult – broadening or narrowing of solar features.</a:t>
            </a:r>
          </a:p>
          <a:p>
            <a:r>
              <a:rPr lang="en-US" dirty="0" smtClean="0"/>
              <a:t>Stray Light </a:t>
            </a:r>
          </a:p>
          <a:p>
            <a:pPr lvl="1"/>
            <a:r>
              <a:rPr lang="en-US" dirty="0" smtClean="0"/>
              <a:t>Correlation of variations for sources and targets, EOFs</a:t>
            </a:r>
          </a:p>
          <a:p>
            <a:r>
              <a:rPr lang="en-US" dirty="0" smtClean="0"/>
              <a:t>Diffuser</a:t>
            </a:r>
          </a:p>
          <a:p>
            <a:pPr lvl="1"/>
            <a:r>
              <a:rPr lang="en-US" dirty="0" smtClean="0"/>
              <a:t>Bootstrap angles over a measurement</a:t>
            </a:r>
          </a:p>
          <a:p>
            <a:r>
              <a:rPr lang="en-US" dirty="0" smtClean="0"/>
              <a:t>Polarization </a:t>
            </a:r>
          </a:p>
          <a:p>
            <a:pPr lvl="1"/>
            <a:r>
              <a:rPr lang="en-US" dirty="0" smtClean="0"/>
              <a:t>Without a  dedicated measurement, this is tough. RT Models</a:t>
            </a:r>
          </a:p>
          <a:p>
            <a:r>
              <a:rPr lang="en-US" dirty="0" smtClean="0"/>
              <a:t>Non-linearity </a:t>
            </a:r>
          </a:p>
          <a:p>
            <a:pPr lvl="1"/>
            <a:r>
              <a:rPr lang="en-US" dirty="0" smtClean="0"/>
              <a:t>Use internal source and integration time to produce intensity</a:t>
            </a:r>
          </a:p>
          <a:p>
            <a:pPr lvl="1"/>
            <a:r>
              <a:rPr lang="en-US" dirty="0" smtClean="0"/>
              <a:t>Bias versus signal levels (Shift in distribution)</a:t>
            </a:r>
          </a:p>
          <a:p>
            <a:r>
              <a:rPr lang="en-US" dirty="0" smtClean="0"/>
              <a:t>Measurements in Vacuum </a:t>
            </a:r>
          </a:p>
          <a:p>
            <a:pPr lvl="1"/>
            <a:r>
              <a:rPr lang="en-US" dirty="0" smtClean="0"/>
              <a:t>No choice – a lot can go on from ground to orbit</a:t>
            </a:r>
          </a:p>
          <a:p>
            <a:r>
              <a:rPr lang="en-US" dirty="0" smtClean="0"/>
              <a:t>SNR </a:t>
            </a:r>
          </a:p>
          <a:p>
            <a:pPr lvl="1"/>
            <a:r>
              <a:rPr lang="en-US" dirty="0" smtClean="0"/>
              <a:t>Difference methods, EOFs</a:t>
            </a:r>
          </a:p>
          <a:p>
            <a:r>
              <a:rPr lang="en-US" dirty="0" smtClean="0"/>
              <a:t>Darks</a:t>
            </a:r>
          </a:p>
          <a:p>
            <a:pPr lvl="1"/>
            <a:r>
              <a:rPr lang="en-US" dirty="0" smtClean="0"/>
              <a:t>Door closed measurements</a:t>
            </a:r>
          </a:p>
          <a:p>
            <a:r>
              <a:rPr lang="en-US" dirty="0" smtClean="0"/>
              <a:t>Reflectivity and wavelength dependence of biases</a:t>
            </a:r>
          </a:p>
          <a:p>
            <a:pPr lvl="1"/>
            <a:r>
              <a:rPr lang="en-US" dirty="0" smtClean="0"/>
              <a:t>Range, targets, cross-track, Aerosol Indices</a:t>
            </a:r>
          </a:p>
          <a:p>
            <a:r>
              <a:rPr lang="en-US" dirty="0" smtClean="0"/>
              <a:t>Absorption patterns </a:t>
            </a:r>
          </a:p>
          <a:p>
            <a:pPr lvl="1"/>
            <a:r>
              <a:rPr lang="en-US" dirty="0" smtClean="0"/>
              <a:t>NO2 in Solar, DOAS, EOFs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Outline</a:t>
            </a:r>
            <a:endParaRPr lang="en-US" dirty="0"/>
          </a:p>
        </p:txBody>
      </p:sp>
      <p:sp>
        <p:nvSpPr>
          <p:cNvPr id="3" name="Content Placeholder 2"/>
          <p:cNvSpPr>
            <a:spLocks noGrp="1"/>
          </p:cNvSpPr>
          <p:nvPr>
            <p:ph idx="1"/>
          </p:nvPr>
        </p:nvSpPr>
        <p:spPr>
          <a:xfrm>
            <a:off x="457200" y="533400"/>
            <a:ext cx="8229600" cy="5638800"/>
          </a:xfrm>
        </p:spPr>
        <p:txBody>
          <a:bodyPr>
            <a:normAutofit fontScale="92500" lnSpcReduction="10000"/>
          </a:bodyPr>
          <a:lstStyle/>
          <a:p>
            <a:r>
              <a:rPr lang="en-US" dirty="0" smtClean="0"/>
              <a:t>Detectors</a:t>
            </a:r>
          </a:p>
          <a:p>
            <a:pPr lvl="1"/>
            <a:r>
              <a:rPr lang="en-US" dirty="0" smtClean="0"/>
              <a:t>Dark Currents, Linearity, Smear, Bias Offset, SNR</a:t>
            </a:r>
          </a:p>
          <a:p>
            <a:r>
              <a:rPr lang="en-US" dirty="0" err="1" smtClean="0"/>
              <a:t>Diffusers+Stable</a:t>
            </a:r>
            <a:r>
              <a:rPr lang="en-US" dirty="0" smtClean="0"/>
              <a:t> orbit</a:t>
            </a:r>
          </a:p>
          <a:p>
            <a:pPr lvl="1"/>
            <a:r>
              <a:rPr lang="en-US" dirty="0" smtClean="0"/>
              <a:t>Solar Stability for NM </a:t>
            </a:r>
          </a:p>
          <a:p>
            <a:pPr lvl="1"/>
            <a:r>
              <a:rPr lang="en-US" dirty="0" smtClean="0"/>
              <a:t>Solar Model for NP</a:t>
            </a:r>
          </a:p>
          <a:p>
            <a:r>
              <a:rPr lang="en-US" dirty="0" smtClean="0"/>
              <a:t>Wavelength Scale and bandpass</a:t>
            </a:r>
          </a:p>
          <a:p>
            <a:r>
              <a:rPr lang="en-US" dirty="0" smtClean="0"/>
              <a:t>Stray Light</a:t>
            </a:r>
          </a:p>
          <a:p>
            <a:r>
              <a:rPr lang="en-US" dirty="0" smtClean="0"/>
              <a:t>Internal Consistency Cross-track</a:t>
            </a:r>
          </a:p>
          <a:p>
            <a:r>
              <a:rPr lang="en-US" dirty="0" smtClean="0"/>
              <a:t>V8 Parameters and soft calibration</a:t>
            </a:r>
          </a:p>
          <a:p>
            <a:r>
              <a:rPr lang="en-US" dirty="0" smtClean="0"/>
              <a:t>Validation (Chasing Orbits 12 and 8 days)</a:t>
            </a:r>
          </a:p>
          <a:p>
            <a:r>
              <a:rPr lang="en-US" dirty="0" smtClean="0"/>
              <a:t>Comparisons to ground-based</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3200" dirty="0" smtClean="0"/>
              <a:t>OMPS NP: Error Impacts on Precision/Accuracy</a:t>
            </a:r>
            <a:endParaRPr lang="en-US" sz="3200" dirty="0"/>
          </a:p>
        </p:txBody>
      </p:sp>
      <p:sp>
        <p:nvSpPr>
          <p:cNvPr id="3" name="Content Placeholder 2"/>
          <p:cNvSpPr>
            <a:spLocks noGrp="1"/>
          </p:cNvSpPr>
          <p:nvPr>
            <p:ph idx="1"/>
          </p:nvPr>
        </p:nvSpPr>
        <p:spPr>
          <a:xfrm>
            <a:off x="228600" y="762000"/>
            <a:ext cx="8915400" cy="5943600"/>
          </a:xfrm>
        </p:spPr>
        <p:txBody>
          <a:bodyPr>
            <a:normAutofit fontScale="85000" lnSpcReduction="10000"/>
          </a:bodyPr>
          <a:lstStyle/>
          <a:p>
            <a:r>
              <a:rPr lang="en-US" dirty="0" smtClean="0">
                <a:solidFill>
                  <a:srgbClr val="575DD3"/>
                </a:solidFill>
              </a:rPr>
              <a:t>The sensitivity of the ozone retrievals to radiance/irradiance ratio errors is approximately 1.6%::1% .</a:t>
            </a:r>
          </a:p>
          <a:p>
            <a:r>
              <a:rPr lang="en-US" dirty="0" smtClean="0"/>
              <a:t>Wavelength scale errors produce radiance variations of ±1% </a:t>
            </a:r>
          </a:p>
          <a:p>
            <a:pPr lvl="1"/>
            <a:r>
              <a:rPr lang="en-US" dirty="0" smtClean="0"/>
              <a:t>1.6%/1% x 1% = 1.6% O3 effects</a:t>
            </a:r>
          </a:p>
          <a:p>
            <a:pPr>
              <a:buNone/>
            </a:pPr>
            <a:r>
              <a:rPr lang="en-US" dirty="0" smtClean="0"/>
              <a:t>	and ozone cross-section, alpha, of ±0.4 %, </a:t>
            </a:r>
          </a:p>
          <a:p>
            <a:pPr lvl="1"/>
            <a:r>
              <a:rPr lang="en-US" dirty="0" smtClean="0"/>
              <a:t>0.02 nm x 100%/5 nm x 1%/1% = 0.4% O3 effects</a:t>
            </a:r>
          </a:p>
          <a:p>
            <a:r>
              <a:rPr lang="en-US" dirty="0" smtClean="0"/>
              <a:t>Solar activity produces irradiance variations of ±1%</a:t>
            </a:r>
          </a:p>
          <a:p>
            <a:pPr lvl="1"/>
            <a:r>
              <a:rPr lang="en-US" dirty="0" smtClean="0"/>
              <a:t>1.6%/1% x 1% = 1.6% O3 effects</a:t>
            </a:r>
          </a:p>
          <a:p>
            <a:r>
              <a:rPr lang="en-US" dirty="0" smtClean="0"/>
              <a:t>Instrument degradation is -0.5%/(3 years) at 253 nm</a:t>
            </a:r>
          </a:p>
          <a:p>
            <a:pPr lvl="1"/>
            <a:r>
              <a:rPr lang="en-US" dirty="0" smtClean="0"/>
              <a:t>1 year x 1.6%/1% x 0.5%/(3 years) = 0.3% O3 effects  </a:t>
            </a:r>
          </a:p>
          <a:p>
            <a:pPr lvl="1">
              <a:buNone/>
            </a:pPr>
            <a:r>
              <a:rPr lang="en-US" dirty="0" smtClean="0"/>
              <a:t>(assuming annual updates to Calibration Factor Earth tables)</a:t>
            </a:r>
          </a:p>
          <a:p>
            <a:r>
              <a:rPr lang="en-US" dirty="0" smtClean="0"/>
              <a:t>Stray light errors are now approximately 1/3 of the original errors with radiance variations of ±1%</a:t>
            </a:r>
          </a:p>
          <a:p>
            <a:pPr lvl="1"/>
            <a:r>
              <a:rPr lang="en-US" dirty="0" smtClean="0"/>
              <a:t>1.6%/1% x 1% = 1.6% O3 effects </a:t>
            </a:r>
          </a:p>
        </p:txBody>
      </p:sp>
      <p:sp>
        <p:nvSpPr>
          <p:cNvPr id="4" name="Slide Number Placeholder 3"/>
          <p:cNvSpPr>
            <a:spLocks noGrp="1"/>
          </p:cNvSpPr>
          <p:nvPr>
            <p:ph type="sldNum" sz="quarter" idx="12"/>
          </p:nvPr>
        </p:nvSpPr>
        <p:spPr/>
        <p:txBody>
          <a:bodyPr/>
          <a:lstStyle/>
          <a:p>
            <a:fld id="{DF5EA597-D671-40E4-B0A9-DB87D029A054}"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096000"/>
          </a:xfrm>
        </p:spPr>
        <p:txBody>
          <a:bodyPr>
            <a:noAutofit/>
          </a:bodyPr>
          <a:lstStyle/>
          <a:p>
            <a:pPr marL="0">
              <a:spcBef>
                <a:spcPts val="0"/>
              </a:spcBef>
              <a:buNone/>
            </a:pPr>
            <a:r>
              <a:rPr lang="en-US" sz="2000" dirty="0"/>
              <a:t>The Version 8 total O3 algorithm (V8TOZ) is the most recent version of a series of BUV (backscattered ultraviolet) total O3 algorithms that have been developed since the original algorithm proposed by </a:t>
            </a:r>
            <a:r>
              <a:rPr lang="en-US" sz="2000" i="1" dirty="0"/>
              <a:t>Dave </a:t>
            </a:r>
            <a:r>
              <a:rPr lang="en-US" sz="2000" dirty="0"/>
              <a:t>&amp;</a:t>
            </a:r>
            <a:r>
              <a:rPr lang="en-US" sz="2000" i="1" dirty="0"/>
              <a:t> </a:t>
            </a:r>
            <a:r>
              <a:rPr lang="en-US" sz="2000" i="1" dirty="0" err="1"/>
              <a:t>Mateer</a:t>
            </a:r>
            <a:r>
              <a:rPr lang="en-US" sz="2000" dirty="0"/>
              <a:t> [</a:t>
            </a:r>
            <a:r>
              <a:rPr lang="en-US" sz="2000" i="1" dirty="0"/>
              <a:t>1967</a:t>
            </a:r>
            <a:r>
              <a:rPr lang="en-US" sz="2000" dirty="0"/>
              <a:t>], which was used to process Nimbus-4 BUV </a:t>
            </a:r>
            <a:r>
              <a:rPr lang="en-US" sz="2000" dirty="0" smtClean="0"/>
              <a:t>data. </a:t>
            </a:r>
            <a:r>
              <a:rPr lang="en-US" sz="2000" dirty="0"/>
              <a:t>These algorithms have been progressively </a:t>
            </a:r>
            <a:r>
              <a:rPr lang="en-US" sz="2000" dirty="0" smtClean="0"/>
              <a:t>with </a:t>
            </a:r>
            <a:r>
              <a:rPr lang="en-US" sz="2000" dirty="0"/>
              <a:t>better understanding of UV radiation transfer, internal consistency checks, and comparison with ground-based instruments. However, all algorithm versions have made two key assumptions about the nature of the BUV radiation that have largely remained unchanged over all these years. Firstly, we assume that the BUV radiances at wavelengths greater than 310 nm are primarily a function of total O3 amount, with only a weak dependence on O3 profile that can be accounted for using a set of standard profiles. Secondly, we assume that a relatively simple </a:t>
            </a:r>
            <a:r>
              <a:rPr lang="en-US" sz="2000" dirty="0" err="1"/>
              <a:t>radiative</a:t>
            </a:r>
            <a:r>
              <a:rPr lang="en-US" sz="2000" dirty="0"/>
              <a:t> transfer model that treats clouds, aerosols, and surfaces as </a:t>
            </a:r>
            <a:r>
              <a:rPr lang="en-US" sz="2000" dirty="0" err="1"/>
              <a:t>Lambertian</a:t>
            </a:r>
            <a:r>
              <a:rPr lang="en-US" sz="2000" dirty="0"/>
              <a:t> reflectors can account for most of the spectral dependence of BUV radiation, though corrections are required to handle special situations. The recent algorithm versions have incorporated procedures for identifying these special situations, and apply semi-empirical corrections, based on accurate </a:t>
            </a:r>
            <a:r>
              <a:rPr lang="en-US" sz="2000" dirty="0" err="1"/>
              <a:t>radiative</a:t>
            </a:r>
            <a:r>
              <a:rPr lang="en-US" sz="2000" dirty="0"/>
              <a:t> transfer models, to minimize the errors that occur in these situations</a:t>
            </a:r>
            <a:r>
              <a:rPr lang="en-US" sz="2000" dirty="0" smtClean="0"/>
              <a:t>.</a:t>
            </a:r>
            <a:endParaRPr lang="en-US" sz="2000" dirty="0"/>
          </a:p>
        </p:txBody>
      </p:sp>
      <p:sp>
        <p:nvSpPr>
          <p:cNvPr id="4" name="Title 1"/>
          <p:cNvSpPr>
            <a:spLocks noGrp="1"/>
          </p:cNvSpPr>
          <p:nvPr>
            <p:ph type="title"/>
          </p:nvPr>
        </p:nvSpPr>
        <p:spPr>
          <a:xfrm>
            <a:off x="457200" y="0"/>
            <a:ext cx="8229600" cy="639762"/>
          </a:xfrm>
        </p:spPr>
        <p:txBody>
          <a:bodyPr>
            <a:normAutofit fontScale="90000"/>
          </a:bodyPr>
          <a:lstStyle/>
          <a:p>
            <a:r>
              <a:rPr lang="en-US" dirty="0" smtClean="0"/>
              <a:t>Version 8 Total O3 Algorithm</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096000"/>
          </a:xfrm>
        </p:spPr>
        <p:txBody>
          <a:bodyPr>
            <a:noAutofit/>
          </a:bodyPr>
          <a:lstStyle/>
          <a:p>
            <a:pPr marL="0">
              <a:spcBef>
                <a:spcPts val="0"/>
              </a:spcBef>
              <a:buNone/>
            </a:pPr>
            <a:r>
              <a:rPr lang="en-US" sz="2000" dirty="0" smtClean="0"/>
              <a:t>The inverse algorithm consists of a 3-step retrieval procedure. </a:t>
            </a:r>
          </a:p>
          <a:p>
            <a:pPr marL="0">
              <a:spcBef>
                <a:spcPts val="0"/>
              </a:spcBef>
              <a:buNone/>
            </a:pPr>
            <a:r>
              <a:rPr lang="en-US" sz="2000" dirty="0"/>
              <a:t>	</a:t>
            </a:r>
            <a:r>
              <a:rPr lang="en-US" sz="2000" dirty="0" smtClean="0"/>
              <a:t>In the first step, a good first estimate of effective reflectivity (or effective cloud fraction) and total O3 is made by using the 21 standard profile radiance tables and the measured radiance to irradiance ratios at 318 nm and 331 nm. </a:t>
            </a:r>
          </a:p>
          <a:p>
            <a:pPr marL="0">
              <a:spcBef>
                <a:spcPts val="0"/>
              </a:spcBef>
              <a:buNone/>
            </a:pPr>
            <a:r>
              <a:rPr lang="en-US" sz="2000" dirty="0"/>
              <a:t>	</a:t>
            </a:r>
            <a:r>
              <a:rPr lang="en-US" sz="2000" dirty="0" smtClean="0"/>
              <a:t>In step 2, this estimate is corrected by using the </a:t>
            </a:r>
            <a:r>
              <a:rPr lang="en-US" sz="2000" dirty="0" err="1" smtClean="0"/>
              <a:t>Jacobians</a:t>
            </a:r>
            <a:r>
              <a:rPr lang="en-US" sz="2000" dirty="0" smtClean="0"/>
              <a:t> and seasonally and </a:t>
            </a:r>
            <a:r>
              <a:rPr lang="en-US" sz="2000" dirty="0" err="1" smtClean="0"/>
              <a:t>latitudinally</a:t>
            </a:r>
            <a:r>
              <a:rPr lang="en-US" sz="2000" dirty="0" smtClean="0"/>
              <a:t> varying O3 and temperature climatology. These corrections typically change total O3 by less than 2%.</a:t>
            </a:r>
          </a:p>
          <a:p>
            <a:pPr marL="0">
              <a:spcBef>
                <a:spcPts val="0"/>
              </a:spcBef>
              <a:buNone/>
            </a:pPr>
            <a:r>
              <a:rPr lang="en-US" sz="2000" dirty="0"/>
              <a:t>	</a:t>
            </a:r>
            <a:r>
              <a:rPr lang="en-US" sz="2000" dirty="0" smtClean="0"/>
              <a:t>In the final step, scenes containing large amounts of aerosols, sea glint, volcanic SO2, or with unusual O3 profiles are detected by using an approach based on the analysis of residuals (differences between measured and computed radiances at wavelengths not used in the first two steps). We use pre-computed regression coefficients applied to these residuals to correct for these effects. These coefficients are generated by off-line analysis of the relationship between retrieval errors and residues computed by accurately modeling radiances for a representative set of interfering species/events. An important benefit of this approach is that unusual events are easily flagged so they can be identified later for careful analysis. Past analyses of such events led to the discovery of a new method of studying aerosols by using BUV radiances. </a:t>
            </a:r>
            <a:endParaRPr lang="en-US" sz="2000" dirty="0"/>
          </a:p>
        </p:txBody>
      </p:sp>
      <p:sp>
        <p:nvSpPr>
          <p:cNvPr id="4" name="Title 1"/>
          <p:cNvSpPr>
            <a:spLocks noGrp="1"/>
          </p:cNvSpPr>
          <p:nvPr>
            <p:ph type="title"/>
          </p:nvPr>
        </p:nvSpPr>
        <p:spPr>
          <a:xfrm>
            <a:off x="457200" y="0"/>
            <a:ext cx="8229600" cy="639762"/>
          </a:xfrm>
        </p:spPr>
        <p:txBody>
          <a:bodyPr>
            <a:normAutofit fontScale="90000"/>
          </a:bodyPr>
          <a:lstStyle/>
          <a:p>
            <a:r>
              <a:rPr lang="en-US" dirty="0" smtClean="0"/>
              <a:t>V8TOZ Details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r>
              <a:rPr lang="en-US" sz="3200" b="1" dirty="0" smtClean="0"/>
              <a:t>Using V8TOz </a:t>
            </a:r>
            <a:r>
              <a:rPr lang="en-US" sz="3200" b="1" dirty="0" err="1" smtClean="0"/>
              <a:t>dN</a:t>
            </a:r>
            <a:r>
              <a:rPr lang="en-US" sz="3200" b="1" dirty="0" smtClean="0"/>
              <a:t>/</a:t>
            </a:r>
            <a:r>
              <a:rPr lang="en-US" sz="3200" b="1" dirty="0" err="1" smtClean="0"/>
              <a:t>dR</a:t>
            </a:r>
            <a:r>
              <a:rPr lang="en-US" sz="3200" b="1" dirty="0" smtClean="0"/>
              <a:t> and </a:t>
            </a:r>
            <a:r>
              <a:rPr lang="en-US" sz="3200" b="1" dirty="0" err="1" smtClean="0"/>
              <a:t>dN</a:t>
            </a:r>
            <a:r>
              <a:rPr lang="en-US" sz="3200" b="1" dirty="0" smtClean="0"/>
              <a:t>/d</a:t>
            </a:r>
            <a:r>
              <a:rPr lang="el-GR" sz="3600" b="1" dirty="0" smtClean="0">
                <a:latin typeface="Courier New" pitchFamily="49" charset="0"/>
                <a:cs typeface="Courier New" pitchFamily="49" charset="0"/>
              </a:rPr>
              <a:t>Ω</a:t>
            </a:r>
            <a:r>
              <a:rPr lang="en-US" sz="3200" b="1" dirty="0" smtClean="0"/>
              <a:t> to determine soft calibration adjustments</a:t>
            </a:r>
            <a:endParaRPr lang="en-US" sz="3200" dirty="0"/>
          </a:p>
        </p:txBody>
      </p:sp>
      <p:sp>
        <p:nvSpPr>
          <p:cNvPr id="3" name="Content Placeholder 2"/>
          <p:cNvSpPr>
            <a:spLocks noGrp="1"/>
          </p:cNvSpPr>
          <p:nvPr>
            <p:ph idx="1"/>
          </p:nvPr>
        </p:nvSpPr>
        <p:spPr>
          <a:xfrm>
            <a:off x="228600" y="914400"/>
            <a:ext cx="8305800" cy="5867400"/>
          </a:xfrm>
        </p:spPr>
        <p:txBody>
          <a:bodyPr>
            <a:noAutofit/>
          </a:bodyPr>
          <a:lstStyle/>
          <a:p>
            <a:pPr marL="0">
              <a:spcBef>
                <a:spcPts val="0"/>
              </a:spcBef>
              <a:buNone/>
            </a:pPr>
            <a:r>
              <a:rPr lang="en-US" sz="1800" dirty="0" smtClean="0">
                <a:latin typeface="Courier New" pitchFamily="49" charset="0"/>
                <a:cs typeface="Courier New" pitchFamily="49" charset="0"/>
              </a:rPr>
              <a:t>  The </a:t>
            </a:r>
            <a:r>
              <a:rPr lang="en-US" sz="1800" dirty="0">
                <a:latin typeface="Courier New" pitchFamily="49" charset="0"/>
                <a:cs typeface="Courier New" pitchFamily="49" charset="0"/>
              </a:rPr>
              <a:t>V8TOz output contains a variety of useful parameters in addition to the total column ozone estimates. In particular, the retrieval sensitivities, </a:t>
            </a:r>
            <a:r>
              <a:rPr lang="en-US" sz="1800" dirty="0" err="1">
                <a:latin typeface="Courier New" pitchFamily="49" charset="0"/>
                <a:cs typeface="Courier New" pitchFamily="49" charset="0"/>
              </a:rPr>
              <a:t>dy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dx</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can be </a:t>
            </a:r>
            <a:r>
              <a:rPr lang="en-US" sz="1800" dirty="0">
                <a:latin typeface="Courier New" pitchFamily="49" charset="0"/>
                <a:cs typeface="Courier New" pitchFamily="49" charset="0"/>
              </a:rPr>
              <a:t>used to give soft calibration estimates of the N-value changes to remove reflectivity and ozone </a:t>
            </a:r>
            <a:r>
              <a:rPr lang="en-US" sz="1800" dirty="0" smtClean="0">
                <a:latin typeface="Courier New" pitchFamily="49" charset="0"/>
                <a:cs typeface="Courier New" pitchFamily="49" charset="0"/>
              </a:rPr>
              <a:t>bias. If </a:t>
            </a:r>
            <a:r>
              <a:rPr lang="en-US" sz="1800" dirty="0">
                <a:latin typeface="Courier New" pitchFamily="49" charset="0"/>
                <a:cs typeface="Courier New" pitchFamily="49" charset="0"/>
              </a:rPr>
              <a:t>you want to increase the effective reflectivity, R, and the total column ozone</a:t>
            </a:r>
            <a:r>
              <a:rPr lang="en-US" sz="1800" dirty="0" smtClean="0">
                <a:latin typeface="Courier New" pitchFamily="49" charset="0"/>
                <a:cs typeface="Courier New" pitchFamily="49" charset="0"/>
              </a:rPr>
              <a:t>, </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by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and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then you should increase the N-values </a:t>
            </a:r>
            <a:r>
              <a:rPr lang="en-US" sz="1800" dirty="0" smtClean="0">
                <a:latin typeface="Courier New" pitchFamily="49" charset="0"/>
                <a:cs typeface="Courier New" pitchFamily="49" charset="0"/>
              </a:rPr>
              <a:t>by</a:t>
            </a:r>
            <a:endParaRPr lang="en-US" sz="1800" dirty="0">
              <a:latin typeface="Courier New" pitchFamily="49" charset="0"/>
              <a:cs typeface="Courier New" pitchFamily="49" charset="0"/>
            </a:endParaRPr>
          </a:p>
          <a:p>
            <a:pPr marL="0">
              <a:spcBef>
                <a:spcPts val="0"/>
              </a:spcBef>
              <a:buNone/>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Δ</a:t>
            </a:r>
            <a:r>
              <a:rPr lang="en-US" sz="1800" dirty="0">
                <a:latin typeface="Courier New" pitchFamily="49" charset="0"/>
                <a:cs typeface="Courier New" pitchFamily="49" charset="0"/>
              </a:rPr>
              <a:t>N318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dN318/</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dN318/d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p>
          <a:p>
            <a:pPr marL="0">
              <a:spcBef>
                <a:spcPts val="0"/>
              </a:spcBef>
              <a:buNone/>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Δ</a:t>
            </a:r>
            <a:r>
              <a:rPr lang="en-US" sz="1800" dirty="0">
                <a:latin typeface="Courier New" pitchFamily="49" charset="0"/>
                <a:cs typeface="Courier New" pitchFamily="49" charset="0"/>
              </a:rPr>
              <a:t>N331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dN331/</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dN331/d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a:spcBef>
                <a:spcPts val="0"/>
              </a:spcBef>
              <a:buNone/>
            </a:pPr>
            <a:r>
              <a:rPr lang="en-US" sz="1800" dirty="0" smtClean="0">
                <a:latin typeface="Courier New" pitchFamily="49" charset="0"/>
                <a:cs typeface="Courier New" pitchFamily="49" charset="0"/>
              </a:rPr>
              <a:t>where </a:t>
            </a:r>
            <a:r>
              <a:rPr lang="en-US" sz="1800" dirty="0" err="1" smtClean="0">
                <a:latin typeface="Courier New" pitchFamily="49" charset="0"/>
                <a:cs typeface="Courier New" pitchFamily="49" charset="0"/>
              </a:rPr>
              <a:t>dN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dR</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is the rate of change of the N-value, </a:t>
            </a:r>
            <a:r>
              <a:rPr lang="en-US" sz="1800" dirty="0" smtClean="0">
                <a:latin typeface="Courier New" pitchFamily="49" charset="0"/>
                <a:cs typeface="Courier New" pitchFamily="49" charset="0"/>
              </a:rPr>
              <a:t>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for wavelength, w, with respect to changes in the effective reflectivity, R, and </a:t>
            </a:r>
            <a:r>
              <a:rPr lang="en-US" sz="1800" dirty="0" err="1" smtClean="0">
                <a:latin typeface="Courier New" pitchFamily="49" charset="0"/>
                <a:cs typeface="Courier New" pitchFamily="49" charset="0"/>
              </a:rPr>
              <a:t>dN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/d</a:t>
            </a:r>
            <a:r>
              <a:rPr lang="el-GR" sz="1800" dirty="0">
                <a:latin typeface="Courier New" pitchFamily="49" charset="0"/>
                <a:cs typeface="Courier New" pitchFamily="49" charset="0"/>
              </a:rPr>
              <a:t>Ω </a:t>
            </a:r>
            <a:r>
              <a:rPr lang="en-US" sz="1800" dirty="0">
                <a:latin typeface="Courier New" pitchFamily="49" charset="0"/>
                <a:cs typeface="Courier New" pitchFamily="49" charset="0"/>
              </a:rPr>
              <a:t>is the rate of change of the N-value, </a:t>
            </a:r>
            <a:r>
              <a:rPr lang="en-US" sz="1800" dirty="0" smtClean="0">
                <a:latin typeface="Courier New" pitchFamily="49" charset="0"/>
                <a:cs typeface="Courier New" pitchFamily="49" charset="0"/>
              </a:rPr>
              <a:t>N</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for wavelength, </a:t>
            </a:r>
            <a:r>
              <a:rPr lang="el-GR" sz="1800" dirty="0" smtClean="0">
                <a:latin typeface="Courier New" pitchFamily="49" charset="0"/>
                <a:cs typeface="Courier New" pitchFamily="49" charset="0"/>
              </a:rPr>
              <a:t>λ</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with respect to changes in the total column ozone, </a:t>
            </a:r>
            <a:r>
              <a:rPr lang="el-GR" sz="1800" dirty="0">
                <a:latin typeface="Courier New" pitchFamily="49" charset="0"/>
                <a:cs typeface="Courier New" pitchFamily="49" charset="0"/>
              </a:rPr>
              <a:t>Ω</a:t>
            </a:r>
            <a:r>
              <a:rPr lang="en-US" sz="1800" dirty="0" smtClean="0">
                <a:latin typeface="Courier New" pitchFamily="49" charset="0"/>
                <a:cs typeface="Courier New" pitchFamily="49" charset="0"/>
              </a:rPr>
              <a:t>.</a:t>
            </a:r>
          </a:p>
          <a:p>
            <a:pPr marL="0">
              <a:spcBef>
                <a:spcPts val="0"/>
              </a:spcBef>
              <a:buNone/>
            </a:pPr>
            <a:r>
              <a:rPr lang="en-US" sz="1800" dirty="0" smtClean="0">
                <a:latin typeface="Courier New" pitchFamily="49" charset="0"/>
                <a:cs typeface="Courier New" pitchFamily="49" charset="0"/>
              </a:rPr>
              <a:t> </a:t>
            </a:r>
          </a:p>
          <a:p>
            <a:pPr marL="0">
              <a:spcBef>
                <a:spcPts val="0"/>
              </a:spcBef>
              <a:buNone/>
            </a:pPr>
            <a:r>
              <a:rPr lang="el-GR" sz="1800" dirty="0" smtClean="0">
                <a:latin typeface="Courier New" pitchFamily="49" charset="0"/>
                <a:cs typeface="Courier New" pitchFamily="49" charset="0"/>
              </a:rPr>
              <a:t>Ω</a:t>
            </a:r>
            <a:r>
              <a:rPr lang="en-US" sz="1800" dirty="0" smtClean="0">
                <a:latin typeface="Courier New" pitchFamily="49" charset="0"/>
                <a:cs typeface="Courier New" pitchFamily="49" charset="0"/>
              </a:rPr>
              <a:t> is total ozone in DU, R is effective reflectivity, and</a:t>
            </a:r>
          </a:p>
          <a:p>
            <a:pPr marL="0">
              <a:spcBef>
                <a:spcPts val="0"/>
              </a:spcBef>
              <a:buNone/>
            </a:pPr>
            <a:r>
              <a:rPr lang="en-US" sz="1800" dirty="0" smtClean="0">
                <a:latin typeface="Courier New" pitchFamily="49" charset="0"/>
                <a:cs typeface="Courier New" pitchFamily="49" charset="0"/>
              </a:rPr>
              <a:t>N is -100*log10(Radiance/Irradiance)</a:t>
            </a:r>
          </a:p>
          <a:p>
            <a:pPr marL="0">
              <a:spcBef>
                <a:spcPts val="0"/>
              </a:spcBef>
              <a:buNone/>
            </a:pPr>
            <a:endParaRPr lang="en-US" sz="1800" dirty="0" smtClean="0"/>
          </a:p>
          <a:p>
            <a:pPr marL="0">
              <a:spcBef>
                <a:spcPts val="0"/>
              </a:spcBef>
              <a:buNone/>
            </a:pPr>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gn="ctr"/>
            <a:r>
              <a:rPr lang="en-US" sz="3600" dirty="0" smtClean="0"/>
              <a:t>Comparison with Dobson Total Ozone</a:t>
            </a:r>
            <a:endParaRPr lang="en-US" sz="3600" dirty="0"/>
          </a:p>
        </p:txBody>
      </p:sp>
      <p:sp>
        <p:nvSpPr>
          <p:cNvPr id="3" name="TextBox 2"/>
          <p:cNvSpPr txBox="1"/>
          <p:nvPr/>
        </p:nvSpPr>
        <p:spPr>
          <a:xfrm>
            <a:off x="152400" y="762000"/>
            <a:ext cx="4495800" cy="2862322"/>
          </a:xfrm>
          <a:prstGeom prst="rect">
            <a:avLst/>
          </a:prstGeom>
          <a:noFill/>
        </p:spPr>
        <p:txBody>
          <a:bodyPr wrap="square" rtlCol="0">
            <a:spAutoFit/>
          </a:bodyPr>
          <a:lstStyle/>
          <a:p>
            <a:r>
              <a:rPr lang="en-US" sz="2000" dirty="0" smtClean="0"/>
              <a:t>Daily total ozone values from the Dobson Spectrophotometer (</a:t>
            </a:r>
            <a:r>
              <a:rPr lang="en-US" sz="2000" dirty="0" smtClean="0">
                <a:solidFill>
                  <a:srgbClr val="FF0000"/>
                </a:solidFill>
              </a:rPr>
              <a:t>red dots</a:t>
            </a:r>
            <a:r>
              <a:rPr lang="en-US" sz="2000" dirty="0" smtClean="0"/>
              <a:t>) on Mauna Loa, Hawaii are plotted with co-incident ozone values from Aura/OMI (</a:t>
            </a:r>
            <a:r>
              <a:rPr lang="en-US" sz="2000" dirty="0" smtClean="0">
                <a:solidFill>
                  <a:srgbClr val="0070C0"/>
                </a:solidFill>
              </a:rPr>
              <a:t>blue</a:t>
            </a:r>
            <a:r>
              <a:rPr lang="en-US" sz="2000" dirty="0" smtClean="0"/>
              <a:t>) and JPSS/OMPS satellite data </a:t>
            </a:r>
            <a:r>
              <a:rPr lang="en-US" sz="2000" dirty="0" smtClean="0">
                <a:solidFill>
                  <a:srgbClr val="00B050"/>
                </a:solidFill>
              </a:rPr>
              <a:t>(green</a:t>
            </a:r>
            <a:r>
              <a:rPr lang="en-US" sz="2000" dirty="0" smtClean="0"/>
              <a:t>). Apparent annual ozone cycle in Dobson measurements is shown with dark line (smoothed). The </a:t>
            </a:r>
            <a:r>
              <a:rPr lang="en-US" sz="2000" dirty="0" err="1" smtClean="0"/>
              <a:t>climatological</a:t>
            </a:r>
            <a:r>
              <a:rPr lang="en-US" sz="2000" dirty="0" smtClean="0"/>
              <a:t> ranges fro Dobson MLO are shown in grey. </a:t>
            </a:r>
            <a:endParaRPr lang="en-US" sz="2000" dirty="0"/>
          </a:p>
        </p:txBody>
      </p:sp>
      <p:pic>
        <p:nvPicPr>
          <p:cNvPr id="5122" name="Picture 2" descr="Y:\dobson\backdata\WinDobProcessing\Program\ag_ttl\out\ov_mean\toz031_2014_ovmea_0100_012.jpg"/>
          <p:cNvPicPr>
            <a:picLocks noChangeAspect="1" noChangeArrowheads="1"/>
          </p:cNvPicPr>
          <p:nvPr/>
        </p:nvPicPr>
        <p:blipFill>
          <a:blip r:embed="rId3" cstate="print">
            <a:lum bright="-20000" contrast="40000"/>
            <a:extLst>
              <a:ext uri="{28A0092B-C50C-407E-A947-70E740481C1C}">
                <a14:useLocalDpi xmlns:a14="http://schemas.microsoft.com/office/drawing/2010/main" xmlns="" val="0"/>
              </a:ext>
            </a:extLst>
          </a:blip>
          <a:srcRect/>
          <a:stretch>
            <a:fillRect/>
          </a:stretch>
        </p:blipFill>
        <p:spPr bwMode="auto">
          <a:xfrm>
            <a:off x="4548368" y="762000"/>
            <a:ext cx="4214632" cy="2901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7400" y="2209800"/>
            <a:ext cx="1905000" cy="1200329"/>
          </a:xfrm>
          <a:prstGeom prst="rect">
            <a:avLst/>
          </a:prstGeom>
          <a:noFill/>
        </p:spPr>
        <p:txBody>
          <a:bodyPr wrap="square" rtlCol="0">
            <a:spAutoFit/>
          </a:bodyPr>
          <a:lstStyle/>
          <a:p>
            <a:r>
              <a:rPr lang="en-US" dirty="0" smtClean="0"/>
              <a:t>Mauna Loa, 2014</a:t>
            </a:r>
          </a:p>
          <a:p>
            <a:r>
              <a:rPr lang="en-US" dirty="0" smtClean="0">
                <a:solidFill>
                  <a:srgbClr val="FF0000"/>
                </a:solidFill>
              </a:rPr>
              <a:t>Dobson</a:t>
            </a:r>
          </a:p>
          <a:p>
            <a:r>
              <a:rPr lang="en-US" dirty="0" smtClean="0">
                <a:solidFill>
                  <a:srgbClr val="0070C0"/>
                </a:solidFill>
              </a:rPr>
              <a:t>OMI</a:t>
            </a:r>
          </a:p>
          <a:p>
            <a:r>
              <a:rPr lang="en-US" dirty="0" smtClean="0">
                <a:solidFill>
                  <a:srgbClr val="00B050"/>
                </a:solidFill>
              </a:rPr>
              <a:t>OMPS</a:t>
            </a:r>
          </a:p>
        </p:txBody>
      </p:sp>
      <p:pic>
        <p:nvPicPr>
          <p:cNvPr id="6" name="Picture 2" descr="Y:\dobson\backdata\WinDobProcessing\Program\ag_ttl\out\ov_mean\toz031_2014_ovmea_0102_012.jpg"/>
          <p:cNvPicPr>
            <a:picLocks noChangeAspect="1" noChangeArrowheads="1"/>
          </p:cNvPicPr>
          <p:nvPr/>
        </p:nvPicPr>
        <p:blipFill>
          <a:blip r:embed="rId4" cstate="print">
            <a:lum bright="-20000" contrast="40000"/>
            <a:extLst>
              <a:ext uri="{28A0092B-C50C-407E-A947-70E740481C1C}">
                <a14:useLocalDpi xmlns:a14="http://schemas.microsoft.com/office/drawing/2010/main" xmlns="" val="0"/>
              </a:ext>
            </a:extLst>
          </a:blip>
          <a:srcRect/>
          <a:stretch>
            <a:fillRect/>
          </a:stretch>
        </p:blipFill>
        <p:spPr bwMode="auto">
          <a:xfrm>
            <a:off x="4557591" y="3810000"/>
            <a:ext cx="4205409"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248400" y="5525869"/>
            <a:ext cx="2057400" cy="646331"/>
          </a:xfrm>
          <a:prstGeom prst="rect">
            <a:avLst/>
          </a:prstGeom>
        </p:spPr>
        <p:txBody>
          <a:bodyPr wrap="square">
            <a:spAutoFit/>
          </a:bodyPr>
          <a:lstStyle/>
          <a:p>
            <a:r>
              <a:rPr lang="en-US" dirty="0" smtClean="0">
                <a:solidFill>
                  <a:srgbClr val="0070C0"/>
                </a:solidFill>
              </a:rPr>
              <a:t>OMI – Dobson</a:t>
            </a:r>
          </a:p>
          <a:p>
            <a:r>
              <a:rPr lang="en-US" dirty="0" smtClean="0">
                <a:solidFill>
                  <a:srgbClr val="00B050"/>
                </a:solidFill>
              </a:rPr>
              <a:t>OMPS – Dobson</a:t>
            </a:r>
          </a:p>
        </p:txBody>
      </p:sp>
      <p:cxnSp>
        <p:nvCxnSpPr>
          <p:cNvPr id="8" name="Straight Arrow Connector 7"/>
          <p:cNvCxnSpPr/>
          <p:nvPr/>
        </p:nvCxnSpPr>
        <p:spPr>
          <a:xfrm>
            <a:off x="5048460" y="5791200"/>
            <a:ext cx="0" cy="329184"/>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48460" y="5791200"/>
            <a:ext cx="437940" cy="338554"/>
          </a:xfrm>
          <a:prstGeom prst="rect">
            <a:avLst/>
          </a:prstGeom>
          <a:noFill/>
        </p:spPr>
        <p:txBody>
          <a:bodyPr wrap="none" rtlCol="0">
            <a:spAutoFit/>
          </a:bodyPr>
          <a:lstStyle/>
          <a:p>
            <a:r>
              <a:rPr lang="en-US" sz="1600" b="1" dirty="0" smtClean="0"/>
              <a:t>5%</a:t>
            </a:r>
            <a:endParaRPr lang="en-US" b="1" dirty="0"/>
          </a:p>
        </p:txBody>
      </p:sp>
      <p:sp>
        <p:nvSpPr>
          <p:cNvPr id="11" name="Rectangle 10"/>
          <p:cNvSpPr/>
          <p:nvPr/>
        </p:nvSpPr>
        <p:spPr>
          <a:xfrm>
            <a:off x="152400" y="3810000"/>
            <a:ext cx="4114800" cy="2554545"/>
          </a:xfrm>
          <a:prstGeom prst="rect">
            <a:avLst/>
          </a:prstGeom>
        </p:spPr>
        <p:txBody>
          <a:bodyPr wrap="square">
            <a:spAutoFit/>
          </a:bodyPr>
          <a:lstStyle/>
          <a:p>
            <a:r>
              <a:rPr lang="en-US" sz="2000" dirty="0" smtClean="0"/>
              <a:t>The lower figure shows the differences for the matched data in the top plot. The satellite values have not been adjusted for the field-of-view (FOV) differences; The Dobson instrument is near the top of the mountain while the satellite FOVs contain some open ocean. </a:t>
            </a:r>
          </a:p>
        </p:txBody>
      </p:sp>
      <p:sp>
        <p:nvSpPr>
          <p:cNvPr id="12" name="TextBox 11"/>
          <p:cNvSpPr txBox="1"/>
          <p:nvPr/>
        </p:nvSpPr>
        <p:spPr>
          <a:xfrm>
            <a:off x="6324600" y="3505200"/>
            <a:ext cx="652743" cy="369332"/>
          </a:xfrm>
          <a:prstGeom prst="rect">
            <a:avLst/>
          </a:prstGeom>
          <a:noFill/>
        </p:spPr>
        <p:txBody>
          <a:bodyPr wrap="none" rtlCol="0">
            <a:spAutoFit/>
          </a:bodyPr>
          <a:lstStyle/>
          <a:p>
            <a:r>
              <a:rPr lang="en-US" dirty="0" smtClean="0"/>
              <a:t>2014</a:t>
            </a:r>
            <a:endParaRPr lang="en-US" dirty="0"/>
          </a:p>
        </p:txBody>
      </p:sp>
    </p:spTree>
    <p:extLst>
      <p:ext uri="{BB962C8B-B14F-4D97-AF65-F5344CB8AC3E}">
        <p14:creationId xmlns:p14="http://schemas.microsoft.com/office/powerpoint/2010/main" xmlns="" val="1514960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EA597-D671-40E4-B0A9-DB87D029A054}" type="slidenum">
              <a:rPr lang="en-US" smtClean="0"/>
              <a:pPr/>
              <a:t>46</a:t>
            </a:fld>
            <a:endParaRPr lang="en-US"/>
          </a:p>
        </p:txBody>
      </p:sp>
      <p:sp>
        <p:nvSpPr>
          <p:cNvPr id="10" name="TextBox 9"/>
          <p:cNvSpPr txBox="1"/>
          <p:nvPr/>
        </p:nvSpPr>
        <p:spPr>
          <a:xfrm>
            <a:off x="228600" y="0"/>
            <a:ext cx="4267200" cy="3046988"/>
          </a:xfrm>
          <a:prstGeom prst="rect">
            <a:avLst/>
          </a:prstGeom>
          <a:noFill/>
        </p:spPr>
        <p:txBody>
          <a:bodyPr wrap="square" rtlCol="0">
            <a:spAutoFit/>
          </a:bodyPr>
          <a:lstStyle/>
          <a:p>
            <a:r>
              <a:rPr lang="en-US" sz="2400" dirty="0" smtClean="0"/>
              <a:t>Comparisons among Total Column Ozone Products from </a:t>
            </a:r>
            <a:r>
              <a:rPr lang="en-US" sz="2400" dirty="0" err="1" smtClean="0"/>
              <a:t>MetOp</a:t>
            </a:r>
            <a:r>
              <a:rPr lang="en-US" sz="2400" dirty="0" smtClean="0"/>
              <a:t>-B GOME-2 (NOAA Version 8 algorithm), NASA EOS Aura OMI (NASA Version 8.6 algorithm) and S-NPP OMPS-NM (NOAA Version 8 algorithm) for November 2, 2014.</a:t>
            </a:r>
          </a:p>
        </p:txBody>
      </p:sp>
      <p:pic>
        <p:nvPicPr>
          <p:cNvPr id="2052" name="Picture 4" descr="http://www.star.nesdis.noaa.gov/smcd/spb/wyu/OMPS/Toz/Gome2b/o3/11.2014/O3_Gome2b_20141102_aitoff.png"/>
          <p:cNvPicPr>
            <a:picLocks noChangeAspect="1" noChangeArrowheads="1"/>
          </p:cNvPicPr>
          <p:nvPr/>
        </p:nvPicPr>
        <p:blipFill>
          <a:blip r:embed="rId3" cstate="print"/>
          <a:srcRect/>
          <a:stretch>
            <a:fillRect/>
          </a:stretch>
        </p:blipFill>
        <p:spPr bwMode="auto">
          <a:xfrm>
            <a:off x="4572000" y="0"/>
            <a:ext cx="4572000" cy="3505200"/>
          </a:xfrm>
          <a:prstGeom prst="rect">
            <a:avLst/>
          </a:prstGeom>
          <a:noFill/>
        </p:spPr>
      </p:pic>
      <p:pic>
        <p:nvPicPr>
          <p:cNvPr id="2050" name="Picture 2" descr="http://www.star.nesdis.noaa.gov/smcd/spb/wyu/OMPS/Toz/v8/o3/11.2014/O3_V8_20141102_aitoff.png"/>
          <p:cNvPicPr>
            <a:picLocks noChangeAspect="1" noChangeArrowheads="1"/>
          </p:cNvPicPr>
          <p:nvPr/>
        </p:nvPicPr>
        <p:blipFill>
          <a:blip r:embed="rId4" cstate="print"/>
          <a:srcRect/>
          <a:stretch>
            <a:fillRect/>
          </a:stretch>
        </p:blipFill>
        <p:spPr bwMode="auto">
          <a:xfrm>
            <a:off x="4573805" y="3405582"/>
            <a:ext cx="4572000" cy="3483429"/>
          </a:xfrm>
          <a:prstGeom prst="rect">
            <a:avLst/>
          </a:prstGeom>
          <a:noFill/>
        </p:spPr>
      </p:pic>
      <p:grpSp>
        <p:nvGrpSpPr>
          <p:cNvPr id="2" name="Group 16"/>
          <p:cNvGrpSpPr/>
          <p:nvPr/>
        </p:nvGrpSpPr>
        <p:grpSpPr>
          <a:xfrm>
            <a:off x="0" y="3429000"/>
            <a:ext cx="4572000" cy="3429000"/>
            <a:chOff x="0" y="3429000"/>
            <a:chExt cx="4572000" cy="3429000"/>
          </a:xfrm>
        </p:grpSpPr>
        <p:pic>
          <p:nvPicPr>
            <p:cNvPr id="15" name="Picture 14" descr="OMI_20141102_aitoff.png"/>
            <p:cNvPicPr>
              <a:picLocks noChangeAspect="1"/>
            </p:cNvPicPr>
            <p:nvPr/>
          </p:nvPicPr>
          <p:blipFill>
            <a:blip r:embed="rId5" cstate="print"/>
            <a:stretch>
              <a:fillRect/>
            </a:stretch>
          </p:blipFill>
          <p:spPr>
            <a:xfrm>
              <a:off x="0" y="3429000"/>
              <a:ext cx="4572000" cy="3429000"/>
            </a:xfrm>
            <a:prstGeom prst="rect">
              <a:avLst/>
            </a:prstGeom>
          </p:spPr>
        </p:pic>
        <p:pic>
          <p:nvPicPr>
            <p:cNvPr id="16" name="Picture 4" descr="http://www.star.nesdis.noaa.gov/smcd/spb/wyu/OMPS/Toz/Gome2b/o3/11.2014/O3_Gome2b_20141102_aitoff.png"/>
            <p:cNvPicPr>
              <a:picLocks noChangeAspect="1" noChangeArrowheads="1"/>
            </p:cNvPicPr>
            <p:nvPr/>
          </p:nvPicPr>
          <p:blipFill>
            <a:blip r:embed="rId3" cstate="print"/>
            <a:srcRect l="71667" b="93478"/>
            <a:stretch>
              <a:fillRect/>
            </a:stretch>
          </p:blipFill>
          <p:spPr bwMode="auto">
            <a:xfrm>
              <a:off x="2667000" y="3429000"/>
              <a:ext cx="1295400" cy="228600"/>
            </a:xfrm>
            <a:prstGeom prst="rect">
              <a:avLst/>
            </a:prstGeom>
            <a:noFill/>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Version 8 Profile Retrieval Algorithm</a:t>
            </a:r>
            <a:endParaRPr lang="en-US" dirty="0"/>
          </a:p>
        </p:txBody>
      </p:sp>
      <p:sp>
        <p:nvSpPr>
          <p:cNvPr id="4" name="TextBox 3"/>
          <p:cNvSpPr txBox="1"/>
          <p:nvPr/>
        </p:nvSpPr>
        <p:spPr>
          <a:xfrm>
            <a:off x="228600" y="1219200"/>
            <a:ext cx="8382000" cy="5355312"/>
          </a:xfrm>
          <a:prstGeom prst="rect">
            <a:avLst/>
          </a:prstGeom>
          <a:noFill/>
        </p:spPr>
        <p:txBody>
          <a:bodyPr wrap="square" rtlCol="0">
            <a:spAutoFit/>
          </a:bodyPr>
          <a:lstStyle/>
          <a:p>
            <a:r>
              <a:rPr lang="en-US" dirty="0" smtClean="0">
                <a:ea typeface="ＭＳ Ｐゴシック" pitchFamily="34" charset="-128"/>
              </a:rPr>
              <a:t>The spectral measurements from the OMPS Nadir Profiler and Nadir Mapper of the radiances scattered by the Earth</a:t>
            </a:r>
            <a:r>
              <a:rPr lang="ja-JP" altLang="en-US" smtClean="0">
                <a:ea typeface="ＭＳ Ｐゴシック" pitchFamily="34" charset="-128"/>
              </a:rPr>
              <a:t>’</a:t>
            </a:r>
            <a:r>
              <a:rPr lang="en-US" altLang="ja-JP" dirty="0" smtClean="0">
                <a:ea typeface="ＭＳ Ｐゴシック" pitchFamily="34" charset="-128"/>
              </a:rPr>
              <a:t>s atmosphere are used to generate estimates of the ozone vertical profile along the orbital track by using the Version 8 Ozone Profile retrieval algorithm (</a:t>
            </a:r>
            <a:r>
              <a:rPr lang="en-US" altLang="ja-JP" dirty="0" err="1" smtClean="0">
                <a:ea typeface="ＭＳ Ｐゴシック" pitchFamily="34" charset="-128"/>
              </a:rPr>
              <a:t>Bhartia</a:t>
            </a:r>
            <a:r>
              <a:rPr lang="en-US" altLang="ja-JP" dirty="0" smtClean="0">
                <a:ea typeface="ＭＳ Ｐゴシック" pitchFamily="34" charset="-128"/>
              </a:rPr>
              <a:t> et al. 2013). The algorithm uses ratios of Earth radiance to Solar irradiance at a set of 12 wavelengths (at approximately </a:t>
            </a:r>
            <a:r>
              <a:rPr lang="en-US" altLang="ja-JP" dirty="0" smtClean="0">
                <a:solidFill>
                  <a:srgbClr val="7030A0"/>
                </a:solidFill>
                <a:ea typeface="ＭＳ Ｐゴシック" pitchFamily="34" charset="-128"/>
              </a:rPr>
              <a:t>252, 273, 283, 288, 292, 298, 302, 306</a:t>
            </a:r>
            <a:r>
              <a:rPr lang="en-US" altLang="ja-JP" dirty="0" smtClean="0">
                <a:ea typeface="ＭＳ Ｐゴシック" pitchFamily="34" charset="-128"/>
              </a:rPr>
              <a:t>, </a:t>
            </a:r>
            <a:r>
              <a:rPr lang="en-US" altLang="ja-JP" dirty="0" smtClean="0">
                <a:solidFill>
                  <a:srgbClr val="00B0F0"/>
                </a:solidFill>
                <a:ea typeface="ＭＳ Ｐゴシック" pitchFamily="34" charset="-128"/>
              </a:rPr>
              <a:t>313, 318, 331 and 340 </a:t>
            </a:r>
            <a:r>
              <a:rPr lang="en-US" altLang="ja-JP" dirty="0" smtClean="0">
                <a:ea typeface="ＭＳ Ｐゴシック" pitchFamily="34" charset="-128"/>
              </a:rPr>
              <a:t>nm) with </a:t>
            </a:r>
            <a:r>
              <a:rPr lang="en-US" altLang="ja-JP" dirty="0" smtClean="0">
                <a:solidFill>
                  <a:srgbClr val="7030A0"/>
                </a:solidFill>
                <a:ea typeface="ＭＳ Ｐゴシック" pitchFamily="34" charset="-128"/>
              </a:rPr>
              <a:t>eight from the Nadir Profiler</a:t>
            </a:r>
            <a:r>
              <a:rPr lang="en-US" altLang="ja-JP" dirty="0" smtClean="0">
                <a:ea typeface="ＭＳ Ｐゴシック" pitchFamily="34" charset="-128"/>
              </a:rPr>
              <a:t> and </a:t>
            </a:r>
            <a:r>
              <a:rPr lang="en-US" altLang="ja-JP" dirty="0" smtClean="0">
                <a:solidFill>
                  <a:srgbClr val="00B0F0"/>
                </a:solidFill>
                <a:ea typeface="ＭＳ Ｐゴシック" pitchFamily="34" charset="-128"/>
              </a:rPr>
              <a:t>four from the Nadir Mapper</a:t>
            </a:r>
            <a:r>
              <a:rPr lang="en-US" altLang="ja-JP" dirty="0" smtClean="0">
                <a:ea typeface="ＭＳ Ｐゴシック" pitchFamily="34" charset="-128"/>
              </a:rPr>
              <a:t> to obtain estimates of the ozone vertical profile in 21 3-km Layers by using an optimal estimation retrieval algorithm. The radiances for the four longer wavelength are obtained from the 25 Nadir Mapper FOVs co-located with a single Nadir Profiler FOV. The longer channel radiance/irradiance ratios are used to generate estimates of the total column ozone and scene effective reflectivity.</a:t>
            </a:r>
          </a:p>
          <a:p>
            <a:r>
              <a:rPr lang="en-US" dirty="0" smtClean="0">
                <a:ea typeface="ＭＳ Ｐゴシック" pitchFamily="34" charset="-128"/>
              </a:rPr>
              <a:t>The algorithm has been used to generate a long-term ozone profile record from the SBUV(/2) series of instruments (Deland et al., 2012; </a:t>
            </a:r>
            <a:r>
              <a:rPr lang="en-US" dirty="0" err="1" smtClean="0">
                <a:ea typeface="ＭＳ Ｐゴシック" pitchFamily="34" charset="-128"/>
              </a:rPr>
              <a:t>Labow</a:t>
            </a:r>
            <a:r>
              <a:rPr lang="en-US" dirty="0" smtClean="0">
                <a:ea typeface="ＭＳ Ｐゴシック" pitchFamily="34" charset="-128"/>
              </a:rPr>
              <a:t> et al.; 2013, </a:t>
            </a:r>
            <a:r>
              <a:rPr lang="en-US" dirty="0" err="1" smtClean="0">
                <a:ea typeface="ＭＳ Ｐゴシック" pitchFamily="34" charset="-128"/>
              </a:rPr>
              <a:t>McPeters</a:t>
            </a:r>
            <a:r>
              <a:rPr lang="en-US" dirty="0" smtClean="0">
                <a:ea typeface="ＭＳ Ｐゴシック" pitchFamily="34" charset="-128"/>
              </a:rPr>
              <a:t> et al, 2013, </a:t>
            </a:r>
            <a:r>
              <a:rPr lang="en-US" dirty="0" err="1" smtClean="0">
                <a:ea typeface="ＭＳ Ｐゴシック" pitchFamily="34" charset="-128"/>
              </a:rPr>
              <a:t>Kramarova</a:t>
            </a:r>
            <a:r>
              <a:rPr lang="en-US" dirty="0" smtClean="0">
                <a:ea typeface="ＭＳ Ｐゴシック" pitchFamily="34" charset="-128"/>
              </a:rPr>
              <a:t> et al., 2013).</a:t>
            </a:r>
          </a:p>
          <a:p>
            <a:endParaRPr lang="en-US" dirty="0" smtClean="0">
              <a:ea typeface="ＭＳ Ｐゴシック" pitchFamily="34" charset="-128"/>
            </a:endParaRPr>
          </a:p>
          <a:p>
            <a:r>
              <a:rPr lang="en-US" dirty="0" smtClean="0">
                <a:ea typeface="ＭＳ Ｐゴシック" pitchFamily="34" charset="-128"/>
              </a:rPr>
              <a:t>We have good overlap with NOAA-19 SBUV/2 at the start of the OMPS record and will be using the ozone profile estimates from OMPS to continue the SBUV(/2) record</a:t>
            </a:r>
          </a:p>
          <a:p>
            <a:endParaRPr lang="en-US" dirty="0" smtClean="0">
              <a:ea typeface="ＭＳ Ｐゴシック" pitchFamily="34" charset="-128"/>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23813"/>
            <a:ext cx="7848600" cy="381000"/>
          </a:xfrm>
        </p:spPr>
        <p:txBody>
          <a:bodyPr>
            <a:normAutofit fontScale="90000"/>
          </a:bodyPr>
          <a:lstStyle/>
          <a:p>
            <a:r>
              <a:rPr lang="en-US" smtClean="0">
                <a:ea typeface="ＭＳ Ｐゴシック" pitchFamily="34" charset="-128"/>
              </a:rPr>
              <a:t>Version 8 Averaging Kernels</a:t>
            </a:r>
          </a:p>
        </p:txBody>
      </p:sp>
      <p:sp>
        <p:nvSpPr>
          <p:cNvPr id="16387" name="Slide Number Placeholder 3"/>
          <p:cNvSpPr>
            <a:spLocks noGrp="1"/>
          </p:cNvSpPr>
          <p:nvPr>
            <p:ph type="sldNum" sz="quarter" idx="10"/>
          </p:nvPr>
        </p:nvSpPr>
        <p:spPr>
          <a:noFill/>
        </p:spPr>
        <p:txBody>
          <a:bodyPr/>
          <a:lstStyle/>
          <a:p>
            <a:fld id="{B9390634-3ABF-4696-8CF4-8B9C5E5DB7C8}" type="slidenum">
              <a:rPr lang="en-US" smtClean="0"/>
              <a:pPr/>
              <a:t>48</a:t>
            </a:fld>
            <a:endParaRPr lang="en-US" smtClean="0"/>
          </a:p>
        </p:txBody>
      </p:sp>
      <p:sp>
        <p:nvSpPr>
          <p:cNvPr id="16388" name="Rectangle 6"/>
          <p:cNvSpPr>
            <a:spLocks noChangeArrowheads="1"/>
          </p:cNvSpPr>
          <p:nvPr/>
        </p:nvSpPr>
        <p:spPr bwMode="auto">
          <a:xfrm>
            <a:off x="0" y="363538"/>
            <a:ext cx="4800600" cy="6494462"/>
          </a:xfrm>
          <a:prstGeom prst="rect">
            <a:avLst/>
          </a:prstGeom>
          <a:noFill/>
          <a:ln w="9525">
            <a:noFill/>
            <a:miter lim="800000"/>
            <a:headEnd/>
            <a:tailEnd/>
          </a:ln>
        </p:spPr>
        <p:txBody>
          <a:bodyPr>
            <a:spAutoFit/>
          </a:bodyPr>
          <a:lstStyle/>
          <a:p>
            <a:r>
              <a:rPr lang="en-US" sz="1600"/>
              <a:t>Averaging Kernels (AKs) (for fractional changes in ozone) at the 15 pressure levels. The short horizontal lines on the right side of the graph show the pressure levels and point to the corresponding AK. The horizontal and AK lines</a:t>
            </a:r>
            <a:r>
              <a:rPr lang="ja-JP" altLang="en-US" sz="1600"/>
              <a:t>’</a:t>
            </a:r>
            <a:r>
              <a:rPr lang="en-US" altLang="ja-JP" sz="1600"/>
              <a:t> styles correspond. In general, the (fractional) variation in the mixing ratio reported by SBUV at a given pressure level is a weighted average of the (fractional) variation of the mixing ratio at surrounding altitudes, relative to the a priori profile. Since the SBUV V8 a priori profiles have no inter-annual variation, the AKs also show how the algorithm would smooth a long-term trend in ozone mixing ratio. Note, however, that individual SBUV profiles usually have structures that are finer than those implied by the AKs; these structures come from the assumed a priori profile, rather than from the measurements themselves. This figure shows typical AKs at the 40ºN. The AKs show best resolution of ~6 km near 3 hPa, degrading to ~10 km at 1 and 30 hPa. Outside this range the retrieved profiles have little information. For example, the (fractional) variation in ozone mixing ratio seen at 0.5 hPa actually represents the (fractional) variation from the region around 1 hPa, and the variation around 50 hPa represents the variation from around 40 hPa.</a:t>
            </a:r>
            <a:endParaRPr lang="en-US" sz="1600"/>
          </a:p>
        </p:txBody>
      </p:sp>
      <p:pic>
        <p:nvPicPr>
          <p:cNvPr id="16389" name="Picture 4" descr="Figure 2. Averaging Kernels for March at 40N latitude"/>
          <p:cNvPicPr>
            <a:picLocks noChangeAspect="1" noChangeArrowheads="1"/>
          </p:cNvPicPr>
          <p:nvPr/>
        </p:nvPicPr>
        <p:blipFill>
          <a:blip r:embed="rId2" cstate="print"/>
          <a:srcRect l="3333" t="1961" r="1666"/>
          <a:stretch>
            <a:fillRect/>
          </a:stretch>
        </p:blipFill>
        <p:spPr bwMode="auto">
          <a:xfrm>
            <a:off x="4648200" y="381000"/>
            <a:ext cx="4495800" cy="6310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smtClean="0"/>
              <a:t>Summary and Conclusions</a:t>
            </a:r>
            <a:endParaRPr lang="en-US" dirty="0"/>
          </a:p>
        </p:txBody>
      </p:sp>
      <p:sp>
        <p:nvSpPr>
          <p:cNvPr id="3" name="Content Placeholder 2"/>
          <p:cNvSpPr>
            <a:spLocks noGrp="1"/>
          </p:cNvSpPr>
          <p:nvPr>
            <p:ph idx="1"/>
          </p:nvPr>
        </p:nvSpPr>
        <p:spPr>
          <a:xfrm>
            <a:off x="457200" y="838200"/>
            <a:ext cx="8229600" cy="5638800"/>
          </a:xfrm>
        </p:spPr>
        <p:txBody>
          <a:bodyPr>
            <a:normAutofit fontScale="77500" lnSpcReduction="20000"/>
          </a:bodyPr>
          <a:lstStyle/>
          <a:p>
            <a:r>
              <a:rPr lang="en-US" dirty="0" smtClean="0"/>
              <a:t>Characterization of darks, non-linearity, stray light and wavelength scales provide good adjustments.</a:t>
            </a:r>
          </a:p>
          <a:p>
            <a:r>
              <a:rPr lang="en-US" dirty="0" smtClean="0"/>
              <a:t>The OMPS Nadir Instruments are performing as designed and the reference solar diffuser measurements show stable throughput.</a:t>
            </a:r>
          </a:p>
          <a:p>
            <a:r>
              <a:rPr lang="en-US" dirty="0" smtClean="0"/>
              <a:t>The OMPS Nadir Profiler has experienced a small amount of degradation for the shortest wavelengths but it is accurately determined.</a:t>
            </a:r>
          </a:p>
          <a:p>
            <a:r>
              <a:rPr lang="en-US" dirty="0" smtClean="0"/>
              <a:t>The retrievals algorithms are well-suited for the measurements and compliment soft calibration adjustment strategies.</a:t>
            </a:r>
          </a:p>
          <a:p>
            <a:r>
              <a:rPr lang="en-US" dirty="0" smtClean="0"/>
              <a:t>The ozone products are validated by comparisons to those from ground-based and other space-based systems.</a:t>
            </a:r>
          </a:p>
          <a:p>
            <a:r>
              <a:rPr lang="en-US" dirty="0" smtClean="0"/>
              <a:t>A full reprocessing is underway and will provide a new component of the long-term atmospheric ozone monitoring record.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7620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0"/>
            <a:ext cx="1724222" cy="685059"/>
          </a:xfrm>
          <a:prstGeom prst="rect">
            <a:avLst/>
          </a:prstGeom>
          <a:noFill/>
          <a:ln w="9525">
            <a:noFill/>
            <a:miter lim="800000"/>
            <a:headEnd/>
            <a:tailEnd/>
          </a:ln>
        </p:spPr>
        <p:txBody>
          <a:bodyPr wrap="square">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75"/>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410200" y="152400"/>
            <a:ext cx="3733800" cy="6247864"/>
          </a:xfrm>
          <a:prstGeom prst="rect">
            <a:avLst/>
          </a:prstGeom>
        </p:spPr>
        <p:txBody>
          <a:bodyPr wrap="square">
            <a:spAutoFit/>
          </a:bodyPr>
          <a:lstStyle/>
          <a:p>
            <a:pPr>
              <a:defRPr/>
            </a:pPr>
            <a:r>
              <a:rPr lang="en-US" sz="2000" b="1" dirty="0" smtClean="0"/>
              <a:t>The instruments measure radiance scattered from the Earth’s atmosphere and surface. The detectors are actively-cooled 2-D CCD arrays with one spectral and one spatial dimension.</a:t>
            </a:r>
          </a:p>
          <a:p>
            <a:pPr>
              <a:defRPr/>
            </a:pPr>
            <a:r>
              <a:rPr lang="en-US" sz="2000" b="1" dirty="0" smtClean="0"/>
              <a:t>The instruments also make solar measurements using pairs of diffusers. Judicious operation of working and reference diffusers allows analysts to track the diffuser degradation. The solar measurements also provide checks on the wavelength scale and bandpass. The instruments regularly perform their internal dark and nonlinearity calibration sequences and have completed over three full years of solar measurements. </a:t>
            </a:r>
          </a:p>
        </p:txBody>
      </p:sp>
      <p:grpSp>
        <p:nvGrpSpPr>
          <p:cNvPr id="2" name="Group 39"/>
          <p:cNvGrpSpPr/>
          <p:nvPr/>
        </p:nvGrpSpPr>
        <p:grpSpPr>
          <a:xfrm>
            <a:off x="464974"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75" cy="338554"/>
          </a:xfrm>
          <a:prstGeom prst="rect">
            <a:avLst/>
          </a:prstGeom>
          <a:noFill/>
        </p:spPr>
        <p:txBody>
          <a:bodyPr wrap="none" rtlCol="0">
            <a:spAutoFit/>
          </a:bodyPr>
          <a:lstStyle/>
          <a:p>
            <a:r>
              <a:rPr lang="en-US" sz="1600" dirty="0" smtClean="0"/>
              <a:t>Diagram from Ball Aerospace and Technology Corporation</a:t>
            </a:r>
            <a:endParaRPr lang="en-US" sz="1600" dirty="0"/>
          </a:p>
        </p:txBody>
      </p:sp>
      <p:sp>
        <p:nvSpPr>
          <p:cNvPr id="33" name="Slide Number Placeholder 32"/>
          <p:cNvSpPr>
            <a:spLocks noGrp="1"/>
          </p:cNvSpPr>
          <p:nvPr>
            <p:ph type="sldNum" sz="quarter" idx="12"/>
          </p:nvPr>
        </p:nvSpPr>
        <p:spPr/>
        <p:txBody>
          <a:bodyPr/>
          <a:lstStyle/>
          <a:p>
            <a:fld id="{DF5EA597-D671-40E4-B0A9-DB87D029A05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155817" y="6114019"/>
            <a:ext cx="8416683" cy="646331"/>
          </a:xfrm>
          <a:prstGeom prst="rect">
            <a:avLst/>
          </a:prstGeom>
          <a:solidFill>
            <a:srgbClr val="00B050"/>
          </a:solidFill>
        </p:spPr>
        <p:txBody>
          <a:bodyPr wrap="square" rtlCol="0">
            <a:spAutoFit/>
          </a:bodyPr>
          <a:lstStyle/>
          <a:p>
            <a:r>
              <a:rPr lang="en-US" dirty="0" smtClean="0">
                <a:latin typeface="Times New Roman" pitchFamily="18" charset="0"/>
                <a:cs typeface="Times New Roman" pitchFamily="18" charset="0"/>
              </a:rPr>
              <a:t>Wavelength-dependent normalized radiance errors are within 2% (except for FOV 36)</a:t>
            </a:r>
          </a:p>
          <a:p>
            <a:r>
              <a:rPr lang="en-US" dirty="0" smtClean="0">
                <a:latin typeface="Times New Roman" pitchFamily="18" charset="0"/>
                <a:cs typeface="Times New Roman" pitchFamily="18" charset="0"/>
              </a:rPr>
              <a:t>which meets the performance requirement.</a:t>
            </a:r>
            <a:endParaRPr lang="en-US" dirty="0">
              <a:latin typeface="Times New Roman" pitchFamily="18" charset="0"/>
              <a:cs typeface="Times New Roman" pitchFamily="18" charset="0"/>
            </a:endParaRPr>
          </a:p>
        </p:txBody>
      </p:sp>
      <p:sp>
        <p:nvSpPr>
          <p:cNvPr id="8" name="Title 1"/>
          <p:cNvSpPr txBox="1">
            <a:spLocks/>
          </p:cNvSpPr>
          <p:nvPr/>
        </p:nvSpPr>
        <p:spPr>
          <a:xfrm>
            <a:off x="457200" y="-324164"/>
            <a:ext cx="8229600" cy="1143000"/>
          </a:xfrm>
          <a:prstGeom prst="rect">
            <a:avLst/>
          </a:prstGeom>
        </p:spPr>
        <p:txBody>
          <a:bodyPr vert="horz" lIns="91440" tIns="45720" rIns="91440" bIns="45720" rtlCol="0" anchor="ctr" anchorCtr="1">
            <a:normAutofit fontScale="92500" lnSpcReduction="20000"/>
          </a:bodyPr>
          <a:lstStyle/>
          <a:p>
            <a:pPr algn="ctr" defTabSz="914400">
              <a:spcBef>
                <a:spcPct val="0"/>
              </a:spcBef>
              <a:defRPr/>
            </a:pPr>
            <a:r>
              <a:rPr lang="en-US" sz="2800" b="1" dirty="0" smtClean="0">
                <a:solidFill>
                  <a:srgbClr val="0000FF"/>
                </a:solidFill>
                <a:latin typeface="Times New Roman" pitchFamily="18" charset="0"/>
                <a:cs typeface="Times New Roman" pitchFamily="18" charset="0"/>
              </a:rPr>
              <a:t>e </a:t>
            </a:r>
          </a:p>
          <a:p>
            <a:pPr algn="ctr" defTabSz="914400">
              <a:spcBef>
                <a:spcPct val="0"/>
              </a:spcBef>
              <a:defRPr/>
            </a:pPr>
            <a:r>
              <a:rPr lang="en-US" sz="2800" b="1" dirty="0" smtClean="0">
                <a:solidFill>
                  <a:srgbClr val="0000FF"/>
                </a:solidFill>
                <a:latin typeface="Times New Roman" pitchFamily="18" charset="0"/>
                <a:cs typeface="Times New Roman" pitchFamily="18" charset="0"/>
              </a:rPr>
              <a:t>Cross-Track Difference </a:t>
            </a:r>
          </a:p>
          <a:p>
            <a:pPr lvl="0" algn="ctr" defTabSz="914400">
              <a:spcBef>
                <a:spcPct val="0"/>
              </a:spcBef>
              <a:defRPr/>
            </a:pPr>
            <a:r>
              <a:rPr lang="en-US" sz="2800" b="1" dirty="0" smtClean="0">
                <a:solidFill>
                  <a:srgbClr val="0000FF"/>
                </a:solidFill>
                <a:latin typeface="Times New Roman" pitchFamily="18" charset="0"/>
                <a:cs typeface="Times New Roman" pitchFamily="18" charset="0"/>
              </a:rPr>
              <a:t>  for Earth View N-Value or Radiance</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0" name="Text Box 14"/>
          <p:cNvSpPr txBox="1">
            <a:spLocks noChangeArrowheads="1"/>
          </p:cNvSpPr>
          <p:nvPr/>
        </p:nvSpPr>
        <p:spPr bwMode="auto">
          <a:xfrm>
            <a:off x="155817" y="895933"/>
            <a:ext cx="8767466" cy="697293"/>
          </a:xfrm>
          <a:prstGeom prst="rect">
            <a:avLst/>
          </a:prstGeom>
          <a:noFill/>
          <a:ln w="9525">
            <a:noFill/>
            <a:miter lim="800000"/>
            <a:headEnd/>
            <a:tailEnd/>
          </a:ln>
        </p:spPr>
        <p:txBody>
          <a:bodyPr/>
          <a:lstStyle/>
          <a:p>
            <a:pPr algn="ctr"/>
            <a:r>
              <a:rPr lang="en-US" altLang="zh-CN" b="1" dirty="0" smtClean="0">
                <a:solidFill>
                  <a:srgbClr val="FF0000"/>
                </a:solidFill>
                <a:latin typeface="Times New Roman" pitchFamily="18" charset="0"/>
                <a:cs typeface="Times New Roman" pitchFamily="18" charset="0"/>
              </a:rPr>
              <a:t>Wavelength-dependent Cross-Track Normalized Radiance Error  Meets Requirement </a:t>
            </a:r>
            <a:endParaRPr lang="en-US" altLang="zh-CN" sz="2000" b="1" dirty="0">
              <a:solidFill>
                <a:srgbClr val="FF0000"/>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pPr/>
              <a:t>50</a:t>
            </a:fld>
            <a:endParaRPr lang="en-US" dirty="0"/>
          </a:p>
        </p:txBody>
      </p:sp>
      <p:grpSp>
        <p:nvGrpSpPr>
          <p:cNvPr id="2" name="Group 17"/>
          <p:cNvGrpSpPr/>
          <p:nvPr/>
        </p:nvGrpSpPr>
        <p:grpSpPr>
          <a:xfrm>
            <a:off x="155818" y="1352714"/>
            <a:ext cx="6845058" cy="4741201"/>
            <a:chOff x="155817" y="1245997"/>
            <a:chExt cx="8988183" cy="4952693"/>
          </a:xfrm>
        </p:grpSpPr>
        <p:pic>
          <p:nvPicPr>
            <p:cNvPr id="55299" name="Picture 3"/>
            <p:cNvPicPr>
              <a:picLocks noChangeAspect="1" noChangeArrowheads="1"/>
            </p:cNvPicPr>
            <p:nvPr/>
          </p:nvPicPr>
          <p:blipFill>
            <a:blip r:embed="rId3" cstate="print"/>
            <a:srcRect t="51722"/>
            <a:stretch>
              <a:fillRect/>
            </a:stretch>
          </p:blipFill>
          <p:spPr bwMode="auto">
            <a:xfrm>
              <a:off x="155817" y="3641827"/>
              <a:ext cx="8988183" cy="2556863"/>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b="53572"/>
            <a:stretch>
              <a:fillRect/>
            </a:stretch>
          </p:blipFill>
          <p:spPr bwMode="auto">
            <a:xfrm>
              <a:off x="155817" y="1245997"/>
              <a:ext cx="8988183" cy="2458900"/>
            </a:xfrm>
            <a:prstGeom prst="rect">
              <a:avLst/>
            </a:prstGeom>
            <a:noFill/>
            <a:ln w="9525">
              <a:noFill/>
              <a:miter lim="800000"/>
              <a:headEnd/>
              <a:tailEnd/>
            </a:ln>
          </p:spPr>
        </p:pic>
        <p:sp>
          <p:nvSpPr>
            <p:cNvPr id="12" name="TextBox 11"/>
            <p:cNvSpPr txBox="1"/>
            <p:nvPr/>
          </p:nvSpPr>
          <p:spPr>
            <a:xfrm>
              <a:off x="1262802" y="1489755"/>
              <a:ext cx="1627398" cy="338554"/>
            </a:xfrm>
            <a:prstGeom prst="rect">
              <a:avLst/>
            </a:prstGeom>
            <a:noFill/>
          </p:spPr>
          <p:txBody>
            <a:bodyPr wrap="none" rtlCol="0">
              <a:spAutoFit/>
            </a:bodyPr>
            <a:lstStyle/>
            <a:p>
              <a:r>
                <a:rPr lang="en-US" sz="1600" dirty="0" smtClean="0"/>
                <a:t>CT position #1</a:t>
              </a:r>
              <a:endParaRPr lang="en-US" sz="1600" dirty="0"/>
            </a:p>
          </p:txBody>
        </p:sp>
        <p:sp>
          <p:nvSpPr>
            <p:cNvPr id="13" name="TextBox 12"/>
            <p:cNvSpPr txBox="1"/>
            <p:nvPr/>
          </p:nvSpPr>
          <p:spPr>
            <a:xfrm>
              <a:off x="4189000" y="1470705"/>
              <a:ext cx="1627398" cy="338554"/>
            </a:xfrm>
            <a:prstGeom prst="rect">
              <a:avLst/>
            </a:prstGeom>
            <a:noFill/>
          </p:spPr>
          <p:txBody>
            <a:bodyPr wrap="none" rtlCol="0">
              <a:spAutoFit/>
            </a:bodyPr>
            <a:lstStyle/>
            <a:p>
              <a:r>
                <a:rPr lang="en-US" sz="1600" dirty="0" smtClean="0"/>
                <a:t>CT position #9</a:t>
              </a:r>
              <a:endParaRPr lang="en-US" sz="1600" dirty="0"/>
            </a:p>
          </p:txBody>
        </p:sp>
        <p:sp>
          <p:nvSpPr>
            <p:cNvPr id="14" name="TextBox 13"/>
            <p:cNvSpPr txBox="1"/>
            <p:nvPr/>
          </p:nvSpPr>
          <p:spPr>
            <a:xfrm>
              <a:off x="6980076" y="1457489"/>
              <a:ext cx="1751286" cy="338554"/>
            </a:xfrm>
            <a:prstGeom prst="rect">
              <a:avLst/>
            </a:prstGeom>
            <a:noFill/>
          </p:spPr>
          <p:txBody>
            <a:bodyPr wrap="none" rtlCol="0">
              <a:spAutoFit/>
            </a:bodyPr>
            <a:lstStyle/>
            <a:p>
              <a:r>
                <a:rPr lang="en-US" sz="1600" dirty="0" smtClean="0"/>
                <a:t>CT position #19</a:t>
              </a:r>
              <a:endParaRPr lang="en-US" sz="1600" dirty="0"/>
            </a:p>
          </p:txBody>
        </p:sp>
        <p:sp>
          <p:nvSpPr>
            <p:cNvPr id="15" name="TextBox 14"/>
            <p:cNvSpPr txBox="1"/>
            <p:nvPr/>
          </p:nvSpPr>
          <p:spPr>
            <a:xfrm>
              <a:off x="1229445" y="3804330"/>
              <a:ext cx="1696012" cy="338554"/>
            </a:xfrm>
            <a:prstGeom prst="rect">
              <a:avLst/>
            </a:prstGeom>
            <a:noFill/>
          </p:spPr>
          <p:txBody>
            <a:bodyPr wrap="none" rtlCol="0">
              <a:spAutoFit/>
            </a:bodyPr>
            <a:lstStyle/>
            <a:p>
              <a:r>
                <a:rPr lang="en-US" sz="1600" dirty="0" smtClean="0"/>
                <a:t>CT position#26</a:t>
              </a:r>
              <a:endParaRPr lang="en-US" sz="1600" dirty="0"/>
            </a:p>
          </p:txBody>
        </p:sp>
        <p:sp>
          <p:nvSpPr>
            <p:cNvPr id="16" name="TextBox 15"/>
            <p:cNvSpPr txBox="1"/>
            <p:nvPr/>
          </p:nvSpPr>
          <p:spPr>
            <a:xfrm>
              <a:off x="4178466" y="3772064"/>
              <a:ext cx="1696012" cy="338554"/>
            </a:xfrm>
            <a:prstGeom prst="rect">
              <a:avLst/>
            </a:prstGeom>
            <a:noFill/>
          </p:spPr>
          <p:txBody>
            <a:bodyPr wrap="none" rtlCol="0">
              <a:spAutoFit/>
            </a:bodyPr>
            <a:lstStyle/>
            <a:p>
              <a:r>
                <a:rPr lang="en-US" sz="1600" dirty="0" smtClean="0"/>
                <a:t>CT position#35</a:t>
              </a:r>
              <a:endParaRPr lang="en-US" sz="1600" dirty="0"/>
            </a:p>
          </p:txBody>
        </p:sp>
        <p:sp>
          <p:nvSpPr>
            <p:cNvPr id="17" name="TextBox 16"/>
            <p:cNvSpPr txBox="1"/>
            <p:nvPr/>
          </p:nvSpPr>
          <p:spPr>
            <a:xfrm>
              <a:off x="6992583" y="3772064"/>
              <a:ext cx="1751286" cy="338554"/>
            </a:xfrm>
            <a:prstGeom prst="rect">
              <a:avLst/>
            </a:prstGeom>
            <a:noFill/>
          </p:spPr>
          <p:txBody>
            <a:bodyPr wrap="none" rtlCol="0">
              <a:spAutoFit/>
            </a:bodyPr>
            <a:lstStyle/>
            <a:p>
              <a:r>
                <a:rPr lang="en-US" sz="1600" dirty="0" smtClean="0"/>
                <a:t>CT position #36</a:t>
              </a:r>
              <a:endParaRPr lang="en-US" sz="1600" dirty="0"/>
            </a:p>
          </p:txBody>
        </p:sp>
      </p:grpSp>
      <p:sp>
        <p:nvSpPr>
          <p:cNvPr id="19" name="TextBox 18"/>
          <p:cNvSpPr txBox="1"/>
          <p:nvPr/>
        </p:nvSpPr>
        <p:spPr>
          <a:xfrm>
            <a:off x="6885915" y="1268507"/>
            <a:ext cx="1896135" cy="4832092"/>
          </a:xfrm>
          <a:prstGeom prst="rect">
            <a:avLst/>
          </a:prstGeom>
          <a:noFill/>
        </p:spPr>
        <p:txBody>
          <a:bodyPr wrap="square" rtlCol="0">
            <a:spAutoFit/>
          </a:bodyPr>
          <a:lstStyle/>
          <a:p>
            <a:pPr>
              <a:buFont typeface="Arial" pitchFamily="34" charset="0"/>
              <a:buChar char="•"/>
            </a:pPr>
            <a:r>
              <a:rPr lang="en-US" sz="1400" dirty="0" smtClean="0"/>
              <a:t> Normalized radiance error is percent difference between OMPS and MLS via. TOMRAD</a:t>
            </a:r>
          </a:p>
          <a:p>
            <a:pPr>
              <a:buFont typeface="Arial" pitchFamily="34" charset="0"/>
              <a:buChar char="•"/>
            </a:pPr>
            <a:endParaRPr lang="en-US" sz="1400" dirty="0" smtClean="0"/>
          </a:p>
          <a:p>
            <a:pPr>
              <a:buFont typeface="Arial" pitchFamily="34" charset="0"/>
              <a:buChar char="•"/>
            </a:pPr>
            <a:r>
              <a:rPr lang="en-US" sz="1400" dirty="0" smtClean="0"/>
              <a:t> Figures shows  the errors for 6 different cross-track (CT) positions</a:t>
            </a:r>
          </a:p>
          <a:p>
            <a:pPr>
              <a:buFont typeface="Arial" pitchFamily="34" charset="0"/>
              <a:buChar char="•"/>
            </a:pPr>
            <a:endParaRPr lang="en-US" sz="1400" dirty="0" smtClean="0"/>
          </a:p>
          <a:p>
            <a:pPr>
              <a:buFont typeface="Arial" pitchFamily="34" charset="0"/>
              <a:buChar char="•"/>
            </a:pPr>
            <a:r>
              <a:rPr lang="en-US" sz="1400" dirty="0" smtClean="0"/>
              <a:t>  Errors were minimized &lt; 2% for most of the channels.</a:t>
            </a:r>
          </a:p>
          <a:p>
            <a:pPr>
              <a:buFont typeface="Arial" pitchFamily="34" charset="0"/>
              <a:buChar char="•"/>
            </a:pPr>
            <a:endParaRPr lang="en-US" sz="1400" dirty="0" smtClean="0"/>
          </a:p>
          <a:p>
            <a:pPr>
              <a:buFont typeface="Arial" pitchFamily="34" charset="0"/>
              <a:buChar char="•"/>
            </a:pPr>
            <a:r>
              <a:rPr lang="en-US" sz="1400" dirty="0" smtClean="0"/>
              <a:t>Except ion is CT#36  on wavelength &gt; 360 nm. Soft calibration are  being implemented to eliminate this residual error.  </a:t>
            </a:r>
          </a:p>
          <a:p>
            <a:pPr>
              <a:buFont typeface="Arial" pitchFamily="34" charset="0"/>
              <a:buChar char="•"/>
            </a:pP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191000" y="152401"/>
            <a:ext cx="4876800" cy="2666999"/>
          </a:xfrm>
        </p:spPr>
        <p:txBody>
          <a:bodyPr>
            <a:normAutofit fontScale="90000"/>
          </a:bodyPr>
          <a:lstStyle/>
          <a:p>
            <a:pPr algn="l"/>
            <a:r>
              <a:rPr lang="en-US" sz="3600" b="1" dirty="0" smtClean="0"/>
              <a:t>OMPS</a:t>
            </a:r>
            <a:r>
              <a:rPr lang="en-US" sz="2200" b="1" dirty="0" smtClean="0"/>
              <a:t/>
            </a:r>
            <a:br>
              <a:rPr lang="en-US" sz="2200" b="1" dirty="0" smtClean="0"/>
            </a:br>
            <a:r>
              <a:rPr lang="en-US" sz="2700" b="1" dirty="0" smtClean="0"/>
              <a:t>Ozone Mapping &amp; Profiler Suite</a:t>
            </a:r>
            <a:r>
              <a:rPr lang="en-US" sz="2400" b="1" dirty="0" smtClean="0"/>
              <a:t/>
            </a:r>
            <a:br>
              <a:rPr lang="en-US" sz="2400" b="1" dirty="0" smtClean="0"/>
            </a:br>
            <a:r>
              <a:rPr lang="en-US" sz="2200" dirty="0" smtClean="0">
                <a:latin typeface="Times New Roman" pitchFamily="18" charset="0"/>
              </a:rPr>
              <a:t>Global daily monitoring of three dimensional distribution of ozone and other atmospheric constituents.</a:t>
            </a:r>
            <a:br>
              <a:rPr lang="en-US" sz="2200" dirty="0" smtClean="0">
                <a:latin typeface="Times New Roman" pitchFamily="18" charset="0"/>
              </a:rPr>
            </a:br>
            <a:r>
              <a:rPr lang="en-US" sz="2200" dirty="0" smtClean="0">
                <a:latin typeface="Times New Roman" pitchFamily="18" charset="0"/>
              </a:rPr>
              <a:t>Continues the NOAA SBUV/2, EOS-AURA OMI and SOLSE/LORE records.</a:t>
            </a:r>
            <a:r>
              <a:rPr lang="en-US" sz="2400" dirty="0" smtClean="0">
                <a:latin typeface="Times New Roman" pitchFamily="18" charset="0"/>
              </a:rPr>
              <a:t/>
            </a:r>
            <a:br>
              <a:rPr lang="en-US" sz="2400" dirty="0" smtClean="0">
                <a:latin typeface="Times New Roman" pitchFamily="18" charset="0"/>
              </a:rPr>
            </a:br>
            <a:endParaRPr lang="en-US" sz="2400" b="1" dirty="0" smtClean="0"/>
          </a:p>
        </p:txBody>
      </p:sp>
      <p:sp>
        <p:nvSpPr>
          <p:cNvPr id="1028" name="Rectangle 4"/>
          <p:cNvSpPr>
            <a:spLocks noGrp="1" noChangeArrowheads="1"/>
          </p:cNvSpPr>
          <p:nvPr>
            <p:ph type="body" sz="half" idx="1"/>
          </p:nvPr>
        </p:nvSpPr>
        <p:spPr>
          <a:xfrm>
            <a:off x="152400" y="381000"/>
            <a:ext cx="4267200" cy="6172200"/>
          </a:xfrm>
          <a:noFill/>
        </p:spPr>
        <p:txBody>
          <a:bodyPr>
            <a:noAutofit/>
          </a:bodyPr>
          <a:lstStyle/>
          <a:p>
            <a:pPr marL="0" indent="0" eaLnBrk="1" hangingPunct="1">
              <a:lnSpc>
                <a:spcPct val="120000"/>
              </a:lnSpc>
              <a:spcBef>
                <a:spcPts val="0"/>
              </a:spcBef>
              <a:buFontTx/>
              <a:buNone/>
            </a:pPr>
            <a:r>
              <a:rPr lang="en-US" sz="2400" b="1" dirty="0" smtClean="0">
                <a:latin typeface="Times New Roman" pitchFamily="18" charset="0"/>
              </a:rPr>
              <a:t>Nadir </a:t>
            </a:r>
            <a:r>
              <a:rPr lang="en-US" sz="2400" b="1" dirty="0" err="1" smtClean="0">
                <a:latin typeface="Times New Roman" pitchFamily="18" charset="0"/>
              </a:rPr>
              <a:t>Mapper</a:t>
            </a:r>
            <a:r>
              <a:rPr lang="en-US" sz="2400" b="1" dirty="0" smtClean="0">
                <a:latin typeface="Times New Roman" pitchFamily="18" charset="0"/>
              </a:rPr>
              <a:t> (NM)</a:t>
            </a:r>
          </a:p>
          <a:p>
            <a:pPr marL="0" indent="0" eaLnBrk="1" hangingPunct="1">
              <a:lnSpc>
                <a:spcPct val="120000"/>
              </a:lnSpc>
              <a:spcBef>
                <a:spcPts val="0"/>
              </a:spcBef>
              <a:buFontTx/>
              <a:buNone/>
            </a:pPr>
            <a:r>
              <a:rPr lang="en-US" sz="1800" dirty="0" smtClean="0">
                <a:latin typeface="Times New Roman" pitchFamily="18" charset="0"/>
              </a:rPr>
              <a:t>Grating spectrometer, 2-D CCD</a:t>
            </a:r>
          </a:p>
          <a:p>
            <a:pPr marL="0" indent="0" eaLnBrk="1" hangingPunct="1">
              <a:lnSpc>
                <a:spcPct val="120000"/>
              </a:lnSpc>
              <a:spcBef>
                <a:spcPts val="0"/>
              </a:spcBef>
              <a:buFontTx/>
              <a:buNone/>
            </a:pPr>
            <a:r>
              <a:rPr lang="en-US" sz="1800" dirty="0" smtClean="0">
                <a:latin typeface="Times New Roman" pitchFamily="18" charset="0"/>
              </a:rPr>
              <a:t>110 deg. cross track, </a:t>
            </a:r>
          </a:p>
          <a:p>
            <a:pPr marL="0" indent="0" eaLnBrk="1" hangingPunct="1">
              <a:lnSpc>
                <a:spcPct val="120000"/>
              </a:lnSpc>
              <a:spcBef>
                <a:spcPts val="0"/>
              </a:spcBef>
              <a:buFontTx/>
              <a:buNone/>
            </a:pPr>
            <a:r>
              <a:rPr lang="en-US" sz="1800" dirty="0" smtClean="0">
                <a:latin typeface="Times New Roman" pitchFamily="18" charset="0"/>
              </a:rPr>
              <a:t>300 nm to 380 nm spectral, </a:t>
            </a:r>
          </a:p>
          <a:p>
            <a:pPr marL="0" indent="0" eaLnBrk="1" hangingPunct="1">
              <a:lnSpc>
                <a:spcPct val="120000"/>
              </a:lnSpc>
              <a:spcBef>
                <a:spcPts val="0"/>
              </a:spcBef>
              <a:buFontTx/>
              <a:buNone/>
            </a:pPr>
            <a:r>
              <a:rPr lang="en-US" sz="1800" dirty="0" smtClean="0">
                <a:latin typeface="Times New Roman" pitchFamily="18" charset="0"/>
              </a:rPr>
              <a:t>1.1nm FWHM </a:t>
            </a:r>
            <a:r>
              <a:rPr lang="en-US" sz="1800" dirty="0" err="1" smtClean="0">
                <a:latin typeface="Times New Roman" pitchFamily="18" charset="0"/>
              </a:rPr>
              <a:t>bandpass</a:t>
            </a:r>
            <a:endParaRPr lang="en-US" sz="1000" b="1" dirty="0" smtClean="0">
              <a:latin typeface="Times New Roman" pitchFamily="18" charset="0"/>
            </a:endParaRPr>
          </a:p>
          <a:p>
            <a:pPr marL="0" indent="0" eaLnBrk="1" hangingPunct="1">
              <a:lnSpc>
                <a:spcPct val="120000"/>
              </a:lnSpc>
              <a:spcBef>
                <a:spcPts val="0"/>
              </a:spcBef>
              <a:buFontTx/>
              <a:buNone/>
            </a:pPr>
            <a:r>
              <a:rPr lang="en-US" sz="2400" b="1" dirty="0" smtClean="0">
                <a:latin typeface="Times New Roman" pitchFamily="18" charset="0"/>
              </a:rPr>
              <a:t>Nadir Profiler (NP)</a:t>
            </a:r>
          </a:p>
          <a:p>
            <a:pPr marL="0" indent="0" eaLnBrk="1" hangingPunct="1">
              <a:lnSpc>
                <a:spcPct val="120000"/>
              </a:lnSpc>
              <a:spcBef>
                <a:spcPts val="0"/>
              </a:spcBef>
              <a:buFontTx/>
              <a:buNone/>
            </a:pPr>
            <a:r>
              <a:rPr lang="en-US" sz="1800" dirty="0" smtClean="0">
                <a:latin typeface="Times New Roman" pitchFamily="18" charset="0"/>
              </a:rPr>
              <a:t>Grating spectrometer, 2-D CCD</a:t>
            </a:r>
          </a:p>
          <a:p>
            <a:pPr marL="0" indent="0" eaLnBrk="1" hangingPunct="1">
              <a:lnSpc>
                <a:spcPct val="120000"/>
              </a:lnSpc>
              <a:spcBef>
                <a:spcPts val="0"/>
              </a:spcBef>
              <a:buFontTx/>
              <a:buNone/>
            </a:pPr>
            <a:r>
              <a:rPr lang="en-US" sz="1800" dirty="0" smtClean="0">
                <a:latin typeface="Times New Roman" pitchFamily="18" charset="0"/>
              </a:rPr>
              <a:t>Nadir view, 250 km cross track, </a:t>
            </a:r>
          </a:p>
          <a:p>
            <a:pPr marL="0" indent="0" eaLnBrk="1" hangingPunct="1">
              <a:lnSpc>
                <a:spcPct val="120000"/>
              </a:lnSpc>
              <a:spcBef>
                <a:spcPts val="0"/>
              </a:spcBef>
              <a:buFontTx/>
              <a:buNone/>
            </a:pPr>
            <a:r>
              <a:rPr lang="en-US" sz="1800" dirty="0" smtClean="0">
                <a:latin typeface="Times New Roman" pitchFamily="18" charset="0"/>
              </a:rPr>
              <a:t>250 nm to 310 nm spectral, </a:t>
            </a:r>
          </a:p>
          <a:p>
            <a:pPr marL="0" indent="0" eaLnBrk="1" hangingPunct="1">
              <a:lnSpc>
                <a:spcPct val="120000"/>
              </a:lnSpc>
              <a:spcBef>
                <a:spcPts val="0"/>
              </a:spcBef>
              <a:buFontTx/>
              <a:buNone/>
            </a:pPr>
            <a:r>
              <a:rPr lang="en-US" sz="1800" dirty="0" smtClean="0">
                <a:latin typeface="Times New Roman" pitchFamily="18" charset="0"/>
              </a:rPr>
              <a:t>1.1 nm FWHM </a:t>
            </a:r>
            <a:r>
              <a:rPr lang="en-US" sz="1800" dirty="0" err="1" smtClean="0">
                <a:latin typeface="Times New Roman" pitchFamily="18" charset="0"/>
              </a:rPr>
              <a:t>bandpass</a:t>
            </a:r>
            <a:endParaRPr lang="en-US" sz="1050" b="1" dirty="0" smtClean="0">
              <a:latin typeface="Times New Roman" pitchFamily="18" charset="0"/>
            </a:endParaRPr>
          </a:p>
          <a:p>
            <a:pPr marL="0" indent="0">
              <a:lnSpc>
                <a:spcPct val="120000"/>
              </a:lnSpc>
              <a:spcBef>
                <a:spcPts val="0"/>
              </a:spcBef>
              <a:buNone/>
            </a:pPr>
            <a:r>
              <a:rPr lang="en-US" sz="2400" b="1" dirty="0" smtClean="0">
                <a:latin typeface="Times New Roman" pitchFamily="18" charset="0"/>
              </a:rPr>
              <a:t>Limb Profiler (LP)</a:t>
            </a:r>
          </a:p>
          <a:p>
            <a:pPr marL="0" indent="0">
              <a:lnSpc>
                <a:spcPct val="120000"/>
              </a:lnSpc>
              <a:spcBef>
                <a:spcPts val="0"/>
              </a:spcBef>
              <a:buNone/>
            </a:pPr>
            <a:r>
              <a:rPr lang="en-US" sz="1800" dirty="0" smtClean="0">
                <a:latin typeface="Times New Roman" pitchFamily="18" charset="0"/>
              </a:rPr>
              <a:t>Prism spectrometer, 2-D CCD</a:t>
            </a:r>
          </a:p>
          <a:p>
            <a:pPr marL="0" indent="0">
              <a:lnSpc>
                <a:spcPct val="120000"/>
              </a:lnSpc>
              <a:spcBef>
                <a:spcPts val="0"/>
              </a:spcBef>
              <a:buNone/>
            </a:pPr>
            <a:r>
              <a:rPr lang="en-US" sz="1800" dirty="0" smtClean="0">
                <a:latin typeface="Times New Roman" pitchFamily="18" charset="0"/>
              </a:rPr>
              <a:t>Three vertical slits, -20 to 80 km, </a:t>
            </a:r>
          </a:p>
          <a:p>
            <a:pPr marL="0" indent="0">
              <a:lnSpc>
                <a:spcPct val="120000"/>
              </a:lnSpc>
              <a:spcBef>
                <a:spcPts val="0"/>
              </a:spcBef>
              <a:buNone/>
            </a:pPr>
            <a:r>
              <a:rPr lang="en-US" sz="1800" dirty="0" smtClean="0">
                <a:latin typeface="Times New Roman" pitchFamily="18" charset="0"/>
              </a:rPr>
              <a:t>290 nm to 1000 nm </a:t>
            </a:r>
          </a:p>
          <a:p>
            <a:pPr marL="0" indent="0">
              <a:lnSpc>
                <a:spcPct val="120000"/>
              </a:lnSpc>
              <a:spcBef>
                <a:spcPts val="0"/>
              </a:spcBef>
              <a:buNone/>
            </a:pPr>
            <a:endParaRPr lang="en-US" sz="1050" dirty="0" smtClean="0">
              <a:latin typeface="Times New Roman" pitchFamily="18" charset="0"/>
            </a:endParaRPr>
          </a:p>
          <a:p>
            <a:pPr marL="0" indent="0">
              <a:lnSpc>
                <a:spcPct val="120000"/>
              </a:lnSpc>
              <a:spcBef>
                <a:spcPts val="0"/>
              </a:spcBef>
              <a:buNone/>
            </a:pPr>
            <a:r>
              <a:rPr lang="en-US" sz="1800" b="1" dirty="0" smtClean="0">
                <a:latin typeface="Times New Roman" pitchFamily="18" charset="0"/>
              </a:rPr>
              <a:t>The calibration systems use pairs of working and reference solar diffusers.</a:t>
            </a:r>
          </a:p>
        </p:txBody>
      </p:sp>
      <p:pic>
        <p:nvPicPr>
          <p:cNvPr id="1029" name="Picture 5" descr="A9041_004b"/>
          <p:cNvPicPr>
            <a:picLocks noChangeAspect="1" noChangeArrowheads="1"/>
          </p:cNvPicPr>
          <p:nvPr/>
        </p:nvPicPr>
        <p:blipFill>
          <a:blip r:embed="rId3" cstate="print"/>
          <a:srcRect/>
          <a:stretch>
            <a:fillRect/>
          </a:stretch>
        </p:blipFill>
        <p:spPr bwMode="auto">
          <a:xfrm>
            <a:off x="4572000" y="2895600"/>
            <a:ext cx="4441825" cy="3646488"/>
          </a:xfrm>
          <a:prstGeom prst="rect">
            <a:avLst/>
          </a:prstGeom>
          <a:noFill/>
          <a:ln w="9525">
            <a:noFill/>
            <a:miter lim="800000"/>
            <a:headEnd/>
            <a:tailEnd/>
          </a:ln>
        </p:spPr>
      </p:pic>
      <p:sp>
        <p:nvSpPr>
          <p:cNvPr id="6" name="TextBox 5"/>
          <p:cNvSpPr txBox="1"/>
          <p:nvPr/>
        </p:nvSpPr>
        <p:spPr>
          <a:xfrm>
            <a:off x="7467600" y="6477000"/>
            <a:ext cx="1524000" cy="307777"/>
          </a:xfrm>
          <a:prstGeom prst="rect">
            <a:avLst/>
          </a:prstGeom>
          <a:noFill/>
        </p:spPr>
        <p:txBody>
          <a:bodyPr wrap="square" rtlCol="0">
            <a:spAutoFit/>
          </a:bodyPr>
          <a:lstStyle/>
          <a:p>
            <a:pPr algn="r"/>
            <a:r>
              <a:rPr lang="en-US" sz="1400" b="1" dirty="0" smtClean="0"/>
              <a:t>L. Flynn</a:t>
            </a:r>
            <a:endParaRPr lang="en-US" sz="1400" b="1" dirty="0"/>
          </a:p>
        </p:txBody>
      </p:sp>
      <p:sp>
        <p:nvSpPr>
          <p:cNvPr id="8" name="Slide Number Placeholder 7"/>
          <p:cNvSpPr>
            <a:spLocks noGrp="1"/>
          </p:cNvSpPr>
          <p:nvPr>
            <p:ph type="sldNum" sz="quarter" idx="12"/>
          </p:nvPr>
        </p:nvSpPr>
        <p:spPr/>
        <p:txBody>
          <a:bodyPr/>
          <a:lstStyle/>
          <a:p>
            <a:fld id="{774E74FF-2236-4B88-9D17-DFCF666A5EB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CCD and Electronics Performance</a:t>
            </a:r>
            <a:endParaRPr lang="en-US" dirty="0"/>
          </a:p>
        </p:txBody>
      </p:sp>
      <p:sp>
        <p:nvSpPr>
          <p:cNvPr id="3" name="Content Placeholder 2"/>
          <p:cNvSpPr>
            <a:spLocks noGrp="1"/>
          </p:cNvSpPr>
          <p:nvPr>
            <p:ph idx="1"/>
          </p:nvPr>
        </p:nvSpPr>
        <p:spPr>
          <a:xfrm>
            <a:off x="152400" y="609600"/>
            <a:ext cx="2438400" cy="6096000"/>
          </a:xfrm>
        </p:spPr>
        <p:txBody>
          <a:bodyPr>
            <a:normAutofit fontScale="55000" lnSpcReduction="20000"/>
          </a:bodyPr>
          <a:lstStyle/>
          <a:p>
            <a:r>
              <a:rPr lang="en-US" dirty="0" smtClean="0"/>
              <a:t>The actively cooled CCD detectors have expected increases in darks. </a:t>
            </a:r>
          </a:p>
          <a:p>
            <a:r>
              <a:rPr lang="en-US" dirty="0" smtClean="0"/>
              <a:t>Weekly updates to dark corrections maintain good performance.</a:t>
            </a:r>
          </a:p>
          <a:p>
            <a:r>
              <a:rPr lang="en-US" dirty="0" smtClean="0"/>
              <a:t>Nonlinearity is monitored on-board by using LEDs and varying integration times. It has been very stable.</a:t>
            </a:r>
          </a:p>
          <a:p>
            <a:r>
              <a:rPr lang="en-US" dirty="0" smtClean="0"/>
              <a:t>Image smear and bias offsets are corrected by using </a:t>
            </a:r>
            <a:r>
              <a:rPr lang="en-US" dirty="0" err="1" smtClean="0"/>
              <a:t>overclocked</a:t>
            </a:r>
            <a:r>
              <a:rPr lang="en-US" dirty="0" smtClean="0"/>
              <a:t> measurements.</a:t>
            </a:r>
          </a:p>
          <a:p>
            <a:r>
              <a:rPr lang="en-US" dirty="0" smtClean="0"/>
              <a:t>Signal to noise ratios meet performance requirements.</a:t>
            </a:r>
          </a:p>
        </p:txBody>
      </p:sp>
      <p:pic>
        <p:nvPicPr>
          <p:cNvPr id="4" name="Content Placeholder 3"/>
          <p:cNvPicPr>
            <a:picLocks noChangeAspect="1" noChangeArrowheads="1"/>
          </p:cNvPicPr>
          <p:nvPr/>
        </p:nvPicPr>
        <p:blipFill>
          <a:blip r:embed="rId3" cstate="print">
            <a:lum bright="-20000" contrast="40000"/>
          </a:blip>
          <a:srcRect/>
          <a:stretch>
            <a:fillRect/>
          </a:stretch>
        </p:blipFill>
        <p:spPr bwMode="auto">
          <a:xfrm>
            <a:off x="2743200" y="533400"/>
            <a:ext cx="2743200" cy="2362200"/>
          </a:xfrm>
          <a:prstGeom prst="rect">
            <a:avLst/>
          </a:prstGeom>
          <a:noFill/>
          <a:ln w="9525">
            <a:noFill/>
            <a:miter lim="800000"/>
            <a:headEnd/>
            <a:tailEnd/>
          </a:ln>
        </p:spPr>
      </p:pic>
      <p:pic>
        <p:nvPicPr>
          <p:cNvPr id="5" name="Picture 4" descr="histograms_NM.png"/>
          <p:cNvPicPr>
            <a:picLocks noChangeAspect="1"/>
          </p:cNvPicPr>
          <p:nvPr/>
        </p:nvPicPr>
        <p:blipFill>
          <a:blip r:embed="rId4" cstate="print"/>
          <a:stretch>
            <a:fillRect/>
          </a:stretch>
        </p:blipFill>
        <p:spPr>
          <a:xfrm>
            <a:off x="5715000" y="533400"/>
            <a:ext cx="2819400" cy="2293749"/>
          </a:xfrm>
          <a:prstGeom prst="rect">
            <a:avLst/>
          </a:prstGeom>
        </p:spPr>
      </p:pic>
      <p:grpSp>
        <p:nvGrpSpPr>
          <p:cNvPr id="6" name="Group 5"/>
          <p:cNvGrpSpPr/>
          <p:nvPr/>
        </p:nvGrpSpPr>
        <p:grpSpPr>
          <a:xfrm>
            <a:off x="5943600" y="2819400"/>
            <a:ext cx="2971800" cy="2209800"/>
            <a:chOff x="5943600" y="851717"/>
            <a:chExt cx="3048000" cy="2958283"/>
          </a:xfrm>
        </p:grpSpPr>
        <p:pic>
          <p:nvPicPr>
            <p:cNvPr id="7" name="Picture 5"/>
            <p:cNvPicPr>
              <a:picLocks noChangeAspect="1" noChangeArrowheads="1"/>
            </p:cNvPicPr>
            <p:nvPr/>
          </p:nvPicPr>
          <p:blipFill>
            <a:blip r:embed="rId5" cstate="print">
              <a:lum bright="-20000" contrast="40000"/>
            </a:blip>
            <a:srcRect/>
            <a:stretch>
              <a:fillRect/>
            </a:stretch>
          </p:blipFill>
          <p:spPr bwMode="auto">
            <a:xfrm>
              <a:off x="5943600" y="851717"/>
              <a:ext cx="3048000" cy="2958283"/>
            </a:xfrm>
            <a:prstGeom prst="rect">
              <a:avLst/>
            </a:prstGeom>
            <a:noFill/>
            <a:ln w="9525">
              <a:noFill/>
              <a:miter lim="800000"/>
              <a:headEnd/>
              <a:tailEnd/>
            </a:ln>
          </p:spPr>
        </p:pic>
        <p:sp>
          <p:nvSpPr>
            <p:cNvPr id="8" name="TextBox 7"/>
            <p:cNvSpPr txBox="1"/>
            <p:nvPr/>
          </p:nvSpPr>
          <p:spPr>
            <a:xfrm>
              <a:off x="6645349" y="1318366"/>
              <a:ext cx="1590435" cy="738664"/>
            </a:xfrm>
            <a:prstGeom prst="rect">
              <a:avLst/>
            </a:prstGeom>
            <a:noFill/>
          </p:spPr>
          <p:txBody>
            <a:bodyPr wrap="none" rtlCol="0">
              <a:spAutoFit/>
            </a:bodyPr>
            <a:lstStyle/>
            <a:p>
              <a:r>
                <a:rPr lang="en-US" sz="1400" dirty="0" smtClean="0">
                  <a:solidFill>
                    <a:srgbClr val="0000FF"/>
                  </a:solidFill>
                </a:rPr>
                <a:t>NM Left Half CCD   </a:t>
              </a:r>
            </a:p>
            <a:p>
              <a:r>
                <a:rPr lang="en-US" sz="1400" dirty="0" smtClean="0">
                  <a:solidFill>
                    <a:srgbClr val="FF0000"/>
                  </a:solidFill>
                </a:rPr>
                <a:t>NM Right Half  CCD</a:t>
              </a:r>
            </a:p>
            <a:p>
              <a:r>
                <a:rPr lang="en-US" sz="1400" dirty="0" smtClean="0">
                  <a:solidFill>
                    <a:srgbClr val="00CC00"/>
                  </a:solidFill>
                </a:rPr>
                <a:t>NP CCD</a:t>
              </a:r>
              <a:endParaRPr lang="en-US" sz="1400" dirty="0">
                <a:solidFill>
                  <a:srgbClr val="00CC00"/>
                </a:solidFill>
              </a:endParaRPr>
            </a:p>
          </p:txBody>
        </p:sp>
      </p:grpSp>
      <p:pic>
        <p:nvPicPr>
          <p:cNvPr id="9" name="Picture 1"/>
          <p:cNvPicPr>
            <a:picLocks noChangeAspect="1" noChangeArrowheads="1"/>
          </p:cNvPicPr>
          <p:nvPr/>
        </p:nvPicPr>
        <p:blipFill>
          <a:blip r:embed="rId6" cstate="print">
            <a:lum bright="-20000" contrast="40000"/>
          </a:blip>
          <a:srcRect/>
          <a:stretch>
            <a:fillRect/>
          </a:stretch>
        </p:blipFill>
        <p:spPr bwMode="auto">
          <a:xfrm>
            <a:off x="2743200" y="2819400"/>
            <a:ext cx="2608838" cy="2133600"/>
          </a:xfrm>
          <a:prstGeom prst="rect">
            <a:avLst/>
          </a:prstGeom>
          <a:noFill/>
          <a:ln w="9525">
            <a:noFill/>
            <a:miter lim="800000"/>
            <a:headEnd/>
            <a:tailEnd/>
          </a:ln>
        </p:spPr>
      </p:pic>
      <p:grpSp>
        <p:nvGrpSpPr>
          <p:cNvPr id="10" name="Group 9"/>
          <p:cNvGrpSpPr/>
          <p:nvPr/>
        </p:nvGrpSpPr>
        <p:grpSpPr>
          <a:xfrm>
            <a:off x="1981200" y="4953000"/>
            <a:ext cx="7010400" cy="1905000"/>
            <a:chOff x="0" y="838200"/>
            <a:chExt cx="9144000" cy="3810000"/>
          </a:xfrm>
        </p:grpSpPr>
        <p:pic>
          <p:nvPicPr>
            <p:cNvPr id="11" name="Picture 3"/>
            <p:cNvPicPr>
              <a:picLocks noChangeAspect="1" noChangeArrowheads="1"/>
            </p:cNvPicPr>
            <p:nvPr/>
          </p:nvPicPr>
          <p:blipFill>
            <a:blip r:embed="rId7" cstate="print">
              <a:lum bright="-10000" contrast="40000"/>
            </a:blip>
            <a:srcRect/>
            <a:stretch>
              <a:fillRect/>
            </a:stretch>
          </p:blipFill>
          <p:spPr bwMode="auto">
            <a:xfrm>
              <a:off x="0" y="838200"/>
              <a:ext cx="9144000" cy="3810000"/>
            </a:xfrm>
            <a:prstGeom prst="rect">
              <a:avLst/>
            </a:prstGeom>
            <a:noFill/>
          </p:spPr>
        </p:pic>
        <p:cxnSp>
          <p:nvCxnSpPr>
            <p:cNvPr id="12" name="Straight Connector 11"/>
            <p:cNvCxnSpPr/>
            <p:nvPr/>
          </p:nvCxnSpPr>
          <p:spPr>
            <a:xfrm>
              <a:off x="685800" y="16002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10668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352800" y="5410200"/>
            <a:ext cx="1664238" cy="369332"/>
          </a:xfrm>
          <a:prstGeom prst="rect">
            <a:avLst/>
          </a:prstGeom>
          <a:noFill/>
        </p:spPr>
        <p:txBody>
          <a:bodyPr wrap="none" rtlCol="0">
            <a:spAutoFit/>
          </a:bodyPr>
          <a:lstStyle/>
          <a:p>
            <a:r>
              <a:rPr lang="en-US" dirty="0" smtClean="0">
                <a:solidFill>
                  <a:srgbClr val="0070C0"/>
                </a:solidFill>
              </a:rPr>
              <a:t>NM SNR 1000:1</a:t>
            </a:r>
            <a:endParaRPr lang="en-US" dirty="0">
              <a:solidFill>
                <a:srgbClr val="0070C0"/>
              </a:solidFill>
            </a:endParaRPr>
          </a:p>
        </p:txBody>
      </p:sp>
      <p:sp>
        <p:nvSpPr>
          <p:cNvPr id="15" name="TextBox 14"/>
          <p:cNvSpPr txBox="1"/>
          <p:nvPr/>
        </p:nvSpPr>
        <p:spPr>
          <a:xfrm>
            <a:off x="6781800" y="5105400"/>
            <a:ext cx="1468672" cy="369332"/>
          </a:xfrm>
          <a:prstGeom prst="rect">
            <a:avLst/>
          </a:prstGeom>
          <a:noFill/>
        </p:spPr>
        <p:txBody>
          <a:bodyPr wrap="none" rtlCol="0">
            <a:spAutoFit/>
          </a:bodyPr>
          <a:lstStyle/>
          <a:p>
            <a:r>
              <a:rPr lang="en-US" dirty="0" smtClean="0">
                <a:solidFill>
                  <a:srgbClr val="0070C0"/>
                </a:solidFill>
              </a:rPr>
              <a:t>NP SNR 200:1</a:t>
            </a:r>
            <a:endParaRPr lang="en-US" dirty="0">
              <a:solidFill>
                <a:srgbClr val="0070C0"/>
              </a:solidFill>
            </a:endParaRPr>
          </a:p>
        </p:txBody>
      </p:sp>
      <p:sp>
        <p:nvSpPr>
          <p:cNvPr id="16" name="TextBox 15"/>
          <p:cNvSpPr txBox="1"/>
          <p:nvPr/>
        </p:nvSpPr>
        <p:spPr>
          <a:xfrm>
            <a:off x="3810000" y="2725579"/>
            <a:ext cx="580287" cy="246221"/>
          </a:xfrm>
          <a:prstGeom prst="rect">
            <a:avLst/>
          </a:prstGeom>
          <a:solidFill>
            <a:schemeClr val="bg1">
              <a:lumMod val="95000"/>
            </a:schemeClr>
          </a:solidFill>
        </p:spPr>
        <p:txBody>
          <a:bodyPr wrap="none" lIns="0" tIns="0" rIns="0" bIns="0" rtlCol="0">
            <a:spAutoFit/>
          </a:bodyPr>
          <a:lstStyle/>
          <a:p>
            <a:r>
              <a:rPr lang="en-US" sz="1600" dirty="0" smtClean="0"/>
              <a:t>Orbit #</a:t>
            </a:r>
            <a:endParaRPr lang="en-US" sz="1600" dirty="0"/>
          </a:p>
        </p:txBody>
      </p:sp>
      <p:sp>
        <p:nvSpPr>
          <p:cNvPr id="17" name="TextBox 16"/>
          <p:cNvSpPr txBox="1"/>
          <p:nvPr/>
        </p:nvSpPr>
        <p:spPr>
          <a:xfrm>
            <a:off x="7268313" y="4554379"/>
            <a:ext cx="580287" cy="246221"/>
          </a:xfrm>
          <a:prstGeom prst="rect">
            <a:avLst/>
          </a:prstGeom>
          <a:solidFill>
            <a:schemeClr val="bg1">
              <a:lumMod val="95000"/>
            </a:schemeClr>
          </a:solidFill>
        </p:spPr>
        <p:txBody>
          <a:bodyPr wrap="none" lIns="0" tIns="0" rIns="0" bIns="0" rtlCol="0">
            <a:spAutoFit/>
          </a:bodyPr>
          <a:lstStyle/>
          <a:p>
            <a:r>
              <a:rPr lang="en-US" sz="1600" dirty="0" smtClean="0"/>
              <a:t>Orbit #</a:t>
            </a:r>
            <a:endParaRPr lang="en-US" sz="1600" dirty="0"/>
          </a:p>
        </p:txBody>
      </p:sp>
      <p:sp>
        <p:nvSpPr>
          <p:cNvPr id="18" name="TextBox 17"/>
          <p:cNvSpPr txBox="1"/>
          <p:nvPr/>
        </p:nvSpPr>
        <p:spPr>
          <a:xfrm>
            <a:off x="6719008" y="6383179"/>
            <a:ext cx="1358192" cy="246221"/>
          </a:xfrm>
          <a:prstGeom prst="rect">
            <a:avLst/>
          </a:prstGeom>
          <a:solidFill>
            <a:schemeClr val="bg1">
              <a:lumMod val="95000"/>
            </a:schemeClr>
          </a:solidFill>
        </p:spPr>
        <p:txBody>
          <a:bodyPr wrap="none" lIns="0" tIns="0" rIns="0" bIns="0" rtlCol="0">
            <a:spAutoFit/>
          </a:bodyPr>
          <a:lstStyle/>
          <a:p>
            <a:r>
              <a:rPr lang="en-US" sz="1600" dirty="0" smtClean="0"/>
              <a:t>Wavelength, nm</a:t>
            </a:r>
            <a:endParaRPr lang="en-US" sz="1600" dirty="0"/>
          </a:p>
        </p:txBody>
      </p:sp>
      <p:sp>
        <p:nvSpPr>
          <p:cNvPr id="19" name="TextBox 18"/>
          <p:cNvSpPr txBox="1"/>
          <p:nvPr/>
        </p:nvSpPr>
        <p:spPr>
          <a:xfrm>
            <a:off x="3290008" y="6383179"/>
            <a:ext cx="1358192" cy="246221"/>
          </a:xfrm>
          <a:prstGeom prst="rect">
            <a:avLst/>
          </a:prstGeom>
          <a:solidFill>
            <a:schemeClr val="bg1">
              <a:lumMod val="95000"/>
            </a:schemeClr>
          </a:solidFill>
        </p:spPr>
        <p:txBody>
          <a:bodyPr wrap="none" lIns="0" tIns="0" rIns="0" bIns="0" rtlCol="0">
            <a:spAutoFit/>
          </a:bodyPr>
          <a:lstStyle/>
          <a:p>
            <a:r>
              <a:rPr lang="en-US" sz="1600" dirty="0" smtClean="0"/>
              <a:t>Wavelength, nm</a:t>
            </a:r>
            <a:endParaRPr lang="en-US" sz="1600" dirty="0"/>
          </a:p>
        </p:txBody>
      </p:sp>
      <p:sp>
        <p:nvSpPr>
          <p:cNvPr id="20" name="TextBox 19"/>
          <p:cNvSpPr txBox="1"/>
          <p:nvPr/>
        </p:nvSpPr>
        <p:spPr>
          <a:xfrm rot="16200000">
            <a:off x="1717197" y="5679597"/>
            <a:ext cx="738985" cy="246221"/>
          </a:xfrm>
          <a:prstGeom prst="rect">
            <a:avLst/>
          </a:prstGeom>
          <a:solidFill>
            <a:schemeClr val="bg1">
              <a:lumMod val="95000"/>
            </a:schemeClr>
          </a:solidFill>
        </p:spPr>
        <p:txBody>
          <a:bodyPr wrap="none" lIns="0" tIns="0" rIns="0" bIns="0" rtlCol="0">
            <a:spAutoFit/>
          </a:bodyPr>
          <a:lstStyle/>
          <a:p>
            <a:r>
              <a:rPr lang="en-US" sz="1600" dirty="0" smtClean="0"/>
              <a:t>RMSR, %</a:t>
            </a:r>
            <a:endParaRPr lang="en-US" sz="1600" dirty="0"/>
          </a:p>
        </p:txBody>
      </p:sp>
      <p:sp>
        <p:nvSpPr>
          <p:cNvPr id="21" name="TextBox 20"/>
          <p:cNvSpPr txBox="1"/>
          <p:nvPr/>
        </p:nvSpPr>
        <p:spPr>
          <a:xfrm rot="16200000">
            <a:off x="5316218" y="5732783"/>
            <a:ext cx="738985" cy="246221"/>
          </a:xfrm>
          <a:prstGeom prst="rect">
            <a:avLst/>
          </a:prstGeom>
          <a:solidFill>
            <a:schemeClr val="bg1">
              <a:lumMod val="95000"/>
            </a:schemeClr>
          </a:solidFill>
        </p:spPr>
        <p:txBody>
          <a:bodyPr wrap="none" lIns="0" tIns="0" rIns="0" bIns="0" rtlCol="0">
            <a:spAutoFit/>
          </a:bodyPr>
          <a:lstStyle/>
          <a:p>
            <a:r>
              <a:rPr lang="en-US" sz="1600" dirty="0" smtClean="0"/>
              <a:t>RMSR, %</a:t>
            </a:r>
            <a:endParaRPr lang="en-US" sz="1600" dirty="0"/>
          </a:p>
        </p:txBody>
      </p:sp>
      <p:sp>
        <p:nvSpPr>
          <p:cNvPr id="22" name="TextBox 21"/>
          <p:cNvSpPr txBox="1"/>
          <p:nvPr/>
        </p:nvSpPr>
        <p:spPr>
          <a:xfrm rot="16200000">
            <a:off x="2500127" y="3672073"/>
            <a:ext cx="579967" cy="246221"/>
          </a:xfrm>
          <a:prstGeom prst="rect">
            <a:avLst/>
          </a:prstGeom>
          <a:solidFill>
            <a:schemeClr val="bg1">
              <a:lumMod val="95000"/>
            </a:schemeClr>
          </a:solidFill>
        </p:spPr>
        <p:txBody>
          <a:bodyPr wrap="none" lIns="0" tIns="0" rIns="0" bIns="0" rtlCol="0">
            <a:spAutoFit/>
          </a:bodyPr>
          <a:lstStyle/>
          <a:p>
            <a:r>
              <a:rPr lang="en-US" sz="1600" dirty="0" smtClean="0"/>
              <a:t>Counts</a:t>
            </a:r>
            <a:endParaRPr lang="en-US" sz="1600" dirty="0"/>
          </a:p>
        </p:txBody>
      </p:sp>
      <p:sp>
        <p:nvSpPr>
          <p:cNvPr id="23" name="TextBox 22"/>
          <p:cNvSpPr txBox="1"/>
          <p:nvPr/>
        </p:nvSpPr>
        <p:spPr>
          <a:xfrm rot="16200000">
            <a:off x="5544818" y="3827782"/>
            <a:ext cx="738985" cy="246221"/>
          </a:xfrm>
          <a:prstGeom prst="rect">
            <a:avLst/>
          </a:prstGeom>
          <a:solidFill>
            <a:schemeClr val="bg1">
              <a:lumMod val="95000"/>
            </a:schemeClr>
          </a:solidFill>
        </p:spPr>
        <p:txBody>
          <a:bodyPr wrap="none" lIns="0" tIns="0" rIns="0" bIns="0" rtlCol="0">
            <a:spAutoFit/>
          </a:bodyPr>
          <a:lstStyle/>
          <a:p>
            <a:r>
              <a:rPr lang="en-US" sz="1600" dirty="0" smtClean="0"/>
              <a:t>RMSR, %</a:t>
            </a:r>
            <a:endParaRPr lang="en-US" sz="1600" dirty="0"/>
          </a:p>
        </p:txBody>
      </p:sp>
      <p:sp>
        <p:nvSpPr>
          <p:cNvPr id="24" name="TextBox 23"/>
          <p:cNvSpPr txBox="1"/>
          <p:nvPr/>
        </p:nvSpPr>
        <p:spPr>
          <a:xfrm>
            <a:off x="3581400" y="4813756"/>
            <a:ext cx="1284519" cy="215444"/>
          </a:xfrm>
          <a:prstGeom prst="rect">
            <a:avLst/>
          </a:prstGeom>
          <a:solidFill>
            <a:schemeClr val="bg1">
              <a:lumMod val="95000"/>
            </a:schemeClr>
          </a:solidFill>
        </p:spPr>
        <p:txBody>
          <a:bodyPr wrap="none" lIns="0" tIns="0" rIns="0" bIns="0" rtlCol="0">
            <a:spAutoFit/>
          </a:bodyPr>
          <a:lstStyle/>
          <a:p>
            <a:r>
              <a:rPr lang="en-US" sz="1400" dirty="0" smtClean="0"/>
              <a:t>LED Data Frame #</a:t>
            </a:r>
            <a:endParaRPr lang="en-US" sz="1400" dirty="0"/>
          </a:p>
        </p:txBody>
      </p:sp>
      <p:sp>
        <p:nvSpPr>
          <p:cNvPr id="25" name="TextBox 24"/>
          <p:cNvSpPr txBox="1"/>
          <p:nvPr/>
        </p:nvSpPr>
        <p:spPr>
          <a:xfrm>
            <a:off x="6487881" y="4204156"/>
            <a:ext cx="1585370" cy="369332"/>
          </a:xfrm>
          <a:prstGeom prst="rect">
            <a:avLst/>
          </a:prstGeom>
          <a:solidFill>
            <a:schemeClr val="bg1">
              <a:lumMod val="95000"/>
            </a:schemeClr>
          </a:solidFill>
        </p:spPr>
        <p:txBody>
          <a:bodyPr wrap="none" lIns="0" tIns="0" rIns="0" bIns="0" rtlCol="0">
            <a:spAutoFit/>
          </a:bodyPr>
          <a:lstStyle/>
          <a:p>
            <a:pPr algn="ctr"/>
            <a:r>
              <a:rPr lang="en-US" sz="1200" dirty="0" smtClean="0"/>
              <a:t>Non-linearity error </a:t>
            </a:r>
          </a:p>
          <a:p>
            <a:pPr algn="ctr"/>
            <a:r>
              <a:rPr lang="en-US" sz="1200" dirty="0" smtClean="0"/>
              <a:t>after on-board correction</a:t>
            </a:r>
            <a:endParaRPr lang="en-US" sz="1200" dirty="0"/>
          </a:p>
        </p:txBody>
      </p:sp>
      <p:sp>
        <p:nvSpPr>
          <p:cNvPr id="26" name="TextBox 25"/>
          <p:cNvSpPr txBox="1"/>
          <p:nvPr/>
        </p:nvSpPr>
        <p:spPr>
          <a:xfrm>
            <a:off x="3256624" y="1720334"/>
            <a:ext cx="1848776" cy="184666"/>
          </a:xfrm>
          <a:prstGeom prst="rect">
            <a:avLst/>
          </a:prstGeom>
          <a:solidFill>
            <a:schemeClr val="bg1">
              <a:lumMod val="95000"/>
            </a:schemeClr>
          </a:solidFill>
        </p:spPr>
        <p:txBody>
          <a:bodyPr wrap="none" lIns="0" tIns="0" rIns="0" bIns="0" rtlCol="0">
            <a:spAutoFit/>
          </a:bodyPr>
          <a:lstStyle/>
          <a:p>
            <a:r>
              <a:rPr lang="en-US" sz="1200" dirty="0" smtClean="0"/>
              <a:t>Mean dark counts time series</a:t>
            </a:r>
            <a:endParaRPr lang="en-US" sz="1200" dirty="0"/>
          </a:p>
        </p:txBody>
      </p:sp>
      <p:sp>
        <p:nvSpPr>
          <p:cNvPr id="27" name="TextBox 26"/>
          <p:cNvSpPr txBox="1"/>
          <p:nvPr/>
        </p:nvSpPr>
        <p:spPr>
          <a:xfrm rot="16200000">
            <a:off x="2500127" y="1538474"/>
            <a:ext cx="579967" cy="246221"/>
          </a:xfrm>
          <a:prstGeom prst="rect">
            <a:avLst/>
          </a:prstGeom>
          <a:solidFill>
            <a:schemeClr val="bg1">
              <a:lumMod val="95000"/>
            </a:schemeClr>
          </a:solidFill>
        </p:spPr>
        <p:txBody>
          <a:bodyPr wrap="none" lIns="0" tIns="0" rIns="0" bIns="0" rtlCol="0">
            <a:spAutoFit/>
          </a:bodyPr>
          <a:lstStyle/>
          <a:p>
            <a:r>
              <a:rPr lang="en-US" sz="1600" dirty="0" smtClean="0"/>
              <a:t>Counts</a:t>
            </a:r>
            <a:endParaRPr lang="en-US" sz="1600" dirty="0"/>
          </a:p>
        </p:txBody>
      </p:sp>
      <p:cxnSp>
        <p:nvCxnSpPr>
          <p:cNvPr id="29" name="Straight Connector 28"/>
          <p:cNvCxnSpPr/>
          <p:nvPr/>
        </p:nvCxnSpPr>
        <p:spPr>
          <a:xfrm>
            <a:off x="3276600" y="3135630"/>
            <a:ext cx="1905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0400" y="3048000"/>
            <a:ext cx="1155124" cy="369332"/>
          </a:xfrm>
          <a:prstGeom prst="rect">
            <a:avLst/>
          </a:prstGeom>
          <a:noFill/>
        </p:spPr>
        <p:txBody>
          <a:bodyPr wrap="none" rtlCol="0">
            <a:spAutoFit/>
          </a:bodyPr>
          <a:lstStyle/>
          <a:p>
            <a:r>
              <a:rPr lang="en-US" dirty="0" smtClean="0">
                <a:solidFill>
                  <a:srgbClr val="0070C0"/>
                </a:solidFill>
              </a:rPr>
              <a:t>Saturation</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Solar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what we know, we should be doing more than we </a:t>
            </a:r>
            <a:r>
              <a:rPr lang="en-US" dirty="0" smtClean="0"/>
              <a:t>are on determining relative calibration of solar measurements.</a:t>
            </a:r>
            <a:endParaRPr lang="en-US" dirty="0" smtClean="0"/>
          </a:p>
          <a:p>
            <a:r>
              <a:rPr lang="en-US" dirty="0" smtClean="0"/>
              <a:t>Wavelength dependence of Solar variations are well known. Mg II Indices are available to set the levels.</a:t>
            </a:r>
          </a:p>
          <a:p>
            <a:r>
              <a:rPr lang="en-US" dirty="0" smtClean="0"/>
              <a:t>We know our wavelength scale shifts well.</a:t>
            </a:r>
          </a:p>
          <a:p>
            <a:r>
              <a:rPr lang="en-US" dirty="0" smtClean="0"/>
              <a:t>We should be able to establish </a:t>
            </a:r>
            <a:r>
              <a:rPr lang="en-US" dirty="0" smtClean="0"/>
              <a:t>biases between different instruments </a:t>
            </a:r>
            <a:r>
              <a:rPr lang="en-US" dirty="0" smtClean="0"/>
              <a:t>and track their time dependencies.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36071" y="762000"/>
            <a:ext cx="8839200" cy="0"/>
          </a:xfrm>
          <a:prstGeom prst="line">
            <a:avLst/>
          </a:prstGeom>
          <a:noFill/>
          <a:ln w="15875">
            <a:solidFill>
              <a:schemeClr val="tx1"/>
            </a:solidFill>
            <a:round/>
            <a:headEnd type="non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827978"/>
            <a:ext cx="8003498" cy="5953822"/>
          </a:xfrm>
          <a:prstGeom prst="rect">
            <a:avLst/>
          </a:prstGeom>
        </p:spPr>
      </p:pic>
      <p:sp>
        <p:nvSpPr>
          <p:cNvPr id="4" name="TextBox 3"/>
          <p:cNvSpPr txBox="1"/>
          <p:nvPr/>
        </p:nvSpPr>
        <p:spPr>
          <a:xfrm>
            <a:off x="381000" y="76200"/>
            <a:ext cx="8839200" cy="584775"/>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 Time-averaged irradiance differences: (mid-y2012+y2013) vs. </a:t>
            </a:r>
          </a:p>
          <a:p>
            <a:pPr algn="ctr"/>
            <a:r>
              <a:rPr lang="en-US" sz="1600" b="1" dirty="0" smtClean="0">
                <a:latin typeface="Arial" panose="020B0604020202020204" pitchFamily="34" charset="0"/>
                <a:cs typeface="Arial" panose="020B0604020202020204" pitchFamily="34" charset="0"/>
              </a:rPr>
              <a:t>(mid-y2007+y2008+mid-y2009)</a:t>
            </a: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5715000" y="6550223"/>
            <a:ext cx="37338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Dotted line: scaled Solar spectrum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04800" y="2667000"/>
            <a:ext cx="8458200" cy="276999"/>
          </a:xfrm>
          <a:prstGeom prst="rect">
            <a:avLst/>
          </a:prstGeom>
        </p:spPr>
        <p:txBody>
          <a:bodyPr wrap="square" lIns="0" tIns="0" rIns="0" bIns="0">
            <a:spAutoFit/>
          </a:bodyPr>
          <a:lstStyle/>
          <a:p>
            <a:r>
              <a:rPr lang="en-US" sz="1600" b="1" dirty="0" smtClean="0">
                <a:solidFill>
                  <a:srgbClr val="7030A0"/>
                </a:solidFill>
                <a:latin typeface="Arial" pitchFamily="34" charset="0"/>
                <a:cs typeface="Arial" pitchFamily="34" charset="0"/>
              </a:rPr>
              <a:t>Sun as a star Aura OMI: spectral irradiance changes in Cycle 24</a:t>
            </a:r>
            <a:r>
              <a:rPr lang="en-US" b="1" dirty="0" smtClean="0">
                <a:solidFill>
                  <a:srgbClr val="7030A0"/>
                </a:solidFill>
                <a:latin typeface="Arial" pitchFamily="34" charset="0"/>
                <a:cs typeface="Arial" pitchFamily="34" charset="0"/>
              </a:rPr>
              <a:t>, </a:t>
            </a:r>
            <a:r>
              <a:rPr lang="en-US" sz="1400" b="1" dirty="0" smtClean="0">
                <a:solidFill>
                  <a:srgbClr val="7030A0"/>
                </a:solidFill>
                <a:latin typeface="Arial" pitchFamily="34" charset="0"/>
                <a:cs typeface="Arial" pitchFamily="34" charset="0"/>
              </a:rPr>
              <a:t>S. </a:t>
            </a:r>
            <a:r>
              <a:rPr lang="en-US" sz="1400" b="1" dirty="0" err="1" smtClean="0">
                <a:solidFill>
                  <a:srgbClr val="7030A0"/>
                </a:solidFill>
                <a:latin typeface="Arial" pitchFamily="34" charset="0"/>
                <a:cs typeface="Arial" pitchFamily="34" charset="0"/>
              </a:rPr>
              <a:t>Marchenko</a:t>
            </a:r>
            <a:r>
              <a:rPr lang="en-US" sz="1400" b="1" dirty="0" smtClean="0">
                <a:solidFill>
                  <a:srgbClr val="7030A0"/>
                </a:solidFill>
                <a:latin typeface="Arial" pitchFamily="34" charset="0"/>
                <a:cs typeface="Arial" pitchFamily="34" charset="0"/>
              </a:rPr>
              <a:t>, M. </a:t>
            </a:r>
            <a:r>
              <a:rPr lang="en-US" sz="1400" b="1" dirty="0" err="1" smtClean="0">
                <a:solidFill>
                  <a:srgbClr val="7030A0"/>
                </a:solidFill>
                <a:latin typeface="Arial" pitchFamily="34" charset="0"/>
                <a:cs typeface="Arial" pitchFamily="34" charset="0"/>
              </a:rPr>
              <a:t>DeLand</a:t>
            </a:r>
            <a:endParaRPr lang="en-US" altLang="en-US" dirty="0" smtClean="0">
              <a:solidFill>
                <a:srgbClr val="7030A0"/>
              </a:solidFill>
            </a:endParaRPr>
          </a:p>
        </p:txBody>
      </p:sp>
    </p:spTree>
    <p:extLst>
      <p:ext uri="{BB962C8B-B14F-4D97-AF65-F5344CB8AC3E}">
        <p14:creationId xmlns="" xmlns:p14="http://schemas.microsoft.com/office/powerpoint/2010/main" val="394467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11373</TotalTime>
  <Words>6170</Words>
  <Application>Microsoft Office PowerPoint</Application>
  <PresentationFormat>On-screen Show (4:3)</PresentationFormat>
  <Paragraphs>512</Paragraphs>
  <Slides>51</Slides>
  <Notes>27</Notes>
  <HiddenSlides>9</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Picture</vt:lpstr>
      <vt:lpstr>Which Measurement Characterization are the Most  Important for UV Instruments?*  *That depends on your application.</vt:lpstr>
      <vt:lpstr>Ground Measurements</vt:lpstr>
      <vt:lpstr>Need to share/compare resources</vt:lpstr>
      <vt:lpstr>What can we estimate in orbit?</vt:lpstr>
      <vt:lpstr>Slide 5</vt:lpstr>
      <vt:lpstr>OMPS Ozone Mapping &amp; Profiler Suite Global daily monitoring of three dimensional distribution of ozone and other atmospheric constituents. Continues the NOAA SBUV/2, EOS-AURA OMI and SOLSE/LORE records. </vt:lpstr>
      <vt:lpstr>CCD and Electronics Performance</vt:lpstr>
      <vt:lpstr>Comparing Solar</vt:lpstr>
      <vt:lpstr>Slide 9</vt:lpstr>
      <vt:lpstr>Optical Degradation and Solar Diffusers</vt:lpstr>
      <vt:lpstr>Slide 11</vt:lpstr>
      <vt:lpstr>Slide 12</vt:lpstr>
      <vt:lpstr>OMPS NP Working Solar residuals after fits</vt:lpstr>
      <vt:lpstr>Spectral Patterns and Their Temporal Coefficients</vt:lpstr>
      <vt:lpstr>Absolute Calibration of Reflectivity Channels</vt:lpstr>
      <vt:lpstr>Reflectivity and Aerosol Channels 340 nm to 400 nm</vt:lpstr>
      <vt:lpstr>Slide 17</vt:lpstr>
      <vt:lpstr>Slide 18</vt:lpstr>
      <vt:lpstr>Pacific Box Comparisons</vt:lpstr>
      <vt:lpstr>Internal Consistency</vt:lpstr>
      <vt:lpstr>Using V8TOz dN/dR and dN/dΩ to determine soft calibration adjustments</vt:lpstr>
      <vt:lpstr>Slide 22</vt:lpstr>
      <vt:lpstr>Estimates of Adjustments for  S-NPP OMPS NM and NP Calibration</vt:lpstr>
      <vt:lpstr>Wavelength Scales from Solar Features</vt:lpstr>
      <vt:lpstr>Wavelength Scales</vt:lpstr>
      <vt:lpstr>Stray Light</vt:lpstr>
      <vt:lpstr>Improved OMPS  NP Stray-Light Correction (2/2)</vt:lpstr>
      <vt:lpstr>Stray Light</vt:lpstr>
      <vt:lpstr>Adjustments using A, K, and Dy</vt:lpstr>
      <vt:lpstr>Slide 30</vt:lpstr>
      <vt:lpstr>Slide 31</vt:lpstr>
      <vt:lpstr>Outline of an Approach for Comparisons  of radiance/irradiance ratios from 240 nm to 300 nm</vt:lpstr>
      <vt:lpstr>Slide 33</vt:lpstr>
      <vt:lpstr>Slide 34</vt:lpstr>
      <vt:lpstr>Chasing Orbit Comparisons to SBUV/2</vt:lpstr>
      <vt:lpstr>Slide 36</vt:lpstr>
      <vt:lpstr>Slide 37</vt:lpstr>
      <vt:lpstr>Continuing the Record  of Ozone Monitoring  from NOAA Satellite Instruments</vt:lpstr>
      <vt:lpstr>Abstract</vt:lpstr>
      <vt:lpstr>Outline</vt:lpstr>
      <vt:lpstr>OMPS NP: Error Impacts on Precision/Accuracy</vt:lpstr>
      <vt:lpstr>Version 8 Total O3 Algorithm</vt:lpstr>
      <vt:lpstr>V8TOZ Details</vt:lpstr>
      <vt:lpstr>Using V8TOz dN/dR and dN/dΩ to determine soft calibration adjustments</vt:lpstr>
      <vt:lpstr>Comparison with Dobson Total Ozone</vt:lpstr>
      <vt:lpstr>Slide 46</vt:lpstr>
      <vt:lpstr>Version 8 Profile Retrieval Algorithm</vt:lpstr>
      <vt:lpstr>Version 8 Averaging Kernels</vt:lpstr>
      <vt:lpstr>Summary and Conclusions</vt:lpstr>
      <vt:lpstr>Slide 50</vt:lpstr>
      <vt:lpstr>Slide 51</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Measurement Characterization are the Most Important?</dc:title>
  <dc:creator>lflynn</dc:creator>
  <cp:lastModifiedBy>lflynn</cp:lastModifiedBy>
  <cp:revision>1029</cp:revision>
  <dcterms:created xsi:type="dcterms:W3CDTF">2015-09-29T13:57:24Z</dcterms:created>
  <dcterms:modified xsi:type="dcterms:W3CDTF">2015-10-08T13:08:24Z</dcterms:modified>
</cp:coreProperties>
</file>