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4"/>
  </p:notesMasterIdLst>
  <p:sldIdLst>
    <p:sldId id="256" r:id="rId2"/>
    <p:sldId id="477" r:id="rId3"/>
    <p:sldId id="465" r:id="rId4"/>
    <p:sldId id="466" r:id="rId5"/>
    <p:sldId id="467" r:id="rId6"/>
    <p:sldId id="468" r:id="rId7"/>
    <p:sldId id="469" r:id="rId8"/>
    <p:sldId id="470" r:id="rId9"/>
    <p:sldId id="367" r:id="rId10"/>
    <p:sldId id="368" r:id="rId11"/>
    <p:sldId id="382" r:id="rId12"/>
    <p:sldId id="474" r:id="rId13"/>
    <p:sldId id="475" r:id="rId14"/>
    <p:sldId id="473" r:id="rId15"/>
    <p:sldId id="476" r:id="rId16"/>
    <p:sldId id="356" r:id="rId17"/>
    <p:sldId id="391" r:id="rId18"/>
    <p:sldId id="392" r:id="rId19"/>
    <p:sldId id="471" r:id="rId20"/>
    <p:sldId id="472" r:id="rId21"/>
    <p:sldId id="393" r:id="rId22"/>
    <p:sldId id="398" r:id="rId23"/>
    <p:sldId id="437" r:id="rId24"/>
    <p:sldId id="458" r:id="rId25"/>
    <p:sldId id="459" r:id="rId26"/>
    <p:sldId id="460" r:id="rId27"/>
    <p:sldId id="461" r:id="rId28"/>
    <p:sldId id="462" r:id="rId29"/>
    <p:sldId id="463" r:id="rId30"/>
    <p:sldId id="478" r:id="rId31"/>
    <p:sldId id="479" r:id="rId32"/>
    <p:sldId id="407" r:id="rId33"/>
    <p:sldId id="408" r:id="rId34"/>
    <p:sldId id="402" r:id="rId35"/>
    <p:sldId id="403" r:id="rId36"/>
    <p:sldId id="409" r:id="rId37"/>
    <p:sldId id="395" r:id="rId38"/>
    <p:sldId id="411" r:id="rId39"/>
    <p:sldId id="410" r:id="rId40"/>
    <p:sldId id="412" r:id="rId41"/>
    <p:sldId id="413" r:id="rId42"/>
    <p:sldId id="456" r:id="rId43"/>
    <p:sldId id="457" r:id="rId44"/>
    <p:sldId id="480" r:id="rId45"/>
    <p:sldId id="454" r:id="rId46"/>
    <p:sldId id="455" r:id="rId47"/>
    <p:sldId id="414" r:id="rId48"/>
    <p:sldId id="415" r:id="rId49"/>
    <p:sldId id="446" r:id="rId50"/>
    <p:sldId id="417" r:id="rId51"/>
    <p:sldId id="418" r:id="rId52"/>
    <p:sldId id="420" r:id="rId53"/>
    <p:sldId id="421" r:id="rId54"/>
    <p:sldId id="416" r:id="rId55"/>
    <p:sldId id="447" r:id="rId56"/>
    <p:sldId id="448" r:id="rId57"/>
    <p:sldId id="423" r:id="rId58"/>
    <p:sldId id="449" r:id="rId59"/>
    <p:sldId id="450" r:id="rId60"/>
    <p:sldId id="451" r:id="rId61"/>
    <p:sldId id="453" r:id="rId62"/>
    <p:sldId id="45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0" y="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F1399-F800-4547-BF30-BB07E75250F9}" type="datetimeFigureOut">
              <a:rPr lang="en-GB" smtClean="0"/>
              <a:t>07/10/2015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13C10-62CC-43CF-8953-9705D3601F73}" type="slidenum">
              <a:rPr lang="en-GB" smtClean="0"/>
              <a:t>‹#›</a:t>
            </a:fld>
            <a:endParaRPr lang="en-GB"/>
          </a:p>
        </p:txBody>
      </p:sp>
    </p:spTree>
    <p:extLst>
      <p:ext uri="{BB962C8B-B14F-4D97-AF65-F5344CB8AC3E}">
        <p14:creationId xmlns:p14="http://schemas.microsoft.com/office/powerpoint/2010/main" val="2282890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ea typeface="ＭＳ Ｐゴシック" panose="020B0600070205080204" pitchFamily="34" charset="-128"/>
              </a:rPr>
              <a:t>Add some description</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7F0690-1773-4953-AFC6-80B40F4D9444}" type="slidenum">
              <a:rPr lang="en-US" altLang="en-US" sz="1200"/>
              <a:pPr/>
              <a:t>57</a:t>
            </a:fld>
            <a:endParaRPr lang="en-US" altLang="en-US" sz="1200"/>
          </a:p>
        </p:txBody>
      </p:sp>
    </p:spTree>
    <p:extLst>
      <p:ext uri="{BB962C8B-B14F-4D97-AF65-F5344CB8AC3E}">
        <p14:creationId xmlns:p14="http://schemas.microsoft.com/office/powerpoint/2010/main" val="210599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smtClean="0"/>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981C6C-8841-4271-AD92-BA8125D8BA0E}"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144500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981C6C-8841-4271-AD92-BA8125D8BA0E}"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203497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A2981C6C-8841-4271-AD92-BA8125D8BA0E}" type="datetimeFigureOut">
              <a:rPr lang="en-GB" smtClean="0"/>
              <a:t>07/10/2015</a:t>
            </a:fld>
            <a:endParaRPr lang="en-GB"/>
          </a:p>
        </p:txBody>
      </p:sp>
      <p:sp>
        <p:nvSpPr>
          <p:cNvPr id="5" name="Footer Placeholder 4"/>
          <p:cNvSpPr>
            <a:spLocks noGrp="1"/>
          </p:cNvSpPr>
          <p:nvPr>
            <p:ph type="ftr" sz="quarter" idx="11"/>
          </p:nvPr>
        </p:nvSpPr>
        <p:spPr>
          <a:xfrm>
            <a:off x="2832102" y="6422855"/>
            <a:ext cx="3209752" cy="365125"/>
          </a:xfrm>
        </p:spPr>
        <p:txBody>
          <a:bodyPr/>
          <a:lstStyle/>
          <a:p>
            <a:endParaRPr lang="en-GB"/>
          </a:p>
        </p:txBody>
      </p:sp>
      <p:sp>
        <p:nvSpPr>
          <p:cNvPr id="6" name="Slide Number Placeholder 5"/>
          <p:cNvSpPr>
            <a:spLocks noGrp="1"/>
          </p:cNvSpPr>
          <p:nvPr>
            <p:ph type="sldNum" sz="quarter" idx="12"/>
          </p:nvPr>
        </p:nvSpPr>
        <p:spPr>
          <a:xfrm>
            <a:off x="6054787" y="6422855"/>
            <a:ext cx="659819" cy="365125"/>
          </a:xfrm>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43832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981C6C-8841-4271-AD92-BA8125D8BA0E}"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132356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A2981C6C-8841-4271-AD92-BA8125D8BA0E}" type="datetimeFigureOut">
              <a:rPr lang="en-GB" smtClean="0"/>
              <a:t>07/10/2015</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29F9D43-D1F9-43F1-8097-16106EB95EE2}" type="slidenum">
              <a:rPr lang="en-GB" smtClean="0"/>
              <a:t>‹#›</a:t>
            </a:fld>
            <a:endParaRPr lang="en-GB"/>
          </a:p>
        </p:txBody>
      </p:sp>
    </p:spTree>
    <p:extLst>
      <p:ext uri="{BB962C8B-B14F-4D97-AF65-F5344CB8AC3E}">
        <p14:creationId xmlns:p14="http://schemas.microsoft.com/office/powerpoint/2010/main" val="39853991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981C6C-8841-4271-AD92-BA8125D8BA0E}"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292923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981C6C-8841-4271-AD92-BA8125D8BA0E}" type="datetimeFigureOut">
              <a:rPr lang="en-GB" smtClean="0"/>
              <a:t>07/10/2015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130154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981C6C-8841-4271-AD92-BA8125D8BA0E}" type="datetimeFigureOut">
              <a:rPr lang="en-GB" smtClean="0"/>
              <a:t>07/10/2015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39936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81C6C-8841-4271-AD92-BA8125D8BA0E}" type="datetimeFigureOut">
              <a:rPr lang="en-GB" smtClean="0"/>
              <a:t>07/10/2015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68694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81C6C-8841-4271-AD92-BA8125D8BA0E}"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227677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81C6C-8841-4271-AD92-BA8125D8BA0E}"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9F9D43-D1F9-43F1-8097-16106EB95EE2}" type="slidenum">
              <a:rPr lang="en-GB" smtClean="0"/>
              <a:t>‹#›</a:t>
            </a:fld>
            <a:endParaRPr lang="en-GB"/>
          </a:p>
        </p:txBody>
      </p:sp>
    </p:spTree>
    <p:extLst>
      <p:ext uri="{BB962C8B-B14F-4D97-AF65-F5344CB8AC3E}">
        <p14:creationId xmlns:p14="http://schemas.microsoft.com/office/powerpoint/2010/main" val="323520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latin typeface="Arial Narrow" panose="020B0606020202030204" pitchFamily="34" charset="0"/>
              </a:defRPr>
            </a:lvl1pPr>
          </a:lstStyle>
          <a:p>
            <a:fld id="{A2981C6C-8841-4271-AD92-BA8125D8BA0E}" type="datetimeFigureOut">
              <a:rPr lang="en-GB" smtClean="0"/>
              <a:pPr/>
              <a:t>07/10/2015</a:t>
            </a:fld>
            <a:endParaRPr lang="en-GB" dirty="0"/>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latin typeface="Arial Narrow" panose="020B0606020202030204" pitchFamily="34" charset="0"/>
              </a:defRPr>
            </a:lvl1pPr>
          </a:lstStyle>
          <a:p>
            <a:endParaRPr lang="en-GB" dirty="0"/>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latin typeface="Arial Narrow" panose="020B0606020202030204" pitchFamily="34" charset="0"/>
              </a:defRPr>
            </a:lvl1pPr>
          </a:lstStyle>
          <a:p>
            <a:fld id="{629F9D43-D1F9-43F1-8097-16106EB95EE2}" type="slidenum">
              <a:rPr lang="en-GB" smtClean="0"/>
              <a:pPr/>
              <a:t>‹#›</a:t>
            </a:fld>
            <a:endParaRPr lang="en-GB" dirty="0"/>
          </a:p>
        </p:txBody>
      </p:sp>
    </p:spTree>
    <p:extLst>
      <p:ext uri="{BB962C8B-B14F-4D97-AF65-F5344CB8AC3E}">
        <p14:creationId xmlns:p14="http://schemas.microsoft.com/office/powerpoint/2010/main" val="9937820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Arial Narrow" panose="020B0606020202030204" pitchFamily="34" charset="0"/>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Arial Narrow" panose="020B060602020203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Arial Narrow" panose="020B060602020203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Arial Narrow" panose="020B060602020203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qa4eo.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hyperlink" Target="http://www.imagesensors.org/Past%20Workshops/1991%20Workshop/1991%20Papers/Sun%202%20Wong.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000" cap="none" dirty="0"/>
              <a:t>The application of data driven methods for the monitoring of calibration and data quality of Earth Observation sensors</a:t>
            </a:r>
          </a:p>
        </p:txBody>
      </p:sp>
      <p:sp>
        <p:nvSpPr>
          <p:cNvPr id="3" name="Subtitle 2"/>
          <p:cNvSpPr>
            <a:spLocks noGrp="1"/>
          </p:cNvSpPr>
          <p:nvPr>
            <p:ph type="subTitle" idx="1"/>
          </p:nvPr>
        </p:nvSpPr>
        <p:spPr/>
        <p:txBody>
          <a:bodyPr/>
          <a:lstStyle/>
          <a:p>
            <a:r>
              <a:rPr lang="en-GB" dirty="0" smtClean="0"/>
              <a:t>May 2015</a:t>
            </a:r>
          </a:p>
          <a:p>
            <a:r>
              <a:rPr lang="en-GB" dirty="0" smtClean="0"/>
              <a:t>Steve </a:t>
            </a:r>
            <a:r>
              <a:rPr lang="en-GB" dirty="0" err="1" smtClean="0"/>
              <a:t>Mackin</a:t>
            </a:r>
            <a:endParaRPr lang="en-GB"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018331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17032"/>
            <a:ext cx="9144000" cy="1512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3200" cap="none" dirty="0" smtClean="0"/>
              <a:t>Used “traditional” methods of calibration</a:t>
            </a:r>
            <a:endParaRPr lang="en-GB" sz="3200" cap="none" dirty="0"/>
          </a:p>
        </p:txBody>
      </p:sp>
      <p:sp>
        <p:nvSpPr>
          <p:cNvPr id="3" name="Content Placeholder 2"/>
          <p:cNvSpPr>
            <a:spLocks noGrp="1"/>
          </p:cNvSpPr>
          <p:nvPr>
            <p:ph idx="1"/>
          </p:nvPr>
        </p:nvSpPr>
        <p:spPr/>
        <p:txBody>
          <a:bodyPr/>
          <a:lstStyle/>
          <a:p>
            <a:r>
              <a:rPr lang="en-GB" dirty="0" smtClean="0"/>
              <a:t>Dark Images over the Pacific Ocean at Night</a:t>
            </a:r>
          </a:p>
          <a:p>
            <a:r>
              <a:rPr lang="en-GB" dirty="0" smtClean="0"/>
              <a:t>White images (in the footsteps of AVHRR – Loeb) over Dome-C and Greenland</a:t>
            </a:r>
          </a:p>
          <a:p>
            <a:r>
              <a:rPr lang="en-GB" dirty="0"/>
              <a:t>Reflectance method over Railroad Valley (RRV) Kurt </a:t>
            </a:r>
            <a:r>
              <a:rPr lang="en-GB" dirty="0" err="1"/>
              <a:t>Thome</a:t>
            </a:r>
            <a:r>
              <a:rPr lang="en-GB" dirty="0"/>
              <a:t>.</a:t>
            </a:r>
          </a:p>
          <a:p>
            <a:pPr marL="0" indent="0">
              <a:buNone/>
            </a:pPr>
            <a:r>
              <a:rPr lang="en-GB" dirty="0" smtClean="0">
                <a:solidFill>
                  <a:schemeClr val="bg2"/>
                </a:solidFill>
              </a:rPr>
              <a:t>So with this we could remove Calibration Bias, Equalise Detectors and get an absolute value for each spectral band.</a:t>
            </a:r>
          </a:p>
          <a:p>
            <a:pPr marL="0" indent="0">
              <a:buNone/>
            </a:pPr>
            <a:r>
              <a:rPr lang="en-GB" dirty="0" smtClean="0">
                <a:solidFill>
                  <a:schemeClr val="bg2"/>
                </a:solidFill>
              </a:rPr>
              <a:t>However, the reflectance method proved expensive especially for five satellites (sorry Arizona). So we needed a replacement</a:t>
            </a:r>
          </a:p>
          <a:p>
            <a:r>
              <a:rPr lang="en-GB" dirty="0" smtClean="0"/>
              <a:t>Cross-calibration against Landsat 7 and now Landsat 8 over Libya 4 and Dome-C which are both CEOS endorsed calibration sites.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271270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“Traditional” unfortunately meant time consuming</a:t>
            </a:r>
            <a:endParaRPr lang="en-GB" sz="3200" cap="none" dirty="0"/>
          </a:p>
        </p:txBody>
      </p:sp>
      <p:sp>
        <p:nvSpPr>
          <p:cNvPr id="3" name="Content Placeholder 2"/>
          <p:cNvSpPr>
            <a:spLocks noGrp="1"/>
          </p:cNvSpPr>
          <p:nvPr>
            <p:ph idx="1"/>
          </p:nvPr>
        </p:nvSpPr>
        <p:spPr/>
        <p:txBody>
          <a:bodyPr/>
          <a:lstStyle/>
          <a:p>
            <a:r>
              <a:rPr lang="en-GB" dirty="0" smtClean="0"/>
              <a:t>Multiple white images over Antarctica or Greenland to derive relative gain terms, yawing the spacecraft, removing scenes with clouds or hoar frost effects.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023" y="2887878"/>
            <a:ext cx="4454137" cy="316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019" y="3349782"/>
            <a:ext cx="4702879" cy="27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612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Traditional results may be conflicting</a:t>
            </a:r>
            <a:endParaRPr lang="en-GB" cap="none" dirty="0"/>
          </a:p>
        </p:txBody>
      </p:sp>
      <p:sp>
        <p:nvSpPr>
          <p:cNvPr id="3" name="Content Placeholder 2"/>
          <p:cNvSpPr>
            <a:spLocks noGrp="1"/>
          </p:cNvSpPr>
          <p:nvPr>
            <p:ph idx="1"/>
          </p:nvPr>
        </p:nvSpPr>
        <p:spPr>
          <a:xfrm>
            <a:off x="251520" y="2031112"/>
            <a:ext cx="2952328" cy="4206240"/>
          </a:xfrm>
        </p:spPr>
        <p:txBody>
          <a:bodyPr/>
          <a:lstStyle/>
          <a:p>
            <a:r>
              <a:rPr lang="en-GB" dirty="0" smtClean="0"/>
              <a:t>Vicarious methods applied by two groups may be in conflict, depending on how the procedure is carried out, but usually the results are within the defined uncertainties.</a:t>
            </a:r>
          </a:p>
          <a:p>
            <a:endParaRPr lang="en-GB" dirty="0"/>
          </a:p>
        </p:txBody>
      </p:sp>
      <p:pic>
        <p:nvPicPr>
          <p:cNvPr id="4" name="Content Placeholder 3"/>
          <p:cNvPicPr>
            <a:picLocks noChangeAspect="1"/>
          </p:cNvPicPr>
          <p:nvPr/>
        </p:nvPicPr>
        <p:blipFill>
          <a:blip r:embed="rId2"/>
          <a:stretch>
            <a:fillRect/>
          </a:stretch>
        </p:blipFill>
        <p:spPr>
          <a:xfrm>
            <a:off x="3347864" y="2031112"/>
            <a:ext cx="5615172" cy="3729555"/>
          </a:xfrm>
          <a:prstGeom prst="rect">
            <a:avLst/>
          </a:prstGeom>
        </p:spPr>
      </p:pic>
    </p:spTree>
    <p:extLst>
      <p:ext uri="{BB962C8B-B14F-4D97-AF65-F5344CB8AC3E}">
        <p14:creationId xmlns:p14="http://schemas.microsoft.com/office/powerpoint/2010/main" val="681470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On-board systems may give variable results</a:t>
            </a:r>
            <a:endParaRPr lang="en-GB" cap="none" dirty="0"/>
          </a:p>
        </p:txBody>
      </p:sp>
      <p:pic>
        <p:nvPicPr>
          <p:cNvPr id="4" name="Content Placeholder 3"/>
          <p:cNvPicPr>
            <a:picLocks noGrp="1" noChangeAspect="1"/>
          </p:cNvPicPr>
          <p:nvPr>
            <p:ph idx="1"/>
          </p:nvPr>
        </p:nvPicPr>
        <p:blipFill>
          <a:blip r:embed="rId2"/>
          <a:stretch>
            <a:fillRect/>
          </a:stretch>
        </p:blipFill>
        <p:spPr>
          <a:xfrm>
            <a:off x="1187624" y="1988840"/>
            <a:ext cx="6617378" cy="4657997"/>
          </a:xfrm>
          <a:prstGeom prst="rect">
            <a:avLst/>
          </a:prstGeom>
        </p:spPr>
      </p:pic>
    </p:spTree>
    <p:extLst>
      <p:ext uri="{BB962C8B-B14F-4D97-AF65-F5344CB8AC3E}">
        <p14:creationId xmlns:p14="http://schemas.microsoft.com/office/powerpoint/2010/main" val="3166795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Decided to develop methods based on data alone – “Data Driven” methods</a:t>
            </a:r>
            <a:endParaRPr lang="en-GB" cap="none" dirty="0"/>
          </a:p>
        </p:txBody>
      </p:sp>
      <p:sp>
        <p:nvSpPr>
          <p:cNvPr id="3" name="Content Placeholder 2"/>
          <p:cNvSpPr>
            <a:spLocks noGrp="1"/>
          </p:cNvSpPr>
          <p:nvPr>
            <p:ph idx="1"/>
          </p:nvPr>
        </p:nvSpPr>
        <p:spPr/>
        <p:txBody>
          <a:bodyPr>
            <a:normAutofit/>
          </a:bodyPr>
          <a:lstStyle/>
          <a:p>
            <a:r>
              <a:rPr lang="en-GB" sz="2400" dirty="0" smtClean="0"/>
              <a:t>Idea is that all these features, striping, banding and calibration drift are present in all images. </a:t>
            </a:r>
          </a:p>
          <a:p>
            <a:r>
              <a:rPr lang="en-GB" sz="2400" dirty="0" smtClean="0"/>
              <a:t>Once we have this basic assumption, then we can use all images, including heterogeneous images to isolate, understand and remove or compensate for them.</a:t>
            </a:r>
            <a:endParaRPr lang="en-GB" sz="2400" dirty="0"/>
          </a:p>
        </p:txBody>
      </p:sp>
    </p:spTree>
    <p:extLst>
      <p:ext uri="{BB962C8B-B14F-4D97-AF65-F5344CB8AC3E}">
        <p14:creationId xmlns:p14="http://schemas.microsoft.com/office/powerpoint/2010/main" val="1251771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Simplified Calibration Equations (1)</a:t>
            </a:r>
            <a:endParaRPr lang="en-GB" sz="3200" cap="none" dirty="0"/>
          </a:p>
        </p:txBody>
      </p:sp>
      <p:sp>
        <p:nvSpPr>
          <p:cNvPr id="3" name="Content Placeholder 2"/>
          <p:cNvSpPr>
            <a:spLocks noGrp="1"/>
          </p:cNvSpPr>
          <p:nvPr>
            <p:ph idx="1"/>
          </p:nvPr>
        </p:nvSpPr>
        <p:spPr>
          <a:xfrm>
            <a:off x="685019" y="2011680"/>
            <a:ext cx="7772400" cy="429327"/>
          </a:xfrm>
        </p:spPr>
        <p:txBody>
          <a:bodyPr/>
          <a:lstStyle/>
          <a:p>
            <a:pPr marL="0" indent="0">
              <a:buNone/>
            </a:pPr>
            <a:r>
              <a:rPr lang="en-GB" dirty="0" smtClean="0"/>
              <a:t>Radiance = (Counts – Calibration Bias) * Calibration Gain</a:t>
            </a:r>
            <a:endParaRPr lang="en-GB" dirty="0"/>
          </a:p>
        </p:txBody>
      </p:sp>
      <p:cxnSp>
        <p:nvCxnSpPr>
          <p:cNvPr id="5" name="Straight Connector 4"/>
          <p:cNvCxnSpPr/>
          <p:nvPr/>
        </p:nvCxnSpPr>
        <p:spPr>
          <a:xfrm>
            <a:off x="2051720" y="2564904"/>
            <a:ext cx="0" cy="2592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1720" y="5157192"/>
            <a:ext cx="38164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1302565" y="3746107"/>
            <a:ext cx="859531" cy="369332"/>
          </a:xfrm>
          <a:prstGeom prst="rect">
            <a:avLst/>
          </a:prstGeom>
          <a:noFill/>
        </p:spPr>
        <p:txBody>
          <a:bodyPr wrap="none" rtlCol="0">
            <a:spAutoFit/>
          </a:bodyPr>
          <a:lstStyle/>
          <a:p>
            <a:r>
              <a:rPr lang="en-GB" dirty="0" smtClean="0"/>
              <a:t>Counts</a:t>
            </a:r>
            <a:endParaRPr lang="en-GB" dirty="0"/>
          </a:p>
        </p:txBody>
      </p:sp>
      <p:sp>
        <p:nvSpPr>
          <p:cNvPr id="9" name="TextBox 8"/>
          <p:cNvSpPr txBox="1"/>
          <p:nvPr/>
        </p:nvSpPr>
        <p:spPr>
          <a:xfrm>
            <a:off x="3513827" y="5191271"/>
            <a:ext cx="1063112" cy="369332"/>
          </a:xfrm>
          <a:prstGeom prst="rect">
            <a:avLst/>
          </a:prstGeom>
          <a:noFill/>
        </p:spPr>
        <p:txBody>
          <a:bodyPr wrap="none" rtlCol="0">
            <a:spAutoFit/>
          </a:bodyPr>
          <a:lstStyle/>
          <a:p>
            <a:r>
              <a:rPr lang="en-GB" dirty="0" smtClean="0"/>
              <a:t>Radiance</a:t>
            </a:r>
            <a:endParaRPr lang="en-GB" dirty="0"/>
          </a:p>
        </p:txBody>
      </p:sp>
      <p:cxnSp>
        <p:nvCxnSpPr>
          <p:cNvPr id="11" name="Straight Connector 10"/>
          <p:cNvCxnSpPr/>
          <p:nvPr/>
        </p:nvCxnSpPr>
        <p:spPr>
          <a:xfrm flipV="1">
            <a:off x="2051720" y="2852936"/>
            <a:ext cx="3816424" cy="1944216"/>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1720" y="4797152"/>
            <a:ext cx="3816424" cy="0"/>
          </a:xfrm>
          <a:prstGeom prst="line">
            <a:avLst/>
          </a:prstGeom>
          <a:ln w="25400">
            <a:solidFill>
              <a:schemeClr val="bg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71219" y="3501007"/>
            <a:ext cx="0" cy="16561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051720" y="3501007"/>
            <a:ext cx="2519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a:xfrm>
            <a:off x="685018" y="5857152"/>
            <a:ext cx="8063445" cy="42932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Arial Narrow" panose="020B060602020203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Arial Narrow" panose="020B060602020203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Arial Narrow" panose="020B060602020203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GB" dirty="0" smtClean="0"/>
              <a:t>Only additional complexity is the electronic gain factor (Standard/ Target)</a:t>
            </a:r>
            <a:endParaRPr lang="en-GB" dirty="0"/>
          </a:p>
        </p:txBody>
      </p:sp>
      <p:sp>
        <p:nvSpPr>
          <p:cNvPr id="4" name="TextBox 3"/>
          <p:cNvSpPr txBox="1"/>
          <p:nvPr/>
        </p:nvSpPr>
        <p:spPr>
          <a:xfrm>
            <a:off x="5868144" y="4593133"/>
            <a:ext cx="580608" cy="369332"/>
          </a:xfrm>
          <a:prstGeom prst="rect">
            <a:avLst/>
          </a:prstGeom>
          <a:noFill/>
        </p:spPr>
        <p:txBody>
          <a:bodyPr wrap="none" rtlCol="0">
            <a:spAutoFit/>
          </a:bodyPr>
          <a:lstStyle/>
          <a:p>
            <a:r>
              <a:rPr lang="en-GB" dirty="0" smtClean="0"/>
              <a:t>Bias</a:t>
            </a:r>
            <a:endParaRPr lang="en-GB" dirty="0"/>
          </a:p>
        </p:txBody>
      </p:sp>
      <p:sp>
        <p:nvSpPr>
          <p:cNvPr id="6" name="TextBox 5"/>
          <p:cNvSpPr txBox="1"/>
          <p:nvPr/>
        </p:nvSpPr>
        <p:spPr>
          <a:xfrm>
            <a:off x="5364088" y="3045729"/>
            <a:ext cx="2698175" cy="646331"/>
          </a:xfrm>
          <a:prstGeom prst="rect">
            <a:avLst/>
          </a:prstGeom>
          <a:noFill/>
        </p:spPr>
        <p:txBody>
          <a:bodyPr wrap="none" rtlCol="0">
            <a:spAutoFit/>
          </a:bodyPr>
          <a:lstStyle/>
          <a:p>
            <a:r>
              <a:rPr lang="en-GB" dirty="0" smtClean="0"/>
              <a:t>Assume linear relationship</a:t>
            </a:r>
          </a:p>
          <a:p>
            <a:r>
              <a:rPr lang="en-GB" smtClean="0"/>
              <a:t>for </a:t>
            </a:r>
            <a:r>
              <a:rPr lang="en-GB" dirty="0" smtClean="0"/>
              <a:t>detectors.</a:t>
            </a:r>
            <a:endParaRPr lang="en-GB"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812497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What it would be nice to do…!</a:t>
            </a:r>
            <a:endParaRPr lang="en-GB" sz="3200" cap="none" dirty="0"/>
          </a:p>
        </p:txBody>
      </p:sp>
      <p:sp>
        <p:nvSpPr>
          <p:cNvPr id="3" name="Content Placeholder 2"/>
          <p:cNvSpPr>
            <a:spLocks noGrp="1"/>
          </p:cNvSpPr>
          <p:nvPr>
            <p:ph idx="1"/>
          </p:nvPr>
        </p:nvSpPr>
        <p:spPr>
          <a:xfrm>
            <a:off x="576281" y="2020211"/>
            <a:ext cx="3526941" cy="4206240"/>
          </a:xfrm>
        </p:spPr>
        <p:txBody>
          <a:bodyPr>
            <a:noAutofit/>
          </a:bodyPr>
          <a:lstStyle/>
          <a:p>
            <a:pPr marL="0" indent="0">
              <a:buNone/>
            </a:pPr>
            <a:r>
              <a:rPr lang="en-GB" sz="2400" dirty="0" smtClean="0"/>
              <a:t>Just collect images </a:t>
            </a:r>
          </a:p>
          <a:p>
            <a:pPr marL="0" indent="0">
              <a:buNone/>
            </a:pPr>
            <a:r>
              <a:rPr lang="en-GB" sz="2400" dirty="0" smtClean="0"/>
              <a:t>Automate all the processing</a:t>
            </a:r>
          </a:p>
          <a:p>
            <a:pPr marL="0" indent="0">
              <a:buNone/>
            </a:pPr>
            <a:r>
              <a:rPr lang="en-GB" sz="2400" dirty="0" smtClean="0"/>
              <a:t>Produce regular updates of relative calibration curve, signal to noise ratio, calibration drift and correct for single pixel defects and then update the coefficients automatically.</a:t>
            </a:r>
          </a:p>
          <a:p>
            <a:pPr marL="0" indent="0">
              <a:buNone/>
            </a:pPr>
            <a:r>
              <a:rPr lang="en-GB" sz="2400" dirty="0" smtClean="0"/>
              <a:t>Not a single calibration image and no extra work</a:t>
            </a:r>
            <a:endParaRPr lang="en-GB" sz="2400" dirty="0"/>
          </a:p>
        </p:txBody>
      </p:sp>
      <p:sp>
        <p:nvSpPr>
          <p:cNvPr id="4" name="Rectangle 3"/>
          <p:cNvSpPr/>
          <p:nvPr/>
        </p:nvSpPr>
        <p:spPr>
          <a:xfrm>
            <a:off x="323528" y="1988840"/>
            <a:ext cx="4032448" cy="47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3528" y="2468816"/>
            <a:ext cx="4032448" cy="504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972872"/>
            <a:ext cx="4032448" cy="2492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3528" y="5465734"/>
            <a:ext cx="4032448"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16832"/>
            <a:ext cx="4416491" cy="331236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2857088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19" y="284176"/>
            <a:ext cx="7772400" cy="2064704"/>
          </a:xfrm>
        </p:spPr>
        <p:txBody>
          <a:bodyPr>
            <a:normAutofit/>
          </a:bodyPr>
          <a:lstStyle/>
          <a:p>
            <a:r>
              <a:rPr lang="en-GB" cap="none" dirty="0" smtClean="0"/>
              <a:t>Current status (</a:t>
            </a:r>
            <a:r>
              <a:rPr lang="en-GB" cap="none" dirty="0"/>
              <a:t>IDEAS+ and ALTS projects, ESA)</a:t>
            </a:r>
            <a:br>
              <a:rPr lang="en-GB" cap="none" dirty="0"/>
            </a:br>
            <a:endParaRPr lang="en-GB" cap="none" dirty="0"/>
          </a:p>
        </p:txBody>
      </p:sp>
      <p:sp>
        <p:nvSpPr>
          <p:cNvPr id="3" name="Content Placeholder 2"/>
          <p:cNvSpPr>
            <a:spLocks noGrp="1"/>
          </p:cNvSpPr>
          <p:nvPr>
            <p:ph idx="1"/>
          </p:nvPr>
        </p:nvSpPr>
        <p:spPr/>
        <p:txBody>
          <a:bodyPr>
            <a:normAutofit lnSpcReduction="10000"/>
          </a:bodyPr>
          <a:lstStyle/>
          <a:p>
            <a:r>
              <a:rPr lang="en-GB" dirty="0" smtClean="0"/>
              <a:t>Algorithms in operation Signal to Noise Ratio (Level 1 Radiance, no geometric resampling)</a:t>
            </a:r>
          </a:p>
          <a:p>
            <a:pPr lvl="1"/>
            <a:r>
              <a:rPr lang="en-GB" dirty="0" smtClean="0"/>
              <a:t>Relative Calibration Curve (Level 0, calibration bias subtracted and Level 1)</a:t>
            </a:r>
          </a:p>
          <a:p>
            <a:pPr lvl="1"/>
            <a:r>
              <a:rPr lang="en-GB" dirty="0" smtClean="0"/>
              <a:t>Absolute Calibration Drift (Level 0, calibration bias subtracted)</a:t>
            </a:r>
          </a:p>
          <a:p>
            <a:pPr lvl="1"/>
            <a:endParaRPr lang="en-GB" dirty="0"/>
          </a:p>
          <a:p>
            <a:r>
              <a:rPr lang="en-GB" dirty="0" smtClean="0"/>
              <a:t>Algorithms in testing</a:t>
            </a:r>
          </a:p>
          <a:p>
            <a:pPr lvl="1"/>
            <a:r>
              <a:rPr lang="en-GB" dirty="0" smtClean="0"/>
              <a:t>Find Focus (MTF) algorithm (Level 1 Radiance, no geometric resampling)</a:t>
            </a:r>
          </a:p>
          <a:p>
            <a:pPr lvl="1"/>
            <a:r>
              <a:rPr lang="en-GB" dirty="0" smtClean="0"/>
              <a:t>Single Detector Anomalies (Level 0 or Level 1, no geometric resampling)</a:t>
            </a:r>
          </a:p>
          <a:p>
            <a:pPr lvl="1"/>
            <a:endParaRPr lang="en-GB" dirty="0"/>
          </a:p>
          <a:p>
            <a:r>
              <a:rPr lang="en-GB" dirty="0" smtClean="0"/>
              <a:t>Algorithms under development</a:t>
            </a:r>
          </a:p>
          <a:p>
            <a:pPr lvl="1"/>
            <a:r>
              <a:rPr lang="en-GB" dirty="0" smtClean="0"/>
              <a:t>Spectral shifts (hyperspectral devices)</a:t>
            </a:r>
          </a:p>
          <a:p>
            <a:pPr lvl="1"/>
            <a:r>
              <a:rPr lang="en-GB" dirty="0" smtClean="0"/>
              <a:t>Spectral features quantification (due to on-board diffuser speckle effects)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2360297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Signal to Noise Ratio (SNR)</a:t>
            </a:r>
            <a:endParaRPr lang="en-GB" cap="none" dirty="0"/>
          </a:p>
        </p:txBody>
      </p:sp>
      <p:sp>
        <p:nvSpPr>
          <p:cNvPr id="3" name="Content Placeholder 2"/>
          <p:cNvSpPr>
            <a:spLocks noGrp="1"/>
          </p:cNvSpPr>
          <p:nvPr>
            <p:ph idx="1"/>
          </p:nvPr>
        </p:nvSpPr>
        <p:spPr/>
        <p:txBody>
          <a:bodyPr/>
          <a:lstStyle/>
          <a:p>
            <a:r>
              <a:rPr lang="en-GB" dirty="0" smtClean="0"/>
              <a:t>Not a new idea, deriving SNR from normal Images – (JACIE 2012) </a:t>
            </a:r>
            <a:r>
              <a:rPr lang="en-GB" u="sng" dirty="0"/>
              <a:t>Automated Measurement of SNR of High Resolution Satellite </a:t>
            </a:r>
            <a:r>
              <a:rPr lang="en-GB" u="sng" dirty="0" smtClean="0"/>
              <a:t>Images</a:t>
            </a:r>
            <a:r>
              <a:rPr lang="en-GB" dirty="0" smtClean="0"/>
              <a:t> (</a:t>
            </a:r>
            <a:r>
              <a:rPr lang="en-GB" dirty="0" err="1" smtClean="0"/>
              <a:t>Satrec</a:t>
            </a:r>
            <a:r>
              <a:rPr lang="en-GB" dirty="0" smtClean="0"/>
              <a:t> Initiative).</a:t>
            </a:r>
          </a:p>
          <a:p>
            <a:r>
              <a:rPr lang="en-GB" dirty="0" smtClean="0"/>
              <a:t>However, our approach requires no pre-processing (for example selection of the most homogeneous parts of the image)</a:t>
            </a:r>
          </a:p>
          <a:p>
            <a:r>
              <a:rPr lang="en-GB" dirty="0" smtClean="0"/>
              <a:t>Uses simple statistics to determine if a point has validity. Should not over or underestimate the SNR.</a:t>
            </a:r>
          </a:p>
          <a:p>
            <a:r>
              <a:rPr lang="en-GB" dirty="0" smtClean="0"/>
              <a:t>Tested using modelling, it is now operational and has provided useful insights for correction of observed SNR issues.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553603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SNR Measurement</a:t>
            </a:r>
            <a:endParaRPr lang="en-GB" cap="none" dirty="0"/>
          </a:p>
        </p:txBody>
      </p:sp>
      <p:sp>
        <p:nvSpPr>
          <p:cNvPr id="7" name="TextBox 6"/>
          <p:cNvSpPr txBox="1"/>
          <p:nvPr/>
        </p:nvSpPr>
        <p:spPr>
          <a:xfrm>
            <a:off x="2915816" y="5337044"/>
            <a:ext cx="3888432" cy="369332"/>
          </a:xfrm>
          <a:prstGeom prst="rect">
            <a:avLst/>
          </a:prstGeom>
          <a:noFill/>
        </p:spPr>
        <p:txBody>
          <a:bodyPr wrap="square" rtlCol="0">
            <a:spAutoFit/>
          </a:bodyPr>
          <a:lstStyle/>
          <a:p>
            <a:r>
              <a:rPr lang="en-GB" dirty="0" smtClean="0"/>
              <a:t>SNR = Mean / Standard Deviation</a:t>
            </a:r>
            <a:endParaRPr lang="en-GB" dirty="0"/>
          </a:p>
        </p:txBody>
      </p:sp>
      <p:pic>
        <p:nvPicPr>
          <p:cNvPr id="8" name="Picture 7"/>
          <p:cNvPicPr>
            <a:picLocks noChangeAspect="1"/>
          </p:cNvPicPr>
          <p:nvPr/>
        </p:nvPicPr>
        <p:blipFill>
          <a:blip r:embed="rId2"/>
          <a:stretch>
            <a:fillRect/>
          </a:stretch>
        </p:blipFill>
        <p:spPr>
          <a:xfrm>
            <a:off x="4579211" y="1988840"/>
            <a:ext cx="4458501" cy="3152300"/>
          </a:xfrm>
          <a:prstGeom prst="rect">
            <a:avLst/>
          </a:prstGeom>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88840"/>
            <a:ext cx="4379954" cy="315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5120640" y="2491247"/>
            <a:ext cx="3264408" cy="1909056"/>
          </a:xfrm>
          <a:custGeom>
            <a:avLst/>
            <a:gdLst>
              <a:gd name="connsiteX0" fmla="*/ 0 w 3264408"/>
              <a:gd name="connsiteY0" fmla="*/ 1907017 h 1909056"/>
              <a:gd name="connsiteX1" fmla="*/ 585216 w 3264408"/>
              <a:gd name="connsiteY1" fmla="*/ 1641841 h 1909056"/>
              <a:gd name="connsiteX2" fmla="*/ 1380744 w 3264408"/>
              <a:gd name="connsiteY2" fmla="*/ 261097 h 1909056"/>
              <a:gd name="connsiteX3" fmla="*/ 1627632 w 3264408"/>
              <a:gd name="connsiteY3" fmla="*/ 23353 h 1909056"/>
              <a:gd name="connsiteX4" fmla="*/ 1709928 w 3264408"/>
              <a:gd name="connsiteY4" fmla="*/ 23353 h 1909056"/>
              <a:gd name="connsiteX5" fmla="*/ 1965960 w 3264408"/>
              <a:gd name="connsiteY5" fmla="*/ 151369 h 1909056"/>
              <a:gd name="connsiteX6" fmla="*/ 2386584 w 3264408"/>
              <a:gd name="connsiteY6" fmla="*/ 828025 h 1909056"/>
              <a:gd name="connsiteX7" fmla="*/ 2688336 w 3264408"/>
              <a:gd name="connsiteY7" fmla="*/ 1431529 h 1909056"/>
              <a:gd name="connsiteX8" fmla="*/ 2898648 w 3264408"/>
              <a:gd name="connsiteY8" fmla="*/ 1742425 h 1909056"/>
              <a:gd name="connsiteX9" fmla="*/ 3200400 w 3264408"/>
              <a:gd name="connsiteY9" fmla="*/ 1897873 h 1909056"/>
              <a:gd name="connsiteX10" fmla="*/ 3209544 w 3264408"/>
              <a:gd name="connsiteY10" fmla="*/ 1897873 h 1909056"/>
              <a:gd name="connsiteX11" fmla="*/ 3264408 w 3264408"/>
              <a:gd name="connsiteY11" fmla="*/ 1907017 h 190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4408" h="1909056">
                <a:moveTo>
                  <a:pt x="0" y="1907017"/>
                </a:moveTo>
                <a:cubicBezTo>
                  <a:pt x="177546" y="1911589"/>
                  <a:pt x="355092" y="1916161"/>
                  <a:pt x="585216" y="1641841"/>
                </a:cubicBezTo>
                <a:cubicBezTo>
                  <a:pt x="815340" y="1367521"/>
                  <a:pt x="1207008" y="530845"/>
                  <a:pt x="1380744" y="261097"/>
                </a:cubicBezTo>
                <a:cubicBezTo>
                  <a:pt x="1554480" y="-8651"/>
                  <a:pt x="1572768" y="62977"/>
                  <a:pt x="1627632" y="23353"/>
                </a:cubicBezTo>
                <a:cubicBezTo>
                  <a:pt x="1682496" y="-16271"/>
                  <a:pt x="1653540" y="2017"/>
                  <a:pt x="1709928" y="23353"/>
                </a:cubicBezTo>
                <a:cubicBezTo>
                  <a:pt x="1766316" y="44689"/>
                  <a:pt x="1853184" y="17257"/>
                  <a:pt x="1965960" y="151369"/>
                </a:cubicBezTo>
                <a:cubicBezTo>
                  <a:pt x="2078736" y="285481"/>
                  <a:pt x="2266188" y="614665"/>
                  <a:pt x="2386584" y="828025"/>
                </a:cubicBezTo>
                <a:cubicBezTo>
                  <a:pt x="2506980" y="1041385"/>
                  <a:pt x="2602992" y="1279129"/>
                  <a:pt x="2688336" y="1431529"/>
                </a:cubicBezTo>
                <a:cubicBezTo>
                  <a:pt x="2773680" y="1583929"/>
                  <a:pt x="2813304" y="1664701"/>
                  <a:pt x="2898648" y="1742425"/>
                </a:cubicBezTo>
                <a:cubicBezTo>
                  <a:pt x="2983992" y="1820149"/>
                  <a:pt x="3148584" y="1871965"/>
                  <a:pt x="3200400" y="1897873"/>
                </a:cubicBezTo>
                <a:cubicBezTo>
                  <a:pt x="3252216" y="1923781"/>
                  <a:pt x="3198876" y="1896349"/>
                  <a:pt x="3209544" y="1897873"/>
                </a:cubicBezTo>
                <a:cubicBezTo>
                  <a:pt x="3220212" y="1899397"/>
                  <a:pt x="3242310" y="1903207"/>
                  <a:pt x="3264408" y="1907017"/>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433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Question addressed</a:t>
            </a:r>
            <a:endParaRPr lang="en-GB" cap="none" dirty="0"/>
          </a:p>
        </p:txBody>
      </p:sp>
      <p:sp>
        <p:nvSpPr>
          <p:cNvPr id="3" name="Content Placeholder 2"/>
          <p:cNvSpPr>
            <a:spLocks noGrp="1"/>
          </p:cNvSpPr>
          <p:nvPr>
            <p:ph idx="1"/>
          </p:nvPr>
        </p:nvSpPr>
        <p:spPr/>
        <p:txBody>
          <a:bodyPr/>
          <a:lstStyle/>
          <a:p>
            <a:r>
              <a:rPr lang="en-GB" dirty="0"/>
              <a:t>What external methods and measurements do you use to maintain your instrument’s calibration in orbit? (SNO measurements, Ground-based products, other satellite products, reflectivity target sites)</a:t>
            </a:r>
          </a:p>
        </p:txBody>
      </p:sp>
    </p:spTree>
    <p:extLst>
      <p:ext uri="{BB962C8B-B14F-4D97-AF65-F5344CB8AC3E}">
        <p14:creationId xmlns:p14="http://schemas.microsoft.com/office/powerpoint/2010/main" val="922885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SNR Modelling and Measurement</a:t>
            </a:r>
            <a:endParaRPr lang="en-GB" cap="none" dirty="0"/>
          </a:p>
        </p:txBody>
      </p:sp>
      <p:sp>
        <p:nvSpPr>
          <p:cNvPr id="3" name="Content Placeholder 2"/>
          <p:cNvSpPr>
            <a:spLocks noGrp="1"/>
          </p:cNvSpPr>
          <p:nvPr>
            <p:ph idx="1"/>
          </p:nvPr>
        </p:nvSpPr>
        <p:spPr>
          <a:xfrm>
            <a:off x="299056" y="2072871"/>
            <a:ext cx="7772400" cy="4206240"/>
          </a:xfrm>
        </p:spPr>
        <p:txBody>
          <a:bodyPr/>
          <a:lstStyle/>
          <a:p>
            <a:pPr marL="0" indent="0">
              <a:buNone/>
            </a:pPr>
            <a:r>
              <a:rPr lang="en-GB" dirty="0" smtClean="0"/>
              <a:t>1 – Create an artificial snow scene and use a real snow scene (Dome-C)</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36912"/>
            <a:ext cx="3789720" cy="27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636912"/>
            <a:ext cx="3808860" cy="27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5536" y="5398492"/>
            <a:ext cx="3789720" cy="369332"/>
          </a:xfrm>
          <a:prstGeom prst="rect">
            <a:avLst/>
          </a:prstGeom>
          <a:noFill/>
          <a:ln>
            <a:solidFill>
              <a:schemeClr val="tx1"/>
            </a:solidFill>
          </a:ln>
        </p:spPr>
        <p:txBody>
          <a:bodyPr wrap="square" rtlCol="0">
            <a:spAutoFit/>
          </a:bodyPr>
          <a:lstStyle/>
          <a:p>
            <a:pPr algn="ctr"/>
            <a:r>
              <a:rPr lang="en-GB" dirty="0" smtClean="0"/>
              <a:t>Mean 100, standard deviation 0.6395</a:t>
            </a:r>
            <a:endParaRPr lang="en-GB" dirty="0"/>
          </a:p>
        </p:txBody>
      </p:sp>
      <p:sp>
        <p:nvSpPr>
          <p:cNvPr id="7" name="TextBox 6"/>
          <p:cNvSpPr txBox="1"/>
          <p:nvPr/>
        </p:nvSpPr>
        <p:spPr>
          <a:xfrm>
            <a:off x="4716016" y="5398492"/>
            <a:ext cx="3802883" cy="369332"/>
          </a:xfrm>
          <a:prstGeom prst="rect">
            <a:avLst/>
          </a:prstGeom>
          <a:noFill/>
          <a:ln>
            <a:solidFill>
              <a:schemeClr val="tx1"/>
            </a:solidFill>
          </a:ln>
        </p:spPr>
        <p:txBody>
          <a:bodyPr wrap="square" rtlCol="0">
            <a:spAutoFit/>
          </a:bodyPr>
          <a:lstStyle/>
          <a:p>
            <a:pPr algn="ctr"/>
            <a:r>
              <a:rPr lang="en-GB" dirty="0" smtClean="0"/>
              <a:t>Mean 175, standard deviation 0.67</a:t>
            </a:r>
            <a:endParaRPr lang="en-GB" dirty="0"/>
          </a:p>
        </p:txBody>
      </p:sp>
      <p:sp>
        <p:nvSpPr>
          <p:cNvPr id="5" name="TextBox 4"/>
          <p:cNvSpPr txBox="1"/>
          <p:nvPr/>
        </p:nvSpPr>
        <p:spPr>
          <a:xfrm>
            <a:off x="488687" y="5909779"/>
            <a:ext cx="8030212" cy="369332"/>
          </a:xfrm>
          <a:prstGeom prst="rect">
            <a:avLst/>
          </a:prstGeom>
          <a:noFill/>
        </p:spPr>
        <p:txBody>
          <a:bodyPr wrap="none" rtlCol="0">
            <a:spAutoFit/>
          </a:bodyPr>
          <a:lstStyle/>
          <a:p>
            <a:r>
              <a:rPr lang="en-GB" dirty="0" smtClean="0"/>
              <a:t>Standard deviation known as input to simulation (left) or manually measured (right)</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71090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SNR Modelling and Measurement</a:t>
            </a:r>
            <a:endParaRPr lang="en-GB" dirty="0"/>
          </a:p>
        </p:txBody>
      </p:sp>
      <p:sp>
        <p:nvSpPr>
          <p:cNvPr id="3" name="Content Placeholder 2"/>
          <p:cNvSpPr>
            <a:spLocks noGrp="1"/>
          </p:cNvSpPr>
          <p:nvPr>
            <p:ph idx="1"/>
          </p:nvPr>
        </p:nvSpPr>
        <p:spPr>
          <a:xfrm>
            <a:off x="467544" y="2060848"/>
            <a:ext cx="7772400" cy="4206240"/>
          </a:xfrm>
        </p:spPr>
        <p:txBody>
          <a:bodyPr/>
          <a:lstStyle/>
          <a:p>
            <a:pPr marL="0" indent="0">
              <a:buNone/>
            </a:pPr>
            <a:r>
              <a:rPr lang="en-GB" dirty="0" smtClean="0"/>
              <a:t>2 – Look at statistics</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730" y="2454893"/>
            <a:ext cx="3358878" cy="202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023" y="2454893"/>
            <a:ext cx="3591439" cy="202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518" y="4673126"/>
            <a:ext cx="3165301" cy="18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2484" y="4652475"/>
            <a:ext cx="3069423" cy="19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42843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SNR Modelling and Measurement</a:t>
            </a:r>
            <a:endParaRPr lang="en-GB" dirty="0"/>
          </a:p>
        </p:txBody>
      </p:sp>
      <p:sp>
        <p:nvSpPr>
          <p:cNvPr id="3" name="Content Placeholder 2"/>
          <p:cNvSpPr>
            <a:spLocks noGrp="1"/>
          </p:cNvSpPr>
          <p:nvPr>
            <p:ph idx="1"/>
          </p:nvPr>
        </p:nvSpPr>
        <p:spPr>
          <a:xfrm>
            <a:off x="279461" y="1988840"/>
            <a:ext cx="1700251" cy="4206240"/>
          </a:xfrm>
        </p:spPr>
        <p:txBody>
          <a:bodyPr/>
          <a:lstStyle/>
          <a:p>
            <a:pPr marL="0" indent="0">
              <a:buNone/>
            </a:pPr>
            <a:r>
              <a:rPr lang="en-GB" dirty="0" smtClean="0"/>
              <a:t>3 – Test on real data and validate</a:t>
            </a:r>
          </a:p>
          <a:p>
            <a:pPr marL="0" indent="0">
              <a:buNone/>
            </a:pPr>
            <a:r>
              <a:rPr lang="en-GB" dirty="0" smtClean="0"/>
              <a:t>As system responsivity drops we can see changes in SNR</a:t>
            </a:r>
          </a:p>
          <a:p>
            <a:pPr marL="0" indent="0">
              <a:buNone/>
            </a:pPr>
            <a:endParaRPr lang="en-GB" dirty="0"/>
          </a:p>
          <a:p>
            <a:pPr marL="0" indent="0">
              <a:buNone/>
            </a:pPr>
            <a:endParaRPr lang="en-GB" dirty="0"/>
          </a:p>
        </p:txBody>
      </p:sp>
      <p:pic>
        <p:nvPicPr>
          <p:cNvPr id="3074" name="Picture 2" descr="N2toUK2SNR-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197931"/>
            <a:ext cx="6624736" cy="386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52078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Future plans for SNR</a:t>
            </a:r>
            <a:endParaRPr lang="en-GB" cap="none" dirty="0"/>
          </a:p>
        </p:txBody>
      </p:sp>
      <p:sp>
        <p:nvSpPr>
          <p:cNvPr id="3" name="Content Placeholder 2"/>
          <p:cNvSpPr>
            <a:spLocks noGrp="1"/>
          </p:cNvSpPr>
          <p:nvPr>
            <p:ph idx="1"/>
          </p:nvPr>
        </p:nvSpPr>
        <p:spPr/>
        <p:txBody>
          <a:bodyPr/>
          <a:lstStyle/>
          <a:p>
            <a:r>
              <a:rPr lang="en-GB" dirty="0" smtClean="0"/>
              <a:t>Exploring modelling individual detectors</a:t>
            </a:r>
          </a:p>
          <a:p>
            <a:r>
              <a:rPr lang="en-GB" dirty="0" smtClean="0"/>
              <a:t>This would provide lifetime stats and also information for estimating pixel level uncertainties in imagery </a:t>
            </a:r>
            <a:r>
              <a:rPr lang="en-GB" dirty="0"/>
              <a:t>as required by QA4EO (</a:t>
            </a:r>
            <a:r>
              <a:rPr lang="en-GB" dirty="0">
                <a:hlinkClick r:id="rId2"/>
              </a:rPr>
              <a:t>http://www.qa4eo.org</a:t>
            </a:r>
            <a:r>
              <a:rPr lang="en-GB" dirty="0" smtClean="0">
                <a:hlinkClick r:id="rId2"/>
              </a:rPr>
              <a:t>/</a:t>
            </a:r>
            <a:r>
              <a:rPr lang="en-GB" dirty="0" smtClean="0"/>
              <a:t>) </a:t>
            </a:r>
          </a:p>
          <a:p>
            <a:r>
              <a:rPr lang="en-GB" dirty="0" smtClean="0"/>
              <a:t>So end users with imagery wanting to use them in applications, don’t just get a “MODIS has an overall uncertainty of better than 2%”, but has a knowledge of the uncertainties including that at the pixel level due to system noise. </a:t>
            </a:r>
          </a:p>
          <a:p>
            <a:r>
              <a:rPr lang="en-GB" dirty="0" smtClean="0"/>
              <a:t>This feeds directly into higher level product uncertainties or in combining uncertainties from time series evaluation or combining data from multiple sources.</a:t>
            </a:r>
            <a:endParaRPr lang="en-GB" dirty="0"/>
          </a:p>
        </p:txBody>
      </p:sp>
    </p:spTree>
    <p:extLst>
      <p:ext uri="{BB962C8B-B14F-4D97-AF65-F5344CB8AC3E}">
        <p14:creationId xmlns:p14="http://schemas.microsoft.com/office/powerpoint/2010/main" val="393578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Relative Calibration </a:t>
            </a:r>
            <a:r>
              <a:rPr lang="en-GB" cap="none" dirty="0"/>
              <a:t>C</a:t>
            </a:r>
            <a:r>
              <a:rPr lang="en-GB" cap="none" dirty="0" smtClean="0"/>
              <a:t>urve</a:t>
            </a:r>
            <a:endParaRPr lang="en-GB" cap="none" dirty="0"/>
          </a:p>
        </p:txBody>
      </p:sp>
      <p:sp>
        <p:nvSpPr>
          <p:cNvPr id="3" name="Content Placeholder 2"/>
          <p:cNvSpPr>
            <a:spLocks noGrp="1"/>
          </p:cNvSpPr>
          <p:nvPr>
            <p:ph idx="1"/>
          </p:nvPr>
        </p:nvSpPr>
        <p:spPr/>
        <p:txBody>
          <a:bodyPr/>
          <a:lstStyle/>
          <a:p>
            <a:r>
              <a:rPr lang="en-GB" dirty="0" smtClean="0"/>
              <a:t>In theory all the information you need is in a single image, just need to unravel it. We tend to reduce the problem by using “flat-field” images, but in principle all the data is present in heterogeneous images.</a:t>
            </a:r>
          </a:p>
          <a:p>
            <a:r>
              <a:rPr lang="en-GB" dirty="0" smtClean="0"/>
              <a:t>There are alternatives for estimating relative gain, so lets go through them….</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194386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Relative Calibration using “flat-fields”</a:t>
            </a:r>
            <a:endParaRPr lang="en-GB" sz="3200" cap="none" dirty="0"/>
          </a:p>
        </p:txBody>
      </p:sp>
      <p:sp>
        <p:nvSpPr>
          <p:cNvPr id="3" name="Content Placeholder 2"/>
          <p:cNvSpPr>
            <a:spLocks noGrp="1"/>
          </p:cNvSpPr>
          <p:nvPr>
            <p:ph idx="1"/>
          </p:nvPr>
        </p:nvSpPr>
        <p:spPr/>
        <p:txBody>
          <a:bodyPr/>
          <a:lstStyle/>
          <a:p>
            <a:r>
              <a:rPr lang="en-GB" dirty="0" smtClean="0"/>
              <a:t>Multiple white images over Antarctica or Greenland to derive relative gain terms, yawing the spacecraft, removing scenes with clouds or hoar frost effects.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023" y="2887878"/>
            <a:ext cx="4454137" cy="316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019" y="3349782"/>
            <a:ext cx="4702879" cy="27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900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Relative Calibration using “Side Slither”</a:t>
            </a:r>
            <a:endParaRPr lang="en-GB" cap="none" dirty="0"/>
          </a:p>
        </p:txBody>
      </p:sp>
      <p:pic>
        <p:nvPicPr>
          <p:cNvPr id="5" name="Content Placeholder 4"/>
          <p:cNvPicPr>
            <a:picLocks noGrp="1" noChangeAspect="1"/>
          </p:cNvPicPr>
          <p:nvPr>
            <p:ph idx="1"/>
          </p:nvPr>
        </p:nvPicPr>
        <p:blipFill>
          <a:blip r:embed="rId2"/>
          <a:stretch>
            <a:fillRect/>
          </a:stretch>
        </p:blipFill>
        <p:spPr>
          <a:xfrm>
            <a:off x="3046120" y="1988840"/>
            <a:ext cx="5543550" cy="2053075"/>
          </a:xfrm>
          <a:prstGeom prst="rect">
            <a:avLst/>
          </a:prstGeom>
        </p:spPr>
      </p:pic>
      <p:pic>
        <p:nvPicPr>
          <p:cNvPr id="4" name="Content Placeholder 3"/>
          <p:cNvPicPr>
            <a:picLocks noChangeAspect="1"/>
          </p:cNvPicPr>
          <p:nvPr/>
        </p:nvPicPr>
        <p:blipFill>
          <a:blip r:embed="rId3"/>
          <a:stretch>
            <a:fillRect/>
          </a:stretch>
        </p:blipFill>
        <p:spPr>
          <a:xfrm>
            <a:off x="251520" y="1988840"/>
            <a:ext cx="2376264" cy="4595664"/>
          </a:xfrm>
          <a:prstGeom prst="rect">
            <a:avLst/>
          </a:prstGeom>
        </p:spPr>
      </p:pic>
      <p:sp>
        <p:nvSpPr>
          <p:cNvPr id="6" name="TextBox 5"/>
          <p:cNvSpPr txBox="1"/>
          <p:nvPr/>
        </p:nvSpPr>
        <p:spPr>
          <a:xfrm>
            <a:off x="3046120" y="4149080"/>
            <a:ext cx="5870403" cy="2308324"/>
          </a:xfrm>
          <a:prstGeom prst="rect">
            <a:avLst/>
          </a:prstGeom>
          <a:noFill/>
        </p:spPr>
        <p:txBody>
          <a:bodyPr wrap="square" rtlCol="0">
            <a:spAutoFit/>
          </a:bodyPr>
          <a:lstStyle/>
          <a:p>
            <a:r>
              <a:rPr lang="en-GB" dirty="0" smtClean="0"/>
              <a:t>PROBLEMS :</a:t>
            </a:r>
          </a:p>
          <a:p>
            <a:r>
              <a:rPr lang="en-GB" dirty="0" smtClean="0"/>
              <a:t>Landsat 8 has a 15 degree FOV and the CCD relative azimuth to the sun will vary depending on acquisition. Many surfaces will show BRDF effects.</a:t>
            </a:r>
          </a:p>
          <a:p>
            <a:endParaRPr lang="en-GB" dirty="0"/>
          </a:p>
          <a:p>
            <a:r>
              <a:rPr lang="en-GB" dirty="0" smtClean="0"/>
              <a:t>The Landsat 8 FPA has staggered arrays with around 1.5 degrees difference. This means you are looking at two targets and inducing a small BRDF difference.</a:t>
            </a:r>
            <a:endParaRPr lang="en-GB" dirty="0"/>
          </a:p>
        </p:txBody>
      </p:sp>
    </p:spTree>
    <p:extLst>
      <p:ext uri="{BB962C8B-B14F-4D97-AF65-F5344CB8AC3E}">
        <p14:creationId xmlns:p14="http://schemas.microsoft.com/office/powerpoint/2010/main" val="42325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Relative Calibration using the on-board diffuser</a:t>
            </a:r>
            <a:endParaRPr lang="en-GB" cap="none" dirty="0"/>
          </a:p>
        </p:txBody>
      </p:sp>
      <p:sp>
        <p:nvSpPr>
          <p:cNvPr id="3" name="TextBox 2"/>
          <p:cNvSpPr txBox="1"/>
          <p:nvPr/>
        </p:nvSpPr>
        <p:spPr>
          <a:xfrm>
            <a:off x="5940152" y="2204864"/>
            <a:ext cx="3024336" cy="3416320"/>
          </a:xfrm>
          <a:prstGeom prst="rect">
            <a:avLst/>
          </a:prstGeom>
          <a:noFill/>
        </p:spPr>
        <p:txBody>
          <a:bodyPr wrap="square" rtlCol="0">
            <a:spAutoFit/>
          </a:bodyPr>
          <a:lstStyle/>
          <a:p>
            <a:r>
              <a:rPr lang="en-GB" sz="2400" dirty="0" smtClean="0"/>
              <a:t>As long as the diffuser does not vary spatially it should work.</a:t>
            </a:r>
          </a:p>
          <a:p>
            <a:endParaRPr lang="en-GB" sz="2400" dirty="0"/>
          </a:p>
          <a:p>
            <a:r>
              <a:rPr lang="en-GB" sz="2400" dirty="0" smtClean="0"/>
              <a:t>The sensitivity to changes in the BRDF of the diffuser with time may be difficult to detect</a:t>
            </a:r>
            <a:endParaRPr lang="en-GB" sz="2400" dirty="0"/>
          </a:p>
        </p:txBody>
      </p:sp>
      <p:sp>
        <p:nvSpPr>
          <p:cNvPr id="5" name="Content Placeholder 4"/>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177950" y="2142600"/>
            <a:ext cx="5562001" cy="3944400"/>
          </a:xfrm>
          <a:prstGeom prst="rect">
            <a:avLst/>
          </a:prstGeom>
        </p:spPr>
      </p:pic>
    </p:spTree>
    <p:extLst>
      <p:ext uri="{BB962C8B-B14F-4D97-AF65-F5344CB8AC3E}">
        <p14:creationId xmlns:p14="http://schemas.microsoft.com/office/powerpoint/2010/main" val="3573255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Relative Calibration Curve – Heterogeneous images</a:t>
            </a:r>
            <a:endParaRPr lang="en-GB" cap="none" dirty="0"/>
          </a:p>
        </p:txBody>
      </p:sp>
      <p:sp>
        <p:nvSpPr>
          <p:cNvPr id="3" name="Content Placeholder 2"/>
          <p:cNvSpPr>
            <a:spLocks noGrp="1"/>
          </p:cNvSpPr>
          <p:nvPr>
            <p:ph idx="1"/>
          </p:nvPr>
        </p:nvSpPr>
        <p:spPr/>
        <p:txBody>
          <a:bodyPr/>
          <a:lstStyle/>
          <a:p>
            <a:r>
              <a:rPr lang="en-GB" dirty="0" smtClean="0"/>
              <a:t>Again not a </a:t>
            </a:r>
            <a:r>
              <a:rPr lang="en-GB" dirty="0"/>
              <a:t>new idea (</a:t>
            </a:r>
            <a:r>
              <a:rPr lang="en-GB" u="sng" dirty="0"/>
              <a:t>Relative Gain Characterization and Correction for Pushbroom Sensors Based on Lifetime Image </a:t>
            </a:r>
            <a:r>
              <a:rPr lang="en-GB" u="sng" dirty="0" smtClean="0"/>
              <a:t>Statistics </a:t>
            </a:r>
            <a:r>
              <a:rPr lang="en-GB" dirty="0" smtClean="0"/>
              <a:t>(SDSU) – JACIE 2010)</a:t>
            </a:r>
          </a:p>
          <a:p>
            <a:r>
              <a:rPr lang="en-GB" dirty="0" smtClean="0"/>
              <a:t>Currently we use 50 to 100 images. Ultimate aim is to get down to a handful of images to derive the relative gain curve.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1401654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Relative Calibration </a:t>
            </a:r>
            <a:r>
              <a:rPr lang="en-GB" cap="none" dirty="0"/>
              <a:t>C</a:t>
            </a:r>
            <a:r>
              <a:rPr lang="en-GB" cap="none" dirty="0" smtClean="0"/>
              <a:t>urve</a:t>
            </a:r>
            <a:endParaRPr lang="en-GB" cap="none" dirty="0"/>
          </a:p>
        </p:txBody>
      </p:sp>
      <p:sp>
        <p:nvSpPr>
          <p:cNvPr id="3" name="Content Placeholder 2"/>
          <p:cNvSpPr>
            <a:spLocks noGrp="1"/>
          </p:cNvSpPr>
          <p:nvPr>
            <p:ph idx="1"/>
          </p:nvPr>
        </p:nvSpPr>
        <p:spPr>
          <a:xfrm>
            <a:off x="0" y="2060849"/>
            <a:ext cx="2446821" cy="4206240"/>
          </a:xfrm>
        </p:spPr>
        <p:txBody>
          <a:bodyPr>
            <a:normAutofit/>
          </a:bodyPr>
          <a:lstStyle/>
          <a:p>
            <a:r>
              <a:rPr lang="en-GB" sz="2400" dirty="0" smtClean="0"/>
              <a:t>Established approach using averages of many images to create a “virtual” flat-field</a:t>
            </a:r>
          </a:p>
          <a:p>
            <a:endParaRPr lang="en-GB" sz="2400" dirty="0" smtClean="0"/>
          </a:p>
          <a:p>
            <a:r>
              <a:rPr lang="en-GB" sz="2400" dirty="0" smtClean="0"/>
              <a:t>Usually 50+ images are used.</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0596" y="2056321"/>
            <a:ext cx="6336890" cy="3845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53333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cap="none" dirty="0" smtClean="0"/>
              <a:t>Which image is more useful for calibration and data quality assessment?</a:t>
            </a:r>
            <a:endParaRPr lang="en-GB" cap="non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348880"/>
            <a:ext cx="3672408" cy="367240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7" y="1920675"/>
            <a:ext cx="3384376" cy="4125527"/>
          </a:xfrm>
          <a:prstGeom prst="rect">
            <a:avLst/>
          </a:prstGeom>
        </p:spPr>
      </p:pic>
      <p:sp>
        <p:nvSpPr>
          <p:cNvPr id="3" name="TextBox 2"/>
          <p:cNvSpPr txBox="1"/>
          <p:nvPr/>
        </p:nvSpPr>
        <p:spPr>
          <a:xfrm>
            <a:off x="1091076" y="6046202"/>
            <a:ext cx="2425344" cy="369332"/>
          </a:xfrm>
          <a:prstGeom prst="rect">
            <a:avLst/>
          </a:prstGeom>
          <a:noFill/>
        </p:spPr>
        <p:txBody>
          <a:bodyPr wrap="none" rtlCol="0">
            <a:spAutoFit/>
          </a:bodyPr>
          <a:lstStyle/>
          <a:p>
            <a:r>
              <a:rPr lang="en-GB" dirty="0" smtClean="0"/>
              <a:t>Railroad Valley, Nevada</a:t>
            </a:r>
            <a:endParaRPr lang="en-GB" dirty="0"/>
          </a:p>
        </p:txBody>
      </p:sp>
      <p:sp>
        <p:nvSpPr>
          <p:cNvPr id="6" name="TextBox 5"/>
          <p:cNvSpPr txBox="1"/>
          <p:nvPr/>
        </p:nvSpPr>
        <p:spPr>
          <a:xfrm>
            <a:off x="5796136" y="6088368"/>
            <a:ext cx="1314462" cy="369332"/>
          </a:xfrm>
          <a:prstGeom prst="rect">
            <a:avLst/>
          </a:prstGeom>
          <a:noFill/>
        </p:spPr>
        <p:txBody>
          <a:bodyPr wrap="none" rtlCol="0">
            <a:spAutoFit/>
          </a:bodyPr>
          <a:lstStyle/>
          <a:p>
            <a:r>
              <a:rPr lang="en-GB" dirty="0" smtClean="0"/>
              <a:t>London, UK</a:t>
            </a:r>
            <a:endParaRPr lang="en-GB" dirty="0"/>
          </a:p>
        </p:txBody>
      </p:sp>
    </p:spTree>
    <p:extLst>
      <p:ext uri="{BB962C8B-B14F-4D97-AF65-F5344CB8AC3E}">
        <p14:creationId xmlns:p14="http://schemas.microsoft.com/office/powerpoint/2010/main" val="590361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700" dirty="0"/>
              <a:t>Can we get a relative calibration curve for every image?</a:t>
            </a:r>
          </a:p>
        </p:txBody>
      </p:sp>
      <p:sp>
        <p:nvSpPr>
          <p:cNvPr id="3" name="Content Placeholder 2"/>
          <p:cNvSpPr>
            <a:spLocks noGrp="1"/>
          </p:cNvSpPr>
          <p:nvPr>
            <p:ph idx="1"/>
          </p:nvPr>
        </p:nvSpPr>
        <p:spPr>
          <a:xfrm>
            <a:off x="395536" y="1818222"/>
            <a:ext cx="8136904" cy="1705589"/>
          </a:xfrm>
          <a:ln>
            <a:solidFill>
              <a:schemeClr val="tx1"/>
            </a:solidFill>
          </a:ln>
        </p:spPr>
        <p:txBody>
          <a:bodyPr>
            <a:normAutofit fontScale="85000" lnSpcReduction="10000"/>
          </a:bodyPr>
          <a:lstStyle/>
          <a:p>
            <a:r>
              <a:rPr lang="en-GB" sz="2900" dirty="0" smtClean="0"/>
              <a:t>In theory…yes…!!</a:t>
            </a:r>
          </a:p>
          <a:p>
            <a:r>
              <a:rPr lang="en-GB" sz="2900" dirty="0" smtClean="0"/>
              <a:t>Every image contains all the artefacts and deficiencies of the sensor</a:t>
            </a:r>
          </a:p>
          <a:p>
            <a:r>
              <a:rPr lang="en-GB" sz="2900" dirty="0" smtClean="0"/>
              <a:t>We need to forget the averages and think about our data differently</a:t>
            </a:r>
          </a:p>
          <a:p>
            <a:endParaRPr lang="en-GB" dirty="0"/>
          </a:p>
        </p:txBody>
      </p:sp>
      <p:pic>
        <p:nvPicPr>
          <p:cNvPr id="4" name="Picture 3"/>
          <p:cNvPicPr/>
          <p:nvPr/>
        </p:nvPicPr>
        <p:blipFill>
          <a:blip r:embed="rId2"/>
          <a:stretch>
            <a:fillRect/>
          </a:stretch>
        </p:blipFill>
        <p:spPr>
          <a:xfrm>
            <a:off x="685019" y="3712629"/>
            <a:ext cx="3646788" cy="2973644"/>
          </a:xfrm>
          <a:prstGeom prst="rect">
            <a:avLst/>
          </a:prstGeom>
        </p:spPr>
      </p:pic>
      <p:pic>
        <p:nvPicPr>
          <p:cNvPr id="5" name="Picture 4"/>
          <p:cNvPicPr/>
          <p:nvPr/>
        </p:nvPicPr>
        <p:blipFill>
          <a:blip r:embed="rId3"/>
          <a:stretch>
            <a:fillRect/>
          </a:stretch>
        </p:blipFill>
        <p:spPr>
          <a:xfrm>
            <a:off x="4571219" y="3717032"/>
            <a:ext cx="3435708" cy="29736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777" y="6019800"/>
            <a:ext cx="1620520" cy="408371"/>
          </a:xfrm>
          <a:prstGeom prst="rect">
            <a:avLst/>
          </a:prstGeom>
        </p:spPr>
      </p:pic>
    </p:spTree>
    <p:extLst>
      <p:ext uri="{BB962C8B-B14F-4D97-AF65-F5344CB8AC3E}">
        <p14:creationId xmlns:p14="http://schemas.microsoft.com/office/powerpoint/2010/main" val="1999240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dirty="0"/>
              <a:t>If we look at the data differently, forget averages…</a:t>
            </a:r>
          </a:p>
        </p:txBody>
      </p:sp>
      <p:sp>
        <p:nvSpPr>
          <p:cNvPr id="3" name="Content Placeholder 2"/>
          <p:cNvSpPr>
            <a:spLocks noGrp="1"/>
          </p:cNvSpPr>
          <p:nvPr>
            <p:ph idx="1"/>
          </p:nvPr>
        </p:nvSpPr>
        <p:spPr>
          <a:xfrm>
            <a:off x="152762" y="1844824"/>
            <a:ext cx="3361038" cy="3448609"/>
          </a:xfrm>
        </p:spPr>
        <p:txBody>
          <a:bodyPr>
            <a:noAutofit/>
          </a:bodyPr>
          <a:lstStyle/>
          <a:p>
            <a:r>
              <a:rPr lang="en-GB" sz="2400" dirty="0" smtClean="0"/>
              <a:t>The two images on the previous slide generated the following relative detector responses (part of CCD)</a:t>
            </a:r>
          </a:p>
          <a:p>
            <a:r>
              <a:rPr lang="en-GB" sz="2400" dirty="0" smtClean="0"/>
              <a:t>Repeatability is excellent (down at the 0.05% level)</a:t>
            </a:r>
            <a:endParaRPr lang="en-GB" sz="2400" dirty="0"/>
          </a:p>
          <a:p>
            <a:r>
              <a:rPr lang="en-GB" sz="2400" dirty="0" smtClean="0"/>
              <a:t>Content does have an effect, we need to understand it.</a:t>
            </a:r>
          </a:p>
          <a:p>
            <a:r>
              <a:rPr lang="en-GB" sz="2400" dirty="0" smtClean="0"/>
              <a:t>Next step generating the correction from a handful of images…!</a:t>
            </a:r>
            <a:endParaRPr lang="en-GB" sz="2400" dirty="0"/>
          </a:p>
        </p:txBody>
      </p:sp>
      <p:pic>
        <p:nvPicPr>
          <p:cNvPr id="4" name="Content Placeholder 4"/>
          <p:cNvPicPr/>
          <p:nvPr/>
        </p:nvPicPr>
        <p:blipFill>
          <a:blip r:embed="rId2"/>
          <a:stretch>
            <a:fillRect/>
          </a:stretch>
        </p:blipFill>
        <p:spPr>
          <a:xfrm>
            <a:off x="3513800" y="2231984"/>
            <a:ext cx="5546768" cy="3962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777" y="6019800"/>
            <a:ext cx="1620520" cy="408371"/>
          </a:xfrm>
          <a:prstGeom prst="rect">
            <a:avLst/>
          </a:prstGeom>
        </p:spPr>
      </p:pic>
    </p:spTree>
    <p:extLst>
      <p:ext uri="{BB962C8B-B14F-4D97-AF65-F5344CB8AC3E}">
        <p14:creationId xmlns:p14="http://schemas.microsoft.com/office/powerpoint/2010/main" val="3182167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Instrument focus and MTF</a:t>
            </a:r>
            <a:endParaRPr lang="en-GB" cap="none" dirty="0"/>
          </a:p>
        </p:txBody>
      </p:sp>
      <p:sp>
        <p:nvSpPr>
          <p:cNvPr id="3" name="Content Placeholder 2"/>
          <p:cNvSpPr>
            <a:spLocks noGrp="1"/>
          </p:cNvSpPr>
          <p:nvPr>
            <p:ph idx="1"/>
          </p:nvPr>
        </p:nvSpPr>
        <p:spPr/>
        <p:txBody>
          <a:bodyPr/>
          <a:lstStyle/>
          <a:p>
            <a:r>
              <a:rPr lang="en-GB" dirty="0" smtClean="0"/>
              <a:t>Algorithm that uses any image to try and determine “best” focus</a:t>
            </a:r>
          </a:p>
          <a:p>
            <a:endParaRPr lang="en-GB" dirty="0"/>
          </a:p>
        </p:txBody>
      </p:sp>
      <p:pic>
        <p:nvPicPr>
          <p:cNvPr id="4" name="Picture 3"/>
          <p:cNvPicPr>
            <a:picLocks noChangeAspect="1"/>
          </p:cNvPicPr>
          <p:nvPr/>
        </p:nvPicPr>
        <p:blipFill>
          <a:blip r:embed="rId2"/>
          <a:stretch>
            <a:fillRect/>
          </a:stretch>
        </p:blipFill>
        <p:spPr>
          <a:xfrm>
            <a:off x="4422983" y="2564904"/>
            <a:ext cx="3600400" cy="3600400"/>
          </a:xfrm>
          <a:prstGeom prst="rect">
            <a:avLst/>
          </a:prstGeom>
        </p:spPr>
      </p:pic>
      <p:pic>
        <p:nvPicPr>
          <p:cNvPr id="5" name="Picture 4"/>
          <p:cNvPicPr>
            <a:picLocks noChangeAspect="1"/>
          </p:cNvPicPr>
          <p:nvPr/>
        </p:nvPicPr>
        <p:blipFill>
          <a:blip r:embed="rId3"/>
          <a:stretch>
            <a:fillRect/>
          </a:stretch>
        </p:blipFill>
        <p:spPr>
          <a:xfrm>
            <a:off x="788803" y="2564904"/>
            <a:ext cx="3607405" cy="3600400"/>
          </a:xfrm>
          <a:prstGeom prst="rect">
            <a:avLst/>
          </a:prstGeom>
        </p:spPr>
      </p:pic>
    </p:spTree>
    <p:extLst>
      <p:ext uri="{BB962C8B-B14F-4D97-AF65-F5344CB8AC3E}">
        <p14:creationId xmlns:p14="http://schemas.microsoft.com/office/powerpoint/2010/main" val="351789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pic>
        <p:nvPicPr>
          <p:cNvPr id="4" name="Picture 3"/>
          <p:cNvPicPr>
            <a:picLocks noChangeAspect="1"/>
          </p:cNvPicPr>
          <p:nvPr/>
        </p:nvPicPr>
        <p:blipFill>
          <a:blip r:embed="rId2"/>
          <a:stretch>
            <a:fillRect/>
          </a:stretch>
        </p:blipFill>
        <p:spPr>
          <a:xfrm>
            <a:off x="107504" y="1916831"/>
            <a:ext cx="2520280" cy="2372193"/>
          </a:xfrm>
          <a:prstGeom prst="rect">
            <a:avLst/>
          </a:prstGeom>
        </p:spPr>
      </p:pic>
      <p:pic>
        <p:nvPicPr>
          <p:cNvPr id="5" name="Picture 4"/>
          <p:cNvPicPr>
            <a:picLocks noChangeAspect="1"/>
          </p:cNvPicPr>
          <p:nvPr/>
        </p:nvPicPr>
        <p:blipFill>
          <a:blip r:embed="rId3"/>
          <a:stretch>
            <a:fillRect/>
          </a:stretch>
        </p:blipFill>
        <p:spPr>
          <a:xfrm>
            <a:off x="2632399" y="1916831"/>
            <a:ext cx="2542423" cy="2401491"/>
          </a:xfrm>
          <a:prstGeom prst="rect">
            <a:avLst/>
          </a:prstGeom>
        </p:spPr>
      </p:pic>
      <p:pic>
        <p:nvPicPr>
          <p:cNvPr id="6" name="Picture 5"/>
          <p:cNvPicPr>
            <a:picLocks noChangeAspect="1"/>
          </p:cNvPicPr>
          <p:nvPr/>
        </p:nvPicPr>
        <p:blipFill>
          <a:blip r:embed="rId4"/>
          <a:stretch>
            <a:fillRect/>
          </a:stretch>
        </p:blipFill>
        <p:spPr>
          <a:xfrm>
            <a:off x="126630" y="4297404"/>
            <a:ext cx="2501153" cy="2370537"/>
          </a:xfrm>
          <a:prstGeom prst="rect">
            <a:avLst/>
          </a:prstGeom>
        </p:spPr>
      </p:pic>
      <p:pic>
        <p:nvPicPr>
          <p:cNvPr id="7" name="Picture 6"/>
          <p:cNvPicPr>
            <a:picLocks noChangeAspect="1"/>
          </p:cNvPicPr>
          <p:nvPr/>
        </p:nvPicPr>
        <p:blipFill>
          <a:blip r:embed="rId5"/>
          <a:stretch>
            <a:fillRect/>
          </a:stretch>
        </p:blipFill>
        <p:spPr>
          <a:xfrm>
            <a:off x="2630011" y="4326702"/>
            <a:ext cx="2544811" cy="2331375"/>
          </a:xfrm>
          <a:prstGeom prst="rect">
            <a:avLst/>
          </a:prstGeom>
        </p:spPr>
      </p:pic>
      <p:sp>
        <p:nvSpPr>
          <p:cNvPr id="8" name="TextBox 7"/>
          <p:cNvSpPr txBox="1"/>
          <p:nvPr/>
        </p:nvSpPr>
        <p:spPr>
          <a:xfrm>
            <a:off x="5508104" y="2204864"/>
            <a:ext cx="3456384" cy="3693319"/>
          </a:xfrm>
          <a:prstGeom prst="rect">
            <a:avLst/>
          </a:prstGeom>
          <a:noFill/>
        </p:spPr>
        <p:txBody>
          <a:bodyPr wrap="square" rtlCol="0">
            <a:spAutoFit/>
          </a:bodyPr>
          <a:lstStyle/>
          <a:p>
            <a:r>
              <a:rPr lang="en-GB" dirty="0" smtClean="0"/>
              <a:t>These are the images we use, far more difficult.</a:t>
            </a:r>
          </a:p>
          <a:p>
            <a:endParaRPr lang="en-GB" dirty="0"/>
          </a:p>
          <a:p>
            <a:r>
              <a:rPr lang="en-GB" dirty="0" smtClean="0"/>
              <a:t>There is no pre-selection (currently), so all these blue band images have been used in the analysis.</a:t>
            </a:r>
          </a:p>
          <a:p>
            <a:endParaRPr lang="en-GB" dirty="0"/>
          </a:p>
          <a:p>
            <a:r>
              <a:rPr lang="en-GB" dirty="0" smtClean="0"/>
              <a:t>The bottom right image presents particular challenges, as you can imagine the atmospheric conditions do reduce the effective focus.</a:t>
            </a:r>
            <a:endParaRPr lang="en-GB" dirty="0"/>
          </a:p>
        </p:txBody>
      </p:sp>
    </p:spTree>
    <p:extLst>
      <p:ext uri="{BB962C8B-B14F-4D97-AF65-F5344CB8AC3E}">
        <p14:creationId xmlns:p14="http://schemas.microsoft.com/office/powerpoint/2010/main" val="385003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sp>
        <p:nvSpPr>
          <p:cNvPr id="3" name="Content Placeholder 2"/>
          <p:cNvSpPr>
            <a:spLocks noGrp="1"/>
          </p:cNvSpPr>
          <p:nvPr>
            <p:ph idx="1"/>
          </p:nvPr>
        </p:nvSpPr>
        <p:spPr>
          <a:xfrm>
            <a:off x="539552" y="1988840"/>
            <a:ext cx="7772400" cy="4206240"/>
          </a:xfrm>
        </p:spPr>
        <p:txBody>
          <a:bodyPr/>
          <a:lstStyle/>
          <a:p>
            <a:r>
              <a:rPr lang="en-GB" dirty="0" smtClean="0"/>
              <a:t>Study to determine best focus from a sequence</a:t>
            </a:r>
            <a:endParaRPr lang="en-GB" dirty="0"/>
          </a:p>
        </p:txBody>
      </p:sp>
      <p:pic>
        <p:nvPicPr>
          <p:cNvPr id="4" name="Picture 3"/>
          <p:cNvPicPr>
            <a:picLocks noChangeAspect="1"/>
          </p:cNvPicPr>
          <p:nvPr/>
        </p:nvPicPr>
        <p:blipFill>
          <a:blip r:embed="rId2"/>
          <a:stretch>
            <a:fillRect/>
          </a:stretch>
        </p:blipFill>
        <p:spPr>
          <a:xfrm>
            <a:off x="251520" y="2564904"/>
            <a:ext cx="4176464" cy="2488788"/>
          </a:xfrm>
          <a:prstGeom prst="rect">
            <a:avLst/>
          </a:prstGeom>
        </p:spPr>
      </p:pic>
      <p:pic>
        <p:nvPicPr>
          <p:cNvPr id="5" name="Picture 4"/>
          <p:cNvPicPr>
            <a:picLocks noChangeAspect="1"/>
          </p:cNvPicPr>
          <p:nvPr/>
        </p:nvPicPr>
        <p:blipFill>
          <a:blip r:embed="rId3"/>
          <a:stretch>
            <a:fillRect/>
          </a:stretch>
        </p:blipFill>
        <p:spPr>
          <a:xfrm>
            <a:off x="4591710" y="2564904"/>
            <a:ext cx="4075918" cy="2488788"/>
          </a:xfrm>
          <a:prstGeom prst="rect">
            <a:avLst/>
          </a:prstGeom>
        </p:spPr>
      </p:pic>
      <p:sp>
        <p:nvSpPr>
          <p:cNvPr id="6" name="TextBox 5"/>
          <p:cNvSpPr txBox="1"/>
          <p:nvPr/>
        </p:nvSpPr>
        <p:spPr>
          <a:xfrm>
            <a:off x="487254" y="5086996"/>
            <a:ext cx="8208912" cy="1477328"/>
          </a:xfrm>
          <a:prstGeom prst="rect">
            <a:avLst/>
          </a:prstGeom>
          <a:noFill/>
        </p:spPr>
        <p:txBody>
          <a:bodyPr wrap="square" rtlCol="0">
            <a:spAutoFit/>
          </a:bodyPr>
          <a:lstStyle/>
          <a:p>
            <a:r>
              <a:rPr lang="en-GB" dirty="0" smtClean="0"/>
              <a:t>Uses all images. The values shown are averages of all images for a focus position.</a:t>
            </a:r>
          </a:p>
          <a:p>
            <a:endParaRPr lang="en-GB" dirty="0"/>
          </a:p>
          <a:p>
            <a:r>
              <a:rPr lang="en-GB" dirty="0" smtClean="0"/>
              <a:t>There is scatter for any single focus position, some of which seems to be related to the path length (off-pointing) while some seems related to atmospheric condition, the algorithm can be expected to improve with further research.</a:t>
            </a:r>
            <a:endParaRPr lang="en-GB" dirty="0"/>
          </a:p>
        </p:txBody>
      </p:sp>
    </p:spTree>
    <p:extLst>
      <p:ext uri="{BB962C8B-B14F-4D97-AF65-F5344CB8AC3E}">
        <p14:creationId xmlns:p14="http://schemas.microsoft.com/office/powerpoint/2010/main" val="2263326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sp>
        <p:nvSpPr>
          <p:cNvPr id="3" name="Content Placeholder 2"/>
          <p:cNvSpPr>
            <a:spLocks noGrp="1"/>
          </p:cNvSpPr>
          <p:nvPr>
            <p:ph idx="1"/>
          </p:nvPr>
        </p:nvSpPr>
        <p:spPr/>
        <p:txBody>
          <a:bodyPr/>
          <a:lstStyle/>
          <a:p>
            <a:r>
              <a:rPr lang="en-GB" dirty="0" smtClean="0"/>
              <a:t>Cross-track variation in Focus</a:t>
            </a:r>
            <a:endParaRPr lang="en-GB" dirty="0"/>
          </a:p>
        </p:txBody>
      </p:sp>
      <p:cxnSp>
        <p:nvCxnSpPr>
          <p:cNvPr id="5" name="Straight Connector 4"/>
          <p:cNvCxnSpPr/>
          <p:nvPr/>
        </p:nvCxnSpPr>
        <p:spPr>
          <a:xfrm>
            <a:off x="1403648" y="4221088"/>
            <a:ext cx="6336704" cy="0"/>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6" name="Freeform 5"/>
          <p:cNvSpPr/>
          <p:nvPr/>
        </p:nvSpPr>
        <p:spPr>
          <a:xfrm>
            <a:off x="2110933" y="3428592"/>
            <a:ext cx="5027611" cy="1296959"/>
          </a:xfrm>
          <a:custGeom>
            <a:avLst/>
            <a:gdLst>
              <a:gd name="connsiteX0" fmla="*/ 0 w 4928314"/>
              <a:gd name="connsiteY0" fmla="*/ 30761 h 995135"/>
              <a:gd name="connsiteX1" fmla="*/ 1515292 w 4928314"/>
              <a:gd name="connsiteY1" fmla="*/ 788407 h 995135"/>
              <a:gd name="connsiteX2" fmla="*/ 2830286 w 4928314"/>
              <a:gd name="connsiteY2" fmla="*/ 988704 h 995135"/>
              <a:gd name="connsiteX3" fmla="*/ 4005943 w 4928314"/>
              <a:gd name="connsiteY3" fmla="*/ 614236 h 995135"/>
              <a:gd name="connsiteX4" fmla="*/ 4841966 w 4928314"/>
              <a:gd name="connsiteY4" fmla="*/ 65596 h 995135"/>
              <a:gd name="connsiteX5" fmla="*/ 4859383 w 4928314"/>
              <a:gd name="connsiteY5" fmla="*/ 30761 h 99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314" h="995135">
                <a:moveTo>
                  <a:pt x="0" y="30761"/>
                </a:moveTo>
                <a:cubicBezTo>
                  <a:pt x="521789" y="329755"/>
                  <a:pt x="1043578" y="628750"/>
                  <a:pt x="1515292" y="788407"/>
                </a:cubicBezTo>
                <a:cubicBezTo>
                  <a:pt x="1987006" y="948064"/>
                  <a:pt x="2415178" y="1017732"/>
                  <a:pt x="2830286" y="988704"/>
                </a:cubicBezTo>
                <a:cubicBezTo>
                  <a:pt x="3245394" y="959676"/>
                  <a:pt x="3670663" y="768087"/>
                  <a:pt x="4005943" y="614236"/>
                </a:cubicBezTo>
                <a:cubicBezTo>
                  <a:pt x="4341223" y="460385"/>
                  <a:pt x="4699726" y="162842"/>
                  <a:pt x="4841966" y="65596"/>
                </a:cubicBezTo>
                <a:cubicBezTo>
                  <a:pt x="4984206" y="-31650"/>
                  <a:pt x="4921794" y="-445"/>
                  <a:pt x="4859383" y="30761"/>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cxnSp>
        <p:nvCxnSpPr>
          <p:cNvPr id="10" name="Straight Arrow Connector 9"/>
          <p:cNvCxnSpPr/>
          <p:nvPr/>
        </p:nvCxnSpPr>
        <p:spPr>
          <a:xfrm>
            <a:off x="3203848" y="3290585"/>
            <a:ext cx="0" cy="8640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28184" y="3338201"/>
            <a:ext cx="0" cy="8640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26794" y="2644254"/>
            <a:ext cx="954107" cy="646331"/>
          </a:xfrm>
          <a:prstGeom prst="rect">
            <a:avLst/>
          </a:prstGeom>
          <a:noFill/>
        </p:spPr>
        <p:txBody>
          <a:bodyPr wrap="none" rtlCol="0">
            <a:spAutoFit/>
          </a:bodyPr>
          <a:lstStyle/>
          <a:p>
            <a:r>
              <a:rPr lang="en-GB" dirty="0" smtClean="0"/>
              <a:t>In focus</a:t>
            </a:r>
          </a:p>
          <a:p>
            <a:r>
              <a:rPr lang="en-GB" dirty="0" smtClean="0"/>
              <a:t>position</a:t>
            </a:r>
            <a:endParaRPr lang="en-GB" dirty="0"/>
          </a:p>
        </p:txBody>
      </p:sp>
      <p:sp>
        <p:nvSpPr>
          <p:cNvPr id="14" name="TextBox 13"/>
          <p:cNvSpPr txBox="1"/>
          <p:nvPr/>
        </p:nvSpPr>
        <p:spPr>
          <a:xfrm>
            <a:off x="5751130" y="2660575"/>
            <a:ext cx="954107" cy="646331"/>
          </a:xfrm>
          <a:prstGeom prst="rect">
            <a:avLst/>
          </a:prstGeom>
          <a:noFill/>
        </p:spPr>
        <p:txBody>
          <a:bodyPr wrap="none" rtlCol="0">
            <a:spAutoFit/>
          </a:bodyPr>
          <a:lstStyle/>
          <a:p>
            <a:r>
              <a:rPr lang="en-GB" dirty="0" smtClean="0"/>
              <a:t>In focus</a:t>
            </a:r>
          </a:p>
          <a:p>
            <a:r>
              <a:rPr lang="en-GB" dirty="0" smtClean="0"/>
              <a:t>position</a:t>
            </a:r>
            <a:endParaRPr lang="en-GB" dirty="0"/>
          </a:p>
        </p:txBody>
      </p:sp>
      <p:sp>
        <p:nvSpPr>
          <p:cNvPr id="15" name="TextBox 14"/>
          <p:cNvSpPr txBox="1"/>
          <p:nvPr/>
        </p:nvSpPr>
        <p:spPr>
          <a:xfrm>
            <a:off x="856970" y="4338189"/>
            <a:ext cx="1266052" cy="369332"/>
          </a:xfrm>
          <a:prstGeom prst="rect">
            <a:avLst/>
          </a:prstGeom>
          <a:noFill/>
        </p:spPr>
        <p:txBody>
          <a:bodyPr wrap="none" rtlCol="0">
            <a:spAutoFit/>
          </a:bodyPr>
          <a:lstStyle/>
          <a:p>
            <a:r>
              <a:rPr lang="en-GB" dirty="0" smtClean="0"/>
              <a:t>CCD Pixel 1</a:t>
            </a:r>
            <a:endParaRPr lang="en-GB" dirty="0"/>
          </a:p>
        </p:txBody>
      </p:sp>
      <p:sp>
        <p:nvSpPr>
          <p:cNvPr id="16" name="TextBox 15"/>
          <p:cNvSpPr txBox="1"/>
          <p:nvPr/>
        </p:nvSpPr>
        <p:spPr>
          <a:xfrm>
            <a:off x="6942458" y="4338189"/>
            <a:ext cx="1729320" cy="369332"/>
          </a:xfrm>
          <a:prstGeom prst="rect">
            <a:avLst/>
          </a:prstGeom>
          <a:noFill/>
        </p:spPr>
        <p:txBody>
          <a:bodyPr wrap="none" rtlCol="0">
            <a:spAutoFit/>
          </a:bodyPr>
          <a:lstStyle/>
          <a:p>
            <a:r>
              <a:rPr lang="en-GB" dirty="0" smtClean="0"/>
              <a:t>CCD Pixel 14436</a:t>
            </a:r>
            <a:endParaRPr lang="en-GB" dirty="0"/>
          </a:p>
        </p:txBody>
      </p:sp>
      <p:sp>
        <p:nvSpPr>
          <p:cNvPr id="4" name="TextBox 3"/>
          <p:cNvSpPr txBox="1"/>
          <p:nvPr/>
        </p:nvSpPr>
        <p:spPr>
          <a:xfrm>
            <a:off x="2110933" y="5661248"/>
            <a:ext cx="288862" cy="369332"/>
          </a:xfrm>
          <a:prstGeom prst="rect">
            <a:avLst/>
          </a:prstGeom>
          <a:noFill/>
        </p:spPr>
        <p:txBody>
          <a:bodyPr wrap="none" rtlCol="0">
            <a:spAutoFit/>
          </a:bodyPr>
          <a:lstStyle/>
          <a:p>
            <a:r>
              <a:rPr lang="en-GB" dirty="0" smtClean="0"/>
              <a:t>1</a:t>
            </a:r>
            <a:endParaRPr lang="en-GB" dirty="0"/>
          </a:p>
        </p:txBody>
      </p:sp>
      <p:sp>
        <p:nvSpPr>
          <p:cNvPr id="7" name="TextBox 6"/>
          <p:cNvSpPr txBox="1"/>
          <p:nvPr/>
        </p:nvSpPr>
        <p:spPr>
          <a:xfrm>
            <a:off x="3052203" y="5661248"/>
            <a:ext cx="303288" cy="369332"/>
          </a:xfrm>
          <a:prstGeom prst="rect">
            <a:avLst/>
          </a:prstGeom>
          <a:noFill/>
        </p:spPr>
        <p:txBody>
          <a:bodyPr wrap="none" rtlCol="0">
            <a:spAutoFit/>
          </a:bodyPr>
          <a:lstStyle/>
          <a:p>
            <a:r>
              <a:rPr lang="en-GB" dirty="0" smtClean="0"/>
              <a:t>2</a:t>
            </a:r>
            <a:endParaRPr lang="en-GB" dirty="0"/>
          </a:p>
        </p:txBody>
      </p:sp>
      <p:sp>
        <p:nvSpPr>
          <p:cNvPr id="8" name="TextBox 7"/>
          <p:cNvSpPr txBox="1"/>
          <p:nvPr/>
        </p:nvSpPr>
        <p:spPr>
          <a:xfrm>
            <a:off x="4661897" y="5662574"/>
            <a:ext cx="288862" cy="369332"/>
          </a:xfrm>
          <a:prstGeom prst="rect">
            <a:avLst/>
          </a:prstGeom>
          <a:noFill/>
        </p:spPr>
        <p:txBody>
          <a:bodyPr wrap="none" rtlCol="0">
            <a:spAutoFit/>
          </a:bodyPr>
          <a:lstStyle/>
          <a:p>
            <a:r>
              <a:rPr lang="en-GB" dirty="0" smtClean="0"/>
              <a:t>3</a:t>
            </a:r>
            <a:endParaRPr lang="en-GB" dirty="0"/>
          </a:p>
        </p:txBody>
      </p:sp>
      <p:sp>
        <p:nvSpPr>
          <p:cNvPr id="9" name="TextBox 8"/>
          <p:cNvSpPr txBox="1"/>
          <p:nvPr/>
        </p:nvSpPr>
        <p:spPr>
          <a:xfrm>
            <a:off x="6076539" y="5660409"/>
            <a:ext cx="303288" cy="369332"/>
          </a:xfrm>
          <a:prstGeom prst="rect">
            <a:avLst/>
          </a:prstGeom>
          <a:noFill/>
        </p:spPr>
        <p:txBody>
          <a:bodyPr wrap="none" rtlCol="0">
            <a:spAutoFit/>
          </a:bodyPr>
          <a:lstStyle/>
          <a:p>
            <a:r>
              <a:rPr lang="en-GB" dirty="0" smtClean="0"/>
              <a:t>4</a:t>
            </a:r>
            <a:endParaRPr lang="en-GB" dirty="0"/>
          </a:p>
        </p:txBody>
      </p:sp>
      <p:sp>
        <p:nvSpPr>
          <p:cNvPr id="12" name="TextBox 11"/>
          <p:cNvSpPr txBox="1"/>
          <p:nvPr/>
        </p:nvSpPr>
        <p:spPr>
          <a:xfrm>
            <a:off x="7065224" y="5655789"/>
            <a:ext cx="295274" cy="369332"/>
          </a:xfrm>
          <a:prstGeom prst="rect">
            <a:avLst/>
          </a:prstGeom>
          <a:noFill/>
        </p:spPr>
        <p:txBody>
          <a:bodyPr wrap="none" rtlCol="0">
            <a:spAutoFit/>
          </a:bodyPr>
          <a:lstStyle/>
          <a:p>
            <a:r>
              <a:rPr lang="en-GB" dirty="0" smtClean="0"/>
              <a:t>5</a:t>
            </a:r>
            <a:endParaRPr lang="en-GB" dirty="0"/>
          </a:p>
        </p:txBody>
      </p:sp>
    </p:spTree>
    <p:extLst>
      <p:ext uri="{BB962C8B-B14F-4D97-AF65-F5344CB8AC3E}">
        <p14:creationId xmlns:p14="http://schemas.microsoft.com/office/powerpoint/2010/main" val="112288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pic>
        <p:nvPicPr>
          <p:cNvPr id="5" name="Picture 4"/>
          <p:cNvPicPr>
            <a:picLocks noChangeAspect="1"/>
          </p:cNvPicPr>
          <p:nvPr/>
        </p:nvPicPr>
        <p:blipFill>
          <a:blip r:embed="rId2"/>
          <a:stretch>
            <a:fillRect/>
          </a:stretch>
        </p:blipFill>
        <p:spPr>
          <a:xfrm>
            <a:off x="1115616" y="2204864"/>
            <a:ext cx="6437934" cy="4170025"/>
          </a:xfrm>
          <a:prstGeom prst="rect">
            <a:avLst/>
          </a:prstGeom>
        </p:spPr>
      </p:pic>
      <p:sp>
        <p:nvSpPr>
          <p:cNvPr id="6" name="TextBox 5"/>
          <p:cNvSpPr txBox="1"/>
          <p:nvPr/>
        </p:nvSpPr>
        <p:spPr>
          <a:xfrm>
            <a:off x="6228184" y="3212976"/>
            <a:ext cx="768159" cy="369332"/>
          </a:xfrm>
          <a:prstGeom prst="rect">
            <a:avLst/>
          </a:prstGeom>
          <a:noFill/>
        </p:spPr>
        <p:txBody>
          <a:bodyPr wrap="none" rtlCol="0">
            <a:spAutoFit/>
          </a:bodyPr>
          <a:lstStyle/>
          <a:p>
            <a:r>
              <a:rPr lang="en-GB" dirty="0" smtClean="0">
                <a:solidFill>
                  <a:schemeClr val="bg1"/>
                </a:solidFill>
              </a:rPr>
              <a:t>Green</a:t>
            </a:r>
            <a:endParaRPr lang="en-GB" dirty="0">
              <a:solidFill>
                <a:schemeClr val="bg1"/>
              </a:solidFill>
            </a:endParaRPr>
          </a:p>
        </p:txBody>
      </p:sp>
      <p:sp>
        <p:nvSpPr>
          <p:cNvPr id="7" name="TextBox 6"/>
          <p:cNvSpPr txBox="1"/>
          <p:nvPr/>
        </p:nvSpPr>
        <p:spPr>
          <a:xfrm>
            <a:off x="6228184" y="4454353"/>
            <a:ext cx="555280" cy="369332"/>
          </a:xfrm>
          <a:prstGeom prst="rect">
            <a:avLst/>
          </a:prstGeom>
          <a:noFill/>
        </p:spPr>
        <p:txBody>
          <a:bodyPr wrap="none" rtlCol="0">
            <a:spAutoFit/>
          </a:bodyPr>
          <a:lstStyle/>
          <a:p>
            <a:r>
              <a:rPr lang="en-GB" dirty="0" smtClean="0">
                <a:solidFill>
                  <a:schemeClr val="bg1"/>
                </a:solidFill>
              </a:rPr>
              <a:t>Red</a:t>
            </a:r>
            <a:endParaRPr lang="en-GB" dirty="0">
              <a:solidFill>
                <a:schemeClr val="bg1"/>
              </a:solidFill>
            </a:endParaRPr>
          </a:p>
        </p:txBody>
      </p:sp>
      <p:sp>
        <p:nvSpPr>
          <p:cNvPr id="8" name="TextBox 7"/>
          <p:cNvSpPr txBox="1"/>
          <p:nvPr/>
        </p:nvSpPr>
        <p:spPr>
          <a:xfrm>
            <a:off x="6228183" y="5414621"/>
            <a:ext cx="537327" cy="369332"/>
          </a:xfrm>
          <a:prstGeom prst="rect">
            <a:avLst/>
          </a:prstGeom>
          <a:noFill/>
        </p:spPr>
        <p:txBody>
          <a:bodyPr wrap="none" rtlCol="0">
            <a:spAutoFit/>
          </a:bodyPr>
          <a:lstStyle/>
          <a:p>
            <a:r>
              <a:rPr lang="en-GB" dirty="0" smtClean="0">
                <a:solidFill>
                  <a:schemeClr val="bg1"/>
                </a:solidFill>
              </a:rPr>
              <a:t>NIR</a:t>
            </a:r>
            <a:endParaRPr lang="en-GB" dirty="0">
              <a:solidFill>
                <a:schemeClr val="bg1"/>
              </a:solidFill>
            </a:endParaRPr>
          </a:p>
        </p:txBody>
      </p:sp>
    </p:spTree>
    <p:extLst>
      <p:ext uri="{BB962C8B-B14F-4D97-AF65-F5344CB8AC3E}">
        <p14:creationId xmlns:p14="http://schemas.microsoft.com/office/powerpoint/2010/main" val="336974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pic>
        <p:nvPicPr>
          <p:cNvPr id="6" name="Content Placeholder 5"/>
          <p:cNvPicPr>
            <a:picLocks noGrp="1" noChangeAspect="1"/>
          </p:cNvPicPr>
          <p:nvPr>
            <p:ph idx="1"/>
          </p:nvPr>
        </p:nvPicPr>
        <p:blipFill>
          <a:blip r:embed="rId2"/>
          <a:stretch>
            <a:fillRect/>
          </a:stretch>
        </p:blipFill>
        <p:spPr>
          <a:xfrm>
            <a:off x="323528" y="2132856"/>
            <a:ext cx="4429591" cy="42068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7" name="Picture 6"/>
          <p:cNvPicPr>
            <a:picLocks noChangeAspect="1"/>
          </p:cNvPicPr>
          <p:nvPr/>
        </p:nvPicPr>
        <p:blipFill>
          <a:blip r:embed="rId4"/>
          <a:stretch>
            <a:fillRect/>
          </a:stretch>
        </p:blipFill>
        <p:spPr>
          <a:xfrm>
            <a:off x="4932040" y="2132856"/>
            <a:ext cx="4058862" cy="2570613"/>
          </a:xfrm>
          <a:prstGeom prst="rect">
            <a:avLst/>
          </a:prstGeom>
        </p:spPr>
      </p:pic>
      <p:pic>
        <p:nvPicPr>
          <p:cNvPr id="8" name="Picture 7"/>
          <p:cNvPicPr>
            <a:picLocks noChangeAspect="1"/>
          </p:cNvPicPr>
          <p:nvPr/>
        </p:nvPicPr>
        <p:blipFill>
          <a:blip r:embed="rId5"/>
          <a:stretch>
            <a:fillRect/>
          </a:stretch>
        </p:blipFill>
        <p:spPr>
          <a:xfrm>
            <a:off x="4468611" y="4885050"/>
            <a:ext cx="1562100" cy="1419225"/>
          </a:xfrm>
          <a:prstGeom prst="rect">
            <a:avLst/>
          </a:prstGeom>
        </p:spPr>
      </p:pic>
      <p:cxnSp>
        <p:nvCxnSpPr>
          <p:cNvPr id="9" name="Straight Arrow Connector 8"/>
          <p:cNvCxnSpPr/>
          <p:nvPr/>
        </p:nvCxnSpPr>
        <p:spPr>
          <a:xfrm flipH="1" flipV="1">
            <a:off x="2267744" y="3212976"/>
            <a:ext cx="2200867" cy="16720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0232" y="5229200"/>
            <a:ext cx="1321324" cy="369332"/>
          </a:xfrm>
          <a:prstGeom prst="rect">
            <a:avLst/>
          </a:prstGeom>
          <a:noFill/>
        </p:spPr>
        <p:txBody>
          <a:bodyPr wrap="none" rtlCol="0">
            <a:spAutoFit/>
          </a:bodyPr>
          <a:lstStyle/>
          <a:p>
            <a:r>
              <a:rPr lang="en-GB" dirty="0" smtClean="0"/>
              <a:t>Roll (11.65</a:t>
            </a:r>
            <a:r>
              <a:rPr lang="en-GB" dirty="0" smtClean="0">
                <a:sym typeface="Symbol" panose="05050102010706020507" pitchFamily="18" charset="2"/>
              </a:rPr>
              <a:t></a:t>
            </a:r>
            <a:r>
              <a:rPr lang="en-GB" dirty="0" smtClean="0"/>
              <a:t>)</a:t>
            </a:r>
            <a:endParaRPr lang="en-GB" dirty="0"/>
          </a:p>
        </p:txBody>
      </p:sp>
    </p:spTree>
    <p:extLst>
      <p:ext uri="{BB962C8B-B14F-4D97-AF65-F5344CB8AC3E}">
        <p14:creationId xmlns:p14="http://schemas.microsoft.com/office/powerpoint/2010/main" val="3771130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pic>
        <p:nvPicPr>
          <p:cNvPr id="4" name="Content Placeholder 3"/>
          <p:cNvPicPr>
            <a:picLocks noGrp="1" noChangeAspect="1"/>
          </p:cNvPicPr>
          <p:nvPr>
            <p:ph idx="1"/>
          </p:nvPr>
        </p:nvPicPr>
        <p:blipFill>
          <a:blip r:embed="rId2"/>
          <a:stretch>
            <a:fillRect/>
          </a:stretch>
        </p:blipFill>
        <p:spPr>
          <a:xfrm>
            <a:off x="323528" y="2132856"/>
            <a:ext cx="4498042" cy="42068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6" name="Picture 5"/>
          <p:cNvPicPr>
            <a:picLocks noChangeAspect="1"/>
          </p:cNvPicPr>
          <p:nvPr/>
        </p:nvPicPr>
        <p:blipFill>
          <a:blip r:embed="rId4"/>
          <a:stretch>
            <a:fillRect/>
          </a:stretch>
        </p:blipFill>
        <p:spPr>
          <a:xfrm>
            <a:off x="4991028" y="2132856"/>
            <a:ext cx="3999874" cy="2531214"/>
          </a:xfrm>
          <a:prstGeom prst="rect">
            <a:avLst/>
          </a:prstGeom>
        </p:spPr>
      </p:pic>
      <p:pic>
        <p:nvPicPr>
          <p:cNvPr id="7" name="Picture 6"/>
          <p:cNvPicPr>
            <a:picLocks noChangeAspect="1"/>
          </p:cNvPicPr>
          <p:nvPr/>
        </p:nvPicPr>
        <p:blipFill>
          <a:blip r:embed="rId5"/>
          <a:stretch>
            <a:fillRect/>
          </a:stretch>
        </p:blipFill>
        <p:spPr>
          <a:xfrm>
            <a:off x="4246245" y="4869160"/>
            <a:ext cx="1818692" cy="1584176"/>
          </a:xfrm>
          <a:prstGeom prst="rect">
            <a:avLst/>
          </a:prstGeom>
        </p:spPr>
      </p:pic>
      <p:cxnSp>
        <p:nvCxnSpPr>
          <p:cNvPr id="9" name="Straight Arrow Connector 8"/>
          <p:cNvCxnSpPr/>
          <p:nvPr/>
        </p:nvCxnSpPr>
        <p:spPr>
          <a:xfrm flipH="1" flipV="1">
            <a:off x="2267744" y="3501008"/>
            <a:ext cx="1978502" cy="1368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647642" y="5291916"/>
            <a:ext cx="1225335" cy="369332"/>
          </a:xfrm>
          <a:prstGeom prst="rect">
            <a:avLst/>
          </a:prstGeom>
        </p:spPr>
        <p:txBody>
          <a:bodyPr wrap="none">
            <a:spAutoFit/>
          </a:bodyPr>
          <a:lstStyle/>
          <a:p>
            <a:r>
              <a:rPr lang="en-GB" dirty="0"/>
              <a:t>Roll </a:t>
            </a:r>
            <a:r>
              <a:rPr lang="en-GB" dirty="0" smtClean="0"/>
              <a:t>(0.43</a:t>
            </a:r>
            <a:r>
              <a:rPr lang="en-GB" dirty="0" smtClean="0">
                <a:sym typeface="Symbol" panose="05050102010706020507" pitchFamily="18" charset="2"/>
              </a:rPr>
              <a:t></a:t>
            </a:r>
            <a:r>
              <a:rPr lang="en-GB" dirty="0"/>
              <a:t>)</a:t>
            </a:r>
          </a:p>
        </p:txBody>
      </p:sp>
    </p:spTree>
    <p:extLst>
      <p:ext uri="{BB962C8B-B14F-4D97-AF65-F5344CB8AC3E}">
        <p14:creationId xmlns:p14="http://schemas.microsoft.com/office/powerpoint/2010/main" val="4025502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pic>
        <p:nvPicPr>
          <p:cNvPr id="4" name="Content Placeholder 3"/>
          <p:cNvPicPr>
            <a:picLocks noGrp="1" noChangeAspect="1"/>
          </p:cNvPicPr>
          <p:nvPr>
            <p:ph idx="1"/>
          </p:nvPr>
        </p:nvPicPr>
        <p:blipFill>
          <a:blip r:embed="rId2"/>
          <a:stretch>
            <a:fillRect/>
          </a:stretch>
        </p:blipFill>
        <p:spPr>
          <a:xfrm>
            <a:off x="395536" y="2132856"/>
            <a:ext cx="4432369" cy="42068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7" name="Picture 6"/>
          <p:cNvPicPr>
            <a:picLocks noChangeAspect="1"/>
          </p:cNvPicPr>
          <p:nvPr/>
        </p:nvPicPr>
        <p:blipFill>
          <a:blip r:embed="rId4"/>
          <a:stretch>
            <a:fillRect/>
          </a:stretch>
        </p:blipFill>
        <p:spPr>
          <a:xfrm>
            <a:off x="4499992" y="4797152"/>
            <a:ext cx="1728192" cy="1659763"/>
          </a:xfrm>
          <a:prstGeom prst="rect">
            <a:avLst/>
          </a:prstGeom>
        </p:spPr>
      </p:pic>
      <p:cxnSp>
        <p:nvCxnSpPr>
          <p:cNvPr id="8" name="Straight Arrow Connector 7"/>
          <p:cNvCxnSpPr/>
          <p:nvPr/>
        </p:nvCxnSpPr>
        <p:spPr>
          <a:xfrm flipH="1">
            <a:off x="3203848" y="6021288"/>
            <a:ext cx="1296144" cy="1440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4932040" y="2127040"/>
            <a:ext cx="4058862" cy="2568543"/>
          </a:xfrm>
          <a:prstGeom prst="rect">
            <a:avLst/>
          </a:prstGeom>
        </p:spPr>
      </p:pic>
      <p:sp>
        <p:nvSpPr>
          <p:cNvPr id="13" name="Rectangle 12"/>
          <p:cNvSpPr/>
          <p:nvPr/>
        </p:nvSpPr>
        <p:spPr>
          <a:xfrm>
            <a:off x="6818921" y="5373216"/>
            <a:ext cx="1322798" cy="369332"/>
          </a:xfrm>
          <a:prstGeom prst="rect">
            <a:avLst/>
          </a:prstGeom>
        </p:spPr>
        <p:txBody>
          <a:bodyPr wrap="none">
            <a:spAutoFit/>
          </a:bodyPr>
          <a:lstStyle/>
          <a:p>
            <a:r>
              <a:rPr lang="en-GB" dirty="0"/>
              <a:t>Roll </a:t>
            </a:r>
            <a:r>
              <a:rPr lang="en-GB" dirty="0" smtClean="0"/>
              <a:t>(23.01</a:t>
            </a:r>
            <a:r>
              <a:rPr lang="en-GB" dirty="0" smtClean="0">
                <a:sym typeface="Symbol" panose="05050102010706020507" pitchFamily="18" charset="2"/>
              </a:rPr>
              <a:t></a:t>
            </a:r>
            <a:r>
              <a:rPr lang="en-GB" dirty="0"/>
              <a:t>)</a:t>
            </a:r>
          </a:p>
        </p:txBody>
      </p:sp>
    </p:spTree>
    <p:extLst>
      <p:ext uri="{BB962C8B-B14F-4D97-AF65-F5344CB8AC3E}">
        <p14:creationId xmlns:p14="http://schemas.microsoft.com/office/powerpoint/2010/main" val="351207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cap="none" dirty="0" smtClean="0"/>
              <a:t>Which image is more useful for calibration and data quality assessment?</a:t>
            </a:r>
            <a:endParaRPr lang="en-GB" cap="none" dirty="0"/>
          </a:p>
        </p:txBody>
      </p:sp>
      <p:pic>
        <p:nvPicPr>
          <p:cNvPr id="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2024272"/>
            <a:ext cx="4228481" cy="4206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3" y="1988840"/>
            <a:ext cx="2926030" cy="4392488"/>
          </a:xfrm>
          <a:prstGeom prst="rect">
            <a:avLst/>
          </a:prstGeom>
        </p:spPr>
      </p:pic>
      <p:sp>
        <p:nvSpPr>
          <p:cNvPr id="3" name="TextBox 2"/>
          <p:cNvSpPr txBox="1"/>
          <p:nvPr/>
        </p:nvSpPr>
        <p:spPr>
          <a:xfrm>
            <a:off x="1691680" y="6366424"/>
            <a:ext cx="1055097" cy="369332"/>
          </a:xfrm>
          <a:prstGeom prst="rect">
            <a:avLst/>
          </a:prstGeom>
          <a:noFill/>
        </p:spPr>
        <p:txBody>
          <a:bodyPr wrap="none" rtlCol="0">
            <a:spAutoFit/>
          </a:bodyPr>
          <a:lstStyle/>
          <a:p>
            <a:r>
              <a:rPr lang="en-GB" dirty="0" smtClean="0"/>
              <a:t>Cropland</a:t>
            </a:r>
            <a:endParaRPr lang="en-GB" dirty="0"/>
          </a:p>
        </p:txBody>
      </p:sp>
      <p:sp>
        <p:nvSpPr>
          <p:cNvPr id="4" name="TextBox 3"/>
          <p:cNvSpPr txBox="1"/>
          <p:nvPr/>
        </p:nvSpPr>
        <p:spPr>
          <a:xfrm>
            <a:off x="6300192" y="6277817"/>
            <a:ext cx="721672" cy="369332"/>
          </a:xfrm>
          <a:prstGeom prst="rect">
            <a:avLst/>
          </a:prstGeom>
          <a:noFill/>
        </p:spPr>
        <p:txBody>
          <a:bodyPr wrap="none" rtlCol="0">
            <a:spAutoFit/>
          </a:bodyPr>
          <a:lstStyle/>
          <a:p>
            <a:r>
              <a:rPr lang="en-GB" dirty="0" smtClean="0"/>
              <a:t>Snow</a:t>
            </a:r>
            <a:endParaRPr lang="en-GB" dirty="0"/>
          </a:p>
        </p:txBody>
      </p:sp>
    </p:spTree>
    <p:extLst>
      <p:ext uri="{BB962C8B-B14F-4D97-AF65-F5344CB8AC3E}">
        <p14:creationId xmlns:p14="http://schemas.microsoft.com/office/powerpoint/2010/main" val="2683462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sp>
        <p:nvSpPr>
          <p:cNvPr id="3" name="Content Placeholder 2"/>
          <p:cNvSpPr>
            <a:spLocks noGrp="1"/>
          </p:cNvSpPr>
          <p:nvPr>
            <p:ph idx="1"/>
          </p:nvPr>
        </p:nvSpPr>
        <p:spPr/>
        <p:txBody>
          <a:bodyPr/>
          <a:lstStyle/>
          <a:p>
            <a:r>
              <a:rPr lang="en-GB" dirty="0" smtClean="0"/>
              <a:t>Comparison of </a:t>
            </a:r>
            <a:r>
              <a:rPr lang="en-GB" dirty="0" err="1" smtClean="0"/>
              <a:t>hFocus</a:t>
            </a:r>
            <a:r>
              <a:rPr lang="en-GB" dirty="0" smtClean="0"/>
              <a:t> curves and MTF curves for this site</a:t>
            </a:r>
            <a:endParaRPr lang="en-GB" dirty="0"/>
          </a:p>
        </p:txBody>
      </p:sp>
      <p:pic>
        <p:nvPicPr>
          <p:cNvPr id="4" name="Picture 3"/>
          <p:cNvPicPr>
            <a:picLocks noChangeAspect="1"/>
          </p:cNvPicPr>
          <p:nvPr/>
        </p:nvPicPr>
        <p:blipFill>
          <a:blip r:embed="rId2"/>
          <a:stretch>
            <a:fillRect/>
          </a:stretch>
        </p:blipFill>
        <p:spPr>
          <a:xfrm>
            <a:off x="107504" y="2564904"/>
            <a:ext cx="4413675" cy="2898009"/>
          </a:xfrm>
          <a:prstGeom prst="rect">
            <a:avLst/>
          </a:prstGeom>
        </p:spPr>
      </p:pic>
      <p:pic>
        <p:nvPicPr>
          <p:cNvPr id="5" name="Picture 4"/>
          <p:cNvPicPr>
            <a:picLocks noChangeAspect="1"/>
          </p:cNvPicPr>
          <p:nvPr/>
        </p:nvPicPr>
        <p:blipFill>
          <a:blip r:embed="rId3"/>
          <a:stretch>
            <a:fillRect/>
          </a:stretch>
        </p:blipFill>
        <p:spPr>
          <a:xfrm>
            <a:off x="4617580" y="2564904"/>
            <a:ext cx="4417354" cy="2898009"/>
          </a:xfrm>
          <a:prstGeom prst="rect">
            <a:avLst/>
          </a:prstGeom>
        </p:spPr>
      </p:pic>
    </p:spTree>
    <p:extLst>
      <p:ext uri="{BB962C8B-B14F-4D97-AF65-F5344CB8AC3E}">
        <p14:creationId xmlns:p14="http://schemas.microsoft.com/office/powerpoint/2010/main" val="1753560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Instrument focus and MTF</a:t>
            </a:r>
            <a:endParaRPr lang="en-GB" dirty="0"/>
          </a:p>
        </p:txBody>
      </p:sp>
      <p:sp>
        <p:nvSpPr>
          <p:cNvPr id="3" name="Content Placeholder 2"/>
          <p:cNvSpPr>
            <a:spLocks noGrp="1"/>
          </p:cNvSpPr>
          <p:nvPr>
            <p:ph idx="1"/>
          </p:nvPr>
        </p:nvSpPr>
        <p:spPr/>
        <p:txBody>
          <a:bodyPr/>
          <a:lstStyle/>
          <a:p>
            <a:r>
              <a:rPr lang="en-GB" dirty="0" smtClean="0"/>
              <a:t>Can we convert </a:t>
            </a:r>
            <a:r>
              <a:rPr lang="en-GB" dirty="0" err="1" smtClean="0"/>
              <a:t>hFocus</a:t>
            </a:r>
            <a:r>
              <a:rPr lang="en-GB" dirty="0" smtClean="0"/>
              <a:t> values into an MTF equivalent ?</a:t>
            </a:r>
            <a:endParaRPr lang="en-GB" dirty="0"/>
          </a:p>
        </p:txBody>
      </p:sp>
      <p:pic>
        <p:nvPicPr>
          <p:cNvPr id="5" name="Picture 4"/>
          <p:cNvPicPr>
            <a:picLocks noChangeAspect="1"/>
          </p:cNvPicPr>
          <p:nvPr/>
        </p:nvPicPr>
        <p:blipFill>
          <a:blip r:embed="rId2"/>
          <a:stretch>
            <a:fillRect/>
          </a:stretch>
        </p:blipFill>
        <p:spPr>
          <a:xfrm>
            <a:off x="755576" y="2614141"/>
            <a:ext cx="6169687" cy="3822523"/>
          </a:xfrm>
          <a:prstGeom prst="rect">
            <a:avLst/>
          </a:prstGeom>
        </p:spPr>
      </p:pic>
    </p:spTree>
    <p:extLst>
      <p:ext uri="{BB962C8B-B14F-4D97-AF65-F5344CB8AC3E}">
        <p14:creationId xmlns:p14="http://schemas.microsoft.com/office/powerpoint/2010/main" val="1365804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What else could we do with this?</a:t>
            </a:r>
            <a:endParaRPr lang="en-GB" cap="none" dirty="0"/>
          </a:p>
        </p:txBody>
      </p:sp>
      <p:sp>
        <p:nvSpPr>
          <p:cNvPr id="3" name="Content Placeholder 2"/>
          <p:cNvSpPr>
            <a:spLocks noGrp="1"/>
          </p:cNvSpPr>
          <p:nvPr>
            <p:ph idx="1"/>
          </p:nvPr>
        </p:nvSpPr>
        <p:spPr>
          <a:xfrm>
            <a:off x="179513" y="2060848"/>
            <a:ext cx="3096344" cy="4608512"/>
          </a:xfrm>
        </p:spPr>
        <p:txBody>
          <a:bodyPr/>
          <a:lstStyle/>
          <a:p>
            <a:r>
              <a:rPr lang="en-GB" dirty="0" smtClean="0"/>
              <a:t>Some sensors use TDI to improve SNR of higher resolution instruments </a:t>
            </a:r>
            <a:r>
              <a:rPr lang="en-GB" dirty="0" smtClean="0">
                <a:hlinkClick r:id="rId2"/>
              </a:rPr>
              <a:t>http</a:t>
            </a:r>
            <a:r>
              <a:rPr lang="en-GB" dirty="0">
                <a:hlinkClick r:id="rId2"/>
              </a:rPr>
              <a:t>://</a:t>
            </a:r>
            <a:r>
              <a:rPr lang="en-GB" dirty="0" smtClean="0">
                <a:hlinkClick r:id="rId2"/>
              </a:rPr>
              <a:t>www.imagesensors.org/Past%20Workshops/1991%20Workshop/1991%20Papers/Sun%202%20Wong.pdf</a:t>
            </a:r>
            <a:endParaRPr lang="en-GB" dirty="0" smtClean="0"/>
          </a:p>
          <a:p>
            <a:endParaRPr lang="en-GB" dirty="0"/>
          </a:p>
        </p:txBody>
      </p:sp>
      <p:pic>
        <p:nvPicPr>
          <p:cNvPr id="4" name="Picture 3"/>
          <p:cNvPicPr>
            <a:picLocks noChangeAspect="1"/>
          </p:cNvPicPr>
          <p:nvPr/>
        </p:nvPicPr>
        <p:blipFill>
          <a:blip r:embed="rId3"/>
          <a:stretch>
            <a:fillRect/>
          </a:stretch>
        </p:blipFill>
        <p:spPr>
          <a:xfrm>
            <a:off x="3563888" y="1988839"/>
            <a:ext cx="5387609" cy="4200889"/>
          </a:xfrm>
          <a:prstGeom prst="rect">
            <a:avLst/>
          </a:prstGeom>
        </p:spPr>
      </p:pic>
    </p:spTree>
    <p:extLst>
      <p:ext uri="{BB962C8B-B14F-4D97-AF65-F5344CB8AC3E}">
        <p14:creationId xmlns:p14="http://schemas.microsoft.com/office/powerpoint/2010/main" val="1501728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MTF change with TDI sensors</a:t>
            </a:r>
            <a:endParaRPr lang="en-GB" cap="none" dirty="0"/>
          </a:p>
        </p:txBody>
      </p:sp>
      <p:pic>
        <p:nvPicPr>
          <p:cNvPr id="4" name="Content Placeholder 3"/>
          <p:cNvPicPr>
            <a:picLocks noGrp="1" noChangeAspect="1"/>
          </p:cNvPicPr>
          <p:nvPr>
            <p:ph idx="1"/>
          </p:nvPr>
        </p:nvPicPr>
        <p:blipFill>
          <a:blip r:embed="rId2"/>
          <a:stretch>
            <a:fillRect/>
          </a:stretch>
        </p:blipFill>
        <p:spPr>
          <a:xfrm>
            <a:off x="251520" y="1988840"/>
            <a:ext cx="5786375" cy="4657997"/>
          </a:xfrm>
          <a:prstGeom prst="rect">
            <a:avLst/>
          </a:prstGeom>
        </p:spPr>
      </p:pic>
      <p:sp>
        <p:nvSpPr>
          <p:cNvPr id="5" name="TextBox 4"/>
          <p:cNvSpPr txBox="1"/>
          <p:nvPr/>
        </p:nvSpPr>
        <p:spPr>
          <a:xfrm>
            <a:off x="6444208" y="2204864"/>
            <a:ext cx="2520280" cy="2308324"/>
          </a:xfrm>
          <a:prstGeom prst="rect">
            <a:avLst/>
          </a:prstGeom>
          <a:noFill/>
        </p:spPr>
        <p:txBody>
          <a:bodyPr wrap="square" rtlCol="0">
            <a:spAutoFit/>
          </a:bodyPr>
          <a:lstStyle/>
          <a:p>
            <a:r>
              <a:rPr lang="en-GB" sz="2400" dirty="0" smtClean="0"/>
              <a:t>MTF can vary with velocity changes or attitude variation during the extended acquisition period</a:t>
            </a:r>
            <a:endParaRPr lang="en-GB" sz="2400" dirty="0"/>
          </a:p>
        </p:txBody>
      </p:sp>
    </p:spTree>
    <p:extLst>
      <p:ext uri="{BB962C8B-B14F-4D97-AF65-F5344CB8AC3E}">
        <p14:creationId xmlns:p14="http://schemas.microsoft.com/office/powerpoint/2010/main" val="1976485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Atmospheric effects</a:t>
            </a:r>
            <a:endParaRPr lang="en-GB" cap="none" dirty="0"/>
          </a:p>
        </p:txBody>
      </p:sp>
      <p:sp>
        <p:nvSpPr>
          <p:cNvPr id="3" name="Content Placeholder 2"/>
          <p:cNvSpPr>
            <a:spLocks noGrp="1"/>
          </p:cNvSpPr>
          <p:nvPr>
            <p:ph idx="1"/>
          </p:nvPr>
        </p:nvSpPr>
        <p:spPr/>
        <p:txBody>
          <a:bodyPr/>
          <a:lstStyle/>
          <a:p>
            <a:r>
              <a:rPr lang="en-GB" dirty="0" smtClean="0"/>
              <a:t>As the atmosphere varies we can see the effects in the </a:t>
            </a:r>
            <a:r>
              <a:rPr lang="en-GB" dirty="0" err="1" smtClean="0"/>
              <a:t>hFocus</a:t>
            </a:r>
            <a:r>
              <a:rPr lang="en-GB" dirty="0" smtClean="0"/>
              <a:t> </a:t>
            </a:r>
            <a:r>
              <a:rPr lang="en-GB" dirty="0" smtClean="0"/>
              <a:t>value, currently we are using this information to determine which are the best images to use for our focus analysis.</a:t>
            </a:r>
          </a:p>
          <a:p>
            <a:r>
              <a:rPr lang="en-GB" dirty="0" smtClean="0"/>
              <a:t>However, we can also monitor variations in the atmospheric conditions from scene to scene and by spectral band, as the value varies with both.</a:t>
            </a:r>
          </a:p>
          <a:p>
            <a:r>
              <a:rPr lang="en-GB" dirty="0" smtClean="0"/>
              <a:t>Early in the research of this one, but an interesting future research project.</a:t>
            </a:r>
            <a:endParaRPr lang="en-GB" dirty="0"/>
          </a:p>
        </p:txBody>
      </p:sp>
    </p:spTree>
    <p:extLst>
      <p:ext uri="{BB962C8B-B14F-4D97-AF65-F5344CB8AC3E}">
        <p14:creationId xmlns:p14="http://schemas.microsoft.com/office/powerpoint/2010/main" val="3009900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Micro-vibration</a:t>
            </a:r>
            <a:endParaRPr lang="en-GB" cap="none" dirty="0"/>
          </a:p>
        </p:txBody>
      </p:sp>
      <p:pic>
        <p:nvPicPr>
          <p:cNvPr id="4" name="Content Placeholder 3"/>
          <p:cNvPicPr>
            <a:picLocks noGrp="1" noChangeAspect="1"/>
          </p:cNvPicPr>
          <p:nvPr>
            <p:ph idx="1"/>
          </p:nvPr>
        </p:nvPicPr>
        <p:blipFill>
          <a:blip r:embed="rId2"/>
          <a:stretch>
            <a:fillRect/>
          </a:stretch>
        </p:blipFill>
        <p:spPr>
          <a:xfrm>
            <a:off x="251520" y="1988840"/>
            <a:ext cx="2376264" cy="4595664"/>
          </a:xfrm>
          <a:prstGeom prst="rect">
            <a:avLst/>
          </a:prstGeom>
        </p:spPr>
      </p:pic>
      <p:sp>
        <p:nvSpPr>
          <p:cNvPr id="14" name="Rectangle 13"/>
          <p:cNvSpPr/>
          <p:nvPr/>
        </p:nvSpPr>
        <p:spPr>
          <a:xfrm>
            <a:off x="4211960" y="2132856"/>
            <a:ext cx="288032" cy="42484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9424" y="2134008"/>
            <a:ext cx="288032" cy="424847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26888" y="2132856"/>
            <a:ext cx="288032" cy="42484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021389" y="6381328"/>
            <a:ext cx="407484" cy="369332"/>
          </a:xfrm>
          <a:prstGeom prst="rect">
            <a:avLst/>
          </a:prstGeom>
          <a:noFill/>
        </p:spPr>
        <p:txBody>
          <a:bodyPr wrap="none" rtlCol="0">
            <a:spAutoFit/>
          </a:bodyPr>
          <a:lstStyle/>
          <a:p>
            <a:r>
              <a:rPr lang="en-GB" dirty="0" smtClean="0"/>
              <a:t>10</a:t>
            </a:r>
            <a:endParaRPr lang="en-GB" dirty="0"/>
          </a:p>
        </p:txBody>
      </p:sp>
      <p:sp>
        <p:nvSpPr>
          <p:cNvPr id="19" name="TextBox 18"/>
          <p:cNvSpPr txBox="1"/>
          <p:nvPr/>
        </p:nvSpPr>
        <p:spPr>
          <a:xfrm>
            <a:off x="4471774" y="6351916"/>
            <a:ext cx="409407" cy="369332"/>
          </a:xfrm>
          <a:prstGeom prst="rect">
            <a:avLst/>
          </a:prstGeom>
          <a:noFill/>
        </p:spPr>
        <p:txBody>
          <a:bodyPr wrap="none" rtlCol="0">
            <a:spAutoFit/>
          </a:bodyPr>
          <a:lstStyle/>
          <a:p>
            <a:r>
              <a:rPr lang="en-GB" dirty="0" smtClean="0"/>
              <a:t>50</a:t>
            </a:r>
            <a:endParaRPr lang="en-GB" dirty="0"/>
          </a:p>
        </p:txBody>
      </p:sp>
      <p:sp>
        <p:nvSpPr>
          <p:cNvPr id="20" name="TextBox 19"/>
          <p:cNvSpPr txBox="1"/>
          <p:nvPr/>
        </p:nvSpPr>
        <p:spPr>
          <a:xfrm>
            <a:off x="4924082" y="6354204"/>
            <a:ext cx="526106" cy="369332"/>
          </a:xfrm>
          <a:prstGeom prst="rect">
            <a:avLst/>
          </a:prstGeom>
          <a:noFill/>
        </p:spPr>
        <p:txBody>
          <a:bodyPr wrap="none" rtlCol="0">
            <a:spAutoFit/>
          </a:bodyPr>
          <a:lstStyle/>
          <a:p>
            <a:r>
              <a:rPr lang="en-GB" dirty="0" smtClean="0"/>
              <a:t>100</a:t>
            </a:r>
            <a:endParaRPr lang="en-GB" dirty="0"/>
          </a:p>
        </p:txBody>
      </p:sp>
      <p:cxnSp>
        <p:nvCxnSpPr>
          <p:cNvPr id="26" name="Straight Arrow Connector 25"/>
          <p:cNvCxnSpPr/>
          <p:nvPr/>
        </p:nvCxnSpPr>
        <p:spPr>
          <a:xfrm>
            <a:off x="3923928" y="2780928"/>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943360" y="5229200"/>
            <a:ext cx="2068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572305" y="4005064"/>
            <a:ext cx="20078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90983" y="2596262"/>
            <a:ext cx="1266693" cy="369332"/>
          </a:xfrm>
          <a:prstGeom prst="rect">
            <a:avLst/>
          </a:prstGeom>
          <a:noFill/>
        </p:spPr>
        <p:txBody>
          <a:bodyPr wrap="none" rtlCol="0">
            <a:spAutoFit/>
          </a:bodyPr>
          <a:lstStyle/>
          <a:p>
            <a:r>
              <a:rPr lang="en-GB" dirty="0" smtClean="0"/>
              <a:t>?    46    95   </a:t>
            </a:r>
            <a:endParaRPr lang="en-GB" dirty="0"/>
          </a:p>
        </p:txBody>
      </p:sp>
      <p:sp>
        <p:nvSpPr>
          <p:cNvPr id="35" name="TextBox 34"/>
          <p:cNvSpPr txBox="1"/>
          <p:nvPr/>
        </p:nvSpPr>
        <p:spPr>
          <a:xfrm>
            <a:off x="6445272" y="1948190"/>
            <a:ext cx="1547796" cy="369332"/>
          </a:xfrm>
          <a:prstGeom prst="rect">
            <a:avLst/>
          </a:prstGeom>
          <a:noFill/>
        </p:spPr>
        <p:txBody>
          <a:bodyPr wrap="none" rtlCol="0">
            <a:spAutoFit/>
          </a:bodyPr>
          <a:lstStyle/>
          <a:p>
            <a:r>
              <a:rPr lang="en-GB" b="1" u="sng" dirty="0" smtClean="0"/>
              <a:t>0.1 Pixel Shift</a:t>
            </a:r>
            <a:endParaRPr lang="en-GB" b="1" u="sng" dirty="0"/>
          </a:p>
        </p:txBody>
      </p:sp>
      <p:sp>
        <p:nvSpPr>
          <p:cNvPr id="37" name="TextBox 36"/>
          <p:cNvSpPr txBox="1"/>
          <p:nvPr/>
        </p:nvSpPr>
        <p:spPr>
          <a:xfrm>
            <a:off x="6612529" y="3820398"/>
            <a:ext cx="1144865" cy="369332"/>
          </a:xfrm>
          <a:prstGeom prst="rect">
            <a:avLst/>
          </a:prstGeom>
          <a:noFill/>
        </p:spPr>
        <p:txBody>
          <a:bodyPr wrap="none" rtlCol="0">
            <a:spAutoFit/>
          </a:bodyPr>
          <a:lstStyle/>
          <a:p>
            <a:r>
              <a:rPr lang="en-GB" dirty="0" smtClean="0"/>
              <a:t>14    55     ?</a:t>
            </a:r>
            <a:endParaRPr lang="en-GB" dirty="0"/>
          </a:p>
        </p:txBody>
      </p:sp>
      <p:sp>
        <p:nvSpPr>
          <p:cNvPr id="40" name="TextBox 39"/>
          <p:cNvSpPr txBox="1"/>
          <p:nvPr/>
        </p:nvSpPr>
        <p:spPr>
          <a:xfrm>
            <a:off x="6690983" y="5032436"/>
            <a:ext cx="1266693" cy="369332"/>
          </a:xfrm>
          <a:prstGeom prst="rect">
            <a:avLst/>
          </a:prstGeom>
          <a:noFill/>
        </p:spPr>
        <p:txBody>
          <a:bodyPr wrap="none" rtlCol="0">
            <a:spAutoFit/>
          </a:bodyPr>
          <a:lstStyle/>
          <a:p>
            <a:r>
              <a:rPr lang="en-GB" dirty="0" smtClean="0"/>
              <a:t>?    46    95   </a:t>
            </a:r>
            <a:endParaRPr lang="en-GB" dirty="0"/>
          </a:p>
        </p:txBody>
      </p:sp>
    </p:spTree>
    <p:extLst>
      <p:ext uri="{BB962C8B-B14F-4D97-AF65-F5344CB8AC3E}">
        <p14:creationId xmlns:p14="http://schemas.microsoft.com/office/powerpoint/2010/main" val="1472821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Micro-vibration</a:t>
            </a:r>
            <a:endParaRPr lang="en-GB" dirty="0"/>
          </a:p>
        </p:txBody>
      </p:sp>
      <p:sp>
        <p:nvSpPr>
          <p:cNvPr id="3" name="Content Placeholder 2"/>
          <p:cNvSpPr>
            <a:spLocks noGrp="1"/>
          </p:cNvSpPr>
          <p:nvPr>
            <p:ph idx="1"/>
          </p:nvPr>
        </p:nvSpPr>
        <p:spPr/>
        <p:txBody>
          <a:bodyPr/>
          <a:lstStyle/>
          <a:p>
            <a:r>
              <a:rPr lang="en-GB" sz="2800" dirty="0" smtClean="0"/>
              <a:t>In theory we can extract multiple frequencies, limited to the readout time of the detectors.</a:t>
            </a:r>
          </a:p>
          <a:p>
            <a:r>
              <a:rPr lang="en-GB" sz="2800" dirty="0" smtClean="0"/>
              <a:t>Best to do the side slither over urban areas to get good contrast between pixels.</a:t>
            </a:r>
          </a:p>
          <a:p>
            <a:r>
              <a:rPr lang="en-GB" sz="2800" dirty="0" smtClean="0"/>
              <a:t>You may need to use multiple column averages to beat down the noise, so remember to use “absolute” values (negative changes become positive), otherwise you will cancel out the variation as depending on direction they can be positive or negative.</a:t>
            </a:r>
          </a:p>
          <a:p>
            <a:endParaRPr lang="en-GB" dirty="0"/>
          </a:p>
        </p:txBody>
      </p:sp>
    </p:spTree>
    <p:extLst>
      <p:ext uri="{BB962C8B-B14F-4D97-AF65-F5344CB8AC3E}">
        <p14:creationId xmlns:p14="http://schemas.microsoft.com/office/powerpoint/2010/main" val="2681915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Absolute Calibration drift</a:t>
            </a:r>
            <a:endParaRPr lang="en-GB" cap="none" dirty="0"/>
          </a:p>
        </p:txBody>
      </p:sp>
      <p:sp>
        <p:nvSpPr>
          <p:cNvPr id="3" name="Content Placeholder 2"/>
          <p:cNvSpPr>
            <a:spLocks noGrp="1"/>
          </p:cNvSpPr>
          <p:nvPr>
            <p:ph idx="1"/>
          </p:nvPr>
        </p:nvSpPr>
        <p:spPr/>
        <p:txBody>
          <a:bodyPr/>
          <a:lstStyle/>
          <a:p>
            <a:r>
              <a:rPr lang="en-GB" dirty="0" smtClean="0"/>
              <a:t>Normally measured against a reference</a:t>
            </a:r>
          </a:p>
          <a:p>
            <a:endParaRPr lang="en-GB" dirty="0"/>
          </a:p>
        </p:txBody>
      </p:sp>
      <p:pic>
        <p:nvPicPr>
          <p:cNvPr id="4" name="Picture 3"/>
          <p:cNvPicPr>
            <a:picLocks noChangeAspect="1"/>
          </p:cNvPicPr>
          <p:nvPr/>
        </p:nvPicPr>
        <p:blipFill>
          <a:blip r:embed="rId2"/>
          <a:stretch>
            <a:fillRect/>
          </a:stretch>
        </p:blipFill>
        <p:spPr>
          <a:xfrm>
            <a:off x="323528" y="2924944"/>
            <a:ext cx="2905266" cy="35804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371" y="2564904"/>
            <a:ext cx="4965539" cy="3026283"/>
          </a:xfrm>
          <a:prstGeom prst="rect">
            <a:avLst/>
          </a:prstGeom>
        </p:spPr>
      </p:pic>
      <p:pic>
        <p:nvPicPr>
          <p:cNvPr id="5" name="Picture 4"/>
          <p:cNvPicPr>
            <a:picLocks noChangeAspect="1"/>
          </p:cNvPicPr>
          <p:nvPr/>
        </p:nvPicPr>
        <p:blipFill>
          <a:blip r:embed="rId4"/>
          <a:stretch>
            <a:fillRect/>
          </a:stretch>
        </p:blipFill>
        <p:spPr>
          <a:xfrm>
            <a:off x="2771800" y="4145280"/>
            <a:ext cx="4244702" cy="2558065"/>
          </a:xfrm>
          <a:prstGeom prst="rect">
            <a:avLst/>
          </a:prstGeom>
        </p:spPr>
      </p:pic>
    </p:spTree>
    <p:extLst>
      <p:ext uri="{BB962C8B-B14F-4D97-AF65-F5344CB8AC3E}">
        <p14:creationId xmlns:p14="http://schemas.microsoft.com/office/powerpoint/2010/main" val="326939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Absolute Calibration drift</a:t>
            </a:r>
            <a:endParaRPr lang="en-GB" dirty="0"/>
          </a:p>
        </p:txBody>
      </p:sp>
      <p:sp>
        <p:nvSpPr>
          <p:cNvPr id="3" name="Content Placeholder 2"/>
          <p:cNvSpPr>
            <a:spLocks noGrp="1"/>
          </p:cNvSpPr>
          <p:nvPr>
            <p:ph idx="1"/>
          </p:nvPr>
        </p:nvSpPr>
        <p:spPr/>
        <p:txBody>
          <a:bodyPr/>
          <a:lstStyle/>
          <a:p>
            <a:r>
              <a:rPr lang="en-GB" sz="2800" dirty="0" smtClean="0"/>
              <a:t>On-board calibrators drift with time</a:t>
            </a:r>
          </a:p>
          <a:p>
            <a:r>
              <a:rPr lang="en-GB" sz="2800" dirty="0" smtClean="0"/>
              <a:t>Reflectance method (RRV) needs (often infrequent) repeated observations with ground teams (although </a:t>
            </a:r>
            <a:r>
              <a:rPr lang="en-GB" sz="2800" dirty="0" err="1" smtClean="0"/>
              <a:t>RadCalNet</a:t>
            </a:r>
            <a:r>
              <a:rPr lang="en-GB" sz="2800" dirty="0" smtClean="0"/>
              <a:t> may change that).</a:t>
            </a:r>
          </a:p>
          <a:p>
            <a:r>
              <a:rPr lang="en-GB" sz="2800" dirty="0" smtClean="0"/>
              <a:t>Pseudo-Invariant Calibration Site requires numerous steps, has infrequent sampling.</a:t>
            </a:r>
          </a:p>
          <a:p>
            <a:endParaRPr lang="en-GB" dirty="0"/>
          </a:p>
          <a:p>
            <a:r>
              <a:rPr lang="en-GB" dirty="0" smtClean="0"/>
              <a:t>Is there an easier way?</a:t>
            </a:r>
            <a:endParaRPr lang="en-GB" dirty="0"/>
          </a:p>
        </p:txBody>
      </p:sp>
      <p:sp>
        <p:nvSpPr>
          <p:cNvPr id="4" name="Rectangle 3"/>
          <p:cNvSpPr/>
          <p:nvPr/>
        </p:nvSpPr>
        <p:spPr>
          <a:xfrm>
            <a:off x="685019" y="5229200"/>
            <a:ext cx="2952328"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853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Absolute Calibration drift</a:t>
            </a:r>
            <a:endParaRPr lang="en-GB" cap="none" dirty="0"/>
          </a:p>
        </p:txBody>
      </p:sp>
      <p:sp>
        <p:nvSpPr>
          <p:cNvPr id="3" name="Content Placeholder 2"/>
          <p:cNvSpPr>
            <a:spLocks noGrp="1"/>
          </p:cNvSpPr>
          <p:nvPr>
            <p:ph idx="1"/>
          </p:nvPr>
        </p:nvSpPr>
        <p:spPr>
          <a:xfrm>
            <a:off x="323528" y="2571113"/>
            <a:ext cx="3958989" cy="4464496"/>
          </a:xfrm>
        </p:spPr>
        <p:txBody>
          <a:bodyPr>
            <a:normAutofit/>
          </a:bodyPr>
          <a:lstStyle/>
          <a:p>
            <a:r>
              <a:rPr lang="en-GB" dirty="0" smtClean="0"/>
              <a:t>In 2014 EOSense received a contract to determine how acceptable were the procedures used to calibrate the reflectance channels (Bands 4 to 7) of AATSR</a:t>
            </a:r>
            <a:endParaRPr lang="en-GB" dirty="0"/>
          </a:p>
          <a:p>
            <a:r>
              <a:rPr lang="en-GB" dirty="0" smtClean="0"/>
              <a:t>Applied the “data driven” approach, use a large amount of data in the simplest possible analysis. In this case 24Tb of Level 0 “counts”.</a:t>
            </a:r>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pic>
        <p:nvPicPr>
          <p:cNvPr id="7" name="Picture 6"/>
          <p:cNvPicPr>
            <a:picLocks noChangeAspect="1"/>
          </p:cNvPicPr>
          <p:nvPr/>
        </p:nvPicPr>
        <p:blipFill>
          <a:blip r:embed="rId3"/>
          <a:stretch>
            <a:fillRect/>
          </a:stretch>
        </p:blipFill>
        <p:spPr>
          <a:xfrm>
            <a:off x="4741649" y="2636912"/>
            <a:ext cx="4249253" cy="3174588"/>
          </a:xfrm>
          <a:prstGeom prst="rect">
            <a:avLst/>
          </a:prstGeom>
        </p:spPr>
      </p:pic>
      <p:sp>
        <p:nvSpPr>
          <p:cNvPr id="9" name="TextBox 8"/>
          <p:cNvSpPr txBox="1"/>
          <p:nvPr/>
        </p:nvSpPr>
        <p:spPr>
          <a:xfrm>
            <a:off x="5652120" y="2204864"/>
            <a:ext cx="2319481" cy="369332"/>
          </a:xfrm>
          <a:prstGeom prst="rect">
            <a:avLst/>
          </a:prstGeom>
          <a:noFill/>
        </p:spPr>
        <p:txBody>
          <a:bodyPr wrap="none" rtlCol="0">
            <a:spAutoFit/>
          </a:bodyPr>
          <a:lstStyle/>
          <a:p>
            <a:r>
              <a:rPr lang="en-GB" dirty="0" smtClean="0"/>
              <a:t>AATSR Spectral Bands</a:t>
            </a:r>
            <a:endParaRPr lang="en-GB" dirty="0"/>
          </a:p>
        </p:txBody>
      </p:sp>
    </p:spTree>
    <p:extLst>
      <p:ext uri="{BB962C8B-B14F-4D97-AF65-F5344CB8AC3E}">
        <p14:creationId xmlns:p14="http://schemas.microsoft.com/office/powerpoint/2010/main" val="270009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Every image has more or less the same information…</a:t>
            </a:r>
            <a:endParaRPr lang="en-GB" cap="none" dirty="0"/>
          </a:p>
        </p:txBody>
      </p:sp>
      <p:sp>
        <p:nvSpPr>
          <p:cNvPr id="3" name="Content Placeholder 2"/>
          <p:cNvSpPr>
            <a:spLocks noGrp="1"/>
          </p:cNvSpPr>
          <p:nvPr>
            <p:ph idx="1"/>
          </p:nvPr>
        </p:nvSpPr>
        <p:spPr/>
        <p:txBody>
          <a:bodyPr>
            <a:normAutofit lnSpcReduction="10000"/>
          </a:bodyPr>
          <a:lstStyle/>
          <a:p>
            <a:r>
              <a:rPr lang="en-GB" sz="2800" dirty="0" smtClean="0"/>
              <a:t>Signal to Noise Ratio (SNR)</a:t>
            </a:r>
          </a:p>
          <a:p>
            <a:r>
              <a:rPr lang="en-GB" sz="2800" dirty="0" smtClean="0"/>
              <a:t>Relative Calibration </a:t>
            </a:r>
          </a:p>
          <a:p>
            <a:pPr lvl="2"/>
            <a:r>
              <a:rPr lang="en-GB" sz="2600" dirty="0" smtClean="0"/>
              <a:t>Detector non-uniformity</a:t>
            </a:r>
          </a:p>
          <a:p>
            <a:pPr lvl="2"/>
            <a:r>
              <a:rPr lang="en-GB" sz="2600" dirty="0" smtClean="0"/>
              <a:t>Vignetting effects</a:t>
            </a:r>
          </a:p>
          <a:p>
            <a:r>
              <a:rPr lang="en-GB" sz="2800" dirty="0" smtClean="0"/>
              <a:t>Spatial Resolution (Modulation Transfer Function – MTF at Nyquist)</a:t>
            </a:r>
          </a:p>
          <a:p>
            <a:r>
              <a:rPr lang="en-GB" sz="2800" dirty="0" smtClean="0"/>
              <a:t>Relationship between raw signal level and incoming radiant energy</a:t>
            </a:r>
          </a:p>
          <a:p>
            <a:r>
              <a:rPr lang="en-GB" sz="2800" dirty="0" smtClean="0"/>
              <a:t>Instrumental or processing artefacts</a:t>
            </a:r>
            <a:endParaRPr lang="en-GB" sz="2800" dirty="0"/>
          </a:p>
        </p:txBody>
      </p:sp>
    </p:spTree>
    <p:extLst>
      <p:ext uri="{BB962C8B-B14F-4D97-AF65-F5344CB8AC3E}">
        <p14:creationId xmlns:p14="http://schemas.microsoft.com/office/powerpoint/2010/main" val="1611441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On-board calibration - VISCAL</a:t>
            </a:r>
            <a:endParaRPr lang="en-GB" sz="3200" cap="none" dirty="0"/>
          </a:p>
        </p:txBody>
      </p:sp>
      <p:sp>
        <p:nvSpPr>
          <p:cNvPr id="3" name="Content Placeholder 2"/>
          <p:cNvSpPr>
            <a:spLocks noGrp="1"/>
          </p:cNvSpPr>
          <p:nvPr>
            <p:ph idx="1"/>
          </p:nvPr>
        </p:nvSpPr>
        <p:spPr>
          <a:xfrm>
            <a:off x="6012159" y="2011680"/>
            <a:ext cx="3024337" cy="4206240"/>
          </a:xfrm>
        </p:spPr>
        <p:txBody>
          <a:bodyPr>
            <a:normAutofit lnSpcReduction="10000"/>
          </a:bodyPr>
          <a:lstStyle/>
          <a:p>
            <a:r>
              <a:rPr lang="en-GB" dirty="0" smtClean="0"/>
              <a:t>VISCAL is a calibration device for the visible bands and the 1.6 um band.</a:t>
            </a:r>
          </a:p>
          <a:p>
            <a:r>
              <a:rPr lang="en-GB" dirty="0" smtClean="0"/>
              <a:t>Piece of OPAL characterised by NPL in the lab under 0</a:t>
            </a:r>
            <a:r>
              <a:rPr lang="en-GB" dirty="0" smtClean="0">
                <a:sym typeface="Symbol" panose="05050102010706020507" pitchFamily="18" charset="2"/>
              </a:rPr>
              <a:t></a:t>
            </a:r>
            <a:r>
              <a:rPr lang="en-GB" dirty="0" smtClean="0"/>
              <a:t>/45</a:t>
            </a:r>
            <a:r>
              <a:rPr lang="en-GB" dirty="0" smtClean="0">
                <a:sym typeface="Symbol" panose="05050102010706020507" pitchFamily="18" charset="2"/>
              </a:rPr>
              <a:t></a:t>
            </a:r>
            <a:r>
              <a:rPr lang="en-GB" dirty="0" smtClean="0"/>
              <a:t> conditions.</a:t>
            </a:r>
          </a:p>
          <a:p>
            <a:r>
              <a:rPr lang="en-GB" dirty="0" smtClean="0"/>
              <a:t>Photodiode placed by mirror M2 to monitor the signal, VISCAL data and photodiode information both recorded.</a:t>
            </a:r>
            <a:endParaRPr lang="en-GB" dirty="0"/>
          </a:p>
        </p:txBody>
      </p:sp>
      <p:pic>
        <p:nvPicPr>
          <p:cNvPr id="5" name="Picture 4"/>
          <p:cNvPicPr>
            <a:picLocks noChangeAspect="1"/>
          </p:cNvPicPr>
          <p:nvPr/>
        </p:nvPicPr>
        <p:blipFill>
          <a:blip r:embed="rId2"/>
          <a:stretch>
            <a:fillRect/>
          </a:stretch>
        </p:blipFill>
        <p:spPr>
          <a:xfrm>
            <a:off x="323528" y="2276872"/>
            <a:ext cx="5606125" cy="3600400"/>
          </a:xfrm>
          <a:prstGeom prst="rect">
            <a:avLst/>
          </a:prstGeom>
        </p:spPr>
      </p:pic>
      <p:sp>
        <p:nvSpPr>
          <p:cNvPr id="6" name="Rectangle 5"/>
          <p:cNvSpPr/>
          <p:nvPr/>
        </p:nvSpPr>
        <p:spPr>
          <a:xfrm>
            <a:off x="2987824" y="2780928"/>
            <a:ext cx="2941829"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1907704" y="4005064"/>
            <a:ext cx="144016" cy="14401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028761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Simplified Calibration Equations (1)</a:t>
            </a:r>
            <a:endParaRPr lang="en-GB" sz="3200" cap="none" dirty="0"/>
          </a:p>
        </p:txBody>
      </p:sp>
      <p:sp>
        <p:nvSpPr>
          <p:cNvPr id="3" name="Content Placeholder 2"/>
          <p:cNvSpPr>
            <a:spLocks noGrp="1"/>
          </p:cNvSpPr>
          <p:nvPr>
            <p:ph idx="1"/>
          </p:nvPr>
        </p:nvSpPr>
        <p:spPr>
          <a:xfrm>
            <a:off x="685019" y="2011680"/>
            <a:ext cx="7772400" cy="429327"/>
          </a:xfrm>
        </p:spPr>
        <p:txBody>
          <a:bodyPr/>
          <a:lstStyle/>
          <a:p>
            <a:pPr marL="0" indent="0">
              <a:buNone/>
            </a:pPr>
            <a:r>
              <a:rPr lang="en-GB" dirty="0" smtClean="0"/>
              <a:t>Radiance = (Counts – Calibration Bias) * Calibration Gain</a:t>
            </a:r>
            <a:endParaRPr lang="en-GB" dirty="0"/>
          </a:p>
        </p:txBody>
      </p:sp>
      <p:cxnSp>
        <p:nvCxnSpPr>
          <p:cNvPr id="5" name="Straight Connector 4"/>
          <p:cNvCxnSpPr/>
          <p:nvPr/>
        </p:nvCxnSpPr>
        <p:spPr>
          <a:xfrm>
            <a:off x="2051720" y="2564904"/>
            <a:ext cx="0" cy="2592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1720" y="5157192"/>
            <a:ext cx="38164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1302565" y="3746107"/>
            <a:ext cx="859531" cy="369332"/>
          </a:xfrm>
          <a:prstGeom prst="rect">
            <a:avLst/>
          </a:prstGeom>
          <a:noFill/>
        </p:spPr>
        <p:txBody>
          <a:bodyPr wrap="none" rtlCol="0">
            <a:spAutoFit/>
          </a:bodyPr>
          <a:lstStyle/>
          <a:p>
            <a:r>
              <a:rPr lang="en-GB" dirty="0" smtClean="0"/>
              <a:t>Counts</a:t>
            </a:r>
            <a:endParaRPr lang="en-GB" dirty="0"/>
          </a:p>
        </p:txBody>
      </p:sp>
      <p:sp>
        <p:nvSpPr>
          <p:cNvPr id="9" name="TextBox 8"/>
          <p:cNvSpPr txBox="1"/>
          <p:nvPr/>
        </p:nvSpPr>
        <p:spPr>
          <a:xfrm>
            <a:off x="3513827" y="5191271"/>
            <a:ext cx="1063112" cy="369332"/>
          </a:xfrm>
          <a:prstGeom prst="rect">
            <a:avLst/>
          </a:prstGeom>
          <a:noFill/>
        </p:spPr>
        <p:txBody>
          <a:bodyPr wrap="none" rtlCol="0">
            <a:spAutoFit/>
          </a:bodyPr>
          <a:lstStyle/>
          <a:p>
            <a:r>
              <a:rPr lang="en-GB" dirty="0" smtClean="0"/>
              <a:t>Radiance</a:t>
            </a:r>
            <a:endParaRPr lang="en-GB" dirty="0"/>
          </a:p>
        </p:txBody>
      </p:sp>
      <p:cxnSp>
        <p:nvCxnSpPr>
          <p:cNvPr id="11" name="Straight Connector 10"/>
          <p:cNvCxnSpPr/>
          <p:nvPr/>
        </p:nvCxnSpPr>
        <p:spPr>
          <a:xfrm flipV="1">
            <a:off x="2051720" y="2852936"/>
            <a:ext cx="3816424" cy="1944216"/>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1720" y="4797152"/>
            <a:ext cx="3816424" cy="0"/>
          </a:xfrm>
          <a:prstGeom prst="line">
            <a:avLst/>
          </a:prstGeom>
          <a:ln w="25400">
            <a:solidFill>
              <a:schemeClr val="bg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71219" y="3501007"/>
            <a:ext cx="0" cy="16561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051720" y="3501007"/>
            <a:ext cx="2519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a:xfrm>
            <a:off x="685018" y="5857152"/>
            <a:ext cx="8063445" cy="42932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Arial Narrow" panose="020B060602020203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Arial Narrow" panose="020B060602020203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Arial Narrow" panose="020B060602020203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Arial Narrow" panose="020B060602020203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GB" dirty="0" smtClean="0"/>
              <a:t>Only additional complexity is the electronic gain factor (Standard/ Target)</a:t>
            </a:r>
            <a:endParaRPr lang="en-GB" dirty="0"/>
          </a:p>
        </p:txBody>
      </p:sp>
      <p:sp>
        <p:nvSpPr>
          <p:cNvPr id="4" name="TextBox 3"/>
          <p:cNvSpPr txBox="1"/>
          <p:nvPr/>
        </p:nvSpPr>
        <p:spPr>
          <a:xfrm>
            <a:off x="5868144" y="4593133"/>
            <a:ext cx="580608" cy="369332"/>
          </a:xfrm>
          <a:prstGeom prst="rect">
            <a:avLst/>
          </a:prstGeom>
          <a:noFill/>
        </p:spPr>
        <p:txBody>
          <a:bodyPr wrap="none" rtlCol="0">
            <a:spAutoFit/>
          </a:bodyPr>
          <a:lstStyle/>
          <a:p>
            <a:r>
              <a:rPr lang="en-GB" dirty="0" smtClean="0"/>
              <a:t>Bias</a:t>
            </a:r>
            <a:endParaRPr lang="en-GB" dirty="0"/>
          </a:p>
        </p:txBody>
      </p:sp>
      <p:sp>
        <p:nvSpPr>
          <p:cNvPr id="6" name="TextBox 5"/>
          <p:cNvSpPr txBox="1"/>
          <p:nvPr/>
        </p:nvSpPr>
        <p:spPr>
          <a:xfrm>
            <a:off x="5364088" y="3045729"/>
            <a:ext cx="2698175" cy="646331"/>
          </a:xfrm>
          <a:prstGeom prst="rect">
            <a:avLst/>
          </a:prstGeom>
          <a:noFill/>
        </p:spPr>
        <p:txBody>
          <a:bodyPr wrap="none" rtlCol="0">
            <a:spAutoFit/>
          </a:bodyPr>
          <a:lstStyle/>
          <a:p>
            <a:r>
              <a:rPr lang="en-GB" dirty="0" smtClean="0"/>
              <a:t>Assume linear relationship</a:t>
            </a:r>
          </a:p>
          <a:p>
            <a:r>
              <a:rPr lang="en-GB" dirty="0"/>
              <a:t>f</a:t>
            </a:r>
            <a:r>
              <a:rPr lang="en-GB" dirty="0" smtClean="0"/>
              <a:t>or </a:t>
            </a:r>
            <a:r>
              <a:rPr lang="en-GB" dirty="0" err="1" smtClean="0"/>
              <a:t>InSb</a:t>
            </a:r>
            <a:r>
              <a:rPr lang="en-GB" dirty="0" smtClean="0"/>
              <a:t> detectors.</a:t>
            </a:r>
            <a:endParaRPr lang="en-GB"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2104143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Simplified </a:t>
            </a:r>
            <a:r>
              <a:rPr lang="en-GB" sz="3200" cap="none" dirty="0"/>
              <a:t>C</a:t>
            </a:r>
            <a:r>
              <a:rPr lang="en-GB" sz="3200" cap="none" dirty="0" smtClean="0"/>
              <a:t>alibration </a:t>
            </a:r>
            <a:r>
              <a:rPr lang="en-GB" sz="3200" cap="none" dirty="0"/>
              <a:t>E</a:t>
            </a:r>
            <a:r>
              <a:rPr lang="en-GB" sz="3200" cap="none" dirty="0" smtClean="0"/>
              <a:t>quations - VISCAL</a:t>
            </a:r>
            <a:endParaRPr lang="en-GB" sz="3200" cap="none" dirty="0"/>
          </a:p>
        </p:txBody>
      </p:sp>
      <p:sp>
        <p:nvSpPr>
          <p:cNvPr id="4" name="Rounded Rectangle 3"/>
          <p:cNvSpPr/>
          <p:nvPr/>
        </p:nvSpPr>
        <p:spPr>
          <a:xfrm>
            <a:off x="321324" y="1988840"/>
            <a:ext cx="2952328" cy="1008112"/>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631" y="2190734"/>
            <a:ext cx="2485714" cy="619048"/>
          </a:xfrm>
        </p:spPr>
      </p:pic>
      <p:sp>
        <p:nvSpPr>
          <p:cNvPr id="20" name="TextBox 19"/>
          <p:cNvSpPr txBox="1"/>
          <p:nvPr/>
        </p:nvSpPr>
        <p:spPr>
          <a:xfrm>
            <a:off x="3506959" y="1988840"/>
            <a:ext cx="4638514" cy="2308324"/>
          </a:xfrm>
          <a:prstGeom prst="rect">
            <a:avLst/>
          </a:prstGeom>
          <a:solidFill>
            <a:schemeClr val="bg1"/>
          </a:solidFill>
        </p:spPr>
        <p:txBody>
          <a:bodyPr wrap="none" rtlCol="0">
            <a:spAutoFit/>
          </a:bodyPr>
          <a:lstStyle/>
          <a:p>
            <a:r>
              <a:rPr lang="en-GB" dirty="0" smtClean="0">
                <a:latin typeface="Arial Narrow" panose="020B0606020202030204" pitchFamily="34" charset="0"/>
              </a:rPr>
              <a:t>For VISCAL</a:t>
            </a:r>
            <a:r>
              <a:rPr lang="en-GB" dirty="0" smtClean="0">
                <a:latin typeface="Symbol" panose="05050102010706020507" pitchFamily="18" charset="2"/>
              </a:rPr>
              <a:t> </a:t>
            </a:r>
            <a:r>
              <a:rPr lang="en-GB" dirty="0" smtClean="0">
                <a:latin typeface="Symbol" panose="05050102010706020507" pitchFamily="18" charset="2"/>
                <a:sym typeface="Symbol" panose="05050102010706020507" pitchFamily="18" charset="2"/>
              </a:rPr>
              <a:t></a:t>
            </a:r>
            <a:r>
              <a:rPr lang="en-GB" dirty="0" smtClean="0">
                <a:latin typeface="Symbol" panose="05050102010706020507" pitchFamily="18" charset="2"/>
              </a:rPr>
              <a:t> </a:t>
            </a:r>
            <a:r>
              <a:rPr lang="en-GB" dirty="0" smtClean="0">
                <a:latin typeface="Arial Narrow" panose="020B0606020202030204" pitchFamily="34" charset="0"/>
              </a:rPr>
              <a:t>= 0</a:t>
            </a:r>
          </a:p>
          <a:p>
            <a:r>
              <a:rPr lang="en-GB" dirty="0" smtClean="0">
                <a:latin typeface="Arial Narrow" panose="020B0606020202030204" pitchFamily="34" charset="0"/>
              </a:rPr>
              <a:t>Cos 0 = 1</a:t>
            </a:r>
          </a:p>
          <a:p>
            <a:endParaRPr lang="en-GB" dirty="0" smtClean="0">
              <a:latin typeface="Arial Narrow" panose="020B0606020202030204" pitchFamily="34" charset="0"/>
            </a:endParaRPr>
          </a:p>
          <a:p>
            <a:r>
              <a:rPr lang="en-GB" dirty="0" smtClean="0">
                <a:latin typeface="Arial Narrow" panose="020B0606020202030204" pitchFamily="34" charset="0"/>
              </a:rPr>
              <a:t>We can rewrite the equation to be</a:t>
            </a:r>
          </a:p>
          <a:p>
            <a:endParaRPr lang="en-GB" dirty="0">
              <a:latin typeface="Arial Narrow" panose="020B0606020202030204" pitchFamily="34" charset="0"/>
            </a:endParaRPr>
          </a:p>
          <a:p>
            <a:r>
              <a:rPr lang="en-GB" dirty="0" smtClean="0">
                <a:latin typeface="Arial Narrow" panose="020B0606020202030204" pitchFamily="34" charset="0"/>
              </a:rPr>
              <a:t>	L (Radiance) = (VISCAL Reflectance) / d</a:t>
            </a:r>
            <a:r>
              <a:rPr lang="en-GB" baseline="30000" dirty="0" smtClean="0">
                <a:latin typeface="Arial Narrow" panose="020B0606020202030204" pitchFamily="34" charset="0"/>
              </a:rPr>
              <a:t>2</a:t>
            </a:r>
            <a:r>
              <a:rPr lang="en-GB" dirty="0" smtClean="0">
                <a:latin typeface="Arial Narrow" panose="020B0606020202030204" pitchFamily="34" charset="0"/>
              </a:rPr>
              <a:t> </a:t>
            </a:r>
          </a:p>
          <a:p>
            <a:endParaRPr lang="en-GB" dirty="0">
              <a:latin typeface="Arial Narrow" panose="020B0606020202030204" pitchFamily="34" charset="0"/>
            </a:endParaRPr>
          </a:p>
          <a:p>
            <a:r>
              <a:rPr lang="en-GB" dirty="0" smtClean="0">
                <a:latin typeface="Arial Narrow" panose="020B0606020202030204" pitchFamily="34" charset="0"/>
              </a:rPr>
              <a:t>As all the rest of the items are constants. </a:t>
            </a:r>
          </a:p>
        </p:txBody>
      </p:sp>
      <p:sp>
        <p:nvSpPr>
          <p:cNvPr id="3" name="Rectangle 2"/>
          <p:cNvSpPr/>
          <p:nvPr/>
        </p:nvSpPr>
        <p:spPr>
          <a:xfrm>
            <a:off x="667088" y="4077072"/>
            <a:ext cx="6464668" cy="2031325"/>
          </a:xfrm>
          <a:prstGeom prst="rect">
            <a:avLst/>
          </a:prstGeom>
        </p:spPr>
        <p:txBody>
          <a:bodyPr wrap="square">
            <a:spAutoFit/>
          </a:bodyPr>
          <a:lstStyle/>
          <a:p>
            <a:r>
              <a:rPr lang="en-GB" dirty="0">
                <a:latin typeface="Arial Narrow" panose="020B0606020202030204" pitchFamily="34" charset="0"/>
              </a:rPr>
              <a:t>Now since we know </a:t>
            </a:r>
            <a:endParaRPr lang="en-GB" dirty="0" smtClean="0">
              <a:latin typeface="Arial Narrow" panose="020B0606020202030204" pitchFamily="34" charset="0"/>
            </a:endParaRPr>
          </a:p>
          <a:p>
            <a:endParaRPr lang="en-GB" dirty="0">
              <a:latin typeface="Arial Narrow" panose="020B0606020202030204" pitchFamily="34" charset="0"/>
            </a:endParaRPr>
          </a:p>
          <a:p>
            <a:r>
              <a:rPr lang="en-GB" dirty="0" smtClean="0">
                <a:latin typeface="Arial Narrow" panose="020B0606020202030204" pitchFamily="34" charset="0"/>
              </a:rPr>
              <a:t>	</a:t>
            </a:r>
            <a:r>
              <a:rPr lang="en-GB" dirty="0" smtClean="0"/>
              <a:t>Radiance </a:t>
            </a:r>
            <a:r>
              <a:rPr lang="en-GB" dirty="0"/>
              <a:t>= (Counts – Calibration Bias) * Calibration </a:t>
            </a:r>
            <a:r>
              <a:rPr lang="en-GB" dirty="0" smtClean="0"/>
              <a:t>Gain</a:t>
            </a:r>
          </a:p>
          <a:p>
            <a:endParaRPr lang="en-GB" dirty="0" smtClean="0"/>
          </a:p>
          <a:p>
            <a:r>
              <a:rPr lang="en-GB" dirty="0" smtClean="0"/>
              <a:t>Then if assume the calibration gain is fixed and calibration bias is fixed, then we can see that the number of counts should vary with the earth-sun distance squared, assuming nothing changes.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91682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cap="none" dirty="0" smtClean="0"/>
              <a:t>Standard Calibration </a:t>
            </a:r>
            <a:r>
              <a:rPr lang="en-GB" sz="3200" cap="none" dirty="0"/>
              <a:t>E</a:t>
            </a:r>
            <a:r>
              <a:rPr lang="en-GB" sz="3200" cap="none" dirty="0" smtClean="0"/>
              <a:t>quations – SCENE (TARGET)</a:t>
            </a:r>
            <a:endParaRPr lang="en-GB" sz="3200" cap="none" dirty="0"/>
          </a:p>
        </p:txBody>
      </p:sp>
      <p:sp>
        <p:nvSpPr>
          <p:cNvPr id="4" name="Rounded Rectangle 3"/>
          <p:cNvSpPr/>
          <p:nvPr/>
        </p:nvSpPr>
        <p:spPr>
          <a:xfrm>
            <a:off x="321324" y="1988840"/>
            <a:ext cx="2952328" cy="1008112"/>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631" y="2190734"/>
            <a:ext cx="2485714" cy="619048"/>
          </a:xfrm>
        </p:spPr>
      </p:pic>
      <p:sp>
        <p:nvSpPr>
          <p:cNvPr id="20" name="TextBox 19"/>
          <p:cNvSpPr txBox="1"/>
          <p:nvPr/>
        </p:nvSpPr>
        <p:spPr>
          <a:xfrm>
            <a:off x="3506959" y="1988840"/>
            <a:ext cx="4767652" cy="2862322"/>
          </a:xfrm>
          <a:prstGeom prst="rect">
            <a:avLst/>
          </a:prstGeom>
          <a:solidFill>
            <a:schemeClr val="bg1"/>
          </a:solidFill>
        </p:spPr>
        <p:txBody>
          <a:bodyPr wrap="none" rtlCol="0">
            <a:spAutoFit/>
          </a:bodyPr>
          <a:lstStyle/>
          <a:p>
            <a:r>
              <a:rPr lang="en-GB" dirty="0" smtClean="0">
                <a:latin typeface="Arial Narrow" panose="020B0606020202030204" pitchFamily="34" charset="0"/>
              </a:rPr>
              <a:t>Over a whole orbit we can assume we get an average</a:t>
            </a:r>
            <a:r>
              <a:rPr lang="en-GB" dirty="0" smtClean="0">
                <a:latin typeface="Symbol" panose="05050102010706020507" pitchFamily="18" charset="2"/>
              </a:rPr>
              <a:t> </a:t>
            </a:r>
          </a:p>
          <a:p>
            <a:pPr marL="285750" indent="-285750">
              <a:buFont typeface="Symbol" panose="05050102010706020507" pitchFamily="18" charset="2"/>
              <a:buChar char="q"/>
            </a:pPr>
            <a:r>
              <a:rPr lang="en-GB" dirty="0" smtClean="0">
                <a:latin typeface="Arial Narrow" panose="020B0606020202030204" pitchFamily="34" charset="0"/>
              </a:rPr>
              <a:t>= Constant. So (</a:t>
            </a:r>
            <a:r>
              <a:rPr lang="en-GB" dirty="0" err="1" smtClean="0">
                <a:latin typeface="Arial Narrow" panose="020B0606020202030204" pitchFamily="34" charset="0"/>
              </a:rPr>
              <a:t>Esun</a:t>
            </a:r>
            <a:r>
              <a:rPr lang="en-GB" dirty="0" smtClean="0">
                <a:latin typeface="Arial Narrow" panose="020B0606020202030204" pitchFamily="34" charset="0"/>
              </a:rPr>
              <a:t> Cos </a:t>
            </a:r>
            <a:r>
              <a:rPr lang="en-GB" dirty="0" smtClean="0">
                <a:latin typeface="Symbol" panose="05050102010706020507" pitchFamily="18" charset="2"/>
                <a:sym typeface="Symbol" panose="05050102010706020507" pitchFamily="18" charset="2"/>
              </a:rPr>
              <a:t></a:t>
            </a:r>
            <a:r>
              <a:rPr lang="en-GB" dirty="0" smtClean="0">
                <a:latin typeface="Arial Narrow" panose="020B0606020202030204" pitchFamily="34" charset="0"/>
                <a:sym typeface="Symbol" panose="05050102010706020507" pitchFamily="18" charset="2"/>
              </a:rPr>
              <a:t>) becomes a constant.</a:t>
            </a:r>
          </a:p>
          <a:p>
            <a:pPr marL="285750" indent="-285750">
              <a:buFont typeface="Symbol" panose="05050102010706020507" pitchFamily="18" charset="2"/>
              <a:buChar char="q"/>
            </a:pPr>
            <a:endParaRPr lang="en-GB" dirty="0">
              <a:latin typeface="Arial Narrow" panose="020B0606020202030204" pitchFamily="34" charset="0"/>
              <a:sym typeface="Symbol" panose="05050102010706020507" pitchFamily="18" charset="2"/>
            </a:endParaRPr>
          </a:p>
          <a:p>
            <a:r>
              <a:rPr lang="en-GB" dirty="0" smtClean="0">
                <a:latin typeface="Arial Narrow" panose="020B0606020202030204" pitchFamily="34" charset="0"/>
                <a:sym typeface="Symbol" panose="05050102010706020507" pitchFamily="18" charset="2"/>
              </a:rPr>
              <a:t>If we assume the earth’s albedo is constant then</a:t>
            </a:r>
            <a:endParaRPr lang="en-GB" dirty="0" smtClean="0">
              <a:latin typeface="Arial Narrow" panose="020B0606020202030204" pitchFamily="34" charset="0"/>
            </a:endParaRPr>
          </a:p>
          <a:p>
            <a:endParaRPr lang="en-GB" dirty="0" smtClean="0">
              <a:latin typeface="Arial Narrow" panose="020B0606020202030204" pitchFamily="34" charset="0"/>
            </a:endParaRPr>
          </a:p>
          <a:p>
            <a:r>
              <a:rPr lang="en-GB" dirty="0" smtClean="0">
                <a:latin typeface="Arial Narrow" panose="020B0606020202030204" pitchFamily="34" charset="0"/>
              </a:rPr>
              <a:t>We can rewrite the equation to be</a:t>
            </a:r>
          </a:p>
          <a:p>
            <a:endParaRPr lang="en-GB" dirty="0">
              <a:latin typeface="Arial Narrow" panose="020B0606020202030204" pitchFamily="34" charset="0"/>
            </a:endParaRPr>
          </a:p>
          <a:p>
            <a:r>
              <a:rPr lang="en-GB" dirty="0" smtClean="0">
                <a:latin typeface="Arial Narrow" panose="020B0606020202030204" pitchFamily="34" charset="0"/>
              </a:rPr>
              <a:t>	L (Radiance) = (Earth’s albedo) / d</a:t>
            </a:r>
            <a:r>
              <a:rPr lang="en-GB" baseline="30000" dirty="0" smtClean="0">
                <a:latin typeface="Arial Narrow" panose="020B0606020202030204" pitchFamily="34" charset="0"/>
              </a:rPr>
              <a:t>2</a:t>
            </a:r>
            <a:r>
              <a:rPr lang="en-GB" dirty="0" smtClean="0">
                <a:latin typeface="Arial Narrow" panose="020B0606020202030204" pitchFamily="34" charset="0"/>
              </a:rPr>
              <a:t> </a:t>
            </a:r>
          </a:p>
          <a:p>
            <a:endParaRPr lang="en-GB" dirty="0">
              <a:latin typeface="Arial Narrow" panose="020B0606020202030204" pitchFamily="34" charset="0"/>
            </a:endParaRPr>
          </a:p>
          <a:p>
            <a:r>
              <a:rPr lang="en-GB" dirty="0" smtClean="0">
                <a:latin typeface="Arial Narrow" panose="020B0606020202030204" pitchFamily="34" charset="0"/>
              </a:rPr>
              <a:t>As all the rest of the items are constants. </a:t>
            </a:r>
          </a:p>
        </p:txBody>
      </p:sp>
      <p:sp>
        <p:nvSpPr>
          <p:cNvPr id="3" name="Rectangle 2"/>
          <p:cNvSpPr/>
          <p:nvPr/>
        </p:nvSpPr>
        <p:spPr>
          <a:xfrm>
            <a:off x="658379" y="4581128"/>
            <a:ext cx="6464668" cy="2031325"/>
          </a:xfrm>
          <a:prstGeom prst="rect">
            <a:avLst/>
          </a:prstGeom>
        </p:spPr>
        <p:txBody>
          <a:bodyPr wrap="square">
            <a:spAutoFit/>
          </a:bodyPr>
          <a:lstStyle/>
          <a:p>
            <a:r>
              <a:rPr lang="en-GB" dirty="0">
                <a:latin typeface="Arial Narrow" panose="020B0606020202030204" pitchFamily="34" charset="0"/>
              </a:rPr>
              <a:t>Now since we know </a:t>
            </a:r>
            <a:endParaRPr lang="en-GB" dirty="0" smtClean="0">
              <a:latin typeface="Arial Narrow" panose="020B0606020202030204" pitchFamily="34" charset="0"/>
            </a:endParaRPr>
          </a:p>
          <a:p>
            <a:endParaRPr lang="en-GB" dirty="0">
              <a:latin typeface="Arial Narrow" panose="020B0606020202030204" pitchFamily="34" charset="0"/>
            </a:endParaRPr>
          </a:p>
          <a:p>
            <a:r>
              <a:rPr lang="en-GB" dirty="0" smtClean="0">
                <a:latin typeface="Arial Narrow" panose="020B0606020202030204" pitchFamily="34" charset="0"/>
              </a:rPr>
              <a:t>	</a:t>
            </a:r>
            <a:r>
              <a:rPr lang="en-GB" dirty="0" smtClean="0"/>
              <a:t>Radiance </a:t>
            </a:r>
            <a:r>
              <a:rPr lang="en-GB" dirty="0"/>
              <a:t>= (Counts – Calibration Bias) * Calibration </a:t>
            </a:r>
            <a:r>
              <a:rPr lang="en-GB" dirty="0" smtClean="0"/>
              <a:t>Gain</a:t>
            </a:r>
          </a:p>
          <a:p>
            <a:endParaRPr lang="en-GB" dirty="0" smtClean="0"/>
          </a:p>
          <a:p>
            <a:r>
              <a:rPr lang="en-GB" dirty="0" smtClean="0"/>
              <a:t>Then if assume the calibration gain is fixed and calibration bias is fixed, then we can see that the number of counts should vary with the earth-sun distance squared, assuming nothing changes.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16428797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Level 0 Processing</a:t>
            </a:r>
            <a:endParaRPr lang="en-GB" cap="none" dirty="0"/>
          </a:p>
        </p:txBody>
      </p:sp>
      <p:sp>
        <p:nvSpPr>
          <p:cNvPr id="3" name="Content Placeholder 2"/>
          <p:cNvSpPr>
            <a:spLocks noGrp="1"/>
          </p:cNvSpPr>
          <p:nvPr>
            <p:ph idx="1"/>
          </p:nvPr>
        </p:nvSpPr>
        <p:spPr/>
        <p:txBody>
          <a:bodyPr/>
          <a:lstStyle/>
          <a:p>
            <a:r>
              <a:rPr lang="en-GB" dirty="0" smtClean="0"/>
              <a:t>So the counts we measure for the VISCAL instrument and the counts we measure for our surface (assuming the earths albedo does not change) should be consistent.</a:t>
            </a:r>
          </a:p>
          <a:p>
            <a:r>
              <a:rPr lang="en-GB" dirty="0" smtClean="0"/>
              <a:t>If either the earths albedo changes or the VISCAL changes we should see a drift.</a:t>
            </a:r>
          </a:p>
          <a:p>
            <a:r>
              <a:rPr lang="en-GB" dirty="0" smtClean="0"/>
              <a:t>Used external information to assess changes in earths albedo between 2003 and 2012, the peak to peak variation was given as 0.8% (a one sigma value would be smaller).</a:t>
            </a:r>
            <a:endParaRPr lang="en-GB" dirty="0"/>
          </a:p>
        </p:txBody>
      </p:sp>
    </p:spTree>
    <p:extLst>
      <p:ext uri="{BB962C8B-B14F-4D97-AF65-F5344CB8AC3E}">
        <p14:creationId xmlns:p14="http://schemas.microsoft.com/office/powerpoint/2010/main" val="1751599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Can we treat the Earth’s albedo as a constant?</a:t>
            </a:r>
            <a:endParaRPr lang="en-GB" cap="none" dirty="0"/>
          </a:p>
        </p:txBody>
      </p:sp>
      <p:pic>
        <p:nvPicPr>
          <p:cNvPr id="4" name="Content Placeholder 3"/>
          <p:cNvPicPr>
            <a:picLocks noGrp="1" noChangeAspect="1"/>
          </p:cNvPicPr>
          <p:nvPr>
            <p:ph idx="1"/>
          </p:nvPr>
        </p:nvPicPr>
        <p:blipFill>
          <a:blip r:embed="rId2"/>
          <a:stretch>
            <a:fillRect/>
          </a:stretch>
        </p:blipFill>
        <p:spPr>
          <a:xfrm>
            <a:off x="1115616" y="1916832"/>
            <a:ext cx="6696744" cy="4359733"/>
          </a:xfrm>
          <a:prstGeom prst="rect">
            <a:avLst/>
          </a:prstGeom>
        </p:spPr>
      </p:pic>
    </p:spTree>
    <p:extLst>
      <p:ext uri="{BB962C8B-B14F-4D97-AF65-F5344CB8AC3E}">
        <p14:creationId xmlns:p14="http://schemas.microsoft.com/office/powerpoint/2010/main" val="3654238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So what’s happening here?</a:t>
            </a:r>
            <a:endParaRPr lang="en-GB" cap="none" dirty="0"/>
          </a:p>
        </p:txBody>
      </p:sp>
      <p:pic>
        <p:nvPicPr>
          <p:cNvPr id="4" name="Content Placeholder 3"/>
          <p:cNvPicPr>
            <a:picLocks noGrp="1" noChangeAspect="1"/>
          </p:cNvPicPr>
          <p:nvPr>
            <p:ph idx="1"/>
          </p:nvPr>
        </p:nvPicPr>
        <p:blipFill>
          <a:blip r:embed="rId2"/>
          <a:stretch>
            <a:fillRect/>
          </a:stretch>
        </p:blipFill>
        <p:spPr>
          <a:xfrm>
            <a:off x="1096351" y="1916832"/>
            <a:ext cx="6718112" cy="4248472"/>
          </a:xfrm>
          <a:prstGeom prst="rect">
            <a:avLst/>
          </a:prstGeom>
        </p:spPr>
      </p:pic>
    </p:spTree>
    <p:extLst>
      <p:ext uri="{BB962C8B-B14F-4D97-AF65-F5344CB8AC3E}">
        <p14:creationId xmlns:p14="http://schemas.microsoft.com/office/powerpoint/2010/main" val="2322137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02804" y="692696"/>
            <a:ext cx="7772400" cy="500063"/>
          </a:xfrm>
        </p:spPr>
        <p:txBody>
          <a:bodyPr>
            <a:noAutofit/>
          </a:bodyPr>
          <a:lstStyle/>
          <a:p>
            <a:r>
              <a:rPr lang="en-GB" altLang="en-US" sz="3200" cap="none" dirty="0" smtClean="0"/>
              <a:t>AATSR Drift Analysis – performed using data collected over PICS</a:t>
            </a:r>
          </a:p>
        </p:txBody>
      </p:sp>
      <p:sp>
        <p:nvSpPr>
          <p:cNvPr id="39939" name="Date Placeholder 3"/>
          <p:cNvSpPr>
            <a:spLocks noGrp="1"/>
          </p:cNvSpPr>
          <p:nvPr>
            <p:ph type="dt" sz="quarter" idx="10"/>
          </p:nvPr>
        </p:nvSpPr>
        <p:spPr>
          <a:xfrm>
            <a:off x="762846" y="6347349"/>
            <a:ext cx="259504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dirty="0" smtClean="0"/>
              <a:t>© 2012 RAL Space </a:t>
            </a:r>
          </a:p>
        </p:txBody>
      </p:sp>
      <p:sp>
        <p:nvSpPr>
          <p:cNvPr id="39940" name="TextBox 5"/>
          <p:cNvSpPr txBox="1">
            <a:spLocks noChangeArrowheads="1"/>
          </p:cNvSpPr>
          <p:nvPr/>
        </p:nvSpPr>
        <p:spPr bwMode="auto">
          <a:xfrm>
            <a:off x="323528" y="2060848"/>
            <a:ext cx="3025775" cy="4308872"/>
          </a:xfrm>
          <a:prstGeom prst="rect">
            <a:avLst/>
          </a:prstGeom>
          <a:solidFill>
            <a:schemeClr val="tx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600" dirty="0">
                <a:solidFill>
                  <a:schemeClr val="bg1"/>
                </a:solidFill>
              </a:rPr>
              <a:t>To obtain drift we compare measured BRF against reference BRF for all sites</a:t>
            </a:r>
          </a:p>
          <a:p>
            <a:endParaRPr lang="en-GB" altLang="en-US" sz="1600" dirty="0">
              <a:solidFill>
                <a:schemeClr val="bg1"/>
              </a:solidFill>
            </a:endParaRPr>
          </a:p>
          <a:p>
            <a:r>
              <a:rPr lang="en-GB" altLang="en-US" sz="1600" dirty="0">
                <a:solidFill>
                  <a:schemeClr val="bg1"/>
                </a:solidFill>
              </a:rPr>
              <a:t>Trend is obtained by averaging drift for all sites of </a:t>
            </a:r>
            <a:r>
              <a:rPr lang="en-GB" altLang="en-US" sz="1600" dirty="0" smtClean="0">
                <a:solidFill>
                  <a:schemeClr val="bg1"/>
                </a:solidFill>
              </a:rPr>
              <a:t>90 day </a:t>
            </a:r>
            <a:r>
              <a:rPr lang="en-GB" altLang="en-US" sz="1600" dirty="0">
                <a:solidFill>
                  <a:schemeClr val="bg1"/>
                </a:solidFill>
              </a:rPr>
              <a:t>window filtering for values &lt;</a:t>
            </a:r>
            <a:r>
              <a:rPr lang="en-GB" altLang="en-US" sz="1600" dirty="0" smtClean="0">
                <a:solidFill>
                  <a:schemeClr val="bg1"/>
                </a:solidFill>
              </a:rPr>
              <a:t>2 sigma </a:t>
            </a:r>
            <a:r>
              <a:rPr lang="en-GB" altLang="en-US" sz="1600" dirty="0">
                <a:solidFill>
                  <a:schemeClr val="bg1"/>
                </a:solidFill>
              </a:rPr>
              <a:t>from mean.</a:t>
            </a:r>
          </a:p>
          <a:p>
            <a:endParaRPr lang="en-GB" altLang="en-US" sz="1600" dirty="0">
              <a:solidFill>
                <a:schemeClr val="bg1"/>
              </a:solidFill>
            </a:endParaRPr>
          </a:p>
          <a:p>
            <a:r>
              <a:rPr lang="en-GB" altLang="en-US" sz="1600" dirty="0">
                <a:solidFill>
                  <a:schemeClr val="bg1"/>
                </a:solidFill>
              </a:rPr>
              <a:t>AATSR drift does not follow linear trend as originally expected – suggests a more complex model for drift </a:t>
            </a:r>
          </a:p>
          <a:p>
            <a:endParaRPr lang="en-GB" altLang="en-US" sz="1600" dirty="0">
              <a:solidFill>
                <a:schemeClr val="bg1"/>
              </a:solidFill>
            </a:endParaRPr>
          </a:p>
          <a:p>
            <a:r>
              <a:rPr lang="en-GB" altLang="en-US" sz="1600" dirty="0">
                <a:solidFill>
                  <a:schemeClr val="bg1"/>
                </a:solidFill>
              </a:rPr>
              <a:t>Results provide input to drift correction look-up-table</a:t>
            </a:r>
          </a:p>
          <a:p>
            <a:endParaRPr lang="en-GB" altLang="en-US" sz="1800" dirty="0"/>
          </a:p>
        </p:txBody>
      </p:sp>
      <p:pic>
        <p:nvPicPr>
          <p:cNvPr id="39941" name="Content Placeholder 6" descr="AATSR Long Term Drift (All Sites) - 18-JUL-2012.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07904" y="1992506"/>
            <a:ext cx="5067300" cy="4595812"/>
          </a:xfrm>
        </p:spPr>
      </p:pic>
    </p:spTree>
    <p:extLst>
      <p:ext uri="{BB962C8B-B14F-4D97-AF65-F5344CB8AC3E}">
        <p14:creationId xmlns:p14="http://schemas.microsoft.com/office/powerpoint/2010/main" val="169672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First results </a:t>
            </a:r>
            <a:endParaRPr lang="en-GB" cap="none" dirty="0"/>
          </a:p>
        </p:txBody>
      </p:sp>
      <p:pic>
        <p:nvPicPr>
          <p:cNvPr id="5" name="Content Placeholder 4"/>
          <p:cNvPicPr>
            <a:picLocks noGrp="1" noChangeAspect="1"/>
          </p:cNvPicPr>
          <p:nvPr>
            <p:ph idx="1"/>
          </p:nvPr>
        </p:nvPicPr>
        <p:blipFill>
          <a:blip r:embed="rId2"/>
          <a:stretch>
            <a:fillRect/>
          </a:stretch>
        </p:blipFill>
        <p:spPr>
          <a:xfrm>
            <a:off x="1115616" y="1958429"/>
            <a:ext cx="6738079" cy="42068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2629809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Results – using most recent drift table</a:t>
            </a:r>
            <a:endParaRPr lang="en-GB" cap="none"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2995" y="2564904"/>
            <a:ext cx="4613359" cy="2880320"/>
          </a:xfrm>
          <a:prstGeom prst="rect">
            <a:avLst/>
          </a:prstGeom>
        </p:spPr>
      </p:pic>
      <p:pic>
        <p:nvPicPr>
          <p:cNvPr id="5" name="Picture 4"/>
          <p:cNvPicPr>
            <a:picLocks noChangeAspect="1"/>
          </p:cNvPicPr>
          <p:nvPr/>
        </p:nvPicPr>
        <p:blipFill>
          <a:blip r:embed="rId3"/>
          <a:stretch>
            <a:fillRect/>
          </a:stretch>
        </p:blipFill>
        <p:spPr>
          <a:xfrm>
            <a:off x="4626354" y="2564904"/>
            <a:ext cx="4483481" cy="28803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173783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000" cap="none" dirty="0" smtClean="0"/>
              <a:t>Is it feasible to find all these things in heterogeneous images?</a:t>
            </a:r>
            <a:endParaRPr lang="en-GB" sz="4000" cap="none"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20463644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Results – All bands</a:t>
            </a:r>
            <a:endParaRPr lang="en-GB" cap="none" dirty="0"/>
          </a:p>
        </p:txBody>
      </p:sp>
      <p:pic>
        <p:nvPicPr>
          <p:cNvPr id="4" name="Picture 3"/>
          <p:cNvPicPr>
            <a:picLocks noChangeAspect="1"/>
          </p:cNvPicPr>
          <p:nvPr/>
        </p:nvPicPr>
        <p:blipFill>
          <a:blip r:embed="rId2"/>
          <a:stretch>
            <a:fillRect/>
          </a:stretch>
        </p:blipFill>
        <p:spPr>
          <a:xfrm>
            <a:off x="465983" y="1844824"/>
            <a:ext cx="3889994" cy="2499047"/>
          </a:xfrm>
          <a:prstGeom prst="rect">
            <a:avLst/>
          </a:prstGeom>
        </p:spPr>
      </p:pic>
      <p:pic>
        <p:nvPicPr>
          <p:cNvPr id="6" name="Picture 5"/>
          <p:cNvPicPr>
            <a:picLocks noChangeAspect="1"/>
          </p:cNvPicPr>
          <p:nvPr/>
        </p:nvPicPr>
        <p:blipFill>
          <a:blip r:embed="rId3"/>
          <a:stretch>
            <a:fillRect/>
          </a:stretch>
        </p:blipFill>
        <p:spPr>
          <a:xfrm>
            <a:off x="4387553" y="1848110"/>
            <a:ext cx="3902478" cy="2499047"/>
          </a:xfrm>
          <a:prstGeom prst="rect">
            <a:avLst/>
          </a:prstGeom>
        </p:spPr>
      </p:pic>
      <p:pic>
        <p:nvPicPr>
          <p:cNvPr id="7" name="Picture 6"/>
          <p:cNvPicPr>
            <a:picLocks noChangeAspect="1"/>
          </p:cNvPicPr>
          <p:nvPr/>
        </p:nvPicPr>
        <p:blipFill>
          <a:blip r:embed="rId4"/>
          <a:stretch>
            <a:fillRect/>
          </a:stretch>
        </p:blipFill>
        <p:spPr>
          <a:xfrm>
            <a:off x="465983" y="4339612"/>
            <a:ext cx="3889994" cy="2503307"/>
          </a:xfrm>
          <a:prstGeom prst="rect">
            <a:avLst/>
          </a:prstGeom>
        </p:spPr>
      </p:pic>
      <p:pic>
        <p:nvPicPr>
          <p:cNvPr id="8" name="Picture 7"/>
          <p:cNvPicPr>
            <a:picLocks noChangeAspect="1"/>
          </p:cNvPicPr>
          <p:nvPr/>
        </p:nvPicPr>
        <p:blipFill>
          <a:blip r:embed="rId5"/>
          <a:stretch>
            <a:fillRect/>
          </a:stretch>
        </p:blipFill>
        <p:spPr>
          <a:xfrm>
            <a:off x="4389045" y="4339612"/>
            <a:ext cx="3900986" cy="25033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1045003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possibilities</a:t>
            </a:r>
            <a:endParaRPr lang="en-GB" dirty="0"/>
          </a:p>
        </p:txBody>
      </p:sp>
      <p:sp>
        <p:nvSpPr>
          <p:cNvPr id="3" name="Content Placeholder 2"/>
          <p:cNvSpPr>
            <a:spLocks noGrp="1"/>
          </p:cNvSpPr>
          <p:nvPr>
            <p:ph idx="1"/>
          </p:nvPr>
        </p:nvSpPr>
        <p:spPr/>
        <p:txBody>
          <a:bodyPr/>
          <a:lstStyle/>
          <a:p>
            <a:r>
              <a:rPr lang="en-GB" dirty="0" smtClean="0"/>
              <a:t>The method should validate the calibration drift of sensors with on-board calibration devices that have global or near global coverage</a:t>
            </a:r>
          </a:p>
          <a:p>
            <a:pPr lvl="1"/>
            <a:r>
              <a:rPr lang="en-GB" dirty="0" smtClean="0"/>
              <a:t>MODIS</a:t>
            </a:r>
          </a:p>
          <a:p>
            <a:pPr lvl="1"/>
            <a:r>
              <a:rPr lang="en-GB" dirty="0" smtClean="0"/>
              <a:t>Landsat 7 ETM, Landsat 8 OLI</a:t>
            </a:r>
          </a:p>
          <a:p>
            <a:pPr lvl="1"/>
            <a:r>
              <a:rPr lang="en-GB" dirty="0" smtClean="0"/>
              <a:t>Sentinel-2 MSI</a:t>
            </a:r>
          </a:p>
          <a:p>
            <a:pPr lvl="1"/>
            <a:r>
              <a:rPr lang="en-GB" dirty="0" smtClean="0"/>
              <a:t>Sentinel-3 OLCI</a:t>
            </a:r>
          </a:p>
          <a:p>
            <a:pPr lvl="1"/>
            <a:r>
              <a:rPr lang="en-GB" dirty="0" smtClean="0"/>
              <a:t>Sentinel-3 SLSTR</a:t>
            </a:r>
          </a:p>
          <a:p>
            <a:pPr lvl="1"/>
            <a:r>
              <a:rPr lang="en-GB" dirty="0" smtClean="0"/>
              <a:t>ENVISAT  MERIS</a:t>
            </a:r>
          </a:p>
          <a:p>
            <a:pPr lvl="1"/>
            <a:r>
              <a:rPr lang="en-GB" dirty="0" smtClean="0"/>
              <a:t>ENVISAT AATSR</a:t>
            </a:r>
          </a:p>
          <a:p>
            <a:r>
              <a:rPr lang="en-GB" dirty="0" smtClean="0"/>
              <a:t>Advantage of using multiple sensors, enables extension of the technique to finer sampling (monthly, weekly?)</a:t>
            </a:r>
            <a:endParaRPr lang="en-GB" dirty="0"/>
          </a:p>
        </p:txBody>
      </p:sp>
    </p:spTree>
    <p:extLst>
      <p:ext uri="{BB962C8B-B14F-4D97-AF65-F5344CB8AC3E}">
        <p14:creationId xmlns:p14="http://schemas.microsoft.com/office/powerpoint/2010/main" val="1004425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Conclusions</a:t>
            </a:r>
            <a:endParaRPr lang="en-GB" cap="none" dirty="0"/>
          </a:p>
        </p:txBody>
      </p:sp>
      <p:sp>
        <p:nvSpPr>
          <p:cNvPr id="3" name="Content Placeholder 2"/>
          <p:cNvSpPr>
            <a:spLocks noGrp="1"/>
          </p:cNvSpPr>
          <p:nvPr>
            <p:ph idx="1"/>
          </p:nvPr>
        </p:nvSpPr>
        <p:spPr/>
        <p:txBody>
          <a:bodyPr/>
          <a:lstStyle/>
          <a:p>
            <a:r>
              <a:rPr lang="en-GB" dirty="0" smtClean="0"/>
              <a:t>It has proven possible to evaluate a range of data quality parameters using “normal” heterogeneous images alone, with a level of accuracy of the same order of traditional methods.</a:t>
            </a:r>
          </a:p>
          <a:p>
            <a:r>
              <a:rPr lang="en-GB" dirty="0" smtClean="0"/>
              <a:t>It has proven possible to develop automated methods that use the extracted parameters to correct for various data quality issues.</a:t>
            </a:r>
          </a:p>
          <a:p>
            <a:r>
              <a:rPr lang="en-GB" dirty="0" smtClean="0"/>
              <a:t>Data driven methods provide a very powerful method for determining calibration of sensors with global or near global coverage, which is being extended to more local scales at monthly observation frequency.</a:t>
            </a:r>
          </a:p>
          <a:p>
            <a:r>
              <a:rPr lang="en-GB" dirty="0" smtClean="0"/>
              <a:t>This combined with initiatives such as </a:t>
            </a:r>
            <a:r>
              <a:rPr lang="en-GB" dirty="0" err="1" smtClean="0"/>
              <a:t>RadCalNet</a:t>
            </a:r>
            <a:r>
              <a:rPr lang="en-GB" dirty="0" smtClean="0"/>
              <a:t> and TRUTHS provides a powerful way to automate the calibration and data quality procedures for the </a:t>
            </a:r>
            <a:r>
              <a:rPr lang="en-GB" smtClean="0"/>
              <a:t>user community.</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347608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What do I mean by heterogeneous images ?</a:t>
            </a:r>
            <a:endParaRPr lang="en-GB" cap="none" dirty="0"/>
          </a:p>
        </p:txBody>
      </p:sp>
      <p:sp>
        <p:nvSpPr>
          <p:cNvPr id="3" name="Content Placeholder 2"/>
          <p:cNvSpPr>
            <a:spLocks noGrp="1"/>
          </p:cNvSpPr>
          <p:nvPr>
            <p:ph idx="1"/>
          </p:nvPr>
        </p:nvSpPr>
        <p:spPr/>
        <p:txBody>
          <a:bodyPr/>
          <a:lstStyle/>
          <a:p>
            <a:r>
              <a:rPr lang="en-GB" dirty="0" smtClean="0"/>
              <a:t>Normally collected images of any target type.</a:t>
            </a:r>
            <a:endParaRPr lang="en-GB" dirty="0"/>
          </a:p>
        </p:txBody>
      </p:sp>
      <p:pic>
        <p:nvPicPr>
          <p:cNvPr id="4" name="Picture 8" descr="8592192839_ca67ca0a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36912"/>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8592191303_15c3d4a5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38" y="3966270"/>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8539925728_18931e14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886" y="2907089"/>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591103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800" cap="none" dirty="0" smtClean="0"/>
              <a:t>Why not just keep using established techniques?</a:t>
            </a:r>
            <a:endParaRPr lang="en-GB" sz="4800" cap="none"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986761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Origins of the ideas</a:t>
            </a:r>
            <a:endParaRPr lang="en-GB" cap="none" dirty="0"/>
          </a:p>
        </p:txBody>
      </p:sp>
      <p:sp>
        <p:nvSpPr>
          <p:cNvPr id="3" name="Content Placeholder 2"/>
          <p:cNvSpPr>
            <a:spLocks noGrp="1"/>
          </p:cNvSpPr>
          <p:nvPr>
            <p:ph idx="1"/>
          </p:nvPr>
        </p:nvSpPr>
        <p:spPr>
          <a:xfrm>
            <a:off x="685019" y="2114232"/>
            <a:ext cx="3670957" cy="4103687"/>
          </a:xfrm>
        </p:spPr>
        <p:txBody>
          <a:bodyPr>
            <a:noAutofit/>
          </a:bodyPr>
          <a:lstStyle/>
          <a:p>
            <a:pPr marL="0" indent="0">
              <a:buNone/>
            </a:pPr>
            <a:r>
              <a:rPr lang="en-GB" sz="2400" dirty="0" smtClean="0"/>
              <a:t>Worked with small-satellites (no on-board calibrator)</a:t>
            </a:r>
          </a:p>
          <a:p>
            <a:pPr marL="0" indent="0">
              <a:buNone/>
            </a:pPr>
            <a:r>
              <a:rPr lang="en-GB" sz="2400" dirty="0" smtClean="0"/>
              <a:t>Multiple satellites (at one time five)</a:t>
            </a:r>
          </a:p>
          <a:p>
            <a:pPr marL="0" indent="0">
              <a:buNone/>
            </a:pPr>
            <a:r>
              <a:rPr lang="en-GB" sz="2400" dirty="0" smtClean="0"/>
              <a:t>We could spare 6% of our time (two people part time)</a:t>
            </a:r>
          </a:p>
          <a:p>
            <a:pPr marL="0" indent="0">
              <a:buNone/>
            </a:pPr>
            <a:r>
              <a:rPr lang="en-GB" sz="2400" dirty="0" smtClean="0"/>
              <a:t>Always a commercial push not to occupy the sensor with Calibration images</a:t>
            </a:r>
            <a:endParaRPr lang="en-GB" sz="2400" dirty="0"/>
          </a:p>
        </p:txBody>
      </p:sp>
      <p:sp>
        <p:nvSpPr>
          <p:cNvPr id="5" name="Rectangle 4"/>
          <p:cNvSpPr/>
          <p:nvPr/>
        </p:nvSpPr>
        <p:spPr>
          <a:xfrm>
            <a:off x="611560" y="2924944"/>
            <a:ext cx="4032448" cy="8640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descr="NigeriaSa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114233"/>
            <a:ext cx="3914775" cy="41036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1560" y="3789040"/>
            <a:ext cx="4032448"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1560" y="2060121"/>
            <a:ext cx="4032448" cy="8640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11560" y="4581128"/>
            <a:ext cx="4024254" cy="146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65304"/>
            <a:ext cx="1682598" cy="2177480"/>
          </a:xfrm>
          <a:prstGeom prst="rect">
            <a:avLst/>
          </a:prstGeom>
        </p:spPr>
      </p:pic>
    </p:spTree>
    <p:extLst>
      <p:ext uri="{BB962C8B-B14F-4D97-AF65-F5344CB8AC3E}">
        <p14:creationId xmlns:p14="http://schemas.microsoft.com/office/powerpoint/2010/main" val="39776036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9998</TotalTime>
  <Words>2402</Words>
  <Application>Microsoft Office PowerPoint</Application>
  <PresentationFormat>On-screen Show (4:3)</PresentationFormat>
  <Paragraphs>269</Paragraphs>
  <Slides>62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 Narrow</vt:lpstr>
      <vt:lpstr>Calibri</vt:lpstr>
      <vt:lpstr>Corbel</vt:lpstr>
      <vt:lpstr>ＭＳ Ｐゴシック</vt:lpstr>
      <vt:lpstr>Symbol</vt:lpstr>
      <vt:lpstr>Wingdings</vt:lpstr>
      <vt:lpstr>Banded</vt:lpstr>
      <vt:lpstr>The application of data driven methods for the monitoring of calibration and data quality of Earth Observation sensors</vt:lpstr>
      <vt:lpstr>Question addressed</vt:lpstr>
      <vt:lpstr>Which image is more useful for calibration and data quality assessment?</vt:lpstr>
      <vt:lpstr>Which image is more useful for calibration and data quality assessment?</vt:lpstr>
      <vt:lpstr>Every image has more or less the same information…</vt:lpstr>
      <vt:lpstr>Is it feasible to find all these things in heterogeneous images?</vt:lpstr>
      <vt:lpstr>What do I mean by heterogeneous images ?</vt:lpstr>
      <vt:lpstr>Why not just keep using established techniques?</vt:lpstr>
      <vt:lpstr>Origins of the ideas</vt:lpstr>
      <vt:lpstr>Used “traditional” methods of calibration</vt:lpstr>
      <vt:lpstr>“Traditional” unfortunately meant time consuming</vt:lpstr>
      <vt:lpstr>Traditional results may be conflicting</vt:lpstr>
      <vt:lpstr>On-board systems may give variable results</vt:lpstr>
      <vt:lpstr>Decided to develop methods based on data alone – “Data Driven” methods</vt:lpstr>
      <vt:lpstr>Simplified Calibration Equations (1)</vt:lpstr>
      <vt:lpstr>What it would be nice to do…!</vt:lpstr>
      <vt:lpstr>Current status (IDEAS+ and ALTS projects, ESA) </vt:lpstr>
      <vt:lpstr>Signal to Noise Ratio (SNR)</vt:lpstr>
      <vt:lpstr>SNR Measurement</vt:lpstr>
      <vt:lpstr>SNR Modelling and Measurement</vt:lpstr>
      <vt:lpstr>SNR Modelling and Measurement</vt:lpstr>
      <vt:lpstr>SNR Modelling and Measurement</vt:lpstr>
      <vt:lpstr>Future plans for SNR</vt:lpstr>
      <vt:lpstr>Relative Calibration Curve</vt:lpstr>
      <vt:lpstr>Relative Calibration using “flat-fields”</vt:lpstr>
      <vt:lpstr>Relative Calibration using “Side Slither”</vt:lpstr>
      <vt:lpstr>Relative Calibration using the on-board diffuser</vt:lpstr>
      <vt:lpstr>Relative Calibration Curve – Heterogeneous images</vt:lpstr>
      <vt:lpstr>Relative Calibration Curve</vt:lpstr>
      <vt:lpstr>Can we get a relative calibration curve for every image?</vt:lpstr>
      <vt:lpstr>If we look at the data differently, forget averages…</vt:lpstr>
      <vt:lpstr>Instrument focus and MTF</vt:lpstr>
      <vt:lpstr>Instrument focus and MTF</vt:lpstr>
      <vt:lpstr>Instrument focus and MTF</vt:lpstr>
      <vt:lpstr>Instrument focus and MTF</vt:lpstr>
      <vt:lpstr>Instrument focus and MTF</vt:lpstr>
      <vt:lpstr>Instrument focus and MTF</vt:lpstr>
      <vt:lpstr>Instrument focus and MTF</vt:lpstr>
      <vt:lpstr>Instrument focus and MTF</vt:lpstr>
      <vt:lpstr>Instrument focus and MTF</vt:lpstr>
      <vt:lpstr>Instrument focus and MTF</vt:lpstr>
      <vt:lpstr>What else could we do with this?</vt:lpstr>
      <vt:lpstr>MTF change with TDI sensors</vt:lpstr>
      <vt:lpstr>Atmospheric effects</vt:lpstr>
      <vt:lpstr>Micro-vibration</vt:lpstr>
      <vt:lpstr>Micro-vibration</vt:lpstr>
      <vt:lpstr>Absolute Calibration drift</vt:lpstr>
      <vt:lpstr>Absolute Calibration drift</vt:lpstr>
      <vt:lpstr>Absolute Calibration drift</vt:lpstr>
      <vt:lpstr>On-board calibration - VISCAL</vt:lpstr>
      <vt:lpstr>Simplified Calibration Equations (1)</vt:lpstr>
      <vt:lpstr>Simplified Calibration Equations - VISCAL</vt:lpstr>
      <vt:lpstr>Standard Calibration Equations – SCENE (TARGET)</vt:lpstr>
      <vt:lpstr>Level 0 Processing</vt:lpstr>
      <vt:lpstr>Can we treat the Earth’s albedo as a constant?</vt:lpstr>
      <vt:lpstr>So what’s happening here?</vt:lpstr>
      <vt:lpstr>AATSR Drift Analysis – performed using data collected over PICS</vt:lpstr>
      <vt:lpstr>First results </vt:lpstr>
      <vt:lpstr>Results – using most recent drift table</vt:lpstr>
      <vt:lpstr>Results – All bands</vt:lpstr>
      <vt:lpstr>possibilities</vt:lpstr>
      <vt:lpstr>Conclusions</vt:lpstr>
    </vt:vector>
  </TitlesOfParts>
  <Company>SSTL-UK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Mackin</dc:creator>
  <cp:lastModifiedBy>Stephen Mackin</cp:lastModifiedBy>
  <cp:revision>381</cp:revision>
  <dcterms:created xsi:type="dcterms:W3CDTF">2014-08-18T08:26:22Z</dcterms:created>
  <dcterms:modified xsi:type="dcterms:W3CDTF">2015-10-07T20:53:32Z</dcterms:modified>
</cp:coreProperties>
</file>