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jan R. Bojkov" initials="BR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282"/>
    <a:srgbClr val="93F451"/>
    <a:srgbClr val="5ABA79"/>
    <a:srgbClr val="0098DB"/>
    <a:srgbClr val="00549F"/>
    <a:srgbClr val="FDC82F"/>
    <a:srgbClr val="00338D"/>
    <a:srgbClr val="D0103A"/>
    <a:srgbClr val="008542"/>
    <a:srgbClr val="E3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8211" autoAdjust="0"/>
  </p:normalViewPr>
  <p:slideViewPr>
    <p:cSldViewPr snapToGrid="0">
      <p:cViewPr varScale="1">
        <p:scale>
          <a:sx n="102" d="100"/>
          <a:sy n="102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09/10/15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693738"/>
            <a:ext cx="46212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>
                <a:solidFill>
                  <a:srgbClr val="A6A6A6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rgbClr val="A6A6A6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9" name="Picture 6" descr="01_logo_silver_pantone_transparent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50" y="381600"/>
            <a:ext cx="1279398" cy="46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3514" y="381712"/>
            <a:ext cx="1172727" cy="46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  <a:lvl2pPr>
              <a:defRPr>
                <a:solidFill>
                  <a:srgbClr val="A6A6A6"/>
                </a:solidFill>
              </a:defRPr>
            </a:lvl2pPr>
            <a:lvl3pPr>
              <a:defRPr>
                <a:solidFill>
                  <a:srgbClr val="A6A6A6"/>
                </a:solidFill>
              </a:defRPr>
            </a:lvl3pPr>
            <a:lvl4pPr>
              <a:defRPr>
                <a:solidFill>
                  <a:srgbClr val="A6A6A6"/>
                </a:solidFill>
              </a:defRPr>
            </a:lvl4pPr>
            <a:lvl5pPr>
              <a:defRPr>
                <a:solidFill>
                  <a:srgbClr val="A6A6A6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A6A6A6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A6A6A6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>
                <a:solidFill>
                  <a:srgbClr val="A6A6A6"/>
                </a:solidFill>
              </a:defRPr>
            </a:lvl1pPr>
            <a:lvl2pPr>
              <a:defRPr sz="1200">
                <a:solidFill>
                  <a:srgbClr val="A6A6A6"/>
                </a:solidFill>
              </a:defRPr>
            </a:lvl2pPr>
            <a:lvl3pPr>
              <a:defRPr sz="1200">
                <a:solidFill>
                  <a:srgbClr val="A6A6A6"/>
                </a:solidFill>
              </a:defRPr>
            </a:lvl3pPr>
            <a:lvl4pPr>
              <a:defRPr sz="1200">
                <a:solidFill>
                  <a:srgbClr val="A6A6A6"/>
                </a:solidFill>
              </a:defRPr>
            </a:lvl4pPr>
            <a:lvl5pPr>
              <a:defRPr sz="1200">
                <a:solidFill>
                  <a:srgbClr val="A6A6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>
                <a:solidFill>
                  <a:srgbClr val="A6A6A6"/>
                </a:solidFill>
              </a:defRPr>
            </a:lvl1pPr>
            <a:lvl2pPr>
              <a:defRPr sz="1200">
                <a:solidFill>
                  <a:srgbClr val="A6A6A6"/>
                </a:solidFill>
              </a:defRPr>
            </a:lvl2pPr>
            <a:lvl3pPr>
              <a:defRPr sz="1200">
                <a:solidFill>
                  <a:srgbClr val="A6A6A6"/>
                </a:solidFill>
              </a:defRPr>
            </a:lvl3pPr>
            <a:lvl4pPr>
              <a:defRPr sz="1200">
                <a:solidFill>
                  <a:srgbClr val="A6A6A6"/>
                </a:solidFill>
              </a:defRPr>
            </a:lvl4pPr>
            <a:lvl5pPr>
              <a:defRPr sz="1200">
                <a:solidFill>
                  <a:srgbClr val="A6A6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900" y="394300"/>
            <a:ext cx="6105600" cy="428400"/>
          </a:xfrm>
        </p:spPr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rgbClr val="A6A6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rgbClr val="A6A6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>
                <a:solidFill>
                  <a:srgbClr val="A6A6A6"/>
                </a:solidFill>
              </a:defRPr>
            </a:lvl1pPr>
            <a:lvl2pPr>
              <a:defRPr sz="1200">
                <a:solidFill>
                  <a:srgbClr val="A6A6A6"/>
                </a:solidFill>
              </a:defRPr>
            </a:lvl2pPr>
            <a:lvl3pPr>
              <a:defRPr sz="1200">
                <a:solidFill>
                  <a:srgbClr val="A6A6A6"/>
                </a:solidFill>
              </a:defRPr>
            </a:lvl3pPr>
            <a:lvl4pPr>
              <a:defRPr sz="1200">
                <a:solidFill>
                  <a:srgbClr val="A6A6A6"/>
                </a:solidFill>
              </a:defRPr>
            </a:lvl4pPr>
            <a:lvl5pPr>
              <a:defRPr sz="1200">
                <a:solidFill>
                  <a:srgbClr val="A6A6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>
                <a:solidFill>
                  <a:srgbClr val="A6A6A6"/>
                </a:solidFill>
              </a:defRPr>
            </a:lvl1pPr>
            <a:lvl2pPr>
              <a:defRPr sz="1200">
                <a:solidFill>
                  <a:srgbClr val="A6A6A6"/>
                </a:solidFill>
              </a:defRPr>
            </a:lvl2pPr>
            <a:lvl3pPr>
              <a:defRPr sz="1200">
                <a:solidFill>
                  <a:srgbClr val="A6A6A6"/>
                </a:solidFill>
              </a:defRPr>
            </a:lvl3pPr>
            <a:lvl4pPr>
              <a:defRPr sz="1200">
                <a:solidFill>
                  <a:srgbClr val="A6A6A6"/>
                </a:solidFill>
              </a:defRPr>
            </a:lvl4pPr>
            <a:lvl5pPr>
              <a:defRPr sz="1200">
                <a:solidFill>
                  <a:srgbClr val="A6A6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916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>
                <a:solidFill>
                  <a:srgbClr val="A6A6A6"/>
                </a:solidFill>
              </a:defRPr>
            </a:lvl1pPr>
            <a:lvl2pPr>
              <a:defRPr sz="1400">
                <a:solidFill>
                  <a:srgbClr val="A6A6A6"/>
                </a:solidFill>
              </a:defRPr>
            </a:lvl2pPr>
            <a:lvl3pPr>
              <a:defRPr sz="1400">
                <a:solidFill>
                  <a:srgbClr val="A6A6A6"/>
                </a:solidFill>
              </a:defRPr>
            </a:lvl3pPr>
            <a:lvl4pPr>
              <a:defRPr sz="1400">
                <a:solidFill>
                  <a:srgbClr val="A6A6A6"/>
                </a:solidFill>
              </a:defRPr>
            </a:lvl4pPr>
            <a:lvl5pPr>
              <a:defRPr sz="1400">
                <a:solidFill>
                  <a:srgbClr val="A6A6A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>
                <a:solidFill>
                  <a:srgbClr val="A6A6A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78900" y="394300"/>
            <a:ext cx="6105600" cy="428400"/>
          </a:xfrm>
        </p:spPr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>
                <a:solidFill>
                  <a:srgbClr val="A6A6A6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>
                <a:solidFill>
                  <a:srgbClr val="A6A6A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>
                <a:solidFill>
                  <a:srgbClr val="A6A6A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21" name="Picture 22" descr="signatur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77975" y="3937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en-GB" sz="800" noProof="1">
              <a:solidFill>
                <a:srgbClr val="A6A6A6"/>
              </a:solidFill>
            </a:endParaRP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>
              <a:solidFill>
                <a:srgbClr val="A6A6A6"/>
              </a:solidFill>
            </a:endParaRPr>
          </a:p>
        </p:txBody>
      </p:sp>
      <p:pic>
        <p:nvPicPr>
          <p:cNvPr id="11" name="Picture 6" descr="01_logo_silver_pantone_transparent.gi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50" y="381600"/>
            <a:ext cx="1279398" cy="46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3514" y="381712"/>
            <a:ext cx="1172727" cy="46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A6A6A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rgbClr val="A6A6A6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rgbClr val="A6A6A6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A6A6A6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A6A6A6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A6A6A6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4361" y="3886200"/>
            <a:ext cx="7948800" cy="2209990"/>
          </a:xfrm>
        </p:spPr>
        <p:txBody>
          <a:bodyPr/>
          <a:lstStyle/>
          <a:p>
            <a:r>
              <a:rPr lang="en-US" dirty="0"/>
              <a:t>Bojan Bojkov</a:t>
            </a:r>
          </a:p>
          <a:p>
            <a:r>
              <a:rPr lang="en-US" dirty="0"/>
              <a:t>Chair CEOS WGCV/ACSG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NOAA Center for Weather and Climate Prediction </a:t>
            </a:r>
          </a:p>
          <a:p>
            <a:r>
              <a:rPr lang="en-US" sz="1600" dirty="0"/>
              <a:t>College Park, MD, 8-9 October 2015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87374" y="2326035"/>
            <a:ext cx="7947025" cy="1077218"/>
          </a:xfrm>
        </p:spPr>
        <p:txBody>
          <a:bodyPr/>
          <a:lstStyle/>
          <a:p>
            <a:r>
              <a:rPr lang="en-US" dirty="0" smtClean="0"/>
              <a:t>GSICS </a:t>
            </a:r>
            <a:r>
              <a:rPr lang="en-US" dirty="0"/>
              <a:t>GRWR-UVSG - CEOS WGCV/ACSG </a:t>
            </a:r>
            <a:r>
              <a:rPr lang="en-US" dirty="0" smtClean="0"/>
              <a:t>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1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CEOS WGCV/ACSG?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245840"/>
            <a:ext cx="7905750" cy="43180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 smtClean="0"/>
              <a:t>The CEOS Working Group on Calibration &amp; Validation (WGCV) Mission is to ensure long-term confidence in the accuracy and quality of Earth Observation data and products and provide a forum for the exchange of information about calibration and validation, coordination, and cooperative activities.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 smtClean="0"/>
              <a:t>CEOS Working Group Cal/Val consists of:</a:t>
            </a:r>
          </a:p>
          <a:p>
            <a:pPr marL="715963" lvl="1" indent="-285750">
              <a:lnSpc>
                <a:spcPct val="100000"/>
              </a:lnSpc>
              <a:buFont typeface="Arial"/>
              <a:buChar char="•"/>
            </a:pPr>
            <a:r>
              <a:rPr lang="en-GB" sz="1400" dirty="0" smtClean="0"/>
              <a:t>Instrumental SGs: Infrared Visible Optical Sensors (IVOS), Microwave Sensors (MSSG), and Synthetic Aperture Radar (SAR)</a:t>
            </a:r>
          </a:p>
          <a:p>
            <a:pPr marL="715963" lvl="1" indent="-285750">
              <a:lnSpc>
                <a:spcPct val="100000"/>
              </a:lnSpc>
              <a:buFont typeface="Arial"/>
              <a:buChar char="•"/>
            </a:pPr>
            <a:r>
              <a:rPr lang="en-GB" sz="1400" dirty="0" smtClean="0"/>
              <a:t>Thematic SGs: Atmospheric Composition (ACSG), Land Product Validation (LPV), and Terrain Mapping (TMSG)</a:t>
            </a:r>
          </a:p>
          <a:p>
            <a:pPr marL="715963" lvl="1" indent="-285750">
              <a:lnSpc>
                <a:spcPct val="100000"/>
              </a:lnSpc>
              <a:buFont typeface="Arial"/>
              <a:buChar char="•"/>
            </a:pPr>
            <a:endParaRPr lang="en-GB" sz="1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1400" i="1" dirty="0" smtClean="0">
                <a:solidFill>
                  <a:srgbClr val="800000"/>
                </a:solidFill>
              </a:rPr>
              <a:t>Current issues of focus at the WGCV plenary level:</a:t>
            </a:r>
          </a:p>
          <a:p>
            <a:pPr marL="719138" lvl="1" indent="-285750">
              <a:lnSpc>
                <a:spcPct val="100000"/>
              </a:lnSpc>
              <a:buFont typeface="Arial"/>
              <a:buChar char="•"/>
            </a:pPr>
            <a:r>
              <a:rPr lang="en-GB" sz="1400" i="1" dirty="0" smtClean="0">
                <a:solidFill>
                  <a:srgbClr val="800000"/>
                </a:solidFill>
              </a:rPr>
              <a:t>Address CEOS refocus of WGs (and SGs) activities to better meet the CEOS needs, CEOS task Groups, and CEOS Constellations (thematic), and also coordinate better with other existing international bodies</a:t>
            </a:r>
          </a:p>
          <a:p>
            <a:pPr marL="719138" lvl="1" indent="-285750">
              <a:lnSpc>
                <a:spcPct val="100000"/>
              </a:lnSpc>
              <a:buFont typeface="Arial"/>
              <a:buChar char="•"/>
            </a:pPr>
            <a:r>
              <a:rPr lang="en-GB" sz="1400" i="1" dirty="0" smtClean="0">
                <a:solidFill>
                  <a:srgbClr val="800000"/>
                </a:solidFill>
              </a:rPr>
              <a:t>Setup focused cross-cutting activities (in the model of SCOPE-CM and GSICS). The initial set of 2 year tasks (agreed in May 2015):</a:t>
            </a:r>
          </a:p>
          <a:p>
            <a:pPr marL="1374775" lvl="2" indent="-342900">
              <a:lnSpc>
                <a:spcPct val="100000"/>
              </a:lnSpc>
              <a:buAutoNum type="alphaLcParenR"/>
            </a:pPr>
            <a:r>
              <a:rPr lang="en-GB" sz="1400" i="1" dirty="0" smtClean="0">
                <a:solidFill>
                  <a:srgbClr val="800000"/>
                </a:solidFill>
              </a:rPr>
              <a:t>AC </a:t>
            </a:r>
            <a:r>
              <a:rPr lang="en-GB" sz="1400" i="1" dirty="0" err="1" smtClean="0">
                <a:solidFill>
                  <a:srgbClr val="800000"/>
                </a:solidFill>
              </a:rPr>
              <a:t>intercomparisons</a:t>
            </a:r>
            <a:r>
              <a:rPr lang="en-GB" sz="1400" i="1" dirty="0" smtClean="0">
                <a:solidFill>
                  <a:srgbClr val="800000"/>
                </a:solidFill>
              </a:rPr>
              <a:t> (focus on high-/medium-resolution sensors);</a:t>
            </a:r>
          </a:p>
          <a:p>
            <a:pPr marL="1374775" lvl="2" indent="-342900">
              <a:lnSpc>
                <a:spcPct val="100000"/>
              </a:lnSpc>
              <a:buAutoNum type="alphaLcParenR"/>
            </a:pPr>
            <a:r>
              <a:rPr lang="en-GB" sz="1400" i="1" dirty="0" smtClean="0">
                <a:solidFill>
                  <a:srgbClr val="800000"/>
                </a:solidFill>
              </a:rPr>
              <a:t>Cloud masking;</a:t>
            </a:r>
          </a:p>
          <a:p>
            <a:pPr marL="1374775" lvl="2" indent="-342900">
              <a:lnSpc>
                <a:spcPct val="100000"/>
              </a:lnSpc>
              <a:buAutoNum type="alphaLcParenR"/>
            </a:pPr>
            <a:r>
              <a:rPr lang="en-GB" sz="1400" i="1" dirty="0" smtClean="0">
                <a:solidFill>
                  <a:srgbClr val="800000"/>
                </a:solidFill>
              </a:rPr>
              <a:t>Working on DEM characterisation. </a:t>
            </a:r>
            <a:endParaRPr lang="en-GB" sz="1400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5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WGCV/ACSG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233629"/>
            <a:ext cx="7905750" cy="43180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1400" dirty="0" smtClean="0"/>
              <a:t>The ACSG Mission is to ensure the accurate and traceable calibration of remotely-sensed atmospheric composition radiance data and validation of higher level products for application to atmospheric composition, land, ocean, and climate research.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 smtClean="0"/>
              <a:t>WGCV/ACSG has primarily covered issues driven by stratospheric ozone chemistry, with a focus on validation with close cooperation with WMO/GAW and the NDACC.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i="1" dirty="0" smtClean="0">
                <a:solidFill>
                  <a:srgbClr val="800000"/>
                </a:solidFill>
              </a:rPr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400" i="1" dirty="0" smtClean="0">
                <a:solidFill>
                  <a:srgbClr val="800000"/>
                </a:solidFill>
              </a:rPr>
              <a:t>➜ But WGCV/ACSG has not effectively addressed instrument calibration issues, air quality measurements, greenhouse gases, and </a:t>
            </a:r>
            <a:r>
              <a:rPr lang="en-GB" sz="1400" i="1" smtClean="0">
                <a:solidFill>
                  <a:srgbClr val="800000"/>
                </a:solidFill>
              </a:rPr>
              <a:t>atmospheric </a:t>
            </a:r>
            <a:r>
              <a:rPr lang="en-GB" sz="1400" i="1" smtClean="0">
                <a:solidFill>
                  <a:srgbClr val="800000"/>
                </a:solidFill>
              </a:rPr>
              <a:t>correction/characterisation </a:t>
            </a:r>
            <a:r>
              <a:rPr lang="en-GB" sz="1400" i="1" dirty="0" smtClean="0">
                <a:solidFill>
                  <a:srgbClr val="800000"/>
                </a:solidFill>
              </a:rPr>
              <a:t>(for surface products)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400" i="1" dirty="0" smtClean="0">
              <a:solidFill>
                <a:srgbClr val="8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 smtClean="0"/>
              <a:t>CEOS WGCV action on ACSG to reassess it’s mission by:</a:t>
            </a:r>
          </a:p>
          <a:p>
            <a:pPr marL="801688" lvl="1">
              <a:lnSpc>
                <a:spcPct val="100000"/>
              </a:lnSpc>
              <a:buFont typeface="+mj-lt"/>
              <a:buAutoNum type="arabicPeriod"/>
            </a:pPr>
            <a:r>
              <a:rPr lang="en-GB" sz="1400" dirty="0" smtClean="0">
                <a:ea typeface="+mn-ea"/>
                <a:cs typeface="+mn-cs"/>
              </a:rPr>
              <a:t>Focusing on calibration issues impacting atmospheric composition (outside of the WGCV/IVOS and WGCV/MSSG areas of competence).</a:t>
            </a:r>
          </a:p>
          <a:p>
            <a:pPr marL="801688" lvl="1">
              <a:lnSpc>
                <a:spcPct val="100000"/>
              </a:lnSpc>
              <a:buFont typeface="+mj-lt"/>
              <a:buAutoNum type="arabicPeriod"/>
            </a:pPr>
            <a:r>
              <a:rPr lang="en-GB" sz="1400" dirty="0" smtClean="0">
                <a:ea typeface="+mn-ea"/>
                <a:cs typeface="+mn-cs"/>
              </a:rPr>
              <a:t>Focusing on satellite validation best practices, such as inter-comparison methodologies and </a:t>
            </a:r>
            <a:r>
              <a:rPr lang="en-GB" sz="1400" dirty="0" err="1" smtClean="0">
                <a:ea typeface="+mn-ea"/>
                <a:cs typeface="+mn-cs"/>
              </a:rPr>
              <a:t>Fiducial</a:t>
            </a:r>
            <a:r>
              <a:rPr lang="en-GB" sz="1400" dirty="0" smtClean="0">
                <a:ea typeface="+mn-ea"/>
                <a:cs typeface="+mn-cs"/>
              </a:rPr>
              <a:t> Reference Measurements (SOP and requirements), in particular for air quality. To be undertaken in cooperation with specialised groups such as NDACC WGs and WMO/GAW for stratospheric measurements, ACTRIS-2 for aerosols, GEWEX for water vapour, etc.</a:t>
            </a:r>
          </a:p>
          <a:p>
            <a:pPr marL="801688" lvl="1">
              <a:lnSpc>
                <a:spcPct val="100000"/>
              </a:lnSpc>
              <a:buFont typeface="+mj-lt"/>
              <a:buAutoNum type="arabicPeriod"/>
            </a:pPr>
            <a:r>
              <a:rPr lang="en-GB" sz="1400" dirty="0" smtClean="0">
                <a:ea typeface="+mn-ea"/>
                <a:cs typeface="+mn-cs"/>
              </a:rPr>
              <a:t>Focus on atmospheric characterisation activities (methodologies, sensitivity analyses, </a:t>
            </a:r>
            <a:r>
              <a:rPr lang="en-GB" sz="1400" dirty="0" err="1" smtClean="0">
                <a:ea typeface="+mn-ea"/>
                <a:cs typeface="+mn-cs"/>
              </a:rPr>
              <a:t>radiative</a:t>
            </a:r>
            <a:r>
              <a:rPr lang="en-GB" sz="1400" dirty="0" smtClean="0">
                <a:ea typeface="+mn-ea"/>
                <a:cs typeface="+mn-cs"/>
              </a:rPr>
              <a:t> transfer).</a:t>
            </a:r>
            <a:endParaRPr lang="en-GB" sz="1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58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975" y="253276"/>
            <a:ext cx="6105525" cy="707886"/>
          </a:xfrm>
        </p:spPr>
        <p:txBody>
          <a:bodyPr/>
          <a:lstStyle/>
          <a:p>
            <a:r>
              <a:rPr lang="en-US" sz="2000" dirty="0" smtClean="0"/>
              <a:t>CEOS WGCV</a:t>
            </a:r>
            <a:r>
              <a:rPr lang="en-US" sz="2000" dirty="0"/>
              <a:t>/</a:t>
            </a:r>
            <a:r>
              <a:rPr lang="en-US" sz="2000" dirty="0" smtClean="0"/>
              <a:t>ACSG–GSICS GRWG</a:t>
            </a:r>
            <a:r>
              <a:rPr lang="en-US" sz="2000" dirty="0"/>
              <a:t>/UVSG </a:t>
            </a:r>
            <a:r>
              <a:rPr lang="en-US" sz="2000" i="1" dirty="0" smtClean="0"/>
              <a:t>Cooperation </a:t>
            </a:r>
            <a:r>
              <a:rPr lang="en-US" sz="2000" i="1" dirty="0" err="1"/>
              <a:t>s</a:t>
            </a:r>
            <a:r>
              <a:rPr lang="en-US" sz="2000" i="1" dirty="0" err="1" smtClean="0"/>
              <a:t>trawman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 smtClean="0"/>
              <a:t>Based on yesterdays discussions, the possible areas are of common interest:</a:t>
            </a:r>
          </a:p>
          <a:p>
            <a:pPr marL="0" indent="0">
              <a:buNone/>
            </a:pPr>
            <a:endParaRPr lang="en-GB" sz="1400" dirty="0" smtClean="0"/>
          </a:p>
          <a:p>
            <a:pPr marL="862013" lvl="1" indent="-342900">
              <a:buFont typeface="+mj-lt"/>
              <a:buAutoNum type="arabicPeriod"/>
            </a:pPr>
            <a:r>
              <a:rPr lang="en-GB" sz="1400" b="1" dirty="0" smtClean="0"/>
              <a:t>Solar spectrum: </a:t>
            </a:r>
            <a:r>
              <a:rPr lang="en-GB" sz="1400" dirty="0" smtClean="0"/>
              <a:t>Work together to include the UV-Vis aspects/needs for the new CEOS WGCV solar spectrum recommendation (refresh of the 2005 recommendation, i.e. </a:t>
            </a:r>
            <a:r>
              <a:rPr lang="en-GB" sz="1400" dirty="0" err="1" smtClean="0"/>
              <a:t>Thuillier</a:t>
            </a:r>
            <a:r>
              <a:rPr lang="en-GB" sz="1400" dirty="0" smtClean="0"/>
              <a:t> paper).</a:t>
            </a:r>
          </a:p>
          <a:p>
            <a:pPr marL="1460500" lvl="2" indent="-342900">
              <a:buFont typeface="+mj-lt"/>
              <a:buAutoNum type="arabicPeriod"/>
            </a:pPr>
            <a:endParaRPr lang="en-GB" sz="1400" dirty="0" smtClean="0"/>
          </a:p>
          <a:p>
            <a:pPr marL="862013" lvl="1" indent="-342900">
              <a:buFont typeface="+mj-lt"/>
              <a:buAutoNum type="arabicPeriod"/>
            </a:pPr>
            <a:r>
              <a:rPr lang="en-GB" sz="1400" b="1" dirty="0" smtClean="0"/>
              <a:t>Calibration in the UV-Vis: </a:t>
            </a:r>
            <a:r>
              <a:rPr lang="en-GB" sz="1400" dirty="0" smtClean="0"/>
              <a:t>Avoid duplication in Level-1 work and benefit from independent/standardised Level-2 product validation activities (i.e. develop best practices for the L2➜L1 feedback for the calibration).</a:t>
            </a:r>
          </a:p>
          <a:p>
            <a:pPr marL="862013" lvl="1" indent="-342900">
              <a:buFont typeface="+mj-lt"/>
              <a:buAutoNum type="arabicPeriod"/>
            </a:pPr>
            <a:endParaRPr lang="en-GB" sz="1400" dirty="0" smtClean="0"/>
          </a:p>
          <a:p>
            <a:pPr marL="862013" lvl="1" indent="-342900">
              <a:buFont typeface="+mj-lt"/>
              <a:buAutoNum type="arabicPeriod"/>
            </a:pPr>
            <a:r>
              <a:rPr lang="en-GB" sz="1400" b="1" dirty="0" smtClean="0"/>
              <a:t>Atmospheric characterisation: </a:t>
            </a:r>
            <a:r>
              <a:rPr lang="en-GB" sz="1400" dirty="0" smtClean="0"/>
              <a:t>Work on methodologies (forward calculations), selection of “target areas”, integration of </a:t>
            </a:r>
            <a:r>
              <a:rPr lang="en-GB" sz="1400" dirty="0" err="1" smtClean="0"/>
              <a:t>Fiducial</a:t>
            </a:r>
            <a:r>
              <a:rPr lang="en-GB" sz="1400" dirty="0" smtClean="0"/>
              <a:t> Reference Measurements, </a:t>
            </a:r>
            <a:r>
              <a:rPr lang="en-GB" sz="1400" dirty="0" err="1" smtClean="0"/>
              <a:t>radiative</a:t>
            </a:r>
            <a:r>
              <a:rPr lang="en-GB" sz="1400" dirty="0" smtClean="0"/>
              <a:t> transfer </a:t>
            </a:r>
            <a:r>
              <a:rPr lang="en-GB" sz="1400" dirty="0" err="1" smtClean="0"/>
              <a:t>intercomparisons</a:t>
            </a:r>
            <a:r>
              <a:rPr lang="en-GB" sz="1400" dirty="0" smtClean="0"/>
              <a:t>, etc.</a:t>
            </a:r>
          </a:p>
          <a:p>
            <a:pPr marL="804863" lvl="1" indent="-285750">
              <a:buFont typeface="Arial"/>
              <a:buChar char="•"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Initiate in Spring 2016 one, two or three joint activities through dedicated projects with a 18-24m timeframe.</a:t>
            </a:r>
          </a:p>
        </p:txBody>
      </p:sp>
    </p:spTree>
    <p:extLst>
      <p:ext uri="{BB962C8B-B14F-4D97-AF65-F5344CB8AC3E}">
        <p14:creationId xmlns:p14="http://schemas.microsoft.com/office/powerpoint/2010/main" val="201353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Presentation.potx</Template>
  <TotalTime>19913</TotalTime>
  <Words>614</Words>
  <Application>Microsoft Macintosh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ESA Presentation</vt:lpstr>
      <vt:lpstr>GSICS GRWR-UVSG - CEOS WGCV/ACSG cooperation</vt:lpstr>
      <vt:lpstr>What is CEOS WGCV/ACSG? </vt:lpstr>
      <vt:lpstr>CEOS WGCV/ACSG</vt:lpstr>
      <vt:lpstr>CEOS WGCV/ACSG–GSICS GRWG/UVSG Cooperation strawman</vt:lpstr>
    </vt:vector>
  </TitlesOfParts>
  <Manager/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/>
  <cp:keywords/>
  <dc:description/>
  <cp:lastModifiedBy>Bojan Bojkov</cp:lastModifiedBy>
  <cp:revision>552</cp:revision>
  <cp:lastPrinted>2015-03-11T12:53:53Z</cp:lastPrinted>
  <dcterms:created xsi:type="dcterms:W3CDTF">2009-03-03T09:28:14Z</dcterms:created>
  <dcterms:modified xsi:type="dcterms:W3CDTF">2015-10-09T13:06:45Z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ESA Presentation</vt:lpwstr>
  </property>
  <property fmtid="{D5CDD505-2E9C-101B-9397-08002B2CF9AE}" pid="3" name="PSubtitle">
    <vt:lpwstr>ESA Presentation</vt:lpwstr>
  </property>
  <property fmtid="{D5CDD505-2E9C-101B-9397-08002B2CF9AE}" pid="4" name="PAuthor">
    <vt:lpwstr/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</Properties>
</file>