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76" y="52"/>
      </p:cViewPr>
      <p:guideLst>
        <p:guide orient="horz" pos="2160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FB838-775D-4782-B57F-E138CB0027CF}" type="datetimeFigureOut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8FC7F-D44B-47B8-9484-8822DE997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88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27EB-1324-4667-8966-8D33B3A2B76E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6F88-322F-436B-B955-DC3F0C780C81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5CF-DD27-40E5-9446-6A529139DC93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A576-16AE-43B2-B5AF-B6B28B19E8FF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B424-F1A7-452C-A049-A67F29D859C6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DDE2-B33E-4547-8C87-BB7C8B7A2B23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898-E2CD-48C9-AA54-C3524C7AB39D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056-A29B-46C7-A4FB-F9480F223BF8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3D5C-6BB6-4A98-A715-27A80BBF4A8F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EAE-1960-40CC-BC57-9BB368031CEB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238B-67E5-46D5-BA02-CBD57D71C23E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9952-7157-432D-BA56-A1A411ED4EC4}" type="datetime1">
              <a:rPr kumimoji="1" lang="ja-JP" altLang="en-US" smtClean="0"/>
              <a:t>2015/11/3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tools.eumetsat.int/plotte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US" altLang="ja-JP" dirty="0"/>
              <a:t>DCC </a:t>
            </a:r>
            <a:r>
              <a:rPr lang="en-US" altLang="ja-JP" dirty="0" smtClean="0"/>
              <a:t>Product </a:t>
            </a:r>
            <a:r>
              <a:rPr lang="en-US" altLang="ja-JP" dirty="0"/>
              <a:t>Requirements for GSICS Plotting Tool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Masaya Takahashi</a:t>
            </a:r>
          </a:p>
          <a:p>
            <a:r>
              <a:rPr lang="en-US" altLang="ja-JP" dirty="0" smtClean="0"/>
              <a:t>Japan Meteorological Agency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51925" y="487258"/>
            <a:ext cx="3840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http://gsics.tools.eumetsat.int/plotter/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0222" y="59006"/>
            <a:ext cx="6095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GSICS Calibration Products Plotting Tool</a:t>
            </a:r>
            <a:endParaRPr kumimoji="1" lang="ja-JP" altLang="en-US" sz="2800" b="1" dirty="0"/>
          </a:p>
        </p:txBody>
      </p:sp>
      <p:sp>
        <p:nvSpPr>
          <p:cNvPr id="5" name="TextBox 8"/>
          <p:cNvSpPr txBox="1"/>
          <p:nvPr/>
        </p:nvSpPr>
        <p:spPr>
          <a:xfrm>
            <a:off x="706704" y="879186"/>
            <a:ext cx="7465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</a:pPr>
            <a:r>
              <a:rPr lang="en-GB" sz="1800" b="0" dirty="0" smtClean="0">
                <a:solidFill>
                  <a:schemeClr val="tx1"/>
                </a:solidFill>
              </a:rPr>
              <a:t>GPRCs have their own product monitoring/plotting websites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</a:pPr>
            <a:r>
              <a:rPr lang="en-GB" sz="1800" b="0" dirty="0" smtClean="0">
                <a:solidFill>
                  <a:schemeClr val="tx1"/>
                </a:solidFill>
              </a:rPr>
              <a:t>“GSICS Plotting Tool” has been developed at EUMETSAT</a:t>
            </a:r>
          </a:p>
          <a:p>
            <a:pPr marL="631825" indent="-268288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Common look and feel (easy comparison among multiple products)</a:t>
            </a:r>
          </a:p>
          <a:p>
            <a:pPr marL="631825" indent="-268288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Dynamical plotting (no need to prepare lots of figures)</a:t>
            </a:r>
          </a:p>
          <a:p>
            <a:pPr marL="631825" indent="-268288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Now, only single file is supported (i.e., RAC which contains all time series info.)</a:t>
            </a:r>
          </a:p>
          <a:p>
            <a:pPr marL="631825" indent="-268288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600" dirty="0" smtClean="0"/>
              <a:t>At present, </a:t>
            </a:r>
            <a:r>
              <a:rPr lang="en-GB" sz="1600" b="1" u="sng" dirty="0" smtClean="0">
                <a:solidFill>
                  <a:srgbClr val="0070C0"/>
                </a:solidFill>
              </a:rPr>
              <a:t>GEO-LEO-IR</a:t>
            </a:r>
            <a:r>
              <a:rPr lang="en-GB" sz="1600" u="sng" dirty="0" smtClean="0"/>
              <a:t> is only supported</a:t>
            </a:r>
            <a:endParaRPr lang="en-GB" sz="1600" b="0" u="sng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3" t="11515" r="18577" b="28767"/>
          <a:stretch/>
        </p:blipFill>
        <p:spPr bwMode="auto">
          <a:xfrm>
            <a:off x="899592" y="2852936"/>
            <a:ext cx="6840760" cy="366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GSICS Web Meeting, 3 November 2015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04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3" name="テキスト ボックス 2">
            <a:hlinkClick r:id="rId2"/>
          </p:cNvPr>
          <p:cNvSpPr txBox="1"/>
          <p:nvPr/>
        </p:nvSpPr>
        <p:spPr>
          <a:xfrm>
            <a:off x="1979712" y="2420888"/>
            <a:ext cx="5257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u="sng" dirty="0" smtClean="0">
                <a:solidFill>
                  <a:srgbClr val="333399"/>
                </a:solidFill>
              </a:rPr>
              <a:t>Brief Demonstration</a:t>
            </a:r>
            <a:endParaRPr kumimoji="1" lang="ja-JP" altLang="en-US" sz="4800" u="sng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GEO-LEO-VNIR</a:t>
            </a:r>
            <a:r>
              <a:rPr lang="en-GB" sz="3200" dirty="0" smtClean="0"/>
              <a:t> requirements for the plotting tool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2326" y="980728"/>
            <a:ext cx="8582162" cy="515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p"/>
            </a:pPr>
            <a:r>
              <a:rPr lang="en-GB" sz="2000" b="0" u="sng" dirty="0" smtClean="0">
                <a:solidFill>
                  <a:schemeClr val="tx1"/>
                </a:solidFill>
              </a:rPr>
              <a:t>Requirement documentation is necessary </a:t>
            </a:r>
            <a:r>
              <a:rPr lang="en-GB" sz="2000" b="0" dirty="0" smtClean="0">
                <a:solidFill>
                  <a:schemeClr val="tx1"/>
                </a:solidFill>
              </a:rPr>
              <a:t>to visualize GEO-LEO-VNIR product (e.g. DCC method)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p"/>
            </a:pPr>
            <a:r>
              <a:rPr lang="en-GB" sz="2000" dirty="0" smtClean="0"/>
              <a:t>Element(s</a:t>
            </a:r>
            <a:r>
              <a:rPr lang="en-GB" sz="2000" dirty="0" smtClean="0"/>
              <a:t>) to be </a:t>
            </a:r>
            <a:r>
              <a:rPr lang="en-GB" sz="2000" dirty="0" smtClean="0"/>
              <a:t>plotted</a:t>
            </a:r>
          </a:p>
          <a:p>
            <a:pPr marL="538163" indent="-2698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Primary user of the plotting tool: product </a:t>
            </a:r>
            <a:r>
              <a:rPr lang="en-GB" altLang="ja-JP" b="1" u="sng" dirty="0"/>
              <a:t>users</a:t>
            </a:r>
            <a:r>
              <a:rPr lang="en-GB" altLang="ja-JP" dirty="0"/>
              <a:t>, NOT developers</a:t>
            </a:r>
          </a:p>
          <a:p>
            <a:pPr marL="804863" indent="-2746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altLang="ja-JP" sz="1600" dirty="0"/>
              <a:t>Low priority to plot detailed information which is useful for GSICS R&amp;D </a:t>
            </a:r>
            <a:r>
              <a:rPr lang="en-GB" altLang="ja-JP" sz="1600" dirty="0" smtClean="0"/>
              <a:t>(</a:t>
            </a:r>
            <a:r>
              <a:rPr lang="en-GB" altLang="ja-JP" sz="1600" dirty="0"/>
              <a:t>e.g. DCC mode/mean, </a:t>
            </a:r>
            <a:r>
              <a:rPr lang="en-GB" altLang="ja-JP" sz="1600" dirty="0" err="1"/>
              <a:t>variogram</a:t>
            </a:r>
            <a:r>
              <a:rPr lang="en-GB" altLang="ja-JP" sz="1600" dirty="0" smtClean="0"/>
              <a:t>)</a:t>
            </a:r>
            <a:endParaRPr lang="en-GB" sz="2000" dirty="0" smtClean="0"/>
          </a:p>
          <a:p>
            <a:pPr marL="536575" indent="-2682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Decision at </a:t>
            </a:r>
            <a:r>
              <a:rPr lang="en-GB" dirty="0" smtClean="0"/>
              <a:t>the 2015 annual meeting in </a:t>
            </a:r>
            <a:r>
              <a:rPr lang="en-GB" dirty="0" smtClean="0"/>
              <a:t>Delhi</a:t>
            </a:r>
          </a:p>
          <a:p>
            <a:pPr marL="536575" indent="-26828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536575" indent="-26828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68287">
              <a:lnSpc>
                <a:spcPct val="120000"/>
              </a:lnSpc>
            </a:pPr>
            <a:endParaRPr lang="en-GB" dirty="0" smtClean="0"/>
          </a:p>
          <a:p>
            <a:pPr marL="357187">
              <a:lnSpc>
                <a:spcPct val="120000"/>
              </a:lnSpc>
              <a:tabLst>
                <a:tab pos="625475" algn="l"/>
              </a:tabLst>
            </a:pPr>
            <a:r>
              <a:rPr lang="en-GB" altLang="ja-JP" sz="800" dirty="0" smtClean="0">
                <a:solidFill>
                  <a:schemeClr val="bg1"/>
                </a:solidFill>
              </a:rPr>
              <a:t>a</a:t>
            </a:r>
            <a:endParaRPr lang="en-GB" altLang="ja-JP" dirty="0" smtClean="0">
              <a:solidFill>
                <a:schemeClr val="bg1"/>
              </a:solidFill>
            </a:endParaRPr>
          </a:p>
          <a:p>
            <a:pPr marL="357187">
              <a:lnSpc>
                <a:spcPct val="120000"/>
              </a:lnSpc>
              <a:tabLst>
                <a:tab pos="625475" algn="l"/>
              </a:tabLst>
            </a:pPr>
            <a:r>
              <a:rPr lang="en-GB" altLang="ja-JP" dirty="0" smtClean="0">
                <a:solidFill>
                  <a:srgbClr val="0000FF"/>
                </a:solidFill>
              </a:rPr>
              <a:t>Option 1 ) </a:t>
            </a:r>
            <a:r>
              <a:rPr lang="en-GB" altLang="ja-JP" dirty="0" smtClean="0"/>
              <a:t>Calibration coefficients (e.g. gain) </a:t>
            </a:r>
            <a:r>
              <a:rPr lang="en-GB" altLang="ja-JP" dirty="0"/>
              <a:t>vs. </a:t>
            </a:r>
            <a:r>
              <a:rPr lang="en-GB" altLang="ja-JP" dirty="0" smtClean="0"/>
              <a:t>nominal (official) </a:t>
            </a:r>
            <a:r>
              <a:rPr lang="en-GB" altLang="ja-JP" dirty="0"/>
              <a:t>calibration slope  </a:t>
            </a:r>
            <a:r>
              <a:rPr lang="en-GB" altLang="ja-JP" dirty="0" smtClean="0"/>
              <a:t>(%)</a:t>
            </a:r>
            <a:endParaRPr lang="en-GB" altLang="ja-JP" dirty="0"/>
          </a:p>
          <a:p>
            <a:pPr marL="893763" indent="-268288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en-GB" altLang="ja-JP" sz="1600" dirty="0"/>
              <a:t>Could be useful for </a:t>
            </a:r>
            <a:r>
              <a:rPr lang="en-GB" altLang="ja-JP" sz="1600" u="sng" dirty="0"/>
              <a:t>validating official </a:t>
            </a:r>
            <a:r>
              <a:rPr lang="en-GB" altLang="ja-JP" sz="1600" u="sng" dirty="0" smtClean="0"/>
              <a:t>calibration</a:t>
            </a:r>
            <a:endParaRPr lang="en-GB" sz="1600" u="sng" dirty="0" smtClean="0"/>
          </a:p>
          <a:p>
            <a:pPr marL="357187">
              <a:lnSpc>
                <a:spcPct val="120000"/>
              </a:lnSpc>
              <a:tabLst>
                <a:tab pos="625475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Option 2) </a:t>
            </a:r>
            <a:r>
              <a:rPr lang="en-GB" dirty="0" smtClean="0"/>
              <a:t>Calibration coefficients in </a:t>
            </a:r>
            <a:r>
              <a:rPr lang="en-GB" dirty="0" smtClean="0"/>
              <a:t>original unit (e.g. W/m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sr</a:t>
            </a:r>
            <a:r>
              <a:rPr lang="en-GB" dirty="0" smtClean="0"/>
              <a:t>/</a:t>
            </a:r>
            <a:r>
              <a:rPr lang="el-GR" dirty="0" smtClean="0"/>
              <a:t>μ</a:t>
            </a:r>
            <a:r>
              <a:rPr lang="en-GB" dirty="0" smtClean="0"/>
              <a:t>m</a:t>
            </a:r>
            <a:r>
              <a:rPr lang="en-GB" dirty="0" smtClean="0"/>
              <a:t>)</a:t>
            </a:r>
            <a:endParaRPr lang="en-GB" dirty="0" smtClean="0"/>
          </a:p>
          <a:p>
            <a:pPr marL="893763" indent="-268288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GB" sz="1600" dirty="0" smtClean="0"/>
              <a:t>Could be useful for validating </a:t>
            </a:r>
            <a:r>
              <a:rPr lang="en-GB" sz="1600" u="sng" dirty="0" smtClean="0"/>
              <a:t>instrument degradation trend</a:t>
            </a:r>
          </a:p>
          <a:p>
            <a:pPr marL="893763" indent="-268288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GB" sz="1600" dirty="0" smtClean="0"/>
              <a:t>To </a:t>
            </a:r>
            <a:r>
              <a:rPr lang="en-GB" sz="1600" dirty="0" smtClean="0"/>
              <a:t>compare multiple </a:t>
            </a:r>
            <a:r>
              <a:rPr lang="en-GB" sz="1600" dirty="0" smtClean="0"/>
              <a:t>instruments, </a:t>
            </a:r>
            <a:r>
              <a:rPr lang="en-GB" altLang="ja-JP" sz="1600" u="sng" dirty="0" smtClean="0"/>
              <a:t>scaling</a:t>
            </a:r>
            <a:r>
              <a:rPr lang="en-GB" altLang="ja-JP" sz="1600" dirty="0" smtClean="0"/>
              <a:t> </a:t>
            </a:r>
            <a:r>
              <a:rPr lang="en-GB" altLang="ja-JP" sz="1600" dirty="0"/>
              <a:t>(e.g. at the first calibration result)</a:t>
            </a:r>
            <a:r>
              <a:rPr lang="en-GB" sz="1600" dirty="0" smtClean="0"/>
              <a:t> </a:t>
            </a:r>
            <a:r>
              <a:rPr lang="en-GB" sz="1600" dirty="0" smtClean="0"/>
              <a:t>is </a:t>
            </a:r>
            <a:r>
              <a:rPr lang="en-GB" sz="1600" dirty="0" smtClean="0"/>
              <a:t>necessary</a:t>
            </a:r>
            <a:endParaRPr lang="en-GB" sz="1600" dirty="0" smtClean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77456"/>
              </p:ext>
            </p:extLst>
          </p:nvPr>
        </p:nvGraphicFramePr>
        <p:xfrm>
          <a:off x="986590" y="3458704"/>
          <a:ext cx="6427101" cy="97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521"/>
                <a:gridCol w="4971580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Agenda Item: 3j Data requirements for DCC demo products   – 12:10 (20 minutes)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9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Presenter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Masaya Takahashi - JMA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2420938" indent="-2420938" algn="l" fontAlgn="base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: Key plotting variable = </a:t>
                      </a: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</a:rPr>
                        <a:t>Percentage bias with respect to nominal calibration coefficient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ja-JP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80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3562" y="529516"/>
            <a:ext cx="3922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Time series of </a:t>
            </a:r>
            <a:r>
              <a:rPr lang="en-US" altLang="ja-JP" sz="1400" dirty="0" smtClean="0"/>
              <a:t>MSG-2/SEVIRI </a:t>
            </a:r>
            <a:r>
              <a:rPr lang="en-US" altLang="ja-JP" sz="1400" dirty="0" smtClean="0"/>
              <a:t>vs. Aqua/MODIS DCC </a:t>
            </a:r>
            <a:r>
              <a:rPr lang="en-US" altLang="ja-JP" sz="1400" dirty="0" smtClean="0"/>
              <a:t>RAC product </a:t>
            </a:r>
            <a:r>
              <a:rPr lang="en-US" altLang="ja-JP" sz="1400" dirty="0" smtClean="0"/>
              <a:t>by </a:t>
            </a:r>
            <a:r>
              <a:rPr lang="en-US" altLang="ja-JP" sz="1400" dirty="0" smtClean="0"/>
              <a:t>EUMETSAT (Sebastien Wagner)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39858"/>
            <a:ext cx="395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Examples of plotting elements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94558" y="403934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[%]</a:t>
            </a:r>
            <a:endParaRPr kumimoji="1" lang="ja-JP" altLang="en-US" dirty="0"/>
          </a:p>
        </p:txBody>
      </p:sp>
      <p:pic>
        <p:nvPicPr>
          <p:cNvPr id="3074" name="Picture 2" descr="D:\Work\GeoLeoVNIR\DCC\ratio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" b="1"/>
          <a:stretch/>
        </p:blipFill>
        <p:spPr bwMode="auto">
          <a:xfrm>
            <a:off x="3988239" y="332656"/>
            <a:ext cx="490424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237446"/>
              </p:ext>
            </p:extLst>
          </p:nvPr>
        </p:nvGraphicFramePr>
        <p:xfrm>
          <a:off x="4491155" y="820738"/>
          <a:ext cx="27733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数式" r:id="rId4" imgW="2438280" imgH="457200" progId="Equation.3">
                  <p:embed/>
                </p:oleObj>
              </mc:Choice>
              <mc:Fallback>
                <p:oleObj name="数式" r:id="rId4" imgW="2438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1155" y="820738"/>
                        <a:ext cx="2773363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187624" y="1220559"/>
            <a:ext cx="2901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Option 1)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Inter-calibration </a:t>
            </a:r>
            <a:r>
              <a:rPr kumimoji="1" lang="en-US" altLang="ja-JP" dirty="0" smtClean="0">
                <a:solidFill>
                  <a:srgbClr val="0000FF"/>
                </a:solidFill>
              </a:rPr>
              <a:t>gain / </a:t>
            </a:r>
            <a:r>
              <a:rPr lang="en-US" altLang="ja-JP" dirty="0" smtClean="0">
                <a:solidFill>
                  <a:srgbClr val="0000FF"/>
                </a:solidFill>
              </a:rPr>
              <a:t>nominal</a:t>
            </a:r>
            <a:r>
              <a:rPr kumimoji="1" lang="en-US" altLang="ja-JP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dirty="0" smtClean="0">
                <a:solidFill>
                  <a:srgbClr val="0000FF"/>
                </a:solidFill>
              </a:rPr>
              <a:t>calibration slope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 [%]</a:t>
            </a:r>
          </a:p>
        </p:txBody>
      </p:sp>
      <p:pic>
        <p:nvPicPr>
          <p:cNvPr id="3075" name="Picture 3" descr="D:\Work\GeoLeoVNIR\DCC\mon_gain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3" b="8727"/>
          <a:stretch/>
        </p:blipFill>
        <p:spPr bwMode="auto">
          <a:xfrm>
            <a:off x="3998179" y="2708920"/>
            <a:ext cx="4866225" cy="178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591696" y="2996952"/>
            <a:ext cx="2137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Option 2-A)</a:t>
            </a: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Inter-calibration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gain</a:t>
            </a: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[W/m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2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en-US" altLang="ja-JP" dirty="0" err="1" smtClean="0">
                <a:solidFill>
                  <a:srgbClr val="FF0000"/>
                </a:solidFill>
              </a:rPr>
              <a:t>sr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el-GR" altLang="ja-JP" dirty="0" smtClean="0">
                <a:solidFill>
                  <a:srgbClr val="FF0000"/>
                </a:solidFill>
              </a:rPr>
              <a:t>μ</a:t>
            </a:r>
            <a:r>
              <a:rPr lang="en-US" altLang="ja-JP" dirty="0" smtClean="0">
                <a:solidFill>
                  <a:srgbClr val="FF0000"/>
                </a:solidFill>
              </a:rPr>
              <a:t>m]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079" name="Picture 7" descr="D:\Work\GeoLeoVNIR\DCC\Rplot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7" r="2504" b="2166"/>
          <a:stretch/>
        </p:blipFill>
        <p:spPr bwMode="auto">
          <a:xfrm>
            <a:off x="4013163" y="4552121"/>
            <a:ext cx="4715620" cy="190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361582" y="4748951"/>
            <a:ext cx="2511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Option 2-B)</a:t>
            </a: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Inter-calibration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gain, scaled at the first result</a:t>
            </a: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[%]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8428" y="1340768"/>
            <a:ext cx="1050178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 smtClean="0"/>
              <a:t>GRWG decision </a:t>
            </a:r>
            <a:r>
              <a:rPr lang="en-US" altLang="ja-JP" dirty="0"/>
              <a:t> </a:t>
            </a:r>
            <a:r>
              <a:rPr lang="en-US" altLang="ja-JP" dirty="0" smtClean="0"/>
              <a:t>in Delhi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37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31840" y="332656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Discussion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1" y="1340768"/>
            <a:ext cx="72008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400" b="1" dirty="0" smtClean="0"/>
              <a:t>1) Plotting </a:t>
            </a:r>
            <a:r>
              <a:rPr kumimoji="1" lang="en-US" altLang="ja-JP" sz="2400" b="1" dirty="0" smtClean="0"/>
              <a:t>element(s)</a:t>
            </a:r>
            <a:endParaRPr kumimoji="1" lang="en-US" altLang="ja-JP" sz="2400" b="1" dirty="0" smtClean="0"/>
          </a:p>
          <a:p>
            <a:pPr marL="536575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Do we agree to plot </a:t>
            </a:r>
            <a:r>
              <a:rPr lang="en-US" altLang="ja-JP" sz="2400" dirty="0" smtClean="0"/>
              <a:t>inter-calibration </a:t>
            </a:r>
            <a:r>
              <a:rPr lang="en-US" altLang="ja-JP" sz="2400" dirty="0" smtClean="0"/>
              <a:t>coefficients (e.g. inter-calibration gain) with respect to nominal calibration coefficients</a:t>
            </a:r>
            <a:r>
              <a:rPr lang="en-US" altLang="ja-JP" sz="2400" dirty="0" smtClean="0"/>
              <a:t>?</a:t>
            </a:r>
            <a:endParaRPr lang="en-US" altLang="ja-JP" sz="2400" dirty="0"/>
          </a:p>
          <a:p>
            <a:pPr>
              <a:lnSpc>
                <a:spcPct val="130000"/>
              </a:lnSpc>
            </a:pPr>
            <a:r>
              <a:rPr kumimoji="1" lang="en-US" altLang="ja-JP" sz="2400" b="1" dirty="0" smtClean="0"/>
              <a:t>2) Requirement </a:t>
            </a:r>
            <a:r>
              <a:rPr kumimoji="1" lang="en-US" altLang="ja-JP" sz="2400" b="1" dirty="0" smtClean="0"/>
              <a:t>document for plotting tool</a:t>
            </a:r>
            <a:endParaRPr kumimoji="1" lang="en-US" altLang="ja-JP" sz="2400" b="1" dirty="0" smtClean="0"/>
          </a:p>
          <a:p>
            <a:pPr marL="536575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Who will </a:t>
            </a:r>
            <a:r>
              <a:rPr lang="en-US" altLang="ja-JP" sz="2400" dirty="0" smtClean="0"/>
              <a:t>lead</a:t>
            </a:r>
            <a:r>
              <a:rPr lang="en-US" altLang="ja-JP" sz="2400" dirty="0" smtClean="0"/>
              <a:t>?</a:t>
            </a:r>
            <a:endParaRPr lang="en-US" altLang="ja-JP" sz="2400" dirty="0" smtClean="0"/>
          </a:p>
          <a:p>
            <a:pPr marL="360363" indent="-360363">
              <a:lnSpc>
                <a:spcPct val="130000"/>
              </a:lnSpc>
            </a:pPr>
            <a:r>
              <a:rPr kumimoji="1" lang="en-US" altLang="ja-JP" sz="2400" b="1" dirty="0" smtClean="0"/>
              <a:t>3) Technical details </a:t>
            </a:r>
            <a:r>
              <a:rPr kumimoji="1" lang="en-US" altLang="ja-JP" sz="2400" dirty="0" smtClean="0"/>
              <a:t>(e.g. </a:t>
            </a:r>
            <a:r>
              <a:rPr kumimoji="1" lang="en-US" altLang="ja-JP" sz="2400" dirty="0" err="1" smtClean="0"/>
              <a:t>netCDF</a:t>
            </a:r>
            <a:r>
              <a:rPr kumimoji="1" lang="en-US" altLang="ja-JP" sz="2400" dirty="0" smtClean="0"/>
              <a:t> contents) would </a:t>
            </a:r>
            <a:r>
              <a:rPr kumimoji="1" lang="en-US" altLang="ja-JP" sz="2400" dirty="0" smtClean="0"/>
              <a:t>be discussed via email</a:t>
            </a: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GSICS Web Meeting, 3 November 2015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6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394</Words>
  <Application>Microsoft Office PowerPoint</Application>
  <PresentationFormat>画面に合わせる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明朝</vt:lpstr>
      <vt:lpstr>Arial</vt:lpstr>
      <vt:lpstr>Calibri</vt:lpstr>
      <vt:lpstr>Times New Roman</vt:lpstr>
      <vt:lpstr>Wingdings</vt:lpstr>
      <vt:lpstr>Office テーマ</vt:lpstr>
      <vt:lpstr>Microsoft 数式 3.0</vt:lpstr>
      <vt:lpstr>DCC Product Requirements for GSICS Plotting Tool </vt:lpstr>
      <vt:lpstr>PowerPoint プレゼンテーション</vt:lpstr>
      <vt:lpstr>PowerPoint プレゼンテーション</vt:lpstr>
      <vt:lpstr>GEO-LEO-VNIR requirements for the plotting tool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product Requirements for GSICS Plotting Tool </dc:title>
  <dc:creator>高橋 昌也</dc:creator>
  <cp:lastModifiedBy>MtScat</cp:lastModifiedBy>
  <cp:revision>45</cp:revision>
  <dcterms:created xsi:type="dcterms:W3CDTF">2015-10-27T05:14:19Z</dcterms:created>
  <dcterms:modified xsi:type="dcterms:W3CDTF">2015-11-03T09:37:53Z</dcterms:modified>
</cp:coreProperties>
</file>