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Microsoft_Equation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1" r:id="rId3"/>
    <p:sldId id="269" r:id="rId4"/>
    <p:sldId id="259" r:id="rId5"/>
    <p:sldId id="258" r:id="rId6"/>
    <p:sldId id="261" r:id="rId7"/>
    <p:sldId id="260" r:id="rId8"/>
    <p:sldId id="268" r:id="rId9"/>
    <p:sldId id="266" r:id="rId10"/>
    <p:sldId id="263" r:id="rId11"/>
    <p:sldId id="262" r:id="rId12"/>
    <p:sldId id="267" r:id="rId13"/>
    <p:sldId id="270" r:id="rId14"/>
    <p:sldId id="257" r:id="rId15"/>
    <p:sldId id="272" r:id="rId16"/>
    <p:sldId id="284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5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47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55" d="100"/>
          <a:sy n="155" d="100"/>
        </p:scale>
        <p:origin x="-14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Relationship Id="rId2" Type="http://schemas.openxmlformats.org/officeDocument/2006/relationships/image" Target="../media/image8.wmf"/><Relationship Id="rId3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A18C3-82ED-9D42-9217-C8A6AE702E97}" type="datetimeFigureOut">
              <a:rPr lang="en-US" smtClean="0"/>
              <a:t>11/2/15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539A3-DCBD-4C41-A266-B6771A7CC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371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A18C3-82ED-9D42-9217-C8A6AE702E97}" type="datetimeFigureOut">
              <a:rPr lang="en-US" smtClean="0"/>
              <a:t>11/2/15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539A3-DCBD-4C41-A266-B6771A7CC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17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A18C3-82ED-9D42-9217-C8A6AE702E97}" type="datetimeFigureOut">
              <a:rPr lang="en-US" smtClean="0"/>
              <a:t>11/2/15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539A3-DCBD-4C41-A266-B6771A7CC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415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A18C3-82ED-9D42-9217-C8A6AE702E97}" type="datetimeFigureOut">
              <a:rPr lang="en-US" smtClean="0"/>
              <a:t>11/2/15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539A3-DCBD-4C41-A266-B6771A7CC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6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A18C3-82ED-9D42-9217-C8A6AE702E97}" type="datetimeFigureOut">
              <a:rPr lang="en-US" smtClean="0"/>
              <a:t>11/2/15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539A3-DCBD-4C41-A266-B6771A7CC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07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A18C3-82ED-9D42-9217-C8A6AE702E97}" type="datetimeFigureOut">
              <a:rPr lang="en-US" smtClean="0"/>
              <a:t>11/2/15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539A3-DCBD-4C41-A266-B6771A7CC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724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A18C3-82ED-9D42-9217-C8A6AE702E97}" type="datetimeFigureOut">
              <a:rPr lang="en-US" smtClean="0"/>
              <a:t>11/2/15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539A3-DCBD-4C41-A266-B6771A7CC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172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A18C3-82ED-9D42-9217-C8A6AE702E97}" type="datetimeFigureOut">
              <a:rPr lang="en-US" smtClean="0"/>
              <a:t>11/2/15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539A3-DCBD-4C41-A266-B6771A7CC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533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A18C3-82ED-9D42-9217-C8A6AE702E97}" type="datetimeFigureOut">
              <a:rPr lang="en-US" smtClean="0"/>
              <a:t>11/2/15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539A3-DCBD-4C41-A266-B6771A7CC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6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A18C3-82ED-9D42-9217-C8A6AE702E97}" type="datetimeFigureOut">
              <a:rPr lang="en-US" smtClean="0"/>
              <a:t>11/2/15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539A3-DCBD-4C41-A266-B6771A7CC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154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A18C3-82ED-9D42-9217-C8A6AE702E97}" type="datetimeFigureOut">
              <a:rPr lang="en-US" smtClean="0"/>
              <a:t>11/2/15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539A3-DCBD-4C41-A266-B6771A7CC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50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A18C3-82ED-9D42-9217-C8A6AE702E97}" type="datetimeFigureOut">
              <a:rPr lang="en-US" smtClean="0"/>
              <a:t>11/2/15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539A3-DCBD-4C41-A266-B6771A7CC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081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8.wmf"/><Relationship Id="rId7" Type="http://schemas.openxmlformats.org/officeDocument/2006/relationships/oleObject" Target="../embeddings/Microsoft_Equation1.bin"/><Relationship Id="rId8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png"/><Relationship Id="rId1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Relationship Id="rId3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GSICS DCC calibration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Nov 3,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283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t9Gai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50" y="976568"/>
            <a:ext cx="7160341" cy="388115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Met-9 calibration gains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32387" y="4935876"/>
            <a:ext cx="7374193" cy="1754327"/>
          </a:xfrm>
          <a:prstGeom prst="rect">
            <a:avLst/>
          </a:prstGeom>
          <a:solidFill>
            <a:srgbClr val="EEECE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• All of the calibration gains within 0.2% over the record</a:t>
            </a:r>
          </a:p>
          <a:p>
            <a:r>
              <a:rPr lang="en-US" dirty="0" smtClean="0"/>
              <a:t>• All transferred the Aqua-MODIS calibration </a:t>
            </a:r>
            <a:r>
              <a:rPr lang="en-US" dirty="0" smtClean="0"/>
              <a:t>succesfully</a:t>
            </a:r>
            <a:endParaRPr lang="en-US" dirty="0" smtClean="0"/>
          </a:p>
          <a:p>
            <a:r>
              <a:rPr lang="en-US" dirty="0" smtClean="0"/>
              <a:t>• There is residual methodology noise and invariant site natural variability</a:t>
            </a:r>
          </a:p>
          <a:p>
            <a:r>
              <a:rPr lang="en-US" dirty="0" smtClean="0"/>
              <a:t>• Use </a:t>
            </a:r>
            <a:r>
              <a:rPr lang="en-US" dirty="0" err="1" smtClean="0"/>
              <a:t>deseasonalization</a:t>
            </a:r>
            <a:r>
              <a:rPr lang="en-US" dirty="0" smtClean="0"/>
              <a:t> to remove known oscillations</a:t>
            </a:r>
          </a:p>
          <a:p>
            <a:r>
              <a:rPr lang="en-US" dirty="0" smtClean="0"/>
              <a:t>• Even after all know oscillations are removed, noise will remain.</a:t>
            </a:r>
          </a:p>
          <a:p>
            <a:r>
              <a:rPr lang="en-US" dirty="0" smtClean="0"/>
              <a:t>• Best to use a temporal trend to mitigate measurement noise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73291" y="3803448"/>
            <a:ext cx="858679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Libya-4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66271" y="3753006"/>
            <a:ext cx="582211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DCC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39885" y="3764476"/>
            <a:ext cx="898628" cy="40011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/>
              <a:t>Ray-matching</a:t>
            </a:r>
          </a:p>
          <a:p>
            <a:r>
              <a:rPr lang="en-US" sz="1000" dirty="0" smtClean="0"/>
              <a:t>All scenes</a:t>
            </a: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4344221" y="3764476"/>
            <a:ext cx="898628" cy="40011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/>
              <a:t>Ray-matching</a:t>
            </a:r>
          </a:p>
          <a:p>
            <a:r>
              <a:rPr lang="en-US" sz="1000" dirty="0" smtClean="0"/>
              <a:t>DCC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07336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t9_lun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090" y="775204"/>
            <a:ext cx="6698611" cy="4156131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Next DCC meeting topics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2706" y="4830086"/>
            <a:ext cx="8606118" cy="923330"/>
          </a:xfrm>
          <a:prstGeom prst="rect">
            <a:avLst/>
          </a:prstGeom>
          <a:solidFill>
            <a:srgbClr val="EEECE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• In this case there is no seasonal cycle, but yet a linear regression makes the most sense</a:t>
            </a:r>
          </a:p>
          <a:p>
            <a:r>
              <a:rPr lang="en-US" dirty="0" smtClean="0"/>
              <a:t>• Do we use the every measurement as the update frequency?</a:t>
            </a:r>
          </a:p>
          <a:p>
            <a:r>
              <a:rPr lang="en-US" dirty="0" smtClean="0"/>
              <a:t>• An instrument anomaly would have to exceed 2*sigma to be detected by this method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69742" y="3770982"/>
            <a:ext cx="1542910" cy="276999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Data from EUMETSAT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21708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5943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NOAA Implementation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828800" y="3657600"/>
            <a:ext cx="5486399" cy="457200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Normalized to a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common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Day1 reflectance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1" name="Straight Arrow Connector 10"/>
          <p:cNvCxnSpPr>
            <a:stCxn id="14" idx="2"/>
            <a:endCxn id="12" idx="0"/>
          </p:cNvCxnSpPr>
          <p:nvPr/>
        </p:nvCxnSpPr>
        <p:spPr>
          <a:xfrm>
            <a:off x="4560941" y="1349016"/>
            <a:ext cx="2612" cy="108938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657600" y="2438400"/>
            <a:ext cx="1811906" cy="4001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Trending fitting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718758" y="948906"/>
            <a:ext cx="3684365" cy="40011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Monthly Statistics</a:t>
            </a:r>
            <a:endParaRPr lang="en-US" sz="2000" b="1" dirty="0"/>
          </a:p>
        </p:txBody>
      </p:sp>
      <p:graphicFrame>
        <p:nvGraphicFramePr>
          <p:cNvPr id="113668" name="Object 4"/>
          <p:cNvGraphicFramePr>
            <a:graphicFrameLocks noChangeAspect="1"/>
          </p:cNvGraphicFramePr>
          <p:nvPr/>
        </p:nvGraphicFramePr>
        <p:xfrm>
          <a:off x="6096000" y="2971800"/>
          <a:ext cx="2133600" cy="384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Equation" r:id="rId3" imgW="1409400" imgH="253800" progId="Equation.3">
                  <p:embed/>
                </p:oleObj>
              </mc:Choice>
              <mc:Fallback>
                <p:oleObj name="Equation" r:id="rId3" imgW="14094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971800"/>
                        <a:ext cx="2133600" cy="3844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36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36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36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3675" name="Object 11"/>
          <p:cNvGraphicFramePr>
            <a:graphicFrameLocks noChangeAspect="1"/>
          </p:cNvGraphicFramePr>
          <p:nvPr/>
        </p:nvGraphicFramePr>
        <p:xfrm>
          <a:off x="5181600" y="5029200"/>
          <a:ext cx="263877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Equation" r:id="rId5" imgW="1777229" imgH="253890" progId="Equation.3">
                  <p:embed/>
                </p:oleObj>
              </mc:Choice>
              <mc:Fallback>
                <p:oleObj name="Equation" r:id="rId5" imgW="1777229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029200"/>
                        <a:ext cx="2638778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7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3677" name="Object 13"/>
          <p:cNvGraphicFramePr>
            <a:graphicFrameLocks noChangeAspect="1"/>
          </p:cNvGraphicFramePr>
          <p:nvPr/>
        </p:nvGraphicFramePr>
        <p:xfrm>
          <a:off x="5207000" y="4351338"/>
          <a:ext cx="3640138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Equation" r:id="rId7" imgW="2679480" imgH="457200" progId="Equation.3">
                  <p:embed/>
                </p:oleObj>
              </mc:Choice>
              <mc:Fallback>
                <p:oleObj name="Equation" r:id="rId7" imgW="26794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0" y="4351338"/>
                        <a:ext cx="3640138" cy="617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Arrow Connector 22"/>
          <p:cNvCxnSpPr>
            <a:endCxn id="6" idx="0"/>
          </p:cNvCxnSpPr>
          <p:nvPr/>
        </p:nvCxnSpPr>
        <p:spPr>
          <a:xfrm>
            <a:off x="4572000" y="2819400"/>
            <a:ext cx="0" cy="838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6" idx="2"/>
            <a:endCxn id="26" idx="0"/>
          </p:cNvCxnSpPr>
          <p:nvPr/>
        </p:nvCxnSpPr>
        <p:spPr>
          <a:xfrm>
            <a:off x="4572000" y="4114800"/>
            <a:ext cx="36512" cy="1371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819400" y="5486400"/>
            <a:ext cx="3578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Combining the Normalized Data</a:t>
            </a:r>
            <a:endParaRPr lang="en-US" sz="2000" b="1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5955071" y="6360557"/>
            <a:ext cx="3975510" cy="365125"/>
          </a:xfrm>
        </p:spPr>
        <p:txBody>
          <a:bodyPr/>
          <a:lstStyle/>
          <a:p>
            <a:fld id="{F59584B2-ED2A-4EFC-8F4F-74D665706D6B}" type="slidenum">
              <a:rPr lang="en-US" smtClean="0"/>
              <a:pPr/>
              <a:t>12</a:t>
            </a:fld>
            <a:endParaRPr lang="en-US"/>
          </a:p>
        </p:txBody>
      </p:sp>
      <p:cxnSp>
        <p:nvCxnSpPr>
          <p:cNvPr id="29" name="Straight Arrow Connector 28"/>
          <p:cNvCxnSpPr>
            <a:stCxn id="31" idx="1"/>
          </p:cNvCxnSpPr>
          <p:nvPr/>
        </p:nvCxnSpPr>
        <p:spPr>
          <a:xfrm flipH="1" flipV="1">
            <a:off x="4899804" y="1949570"/>
            <a:ext cx="891396" cy="4573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791200" y="1600200"/>
            <a:ext cx="2667000" cy="707886"/>
          </a:xfrm>
          <a:prstGeom prst="rect">
            <a:avLst/>
          </a:prstGeom>
          <a:noFill/>
          <a:ln w="19050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Removal of predictable oscillations</a:t>
            </a:r>
            <a:endParaRPr lang="en-US" sz="2000" b="1" dirty="0"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3/18/15</a:t>
            </a:r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GSICS WG Meeting, New Delhi, India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726903" y="6356350"/>
            <a:ext cx="2153279" cy="276999"/>
          </a:xfrm>
          <a:prstGeom prst="rect">
            <a:avLst/>
          </a:prstGeom>
          <a:solidFill>
            <a:srgbClr val="EEECE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Wu GSICS 2015 annual meeting 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1065161" y="2220451"/>
            <a:ext cx="2532626" cy="923330"/>
          </a:xfrm>
          <a:prstGeom prst="rect">
            <a:avLst/>
          </a:prstGeom>
          <a:solidFill>
            <a:srgbClr val="EEECE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For a single calibration method, we stop at trend fitting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490065"/>
            <a:ext cx="3557639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Outlier removal performed with all calibration methods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104968" y="4776839"/>
            <a:ext cx="455973" cy="245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607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Visible degradation of optics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expect the optics to degrade gradually</a:t>
            </a:r>
          </a:p>
          <a:p>
            <a:r>
              <a:rPr lang="en-US" dirty="0" smtClean="0"/>
              <a:t>We </a:t>
            </a:r>
            <a:r>
              <a:rPr lang="en-US" dirty="0"/>
              <a:t>e</a:t>
            </a:r>
            <a:r>
              <a:rPr lang="en-US" dirty="0" smtClean="0"/>
              <a:t>xpect no sudden discontinuities</a:t>
            </a:r>
          </a:p>
          <a:p>
            <a:r>
              <a:rPr lang="en-US" dirty="0" smtClean="0"/>
              <a:t>For satellites with solar diffusers</a:t>
            </a:r>
          </a:p>
          <a:p>
            <a:pPr lvl="1"/>
            <a:r>
              <a:rPr lang="en-US" dirty="0" smtClean="0"/>
              <a:t>Does GSICS calibrate the visible count level data? Solar diffuser just another calibration method</a:t>
            </a:r>
          </a:p>
          <a:p>
            <a:pPr lvl="1"/>
            <a:r>
              <a:rPr lang="en-US" dirty="0" smtClean="0"/>
              <a:t>Or is the level 1 data calibration coefficients applied first, similar to the MODIS product</a:t>
            </a:r>
          </a:p>
        </p:txBody>
      </p:sp>
    </p:spTree>
    <p:extLst>
      <p:ext uri="{BB962C8B-B14F-4D97-AF65-F5344CB8AC3E}">
        <p14:creationId xmlns:p14="http://schemas.microsoft.com/office/powerpoint/2010/main" val="137307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DCC meeting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DCC method applied to other bands</a:t>
            </a:r>
          </a:p>
          <a:p>
            <a:pPr lvl="1"/>
            <a:r>
              <a:rPr lang="en-US" dirty="0" smtClean="0"/>
              <a:t>There will be enough months of Himawari-8 to perform DCC algorithm for the next web meeting</a:t>
            </a:r>
          </a:p>
          <a:p>
            <a:pPr lvl="1"/>
            <a:r>
              <a:rPr lang="en-US" dirty="0" smtClean="0"/>
              <a:t>Also reexamine MSG 1.6µm channel</a:t>
            </a:r>
          </a:p>
          <a:p>
            <a:r>
              <a:rPr lang="en-US" dirty="0" smtClean="0"/>
              <a:t>Seasonal cycle mitigation</a:t>
            </a:r>
          </a:p>
          <a:p>
            <a:pPr lvl="1"/>
            <a:r>
              <a:rPr lang="en-US" dirty="0" smtClean="0"/>
              <a:t>KMA BRDF model</a:t>
            </a:r>
          </a:p>
          <a:p>
            <a:pPr lvl="1"/>
            <a:r>
              <a:rPr lang="en-US" dirty="0" smtClean="0"/>
              <a:t>More </a:t>
            </a:r>
            <a:r>
              <a:rPr lang="en-US" dirty="0" err="1"/>
              <a:t>L</a:t>
            </a:r>
            <a:r>
              <a:rPr lang="en-US" dirty="0" err="1" smtClean="0"/>
              <a:t>ambertian</a:t>
            </a:r>
            <a:r>
              <a:rPr lang="en-US" dirty="0" smtClean="0"/>
              <a:t> part of BRDF </a:t>
            </a:r>
          </a:p>
          <a:p>
            <a:pPr lvl="1"/>
            <a:r>
              <a:rPr lang="en-US" dirty="0" smtClean="0"/>
              <a:t>Need to work with the month with the least sampling</a:t>
            </a:r>
          </a:p>
        </p:txBody>
      </p:sp>
    </p:spTree>
    <p:extLst>
      <p:ext uri="{BB962C8B-B14F-4D97-AF65-F5344CB8AC3E}">
        <p14:creationId xmlns:p14="http://schemas.microsoft.com/office/powerpoint/2010/main" val="2407628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DCC algorithm </a:t>
            </a:r>
            <a:r>
              <a:rPr lang="en-US" dirty="0" smtClean="0"/>
              <a:t>Aqua-MODIS calibration transfer uncertainty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We have been concentrating on refining the DCC calibration algorithm for stability</a:t>
            </a:r>
          </a:p>
          <a:p>
            <a:r>
              <a:rPr lang="en-US" dirty="0" smtClean="0"/>
              <a:t>We assume that the long-term Aqua-MODIS PDF mode radiance is equal to the GEO PDF mode radiance observed during the Aqua-MODIS overpass</a:t>
            </a:r>
          </a:p>
          <a:p>
            <a:pPr lvl="1"/>
            <a:r>
              <a:rPr lang="en-US" dirty="0" smtClean="0"/>
              <a:t>MODIS and GEO would observe the same DCC systems but not under the same angular conditions, rely on the DCC BRDF to remove angular differences</a:t>
            </a:r>
          </a:p>
          <a:p>
            <a:pPr lvl="1"/>
            <a:r>
              <a:rPr lang="en-US" dirty="0" smtClean="0"/>
              <a:t>Need to determine uncertainty of this assumption</a:t>
            </a:r>
          </a:p>
          <a:p>
            <a:pPr lvl="1"/>
            <a:r>
              <a:rPr lang="en-US" dirty="0" smtClean="0"/>
              <a:t>What is the natural variability of the DCC invariant target?</a:t>
            </a:r>
          </a:p>
          <a:p>
            <a:pPr lvl="1"/>
            <a:r>
              <a:rPr lang="en-US" dirty="0" smtClean="0"/>
              <a:t>This method can then characterize DCC as an absolute calibration target</a:t>
            </a:r>
          </a:p>
          <a:p>
            <a:r>
              <a:rPr lang="en-US" dirty="0" smtClean="0"/>
              <a:t>Use Aqua-MODIS/GEO ray-matched radiance pairs as the truth</a:t>
            </a:r>
          </a:p>
          <a:p>
            <a:pPr lvl="1"/>
            <a:r>
              <a:rPr lang="en-US" dirty="0" smtClean="0"/>
              <a:t>Use two ray-matching methods to improve the individual algorithms and reduce the overall uncertainty</a:t>
            </a:r>
          </a:p>
          <a:p>
            <a:pPr lvl="1"/>
            <a:r>
              <a:rPr lang="en-US" dirty="0" smtClean="0"/>
              <a:t>Aqua-MODIS or NPP-VIIRS ray-matching also introduces the MODIS or VIIRS calibration anomalies (scan angle dependencies) into the GEO record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62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Improvements in MODIS/GEO ray-matching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565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Graduated Angle Matching (GAM)</a:t>
            </a:r>
          </a:p>
        </p:txBody>
      </p:sp>
      <p:grpSp>
        <p:nvGrpSpPr>
          <p:cNvPr id="8194" name="Group 7"/>
          <p:cNvGrpSpPr>
            <a:grpSpLocks/>
          </p:cNvGrpSpPr>
          <p:nvPr/>
        </p:nvGrpSpPr>
        <p:grpSpPr bwMode="auto">
          <a:xfrm>
            <a:off x="376238" y="1147763"/>
            <a:ext cx="5292725" cy="4954587"/>
            <a:chOff x="566057" y="1719064"/>
            <a:chExt cx="5294086" cy="4955176"/>
          </a:xfrm>
        </p:grpSpPr>
        <p:pic>
          <p:nvPicPr>
            <p:cNvPr id="8197" name="Picture 2" descr="M9grd_2010_07_nogam_nostats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394" y="1746357"/>
              <a:ext cx="4943989" cy="4574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8" name="TextBox 3"/>
            <p:cNvSpPr txBox="1">
              <a:spLocks noChangeArrowheads="1"/>
            </p:cNvSpPr>
            <p:nvPr/>
          </p:nvSpPr>
          <p:spPr bwMode="auto">
            <a:xfrm>
              <a:off x="2648182" y="1862144"/>
              <a:ext cx="16516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July 2007</a:t>
              </a:r>
            </a:p>
          </p:txBody>
        </p:sp>
        <p:sp>
          <p:nvSpPr>
            <p:cNvPr id="8199" name="TextBox 4"/>
            <p:cNvSpPr txBox="1">
              <a:spLocks noChangeArrowheads="1"/>
            </p:cNvSpPr>
            <p:nvPr/>
          </p:nvSpPr>
          <p:spPr bwMode="auto">
            <a:xfrm rot="-5400000">
              <a:off x="-1592452" y="3877573"/>
              <a:ext cx="4686349" cy="3693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>
                  <a:latin typeface="Calibri" charset="0"/>
                  <a:cs typeface="Calibri" charset="0"/>
                </a:rPr>
                <a:t>Aqua-MODIS 0.646 µm Radiance (Wm</a:t>
              </a:r>
              <a:r>
                <a:rPr lang="en-US" sz="1800" baseline="30000">
                  <a:latin typeface="Calibri" charset="0"/>
                  <a:cs typeface="Calibri" charset="0"/>
                </a:rPr>
                <a:t>-2</a:t>
              </a:r>
              <a:r>
                <a:rPr lang="en-US" sz="1800">
                  <a:latin typeface="Calibri" charset="0"/>
                  <a:cs typeface="Calibri" charset="0"/>
                </a:rPr>
                <a:t>sr</a:t>
              </a:r>
              <a:r>
                <a:rPr lang="en-US" sz="1800" baseline="30000">
                  <a:latin typeface="Calibri" charset="0"/>
                  <a:cs typeface="Calibri" charset="0"/>
                </a:rPr>
                <a:t>-1</a:t>
              </a:r>
              <a:r>
                <a:rPr lang="en-US" sz="1800">
                  <a:latin typeface="Calibri" charset="0"/>
                  <a:cs typeface="Calibri" charset="0"/>
                </a:rPr>
                <a:t>µm</a:t>
              </a:r>
              <a:r>
                <a:rPr lang="en-US" sz="1800" baseline="30000">
                  <a:latin typeface="Calibri" charset="0"/>
                  <a:cs typeface="Calibri" charset="0"/>
                </a:rPr>
                <a:t>-1</a:t>
              </a:r>
              <a:r>
                <a:rPr lang="en-US" sz="1800">
                  <a:latin typeface="Calibri" charset="0"/>
                  <a:cs typeface="Calibri" charset="0"/>
                </a:rPr>
                <a:t>)</a:t>
              </a:r>
            </a:p>
          </p:txBody>
        </p:sp>
        <p:sp>
          <p:nvSpPr>
            <p:cNvPr id="8200" name="TextBox 5"/>
            <p:cNvSpPr txBox="1">
              <a:spLocks noChangeArrowheads="1"/>
            </p:cNvSpPr>
            <p:nvPr/>
          </p:nvSpPr>
          <p:spPr bwMode="auto">
            <a:xfrm>
              <a:off x="580571" y="6304908"/>
              <a:ext cx="5279572" cy="3693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Calibri" charset="0"/>
                  <a:cs typeface="Calibri" charset="0"/>
                </a:rPr>
                <a:t>MET9  0.64µm, CNT (10 bit) 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1620428" y="5280249"/>
              <a:ext cx="746317" cy="69382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195" name="TextBox 8"/>
          <p:cNvSpPr txBox="1">
            <a:spLocks noChangeArrowheads="1"/>
          </p:cNvSpPr>
          <p:nvPr/>
        </p:nvSpPr>
        <p:spPr bwMode="auto">
          <a:xfrm>
            <a:off x="5722938" y="1165225"/>
            <a:ext cx="3408362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" charset="0"/>
                <a:cs typeface="Calibri" charset="0"/>
              </a:rPr>
              <a:t>• Baseline ray-matching</a:t>
            </a:r>
          </a:p>
          <a:p>
            <a:r>
              <a:rPr lang="en-US" sz="1800" dirty="0">
                <a:latin typeface="Symbol" charset="0"/>
                <a:cs typeface="Symbol" charset="0"/>
              </a:rPr>
              <a:t>D</a:t>
            </a:r>
            <a:r>
              <a:rPr lang="en-US" sz="1800" dirty="0">
                <a:latin typeface="Calibri" charset="0"/>
                <a:cs typeface="Calibri" charset="0"/>
              </a:rPr>
              <a:t>SZA&lt; 5° (15 minutes), </a:t>
            </a:r>
            <a:r>
              <a:rPr lang="en-US" sz="1800" dirty="0">
                <a:latin typeface="Symbol" charset="0"/>
                <a:cs typeface="Symbol" charset="0"/>
              </a:rPr>
              <a:t>D</a:t>
            </a:r>
            <a:r>
              <a:rPr lang="en-US" sz="1800" dirty="0">
                <a:latin typeface="Calibri" charset="0"/>
                <a:cs typeface="Calibri" charset="0"/>
              </a:rPr>
              <a:t>VZA&lt;15°, </a:t>
            </a:r>
            <a:r>
              <a:rPr lang="en-US" sz="1800" dirty="0">
                <a:latin typeface="Symbol" charset="0"/>
                <a:cs typeface="Symbol" charset="0"/>
              </a:rPr>
              <a:t>D</a:t>
            </a:r>
            <a:r>
              <a:rPr lang="en-US" sz="1800" dirty="0">
                <a:latin typeface="Calibri" charset="0"/>
                <a:cs typeface="Calibri" charset="0"/>
              </a:rPr>
              <a:t>RAZ &lt; 15°, </a:t>
            </a:r>
            <a:r>
              <a:rPr lang="en-US" sz="1800" dirty="0">
                <a:latin typeface="Symbol" charset="0"/>
                <a:cs typeface="Symbol" charset="0"/>
              </a:rPr>
              <a:t>D</a:t>
            </a:r>
            <a:r>
              <a:rPr lang="en-US" sz="1800" dirty="0">
                <a:latin typeface="Calibri" charset="0"/>
                <a:cs typeface="Calibri" charset="0"/>
              </a:rPr>
              <a:t>SCAT&lt; 15°, no </a:t>
            </a:r>
            <a:r>
              <a:rPr lang="en-US" sz="1800" dirty="0" err="1">
                <a:latin typeface="Calibri" charset="0"/>
                <a:cs typeface="Calibri" charset="0"/>
              </a:rPr>
              <a:t>sunglint</a:t>
            </a:r>
            <a:endParaRPr lang="en-US" sz="1800" dirty="0">
              <a:latin typeface="Calibri" charset="0"/>
              <a:cs typeface="Calibri" charset="0"/>
            </a:endParaRPr>
          </a:p>
        </p:txBody>
      </p:sp>
      <p:sp>
        <p:nvSpPr>
          <p:cNvPr id="8196" name="TextBox 9"/>
          <p:cNvSpPr txBox="1">
            <a:spLocks noChangeArrowheads="1"/>
          </p:cNvSpPr>
          <p:nvPr/>
        </p:nvSpPr>
        <p:spPr bwMode="auto">
          <a:xfrm>
            <a:off x="5827713" y="2632075"/>
            <a:ext cx="3097212" cy="3692525"/>
          </a:xfrm>
          <a:prstGeom prst="rect">
            <a:avLst/>
          </a:prstGeom>
          <a:solidFill>
            <a:srgbClr val="D2DA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latin typeface="Calibri" charset="0"/>
                <a:cs typeface="Calibri" charset="0"/>
              </a:rPr>
              <a:t>• Note most of the points are in clear-sky (dark radiances) where the conditions are most anisotropic</a:t>
            </a:r>
          </a:p>
          <a:p>
            <a:endParaRPr lang="en-US" sz="1800">
              <a:latin typeface="Calibri" charset="0"/>
              <a:cs typeface="Calibri" charset="0"/>
            </a:endParaRPr>
          </a:p>
          <a:p>
            <a:r>
              <a:rPr lang="en-US" sz="1800">
                <a:latin typeface="Calibri" charset="0"/>
                <a:cs typeface="Calibri" charset="0"/>
              </a:rPr>
              <a:t>• The least number of points occur over bright clouds that are most isotropic</a:t>
            </a:r>
          </a:p>
          <a:p>
            <a:endParaRPr lang="en-US" sz="1800">
              <a:latin typeface="Calibri" charset="0"/>
              <a:cs typeface="Calibri" charset="0"/>
            </a:endParaRPr>
          </a:p>
          <a:p>
            <a:r>
              <a:rPr lang="en-US" sz="1800">
                <a:latin typeface="Calibri" charset="0"/>
                <a:cs typeface="Calibri" charset="0"/>
              </a:rPr>
              <a:t>• Then a more restrictive angle matching can be applied to the dark radiances, while retaining sufficient dynamic sampling</a:t>
            </a:r>
          </a:p>
        </p:txBody>
      </p:sp>
    </p:spTree>
    <p:extLst>
      <p:ext uri="{BB962C8B-B14F-4D97-AF65-F5344CB8AC3E}">
        <p14:creationId xmlns:p14="http://schemas.microsoft.com/office/powerpoint/2010/main" val="2320991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>
          <a:xfrm>
            <a:off x="457200" y="1296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Graduated Angle Matching (GAM)</a:t>
            </a:r>
          </a:p>
        </p:txBody>
      </p:sp>
      <p:grpSp>
        <p:nvGrpSpPr>
          <p:cNvPr id="9218" name="Group 21"/>
          <p:cNvGrpSpPr>
            <a:grpSpLocks/>
          </p:cNvGrpSpPr>
          <p:nvPr/>
        </p:nvGrpSpPr>
        <p:grpSpPr bwMode="auto">
          <a:xfrm>
            <a:off x="1897063" y="1012825"/>
            <a:ext cx="5305425" cy="4979988"/>
            <a:chOff x="1897636" y="1714501"/>
            <a:chExt cx="5304468" cy="4980543"/>
          </a:xfrm>
        </p:grpSpPr>
        <p:pic>
          <p:nvPicPr>
            <p:cNvPr id="9221" name="Picture 11" descr="M9grd_2010_07_nogam_nostats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8115" y="1767161"/>
              <a:ext cx="4943989" cy="4574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 rot="16200000">
              <a:off x="-271979" y="3884116"/>
              <a:ext cx="4709050" cy="369820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 dirty="0">
                  <a:solidFill>
                    <a:sysClr val="windowText" lastClr="000000"/>
                  </a:solidFill>
                  <a:latin typeface="Calibri"/>
                  <a:cs typeface="Calibri"/>
                </a:rPr>
                <a:t>Aqua-MODIS 0.646 µm Radiance (Wm</a:t>
              </a:r>
              <a:r>
                <a:rPr lang="en-US" sz="1800" kern="0" baseline="30000" dirty="0">
                  <a:solidFill>
                    <a:sysClr val="windowText" lastClr="000000"/>
                  </a:solidFill>
                  <a:latin typeface="Calibri"/>
                  <a:cs typeface="Calibri"/>
                </a:rPr>
                <a:t>-2</a:t>
              </a:r>
              <a:r>
                <a:rPr lang="en-US" sz="1800" kern="0" dirty="0">
                  <a:solidFill>
                    <a:sysClr val="windowText" lastClr="000000"/>
                  </a:solidFill>
                  <a:latin typeface="Calibri"/>
                  <a:cs typeface="Calibri"/>
                </a:rPr>
                <a:t>sr</a:t>
              </a:r>
              <a:r>
                <a:rPr lang="en-US" sz="1800" kern="0" baseline="30000" dirty="0">
                  <a:solidFill>
                    <a:sysClr val="windowText" lastClr="000000"/>
                  </a:solidFill>
                  <a:latin typeface="Calibri"/>
                  <a:cs typeface="Calibri"/>
                </a:rPr>
                <a:t>-1</a:t>
              </a:r>
              <a:r>
                <a:rPr lang="en-US" sz="1800" kern="0" dirty="0">
                  <a:solidFill>
                    <a:sysClr val="windowText" lastClr="000000"/>
                  </a:solidFill>
                  <a:latin typeface="Calibri"/>
                  <a:cs typeface="Calibri"/>
                </a:rPr>
                <a:t>µm</a:t>
              </a:r>
              <a:r>
                <a:rPr lang="en-US" sz="1800" kern="0" baseline="30000" dirty="0">
                  <a:solidFill>
                    <a:sysClr val="windowText" lastClr="000000"/>
                  </a:solidFill>
                  <a:latin typeface="Calibri"/>
                  <a:cs typeface="Calibri"/>
                </a:rPr>
                <a:t>-1</a:t>
              </a:r>
              <a:r>
                <a:rPr lang="en-US" sz="1800" kern="0" dirty="0">
                  <a:solidFill>
                    <a:sysClr val="windowText" lastClr="000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905572" y="6325115"/>
              <a:ext cx="5288596" cy="369929"/>
            </a:xfrm>
            <a:prstGeom prst="rect">
              <a:avLst/>
            </a:prstGeom>
            <a:solidFill>
              <a:srgbClr val="FFFFFF"/>
            </a:solidFill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 dirty="0">
                  <a:solidFill>
                    <a:sysClr val="windowText" lastClr="000000"/>
                  </a:solidFill>
                  <a:latin typeface="Calibri"/>
                  <a:cs typeface="Calibri"/>
                </a:rPr>
                <a:t>MET9  0.64µm, CNT (10 bit) 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2795999" y="5159760"/>
              <a:ext cx="4018825" cy="1588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7" name="Straight Connector 16"/>
            <p:cNvCxnSpPr/>
            <p:nvPr/>
          </p:nvCxnSpPr>
          <p:spPr>
            <a:xfrm>
              <a:off x="2795999" y="4332581"/>
              <a:ext cx="4018825" cy="7938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8" name="TextBox 17"/>
            <p:cNvSpPr txBox="1"/>
            <p:nvPr/>
          </p:nvSpPr>
          <p:spPr>
            <a:xfrm>
              <a:off x="4749858" y="5334404"/>
              <a:ext cx="1990366" cy="36992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 dirty="0">
                  <a:solidFill>
                    <a:srgbClr val="FF0000"/>
                  </a:solidFill>
                  <a:latin typeface="Symbol" charset="2"/>
                  <a:cs typeface="Symbol" charset="2"/>
                </a:rPr>
                <a:t>D</a:t>
              </a:r>
              <a:r>
                <a:rPr lang="en-US" sz="1800" kern="0" dirty="0">
                  <a:solidFill>
                    <a:srgbClr val="FF0000"/>
                  </a:solidFill>
                  <a:latin typeface="Calibri"/>
                  <a:cs typeface="Calibri"/>
                </a:rPr>
                <a:t>VZA &lt; 5, </a:t>
              </a:r>
              <a:r>
                <a:rPr lang="en-US" sz="1800" kern="0" dirty="0">
                  <a:solidFill>
                    <a:srgbClr val="FF0000"/>
                  </a:solidFill>
                  <a:latin typeface="Symbol" charset="2"/>
                  <a:cs typeface="Symbol" charset="2"/>
                </a:rPr>
                <a:t>D</a:t>
              </a:r>
              <a:r>
                <a:rPr lang="en-US" sz="1800" kern="0" dirty="0">
                  <a:solidFill>
                    <a:srgbClr val="FF0000"/>
                  </a:solidFill>
                  <a:latin typeface="Calibri"/>
                  <a:cs typeface="Calibri"/>
                </a:rPr>
                <a:t>RZA &lt; 5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33992" y="4489760"/>
              <a:ext cx="2203053" cy="3683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 dirty="0">
                  <a:solidFill>
                    <a:srgbClr val="4F81BD"/>
                  </a:solidFill>
                  <a:latin typeface="Symbol" charset="2"/>
                  <a:cs typeface="Symbol" charset="2"/>
                </a:rPr>
                <a:t>D</a:t>
              </a:r>
              <a:r>
                <a:rPr lang="en-US" sz="1800" kern="0" dirty="0">
                  <a:solidFill>
                    <a:srgbClr val="4F81BD"/>
                  </a:solidFill>
                  <a:latin typeface="Calibri"/>
                  <a:cs typeface="Calibri"/>
                </a:rPr>
                <a:t>VZA &lt; 10, </a:t>
              </a:r>
              <a:r>
                <a:rPr lang="en-US" sz="1800" kern="0" dirty="0">
                  <a:solidFill>
                    <a:srgbClr val="4F81BD"/>
                  </a:solidFill>
                  <a:latin typeface="Symbol" charset="2"/>
                  <a:cs typeface="Symbol" charset="2"/>
                </a:rPr>
                <a:t>D</a:t>
              </a:r>
              <a:r>
                <a:rPr lang="en-US" sz="1800" kern="0" dirty="0">
                  <a:solidFill>
                    <a:srgbClr val="4F81BD"/>
                  </a:solidFill>
                  <a:latin typeface="Calibri"/>
                  <a:cs typeface="Calibri"/>
                </a:rPr>
                <a:t>RZA &lt; 10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38848" y="2986231"/>
              <a:ext cx="2225274" cy="36992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 dirty="0">
                  <a:solidFill>
                    <a:srgbClr val="008000"/>
                  </a:solidFill>
                  <a:latin typeface="Symbol" charset="2"/>
                  <a:cs typeface="Symbol" charset="2"/>
                </a:rPr>
                <a:t>D</a:t>
              </a:r>
              <a:r>
                <a:rPr lang="en-US" sz="1800" kern="0" dirty="0">
                  <a:solidFill>
                    <a:srgbClr val="008000"/>
                  </a:solidFill>
                  <a:latin typeface="Calibri"/>
                  <a:cs typeface="Calibri"/>
                </a:rPr>
                <a:t>VZA &lt; 15, </a:t>
              </a:r>
              <a:r>
                <a:rPr lang="en-US" sz="1800" kern="0" dirty="0">
                  <a:solidFill>
                    <a:srgbClr val="008000"/>
                  </a:solidFill>
                  <a:latin typeface="Symbol" charset="2"/>
                  <a:cs typeface="Symbol" charset="2"/>
                </a:rPr>
                <a:t>D</a:t>
              </a:r>
              <a:r>
                <a:rPr lang="en-US" sz="1800" kern="0" dirty="0">
                  <a:solidFill>
                    <a:srgbClr val="008000"/>
                  </a:solidFill>
                  <a:latin typeface="Calibri"/>
                  <a:cs typeface="Calibri"/>
                </a:rPr>
                <a:t>RZA &lt; 15</a:t>
              </a:r>
            </a:p>
          </p:txBody>
        </p:sp>
        <p:sp>
          <p:nvSpPr>
            <p:cNvPr id="9229" name="TextBox 20"/>
            <p:cNvSpPr txBox="1">
              <a:spLocks noChangeArrowheads="1"/>
            </p:cNvSpPr>
            <p:nvPr/>
          </p:nvSpPr>
          <p:spPr bwMode="auto">
            <a:xfrm>
              <a:off x="3945397" y="1961930"/>
              <a:ext cx="16516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July 2007</a:t>
              </a:r>
            </a:p>
          </p:txBody>
        </p:sp>
      </p:grpSp>
      <p:sp>
        <p:nvSpPr>
          <p:cNvPr id="9219" name="TextBox 22"/>
          <p:cNvSpPr txBox="1">
            <a:spLocks noChangeArrowheads="1"/>
          </p:cNvSpPr>
          <p:nvPr/>
        </p:nvSpPr>
        <p:spPr bwMode="auto">
          <a:xfrm>
            <a:off x="393700" y="6049963"/>
            <a:ext cx="8669338" cy="647700"/>
          </a:xfrm>
          <a:prstGeom prst="rect">
            <a:avLst/>
          </a:prstGeom>
          <a:solidFill>
            <a:srgbClr val="D2DA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latin typeface="Calibri" charset="0"/>
                <a:cs typeface="Calibri" charset="0"/>
              </a:rPr>
              <a:t>• Split the Aqua-radiance domain into 3 sections, increase the angular restriction in the lowest 2 sections</a:t>
            </a: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2794000" y="2005013"/>
            <a:ext cx="4019550" cy="7937"/>
          </a:xfrm>
          <a:prstGeom prst="line">
            <a:avLst/>
          </a:prstGeom>
          <a:noFill/>
          <a:ln w="25400" cap="flat" cmpd="sng" algn="ctr">
            <a:solidFill>
              <a:srgbClr val="008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55644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Graduated Angle Matching (GAM)</a:t>
            </a:r>
          </a:p>
        </p:txBody>
      </p:sp>
      <p:pic>
        <p:nvPicPr>
          <p:cNvPr id="10242" name="Picture 8" descr="M9grd_2010_07_nogam_nosta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339850"/>
            <a:ext cx="4164013" cy="385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9" descr="M9grd_2010_07_gam_nostat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888" y="1349375"/>
            <a:ext cx="4175125" cy="386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415088" y="1463675"/>
            <a:ext cx="885825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rgbClr val="000000"/>
                </a:solidFill>
              </a:rPr>
              <a:t>GAM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76438" y="1463675"/>
            <a:ext cx="1433512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rgbClr val="000000"/>
                </a:solidFill>
              </a:rPr>
              <a:t>NO GAM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57463" y="3636963"/>
            <a:ext cx="20955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 err="1" smtClean="0">
                <a:solidFill>
                  <a:sysClr val="windowText" lastClr="000000"/>
                </a:solidFill>
                <a:latin typeface="Calibri"/>
                <a:cs typeface="Calibri"/>
              </a:rPr>
              <a:t>Xoff</a:t>
            </a:r>
            <a:r>
              <a:rPr lang="en-US" sz="18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	= 53.3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 err="1">
                <a:solidFill>
                  <a:sysClr val="windowText" lastClr="000000"/>
                </a:solidFill>
                <a:latin typeface="Calibri"/>
                <a:cs typeface="Calibri"/>
              </a:rPr>
              <a:t>STDerr</a:t>
            </a:r>
            <a:r>
              <a:rPr lang="en-US" sz="18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% 	= 5.57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NUM	= 918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21475" y="3646488"/>
            <a:ext cx="179387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 err="1" smtClean="0">
                <a:solidFill>
                  <a:sysClr val="windowText" lastClr="000000"/>
                </a:solidFill>
                <a:latin typeface="Calibri"/>
                <a:cs typeface="Calibri"/>
              </a:rPr>
              <a:t>Xoff</a:t>
            </a:r>
            <a:r>
              <a:rPr lang="en-US" sz="18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	= 51.0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 err="1">
                <a:solidFill>
                  <a:sysClr val="windowText" lastClr="000000"/>
                </a:solidFill>
                <a:latin typeface="Calibri"/>
                <a:cs typeface="Calibri"/>
              </a:rPr>
              <a:t>STDerr</a:t>
            </a:r>
            <a:r>
              <a:rPr lang="en-US" sz="18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% 	= 4.13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NUM	= 231</a:t>
            </a:r>
          </a:p>
        </p:txBody>
      </p:sp>
      <p:sp>
        <p:nvSpPr>
          <p:cNvPr id="15" name="TextBox 14"/>
          <p:cNvSpPr txBox="1"/>
          <p:nvPr/>
        </p:nvSpPr>
        <p:spPr>
          <a:xfrm rot="16200000">
            <a:off x="-1568449" y="3116262"/>
            <a:ext cx="3873500" cy="3079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Aqua-MODIS 0.646 µm Radiance (Wm</a:t>
            </a:r>
            <a:r>
              <a:rPr lang="en-US" sz="1400" kern="0" baseline="30000" dirty="0">
                <a:solidFill>
                  <a:sysClr val="windowText" lastClr="000000"/>
                </a:solidFill>
                <a:latin typeface="Calibri"/>
                <a:cs typeface="Calibri"/>
              </a:rPr>
              <a:t>-2</a:t>
            </a:r>
            <a:r>
              <a:rPr lang="en-US" sz="14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sr</a:t>
            </a:r>
            <a:r>
              <a:rPr lang="en-US" sz="1400" kern="0" baseline="30000" dirty="0">
                <a:solidFill>
                  <a:sysClr val="windowText" lastClr="000000"/>
                </a:solidFill>
                <a:latin typeface="Calibri"/>
                <a:cs typeface="Calibri"/>
              </a:rPr>
              <a:t>-1</a:t>
            </a:r>
            <a:r>
              <a:rPr lang="en-US" sz="14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µm</a:t>
            </a:r>
            <a:r>
              <a:rPr lang="en-US" sz="1400" kern="0" baseline="30000" dirty="0">
                <a:solidFill>
                  <a:sysClr val="windowText" lastClr="000000"/>
                </a:solidFill>
                <a:latin typeface="Calibri"/>
                <a:cs typeface="Calibri"/>
              </a:rPr>
              <a:t>-1</a:t>
            </a:r>
            <a:r>
              <a:rPr lang="en-US" sz="14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7488" y="5173663"/>
            <a:ext cx="4454525" cy="307975"/>
          </a:xfrm>
          <a:prstGeom prst="rect">
            <a:avLst/>
          </a:prstGeom>
          <a:solidFill>
            <a:srgbClr val="FFFFFF"/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MET9  0.64µm, CNT (10 bit)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72013" y="5181600"/>
            <a:ext cx="4191000" cy="306388"/>
          </a:xfrm>
          <a:prstGeom prst="rect">
            <a:avLst/>
          </a:prstGeom>
          <a:solidFill>
            <a:srgbClr val="FFFFFF"/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MET9  0.64µm, CNT (10 bit) </a:t>
            </a:r>
          </a:p>
        </p:txBody>
      </p:sp>
      <p:sp>
        <p:nvSpPr>
          <p:cNvPr id="10251" name="TextBox 17"/>
          <p:cNvSpPr txBox="1">
            <a:spLocks noChangeArrowheads="1"/>
          </p:cNvSpPr>
          <p:nvPr/>
        </p:nvSpPr>
        <p:spPr bwMode="auto">
          <a:xfrm>
            <a:off x="338138" y="5551488"/>
            <a:ext cx="8669337" cy="646112"/>
          </a:xfrm>
          <a:prstGeom prst="rect">
            <a:avLst/>
          </a:prstGeom>
          <a:solidFill>
            <a:srgbClr val="D2DA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latin typeface="Calibri" charset="0"/>
                <a:cs typeface="Calibri" charset="0"/>
              </a:rPr>
              <a:t>• The X offset or the linear regressed offset is closer to the true space count of 51 using the GAM method</a:t>
            </a:r>
          </a:p>
        </p:txBody>
      </p:sp>
    </p:spTree>
    <p:extLst>
      <p:ext uri="{BB962C8B-B14F-4D97-AF65-F5344CB8AC3E}">
        <p14:creationId xmlns:p14="http://schemas.microsoft.com/office/powerpoint/2010/main" val="1460397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GSICS DCC plotting tool</a:t>
            </a:r>
          </a:p>
          <a:p>
            <a:r>
              <a:rPr lang="en-US" dirty="0" smtClean="0"/>
              <a:t>DCC QC during processing</a:t>
            </a:r>
          </a:p>
          <a:p>
            <a:r>
              <a:rPr lang="en-US" dirty="0" smtClean="0"/>
              <a:t>DCC update frequency</a:t>
            </a:r>
          </a:p>
          <a:p>
            <a:r>
              <a:rPr lang="en-US" dirty="0" smtClean="0"/>
              <a:t>Next DCC web meeting topics</a:t>
            </a:r>
          </a:p>
          <a:p>
            <a:r>
              <a:rPr lang="en-US" dirty="0" smtClean="0"/>
              <a:t>Improvements in MODIS/GEO ray-matching</a:t>
            </a:r>
          </a:p>
          <a:p>
            <a:pPr lvl="1"/>
            <a:r>
              <a:rPr lang="en-US" dirty="0" smtClean="0"/>
              <a:t>To validate the DCC algorithm to transfer the MODIS calibration reference</a:t>
            </a:r>
          </a:p>
        </p:txBody>
      </p:sp>
    </p:spTree>
    <p:extLst>
      <p:ext uri="{BB962C8B-B14F-4D97-AF65-F5344CB8AC3E}">
        <p14:creationId xmlns:p14="http://schemas.microsoft.com/office/powerpoint/2010/main" val="19079834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Spectral Band Adjustment Factor (SBAF)</a:t>
            </a:r>
          </a:p>
        </p:txBody>
      </p:sp>
      <p:grpSp>
        <p:nvGrpSpPr>
          <p:cNvPr id="11266" name="Group 20"/>
          <p:cNvGrpSpPr>
            <a:grpSpLocks/>
          </p:cNvGrpSpPr>
          <p:nvPr/>
        </p:nvGrpSpPr>
        <p:grpSpPr bwMode="auto">
          <a:xfrm>
            <a:off x="136525" y="1506538"/>
            <a:ext cx="4706938" cy="3419475"/>
            <a:chOff x="217714" y="1505857"/>
            <a:chExt cx="4708072" cy="3419929"/>
          </a:xfrm>
        </p:grpSpPr>
        <p:grpSp>
          <p:nvGrpSpPr>
            <p:cNvPr id="11271" name="Group 8"/>
            <p:cNvGrpSpPr>
              <a:grpSpLocks/>
            </p:cNvGrpSpPr>
            <p:nvPr/>
          </p:nvGrpSpPr>
          <p:grpSpPr bwMode="auto">
            <a:xfrm>
              <a:off x="217714" y="1505857"/>
              <a:ext cx="4708072" cy="3419929"/>
              <a:chOff x="217714" y="1505857"/>
              <a:chExt cx="4708072" cy="3419929"/>
            </a:xfrm>
          </p:grpSpPr>
          <p:sp>
            <p:nvSpPr>
              <p:cNvPr id="11280" name="Rectangle 7"/>
              <p:cNvSpPr>
                <a:spLocks noChangeArrowheads="1"/>
              </p:cNvSpPr>
              <p:nvPr/>
            </p:nvSpPr>
            <p:spPr bwMode="auto">
              <a:xfrm>
                <a:off x="217714" y="1505857"/>
                <a:ext cx="4708072" cy="341992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1281" name="Picture 2" descr="Screen Shot 2015-09-09 at 3.19.11 PM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143" y="1541236"/>
                <a:ext cx="4399643" cy="3086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82" name="Picture 5" descr="Screen Shot 2015-09-09 at 3.20.49 PM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69136" y="4609194"/>
                <a:ext cx="2603500" cy="280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83" name="Picture 6" descr="Screen Shot 2015-09-09 at 3.20.59 PM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3070" y="2077358"/>
                <a:ext cx="308429" cy="21227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1272" name="Rectangle 10"/>
            <p:cNvSpPr>
              <a:spLocks noChangeArrowheads="1"/>
            </p:cNvSpPr>
            <p:nvPr/>
          </p:nvSpPr>
          <p:spPr bwMode="auto">
            <a:xfrm>
              <a:off x="3819071" y="1732643"/>
              <a:ext cx="1034143" cy="125185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1273" name="Picture 9" descr="Screen Shot 2015-09-09 at 3.21.21 P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464" y="1799771"/>
              <a:ext cx="713062" cy="1121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4" name="Picture 13" descr="Screen Shot 2015-09-09 at 3.24.19 PM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9635" y="1848153"/>
              <a:ext cx="222986" cy="103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5" name="Picture 14" descr="Screen Shot 2015-09-09 at 3.24.27 PM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1750" y="2044699"/>
              <a:ext cx="226222" cy="101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6" name="Picture 15" descr="Screen Shot 2015-09-09 at 3.24.32 PM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0802" y="2235201"/>
              <a:ext cx="190500" cy="80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7" name="Picture 16" descr="Screen Shot 2015-09-09 at 3.24.37 PM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4449" y="2412999"/>
              <a:ext cx="196324" cy="84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8" name="Picture 17" descr="Screen Shot 2015-09-09 at 3.24.43 PM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3867" y="2603500"/>
              <a:ext cx="228600" cy="84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9" name="Picture 18" descr="Screen Shot 2015-09-09 at 3.24.49 PM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8100" y="2779183"/>
              <a:ext cx="224367" cy="99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67" name="Picture 19" descr="SBAF_ASTO_M9_AQUA_stats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0" y="1354138"/>
            <a:ext cx="4216400" cy="419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44463" y="1116013"/>
            <a:ext cx="4699000" cy="400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/>
              <a:t>MODIS/GEO spectral responses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27600" y="1141862"/>
            <a:ext cx="4227512" cy="400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/>
              <a:t>SCIAMACHY Met-9/MODIS SBAF</a:t>
            </a:r>
          </a:p>
        </p:txBody>
      </p:sp>
      <p:sp>
        <p:nvSpPr>
          <p:cNvPr id="11270" name="TextBox 23"/>
          <p:cNvSpPr txBox="1">
            <a:spLocks noChangeArrowheads="1"/>
          </p:cNvSpPr>
          <p:nvPr/>
        </p:nvSpPr>
        <p:spPr bwMode="auto">
          <a:xfrm>
            <a:off x="284163" y="5634038"/>
            <a:ext cx="8669337" cy="922337"/>
          </a:xfrm>
          <a:prstGeom prst="rect">
            <a:avLst/>
          </a:prstGeom>
          <a:solidFill>
            <a:srgbClr val="D2DA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latin typeface="Calibri" charset="0"/>
                <a:cs typeface="Calibri" charset="0"/>
              </a:rPr>
              <a:t>• Convolve the footprint SCIAMACHY hyper-spectral radiances with the Met-9 and MODIS spectral response functions. Regress the SCIAMACHY pseudo radiances over the ray-matching domain. Apply the SCIAMACHY SBAF to the MODIS radiances.</a:t>
            </a:r>
          </a:p>
        </p:txBody>
      </p:sp>
    </p:spTree>
    <p:extLst>
      <p:ext uri="{BB962C8B-B14F-4D97-AF65-F5344CB8AC3E}">
        <p14:creationId xmlns:p14="http://schemas.microsoft.com/office/powerpoint/2010/main" val="1224653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9" name="Group 4"/>
          <p:cNvGrpSpPr>
            <a:grpSpLocks/>
          </p:cNvGrpSpPr>
          <p:nvPr/>
        </p:nvGrpSpPr>
        <p:grpSpPr bwMode="auto">
          <a:xfrm>
            <a:off x="517525" y="1343025"/>
            <a:ext cx="4202113" cy="3854450"/>
            <a:chOff x="517071" y="1342572"/>
            <a:chExt cx="4202205" cy="3855357"/>
          </a:xfrm>
        </p:grpSpPr>
        <p:pic>
          <p:nvPicPr>
            <p:cNvPr id="12300" name="Picture 2" descr="Screen Shot 2015-09-09 at 4.17.36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071" y="1342572"/>
              <a:ext cx="4202205" cy="3855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1" name="Rectangle 3"/>
            <p:cNvSpPr>
              <a:spLocks noChangeArrowheads="1"/>
            </p:cNvSpPr>
            <p:nvPr/>
          </p:nvSpPr>
          <p:spPr bwMode="auto">
            <a:xfrm>
              <a:off x="1043214" y="1533071"/>
              <a:ext cx="1551215" cy="90714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2" name="Rectangle 18"/>
            <p:cNvSpPr>
              <a:spLocks noChangeArrowheads="1"/>
            </p:cNvSpPr>
            <p:nvPr/>
          </p:nvSpPr>
          <p:spPr bwMode="auto">
            <a:xfrm>
              <a:off x="2948214" y="3581400"/>
              <a:ext cx="1413329" cy="122645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SBAF Comparison</a:t>
            </a:r>
          </a:p>
        </p:txBody>
      </p:sp>
      <p:pic>
        <p:nvPicPr>
          <p:cNvPr id="12291" name="Picture 9" descr="M9grd_2010_07_gam_nostat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888" y="1349375"/>
            <a:ext cx="4175125" cy="386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580063" y="1471613"/>
            <a:ext cx="2903537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rgbClr val="000000"/>
                </a:solidFill>
              </a:rPr>
              <a:t>SCIAMACHY SBAF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87450" y="1463675"/>
            <a:ext cx="3024188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rgbClr val="000000"/>
                </a:solidFill>
              </a:rPr>
              <a:t>Solar Constant Ratio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49525" y="3656013"/>
            <a:ext cx="20955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 err="1" smtClean="0">
                <a:solidFill>
                  <a:sysClr val="windowText" lastClr="000000"/>
                </a:solidFill>
                <a:latin typeface="Calibri"/>
                <a:cs typeface="Calibri"/>
              </a:rPr>
              <a:t>Xoff</a:t>
            </a:r>
            <a:r>
              <a:rPr lang="en-US" sz="18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	= 52.3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 err="1">
                <a:solidFill>
                  <a:sysClr val="windowText" lastClr="000000"/>
                </a:solidFill>
                <a:latin typeface="Calibri"/>
                <a:cs typeface="Calibri"/>
              </a:rPr>
              <a:t>STDerr</a:t>
            </a:r>
            <a:r>
              <a:rPr lang="en-US" sz="18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% 	= 4.23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NUM	= 240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21475" y="3646488"/>
            <a:ext cx="179387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 err="1" smtClean="0">
                <a:solidFill>
                  <a:sysClr val="windowText" lastClr="000000"/>
                </a:solidFill>
                <a:latin typeface="Calibri"/>
                <a:cs typeface="Calibri"/>
              </a:rPr>
              <a:t>Xoff</a:t>
            </a:r>
            <a:r>
              <a:rPr lang="en-US" sz="18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	= 51.0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 err="1">
                <a:solidFill>
                  <a:sysClr val="windowText" lastClr="000000"/>
                </a:solidFill>
                <a:latin typeface="Calibri"/>
                <a:cs typeface="Calibri"/>
              </a:rPr>
              <a:t>STDerr</a:t>
            </a:r>
            <a:r>
              <a:rPr lang="en-US" sz="18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% 	= 4.13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NUM	= 231</a:t>
            </a:r>
          </a:p>
        </p:txBody>
      </p:sp>
      <p:sp>
        <p:nvSpPr>
          <p:cNvPr id="15" name="TextBox 14"/>
          <p:cNvSpPr txBox="1"/>
          <p:nvPr/>
        </p:nvSpPr>
        <p:spPr>
          <a:xfrm rot="16200000">
            <a:off x="-1568449" y="3116262"/>
            <a:ext cx="3873500" cy="3079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Aqua-MODIS 0.646 µm Radiance (Wm</a:t>
            </a:r>
            <a:r>
              <a:rPr lang="en-US" sz="1400" kern="0" baseline="30000" dirty="0">
                <a:solidFill>
                  <a:sysClr val="windowText" lastClr="000000"/>
                </a:solidFill>
                <a:latin typeface="Calibri"/>
                <a:cs typeface="Calibri"/>
              </a:rPr>
              <a:t>-2</a:t>
            </a:r>
            <a:r>
              <a:rPr lang="en-US" sz="14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sr</a:t>
            </a:r>
            <a:r>
              <a:rPr lang="en-US" sz="1400" kern="0" baseline="30000" dirty="0">
                <a:solidFill>
                  <a:sysClr val="windowText" lastClr="000000"/>
                </a:solidFill>
                <a:latin typeface="Calibri"/>
                <a:cs typeface="Calibri"/>
              </a:rPr>
              <a:t>-1</a:t>
            </a:r>
            <a:r>
              <a:rPr lang="en-US" sz="14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µm</a:t>
            </a:r>
            <a:r>
              <a:rPr lang="en-US" sz="1400" kern="0" baseline="30000" dirty="0">
                <a:solidFill>
                  <a:sysClr val="windowText" lastClr="000000"/>
                </a:solidFill>
                <a:latin typeface="Calibri"/>
                <a:cs typeface="Calibri"/>
              </a:rPr>
              <a:t>-1</a:t>
            </a:r>
            <a:r>
              <a:rPr lang="en-US" sz="14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7488" y="5173663"/>
            <a:ext cx="4454525" cy="307975"/>
          </a:xfrm>
          <a:prstGeom prst="rect">
            <a:avLst/>
          </a:prstGeom>
          <a:solidFill>
            <a:srgbClr val="FFFFFF"/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MET9  0.64µm, CNT (10 bit)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72013" y="5181600"/>
            <a:ext cx="4191000" cy="306388"/>
          </a:xfrm>
          <a:prstGeom prst="rect">
            <a:avLst/>
          </a:prstGeom>
          <a:solidFill>
            <a:srgbClr val="FFFFFF"/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MET9  0.64µm, CNT (10 bit) </a:t>
            </a:r>
          </a:p>
        </p:txBody>
      </p:sp>
      <p:sp>
        <p:nvSpPr>
          <p:cNvPr id="12299" name="TextBox 17"/>
          <p:cNvSpPr txBox="1">
            <a:spLocks noChangeArrowheads="1"/>
          </p:cNvSpPr>
          <p:nvPr/>
        </p:nvSpPr>
        <p:spPr bwMode="auto">
          <a:xfrm>
            <a:off x="338138" y="5551488"/>
            <a:ext cx="8669337" cy="923925"/>
          </a:xfrm>
          <a:prstGeom prst="rect">
            <a:avLst/>
          </a:prstGeom>
          <a:solidFill>
            <a:srgbClr val="D2DA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latin typeface="Calibri" charset="0"/>
                <a:cs typeface="Calibri" charset="0"/>
              </a:rPr>
              <a:t>• Apply the SBAF to the Aqua-MODIS radiances</a:t>
            </a:r>
          </a:p>
          <a:p>
            <a:r>
              <a:rPr lang="en-US" sz="1800">
                <a:latin typeface="Calibri" charset="0"/>
                <a:cs typeface="Calibri" charset="0"/>
              </a:rPr>
              <a:t>• The X offset or the linear regressed offset is closer to the true space count of 51 using the SCIAMACHY SBAF</a:t>
            </a:r>
          </a:p>
        </p:txBody>
      </p:sp>
    </p:spTree>
    <p:extLst>
      <p:ext uri="{BB962C8B-B14F-4D97-AF65-F5344CB8AC3E}">
        <p14:creationId xmlns:p14="http://schemas.microsoft.com/office/powerpoint/2010/main" val="3257272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GAM and SCIAMACHY SBAF validation</a:t>
            </a:r>
          </a:p>
        </p:txBody>
      </p:sp>
      <p:pic>
        <p:nvPicPr>
          <p:cNvPr id="13314" name="Picture 3" descr="Screen Shot 2015-09-09 at 4.25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705003"/>
            <a:ext cx="8018463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601663" y="3338541"/>
            <a:ext cx="7980362" cy="1754187"/>
          </a:xfrm>
          <a:prstGeom prst="rect">
            <a:avLst/>
          </a:prstGeom>
          <a:solidFill>
            <a:srgbClr val="D2DA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latin typeface="Calibri" charset="0"/>
                <a:cs typeface="Calibri" charset="0"/>
              </a:rPr>
              <a:t>•The mean timeline GEO space count based on the monthly linear regressions of Aqua-MODIS radiances and GEO count ray-matched pairs.</a:t>
            </a:r>
          </a:p>
          <a:p>
            <a:r>
              <a:rPr lang="en-US" sz="1800">
                <a:latin typeface="Calibri" charset="0"/>
                <a:cs typeface="Calibri" charset="0"/>
              </a:rPr>
              <a:t>• The published space count is the operational GEO maintained of the residual or space count.</a:t>
            </a:r>
          </a:p>
          <a:p>
            <a:r>
              <a:rPr lang="en-US" sz="1800">
                <a:latin typeface="Calibri" charset="0"/>
                <a:cs typeface="Calibri" charset="0"/>
              </a:rPr>
              <a:t>• Both the application of GAM and the SCIAMACHY SBAF causes the monthly linear regression offsets to become closer to the GEO instrument maintained space count </a:t>
            </a:r>
          </a:p>
        </p:txBody>
      </p:sp>
    </p:spTree>
    <p:extLst>
      <p:ext uri="{BB962C8B-B14F-4D97-AF65-F5344CB8AC3E}">
        <p14:creationId xmlns:p14="http://schemas.microsoft.com/office/powerpoint/2010/main" val="3400386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457200" y="94380"/>
            <a:ext cx="8229600" cy="11430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DCC ray-matching algorithm</a:t>
            </a:r>
          </a:p>
        </p:txBody>
      </p:sp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625475" y="969963"/>
            <a:ext cx="8104188" cy="350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000000"/>
                </a:solidFill>
                <a:latin typeface="Calibri" charset="0"/>
                <a:cs typeface="Calibri" charset="0"/>
              </a:rPr>
              <a:t>• Find Aqua equatorial crossings in GEO DCC domain (±40° E/W, ±20° N/S of GEO sub-satellite point)</a:t>
            </a:r>
          </a:p>
          <a:p>
            <a:r>
              <a:rPr lang="en-US" sz="1800" dirty="0">
                <a:solidFill>
                  <a:srgbClr val="000000"/>
                </a:solidFill>
                <a:latin typeface="Calibri" charset="0"/>
                <a:cs typeface="Calibri" charset="0"/>
              </a:rPr>
              <a:t>• Identify the MODIS DCC pixels and predict the GEO angles</a:t>
            </a:r>
          </a:p>
          <a:p>
            <a:r>
              <a:rPr lang="en-US" sz="1800" dirty="0">
                <a:solidFill>
                  <a:srgbClr val="000000"/>
                </a:solidFill>
                <a:latin typeface="Calibri" charset="0"/>
                <a:cs typeface="Calibri" charset="0"/>
              </a:rPr>
              <a:t>• Aggregate MODIS pixel data into 30-km FOV</a:t>
            </a:r>
          </a:p>
          <a:p>
            <a:r>
              <a:rPr lang="en-US" sz="1800" dirty="0">
                <a:solidFill>
                  <a:srgbClr val="000000"/>
                </a:solidFill>
                <a:latin typeface="Calibri" charset="0"/>
                <a:cs typeface="Calibri" charset="0"/>
              </a:rPr>
              <a:t>• Use MODIS pixel </a:t>
            </a:r>
            <a:r>
              <a:rPr lang="en-US" sz="1800" dirty="0" err="1">
                <a:solidFill>
                  <a:srgbClr val="000000"/>
                </a:solidFill>
                <a:latin typeface="Calibri" charset="0"/>
                <a:cs typeface="Calibri" charset="0"/>
              </a:rPr>
              <a:t>lat</a:t>
            </a:r>
            <a:r>
              <a:rPr lang="en-US" sz="1800" dirty="0">
                <a:solidFill>
                  <a:srgbClr val="000000"/>
                </a:solidFill>
                <a:latin typeface="Calibri" charset="0"/>
                <a:cs typeface="Calibri" charset="0"/>
              </a:rPr>
              <a:t>/</a:t>
            </a:r>
            <a:r>
              <a:rPr lang="en-US" sz="1800" dirty="0" err="1">
                <a:solidFill>
                  <a:srgbClr val="000000"/>
                </a:solidFill>
                <a:latin typeface="Calibri" charset="0"/>
                <a:cs typeface="Calibri" charset="0"/>
              </a:rPr>
              <a:t>lon</a:t>
            </a:r>
            <a:r>
              <a:rPr lang="en-US" sz="1800" dirty="0">
                <a:solidFill>
                  <a:srgbClr val="000000"/>
                </a:solidFill>
                <a:latin typeface="Calibri" charset="0"/>
                <a:cs typeface="Calibri" charset="0"/>
              </a:rPr>
              <a:t> to locate GEO pixels, and aggregate pixel data into 30-km GEO count and MODIS radiance pairs</a:t>
            </a:r>
          </a:p>
          <a:p>
            <a:r>
              <a:rPr lang="en-US" sz="1800" dirty="0">
                <a:solidFill>
                  <a:srgbClr val="000000"/>
                </a:solidFill>
                <a:latin typeface="Calibri" charset="0"/>
                <a:cs typeface="Calibri" charset="0"/>
              </a:rPr>
              <a:t>• Systematically locate the coldest MODIS pixel centers, by finding the FOV with the coldest temperature and then removing all other DCC identified pixels within the FOV and repeating</a:t>
            </a:r>
          </a:p>
          <a:p>
            <a:r>
              <a:rPr lang="en-US" sz="1800" dirty="0">
                <a:solidFill>
                  <a:srgbClr val="000000"/>
                </a:solidFill>
                <a:latin typeface="Calibri" charset="0"/>
                <a:cs typeface="Calibri" charset="0"/>
              </a:rPr>
              <a:t>• Normalize the cosine SZA, apply SCIAMACHY SBAF factor, perform monthly linear regressions to derive monthly gains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41488" y="4116388"/>
          <a:ext cx="2959100" cy="265145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8174"/>
                <a:gridCol w="1860926"/>
              </a:tblGrid>
              <a:tr h="51804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DCC Parameter</a:t>
                      </a:r>
                      <a:endParaRPr lang="en-US" sz="1400" dirty="0"/>
                    </a:p>
                  </a:txBody>
                  <a:tcPr marL="91450" marR="91450" marT="45701" marB="4570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Threshold</a:t>
                      </a:r>
                      <a:endParaRPr lang="en-US" sz="1400" dirty="0"/>
                    </a:p>
                  </a:txBody>
                  <a:tcPr marL="91450" marR="91450" marT="45701" marB="45701"/>
                </a:tc>
              </a:tr>
              <a:tr h="304725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Symbol" charset="2"/>
                          <a:cs typeface="Symbol" charset="2"/>
                        </a:rPr>
                        <a:t>s</a:t>
                      </a:r>
                      <a:r>
                        <a:rPr lang="en-US" sz="1400" dirty="0" err="1" smtClean="0"/>
                        <a:t>VS</a:t>
                      </a:r>
                      <a:endParaRPr lang="en-US" sz="1400" dirty="0"/>
                    </a:p>
                  </a:txBody>
                  <a:tcPr marL="91450" marR="91450" marT="45701" marB="4570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&lt;0.2%</a:t>
                      </a:r>
                      <a:endParaRPr lang="en-US" sz="1400" dirty="0"/>
                    </a:p>
                  </a:txBody>
                  <a:tcPr marL="91450" marR="91450" marT="45701" marB="45701"/>
                </a:tc>
              </a:tr>
              <a:tr h="304725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Symbol" charset="2"/>
                          <a:cs typeface="Symbol" charset="2"/>
                        </a:rPr>
                        <a:t>s</a:t>
                      </a:r>
                      <a:r>
                        <a:rPr lang="en-US" sz="1400" dirty="0" err="1" smtClean="0"/>
                        <a:t>IR</a:t>
                      </a:r>
                      <a:endParaRPr lang="en-US" sz="1400" dirty="0"/>
                    </a:p>
                  </a:txBody>
                  <a:tcPr marL="91450" marR="91450" marT="45701" marB="4570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&lt;7.5K</a:t>
                      </a:r>
                      <a:endParaRPr lang="en-US" sz="1400" dirty="0"/>
                    </a:p>
                  </a:txBody>
                  <a:tcPr marL="91450" marR="91450" marT="45701" marB="45701"/>
                </a:tc>
              </a:tr>
              <a:tr h="304725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sz="1400" dirty="0" err="1"/>
                        <a:t>Angle</a:t>
                      </a:r>
                      <a:endParaRPr lang="en-US" sz="1400" dirty="0"/>
                    </a:p>
                  </a:txBody>
                  <a:tcPr marL="91450" marR="91450" marT="45701" marB="45701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sz="1400" dirty="0"/>
                        <a:t>RZA&lt;25, </a:t>
                      </a:r>
                      <a:r>
                        <a:rPr lang="en-US" sz="1400" dirty="0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sz="1400" dirty="0"/>
                        <a:t>VZA&lt;15</a:t>
                      </a:r>
                    </a:p>
                  </a:txBody>
                  <a:tcPr marL="91450" marR="91450" marT="45701" marB="45701"/>
                </a:tc>
              </a:tr>
              <a:tr h="304725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sz="1400" dirty="0" err="1"/>
                        <a:t>Time</a:t>
                      </a:r>
                      <a:endParaRPr lang="en-US" sz="1400" dirty="0"/>
                    </a:p>
                  </a:txBody>
                  <a:tcPr marL="91450" marR="91450" marT="45701" marB="45701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15 min</a:t>
                      </a:r>
                    </a:p>
                  </a:txBody>
                  <a:tcPr marL="91450" marR="91450" marT="45701" marB="45701"/>
                </a:tc>
              </a:tr>
              <a:tr h="304725">
                <a:tc>
                  <a:txBody>
                    <a:bodyPr/>
                    <a:lstStyle/>
                    <a:p>
                      <a:r>
                        <a:rPr lang="en-US" sz="1400" baseline="0"/>
                        <a:t>Temp</a:t>
                      </a:r>
                      <a:endParaRPr lang="en-US" sz="1400"/>
                    </a:p>
                  </a:txBody>
                  <a:tcPr marL="91450" marR="91450" marT="45701" marB="4570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&lt;220 </a:t>
                      </a:r>
                      <a:r>
                        <a:rPr lang="en-US" sz="1400" dirty="0"/>
                        <a:t>K</a:t>
                      </a:r>
                    </a:p>
                  </a:txBody>
                  <a:tcPr marL="91450" marR="91450" marT="45701" marB="45701"/>
                </a:tc>
              </a:tr>
              <a:tr h="30472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Angles</a:t>
                      </a:r>
                      <a:endParaRPr lang="en-US" sz="1400" dirty="0"/>
                    </a:p>
                  </a:txBody>
                  <a:tcPr marL="91450" marR="91450" marT="45701" marB="45701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VZA&lt;40, SZA</a:t>
                      </a:r>
                      <a:r>
                        <a:rPr lang="en-US" sz="1400" baseline="0" dirty="0"/>
                        <a:t>&lt;40</a:t>
                      </a:r>
                      <a:endParaRPr lang="en-US" sz="1400" dirty="0"/>
                    </a:p>
                  </a:txBody>
                  <a:tcPr marL="91450" marR="91450" marT="45701" marB="45701"/>
                </a:tc>
              </a:tr>
              <a:tr h="304725">
                <a:tc>
                  <a:txBody>
                    <a:bodyPr/>
                    <a:lstStyle/>
                    <a:p>
                      <a:r>
                        <a:rPr lang="en-US" sz="1400" dirty="0"/>
                        <a:t>FOV</a:t>
                      </a:r>
                    </a:p>
                  </a:txBody>
                  <a:tcPr marL="91450" marR="91450" marT="45701" marB="45701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30-km</a:t>
                      </a:r>
                    </a:p>
                  </a:txBody>
                  <a:tcPr marL="91450" marR="91450" marT="45701" marB="45701"/>
                </a:tc>
              </a:tr>
            </a:tbl>
          </a:graphicData>
        </a:graphic>
      </p:graphicFrame>
      <p:pic>
        <p:nvPicPr>
          <p:cNvPr id="14368" name="Picture 2" descr="Screen Shot 2014-03-24 at 10.33.3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838" y="3956050"/>
            <a:ext cx="2262187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7101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227013" y="304800"/>
            <a:ext cx="8518525" cy="762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Comparison of DCC and gridded ray-matching, May 2009</a:t>
            </a:r>
          </a:p>
        </p:txBody>
      </p:sp>
      <p:grpSp>
        <p:nvGrpSpPr>
          <p:cNvPr id="15362" name="Group 13"/>
          <p:cNvGrpSpPr>
            <a:grpSpLocks/>
          </p:cNvGrpSpPr>
          <p:nvPr/>
        </p:nvGrpSpPr>
        <p:grpSpPr bwMode="auto">
          <a:xfrm>
            <a:off x="447675" y="1206500"/>
            <a:ext cx="7920038" cy="3854450"/>
            <a:chOff x="448227" y="1986641"/>
            <a:chExt cx="7919956" cy="3854169"/>
          </a:xfrm>
        </p:grpSpPr>
        <p:pic>
          <p:nvPicPr>
            <p:cNvPr id="15364" name="Picture 5" descr="M9dcc_2009_05_nostats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639" y="2000017"/>
              <a:ext cx="3788288" cy="351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5" name="Picture 6" descr="M9grd_2009_05_nostats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1487" y="2000017"/>
              <a:ext cx="3796696" cy="351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6" name="TextBox 7"/>
            <p:cNvSpPr txBox="1">
              <a:spLocks noChangeArrowheads="1"/>
            </p:cNvSpPr>
            <p:nvPr/>
          </p:nvSpPr>
          <p:spPr bwMode="auto">
            <a:xfrm>
              <a:off x="2673138" y="4245429"/>
              <a:ext cx="2152861" cy="738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 dirty="0" err="1" smtClean="0">
                  <a:latin typeface="Calibri" charset="0"/>
                  <a:cs typeface="Calibri" charset="0"/>
                </a:rPr>
                <a:t>Xoff</a:t>
              </a:r>
              <a:r>
                <a:rPr lang="en-US" sz="1400" dirty="0">
                  <a:latin typeface="Calibri" charset="0"/>
                  <a:cs typeface="Calibri" charset="0"/>
                </a:rPr>
                <a:t>	51.3</a:t>
              </a:r>
            </a:p>
            <a:p>
              <a:r>
                <a:rPr lang="en-US" sz="1400" dirty="0" err="1">
                  <a:latin typeface="Calibri" charset="0"/>
                  <a:cs typeface="Calibri" charset="0"/>
                </a:rPr>
                <a:t>STDerr</a:t>
              </a:r>
              <a:r>
                <a:rPr lang="en-US" sz="1400" dirty="0">
                  <a:latin typeface="Calibri" charset="0"/>
                  <a:cs typeface="Calibri" charset="0"/>
                </a:rPr>
                <a:t>%	1.70</a:t>
              </a:r>
            </a:p>
            <a:p>
              <a:r>
                <a:rPr lang="en-US" sz="1400" dirty="0">
                  <a:latin typeface="Calibri" charset="0"/>
                  <a:cs typeface="Calibri" charset="0"/>
                </a:rPr>
                <a:t>NUM	1242</a:t>
              </a:r>
              <a:r>
                <a:rPr lang="en-US" sz="1400" dirty="0"/>
                <a:t>	</a:t>
              </a:r>
            </a:p>
          </p:txBody>
        </p:sp>
        <p:sp>
          <p:nvSpPr>
            <p:cNvPr id="15367" name="TextBox 8"/>
            <p:cNvSpPr txBox="1">
              <a:spLocks noChangeArrowheads="1"/>
            </p:cNvSpPr>
            <p:nvPr/>
          </p:nvSpPr>
          <p:spPr bwMode="auto">
            <a:xfrm>
              <a:off x="6469835" y="4245429"/>
              <a:ext cx="1883788" cy="738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 dirty="0" err="1" smtClean="0">
                  <a:latin typeface="Calibri" charset="0"/>
                  <a:cs typeface="Calibri" charset="0"/>
                </a:rPr>
                <a:t>Xoff</a:t>
              </a:r>
              <a:r>
                <a:rPr lang="en-US" sz="1400" dirty="0">
                  <a:latin typeface="Calibri" charset="0"/>
                  <a:cs typeface="Calibri" charset="0"/>
                </a:rPr>
                <a:t>	54.3</a:t>
              </a:r>
            </a:p>
            <a:p>
              <a:r>
                <a:rPr lang="en-US" sz="1400" dirty="0" err="1">
                  <a:latin typeface="Calibri" charset="0"/>
                  <a:cs typeface="Calibri" charset="0"/>
                </a:rPr>
                <a:t>STDerr</a:t>
              </a:r>
              <a:r>
                <a:rPr lang="en-US" sz="1400" dirty="0">
                  <a:latin typeface="Calibri" charset="0"/>
                  <a:cs typeface="Calibri" charset="0"/>
                </a:rPr>
                <a:t>%	2.90</a:t>
              </a:r>
            </a:p>
            <a:p>
              <a:r>
                <a:rPr lang="en-US" sz="1400" dirty="0">
                  <a:latin typeface="Calibri" charset="0"/>
                  <a:cs typeface="Calibri" charset="0"/>
                </a:rPr>
                <a:t>NUM	241</a:t>
              </a:r>
              <a:r>
                <a:rPr lang="en-US" sz="1400" dirty="0"/>
                <a:t>	</a:t>
              </a:r>
            </a:p>
          </p:txBody>
        </p:sp>
        <p:sp>
          <p:nvSpPr>
            <p:cNvPr id="15368" name="TextBox 9"/>
            <p:cNvSpPr txBox="1">
              <a:spLocks noChangeArrowheads="1"/>
            </p:cNvSpPr>
            <p:nvPr/>
          </p:nvSpPr>
          <p:spPr bwMode="auto">
            <a:xfrm rot="-5400000">
              <a:off x="-1301104" y="3735972"/>
              <a:ext cx="3837215" cy="3385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>
                  <a:latin typeface="Calibri" charset="0"/>
                  <a:cs typeface="Calibri" charset="0"/>
                </a:rPr>
                <a:t>AQUA 0.646 µm Radiance (Wm</a:t>
              </a:r>
              <a:r>
                <a:rPr lang="en-US" sz="1600" baseline="30000">
                  <a:latin typeface="Calibri" charset="0"/>
                  <a:cs typeface="Calibri" charset="0"/>
                </a:rPr>
                <a:t>-2</a:t>
              </a:r>
              <a:r>
                <a:rPr lang="en-US" sz="1600">
                  <a:latin typeface="Calibri" charset="0"/>
                  <a:cs typeface="Calibri" charset="0"/>
                </a:rPr>
                <a:t>sr</a:t>
              </a:r>
              <a:r>
                <a:rPr lang="en-US" sz="1600" baseline="30000">
                  <a:latin typeface="Calibri" charset="0"/>
                  <a:cs typeface="Calibri" charset="0"/>
                </a:rPr>
                <a:t>-1</a:t>
              </a:r>
              <a:r>
                <a:rPr lang="en-US" sz="1600">
                  <a:latin typeface="Calibri" charset="0"/>
                  <a:cs typeface="Calibri" charset="0"/>
                </a:rPr>
                <a:t>µm</a:t>
              </a:r>
              <a:r>
                <a:rPr lang="en-US" sz="1600" baseline="30000">
                  <a:latin typeface="Calibri" charset="0"/>
                  <a:cs typeface="Calibri" charset="0"/>
                </a:rPr>
                <a:t>-1</a:t>
              </a:r>
              <a:r>
                <a:rPr lang="en-US" sz="1600">
                  <a:latin typeface="Calibri" charset="0"/>
                  <a:cs typeface="Calibri" charset="0"/>
                </a:rPr>
                <a:t>)</a:t>
              </a:r>
            </a:p>
          </p:txBody>
        </p:sp>
        <p:sp>
          <p:nvSpPr>
            <p:cNvPr id="15369" name="TextBox 10"/>
            <p:cNvSpPr txBox="1">
              <a:spLocks noChangeArrowheads="1"/>
            </p:cNvSpPr>
            <p:nvPr/>
          </p:nvSpPr>
          <p:spPr bwMode="auto">
            <a:xfrm>
              <a:off x="771071" y="5495000"/>
              <a:ext cx="3791857" cy="3385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>
                  <a:latin typeface="Calibri" charset="0"/>
                  <a:cs typeface="Calibri" charset="0"/>
                </a:rPr>
                <a:t>MET9  0.64µm, CNT (10 bit) </a:t>
              </a:r>
            </a:p>
          </p:txBody>
        </p:sp>
        <p:sp>
          <p:nvSpPr>
            <p:cNvPr id="15370" name="TextBox 12"/>
            <p:cNvSpPr txBox="1">
              <a:spLocks noChangeArrowheads="1"/>
            </p:cNvSpPr>
            <p:nvPr/>
          </p:nvSpPr>
          <p:spPr bwMode="auto">
            <a:xfrm>
              <a:off x="4588327" y="5502256"/>
              <a:ext cx="3766459" cy="3385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>
                  <a:latin typeface="Calibri" charset="0"/>
                  <a:cs typeface="Calibri" charset="0"/>
                </a:rPr>
                <a:t>MET9  0.64µm, CNT (10 bit) </a:t>
              </a:r>
            </a:p>
          </p:txBody>
        </p:sp>
        <p:sp>
          <p:nvSpPr>
            <p:cNvPr id="15371" name="TextBox 3"/>
            <p:cNvSpPr txBox="1">
              <a:spLocks noChangeArrowheads="1"/>
            </p:cNvSpPr>
            <p:nvPr/>
          </p:nvSpPr>
          <p:spPr bwMode="auto">
            <a:xfrm>
              <a:off x="1394268" y="2024866"/>
              <a:ext cx="274230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Calibri" charset="0"/>
                  <a:cs typeface="Calibri" charset="0"/>
                </a:rPr>
                <a:t>DCC Ray-matching</a:t>
              </a:r>
            </a:p>
          </p:txBody>
        </p:sp>
        <p:sp>
          <p:nvSpPr>
            <p:cNvPr id="15372" name="TextBox 4"/>
            <p:cNvSpPr txBox="1">
              <a:spLocks noChangeArrowheads="1"/>
            </p:cNvSpPr>
            <p:nvPr/>
          </p:nvSpPr>
          <p:spPr bwMode="auto">
            <a:xfrm>
              <a:off x="5053580" y="1993546"/>
              <a:ext cx="29803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Calibri" charset="0"/>
                  <a:cs typeface="Calibri" charset="0"/>
                </a:rPr>
                <a:t>Gridded Ray-matching</a:t>
              </a:r>
            </a:p>
          </p:txBody>
        </p:sp>
      </p:grpSp>
      <p:sp>
        <p:nvSpPr>
          <p:cNvPr id="15363" name="TextBox 14"/>
          <p:cNvSpPr txBox="1">
            <a:spLocks noChangeArrowheads="1"/>
          </p:cNvSpPr>
          <p:nvPr/>
        </p:nvSpPr>
        <p:spPr bwMode="auto">
          <a:xfrm>
            <a:off x="338138" y="5197475"/>
            <a:ext cx="7989887" cy="923330"/>
          </a:xfrm>
          <a:prstGeom prst="rect">
            <a:avLst/>
          </a:prstGeom>
          <a:solidFill>
            <a:srgbClr val="D2DA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 smtClean="0">
                <a:latin typeface="Calibri" charset="0"/>
                <a:cs typeface="Calibri" charset="0"/>
              </a:rPr>
              <a:t>• </a:t>
            </a:r>
            <a:r>
              <a:rPr lang="en-US" sz="1800" dirty="0">
                <a:latin typeface="Calibri" charset="0"/>
                <a:cs typeface="Calibri" charset="0"/>
              </a:rPr>
              <a:t>The monthly standard error of the linear regression is smaller for the DCC</a:t>
            </a:r>
          </a:p>
          <a:p>
            <a:r>
              <a:rPr lang="en-US" sz="1800" dirty="0">
                <a:latin typeface="Calibri" charset="0"/>
                <a:cs typeface="Calibri" charset="0"/>
              </a:rPr>
              <a:t>• DCC are the most </a:t>
            </a:r>
            <a:r>
              <a:rPr lang="en-US" sz="1800" dirty="0" err="1">
                <a:latin typeface="Calibri" charset="0"/>
                <a:cs typeface="Calibri" charset="0"/>
              </a:rPr>
              <a:t>Lambertian</a:t>
            </a:r>
            <a:r>
              <a:rPr lang="en-US" sz="1800" dirty="0">
                <a:latin typeface="Calibri" charset="0"/>
                <a:cs typeface="Calibri" charset="0"/>
              </a:rPr>
              <a:t> Earth targets allowing for the greater angular </a:t>
            </a:r>
            <a:r>
              <a:rPr lang="en-US" sz="1800" dirty="0" err="1">
                <a:latin typeface="Calibri" charset="0"/>
                <a:cs typeface="Calibri" charset="0"/>
              </a:rPr>
              <a:t>tolearance</a:t>
            </a:r>
            <a:r>
              <a:rPr lang="en-US" sz="1800" dirty="0">
                <a:latin typeface="Calibri" charset="0"/>
                <a:cs typeface="Calibri" charset="0"/>
              </a:rPr>
              <a:t>, with the least SBAF uncertainty</a:t>
            </a:r>
          </a:p>
        </p:txBody>
      </p:sp>
    </p:spTree>
    <p:extLst>
      <p:ext uri="{BB962C8B-B14F-4D97-AF65-F5344CB8AC3E}">
        <p14:creationId xmlns:p14="http://schemas.microsoft.com/office/powerpoint/2010/main" val="583104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71488" y="304800"/>
            <a:ext cx="8218487" cy="762000"/>
          </a:xfrm>
        </p:spPr>
        <p:txBody>
          <a:bodyPr>
            <a:normAutofit fontScale="90000"/>
          </a:bodyPr>
          <a:lstStyle/>
          <a:p>
            <a:r>
              <a:rPr lang="en-US" sz="3100" dirty="0">
                <a:latin typeface="Arial" charset="0"/>
                <a:ea typeface="ＭＳ Ｐゴシック" charset="0"/>
                <a:cs typeface="ＭＳ Ｐゴシック" charset="0"/>
              </a:rPr>
              <a:t>Comparison of DCC and gridded ray-matching</a:t>
            </a:r>
            <a:br>
              <a:rPr lang="en-US" sz="31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100" dirty="0">
                <a:latin typeface="Arial" charset="0"/>
                <a:ea typeface="ＭＳ Ｐゴシック" charset="0"/>
                <a:cs typeface="ＭＳ Ｐゴシック" charset="0"/>
              </a:rPr>
              <a:t>Met-9 2007-2013</a:t>
            </a:r>
          </a:p>
        </p:txBody>
      </p:sp>
      <p:pic>
        <p:nvPicPr>
          <p:cNvPr id="16386" name="Picture 2" descr="M9_grdVSdcc_stder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925" y="1112838"/>
            <a:ext cx="4062413" cy="444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M9_grdVSdcc_nosta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166813"/>
            <a:ext cx="412115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1443038" y="3387725"/>
            <a:ext cx="27749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  <a:latin typeface="Calibri" charset="0"/>
                <a:cs typeface="Calibri" charset="0"/>
              </a:rPr>
              <a:t>	</a:t>
            </a:r>
            <a:r>
              <a:rPr lang="en-US" sz="1800" dirty="0" smtClean="0">
                <a:solidFill>
                  <a:srgbClr val="FF0000"/>
                </a:solidFill>
                <a:latin typeface="Calibri" charset="0"/>
                <a:cs typeface="Calibri" charset="0"/>
              </a:rPr>
              <a:t>	Gridded </a:t>
            </a:r>
            <a:r>
              <a:rPr lang="en-US" sz="1800" dirty="0">
                <a:solidFill>
                  <a:srgbClr val="FF0000"/>
                </a:solidFill>
                <a:latin typeface="Calibri" charset="0"/>
                <a:cs typeface="Calibri" charset="0"/>
              </a:rPr>
              <a:t>	</a:t>
            </a:r>
            <a:r>
              <a:rPr lang="en-US" sz="1800" dirty="0">
                <a:latin typeface="Calibri" charset="0"/>
                <a:cs typeface="Calibri" charset="0"/>
              </a:rPr>
              <a:t>DCC</a:t>
            </a:r>
          </a:p>
          <a:p>
            <a:r>
              <a:rPr lang="en-US" sz="1800" dirty="0">
                <a:solidFill>
                  <a:srgbClr val="000000"/>
                </a:solidFill>
                <a:latin typeface="Calibri" charset="0"/>
                <a:cs typeface="Calibri" charset="0"/>
              </a:rPr>
              <a:t>Gain</a:t>
            </a:r>
            <a:r>
              <a:rPr lang="en-US" sz="1800" dirty="0">
                <a:solidFill>
                  <a:srgbClr val="FF0000"/>
                </a:solidFill>
                <a:latin typeface="Calibri" charset="0"/>
                <a:cs typeface="Calibri" charset="0"/>
              </a:rPr>
              <a:t>	</a:t>
            </a:r>
            <a:r>
              <a:rPr lang="en-US" sz="1800" dirty="0" smtClean="0">
                <a:solidFill>
                  <a:srgbClr val="FF0000"/>
                </a:solidFill>
                <a:latin typeface="Calibri" charset="0"/>
                <a:cs typeface="Calibri" charset="0"/>
              </a:rPr>
              <a:t>	</a:t>
            </a:r>
            <a:r>
              <a:rPr lang="en-US" sz="18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0.5534</a:t>
            </a:r>
            <a:r>
              <a:rPr lang="en-US" sz="1800" dirty="0">
                <a:solidFill>
                  <a:srgbClr val="000000"/>
                </a:solidFill>
                <a:latin typeface="Calibri" charset="0"/>
                <a:cs typeface="Calibri" charset="0"/>
              </a:rPr>
              <a:t>	0.5538</a:t>
            </a:r>
          </a:p>
          <a:p>
            <a:r>
              <a:rPr lang="en-US" sz="1800" dirty="0" err="1">
                <a:solidFill>
                  <a:srgbClr val="000000"/>
                </a:solidFill>
                <a:latin typeface="Calibri" charset="0"/>
                <a:cs typeface="Calibri" charset="0"/>
              </a:rPr>
              <a:t>STDerr</a:t>
            </a:r>
            <a:r>
              <a:rPr lang="en-US" sz="1800" dirty="0">
                <a:solidFill>
                  <a:srgbClr val="000000"/>
                </a:solidFill>
                <a:latin typeface="Calibri" charset="0"/>
                <a:cs typeface="Calibri" charset="0"/>
              </a:rPr>
              <a:t>	0.83%	0.43%</a:t>
            </a:r>
          </a:p>
        </p:txBody>
      </p:sp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952500" y="6015038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6390" name="TextBox 6"/>
          <p:cNvSpPr txBox="1">
            <a:spLocks noChangeArrowheads="1"/>
          </p:cNvSpPr>
          <p:nvPr/>
        </p:nvSpPr>
        <p:spPr bwMode="auto">
          <a:xfrm>
            <a:off x="403225" y="5665788"/>
            <a:ext cx="7924800" cy="647700"/>
          </a:xfrm>
          <a:prstGeom prst="rect">
            <a:avLst/>
          </a:prstGeom>
          <a:solidFill>
            <a:srgbClr val="D2DA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latin typeface="Calibri" charset="0"/>
                <a:cs typeface="Calibri" charset="0"/>
              </a:rPr>
              <a:t>• DCC have both the least monthly and temporal standard errors.</a:t>
            </a:r>
          </a:p>
          <a:p>
            <a:r>
              <a:rPr lang="en-US" sz="1800">
                <a:latin typeface="Calibri" charset="0"/>
                <a:cs typeface="Calibri" charset="0"/>
              </a:rPr>
              <a:t>• Both methods give a timeline gain within 0.1%</a:t>
            </a:r>
          </a:p>
        </p:txBody>
      </p:sp>
    </p:spTree>
    <p:extLst>
      <p:ext uri="{BB962C8B-B14F-4D97-AF65-F5344CB8AC3E}">
        <p14:creationId xmlns:p14="http://schemas.microsoft.com/office/powerpoint/2010/main" val="1301327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104188" cy="76200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Comparison of DCC and gridded ray-matching algorithm GEO gains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81025" y="1333500"/>
          <a:ext cx="7791450" cy="249398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98575"/>
                <a:gridCol w="1298575"/>
                <a:gridCol w="1298575"/>
                <a:gridCol w="1298575"/>
                <a:gridCol w="1298575"/>
                <a:gridCol w="1298575"/>
              </a:tblGrid>
              <a:tr h="64005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9" marR="91429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Gridded Gain</a:t>
                      </a:r>
                      <a:endParaRPr lang="en-US" sz="1800" dirty="0"/>
                    </a:p>
                  </a:txBody>
                  <a:tcPr marL="91429" marR="91429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Gridded </a:t>
                      </a:r>
                      <a:r>
                        <a:rPr lang="en-US" sz="1800" dirty="0" err="1" smtClean="0"/>
                        <a:t>STDerr</a:t>
                      </a:r>
                      <a:endParaRPr lang="en-US" sz="1800" dirty="0"/>
                    </a:p>
                  </a:txBody>
                  <a:tcPr marL="91429" marR="91429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DCC </a:t>
                      </a:r>
                    </a:p>
                    <a:p>
                      <a:r>
                        <a:rPr lang="en-US" sz="1800" dirty="0" smtClean="0"/>
                        <a:t>Gain</a:t>
                      </a:r>
                      <a:endParaRPr lang="en-US" sz="1800" dirty="0"/>
                    </a:p>
                  </a:txBody>
                  <a:tcPr marL="91429" marR="91429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DCC </a:t>
                      </a:r>
                      <a:r>
                        <a:rPr lang="en-US" sz="1800" dirty="0" err="1" smtClean="0"/>
                        <a:t>STDerr</a:t>
                      </a:r>
                      <a:endParaRPr lang="en-US" sz="1800" dirty="0"/>
                    </a:p>
                  </a:txBody>
                  <a:tcPr marL="91429" marR="91429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% difference</a:t>
                      </a:r>
                      <a:endParaRPr lang="en-US" sz="1800" dirty="0"/>
                    </a:p>
                  </a:txBody>
                  <a:tcPr marL="91429" marR="91429" marT="45713" marB="45713"/>
                </a:tc>
              </a:tr>
              <a:tr h="37078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Met-9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91429" marR="91429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0.5534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91429" marR="91429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0.83%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91429" marR="91429" marT="45713" marB="4571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0.5538</a:t>
                      </a:r>
                    </a:p>
                  </a:txBody>
                  <a:tcPr marL="91429" marR="91429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0.43%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91429" marR="91429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0.1%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91429" marR="91429" marT="45713" marB="45713"/>
                </a:tc>
              </a:tr>
              <a:tr h="37078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GOES-15</a:t>
                      </a:r>
                      <a:endParaRPr lang="en-US" sz="1800" dirty="0"/>
                    </a:p>
                  </a:txBody>
                  <a:tcPr marL="91429" marR="91429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0.7781</a:t>
                      </a:r>
                      <a:endParaRPr lang="en-US" sz="1800" dirty="0"/>
                    </a:p>
                  </a:txBody>
                  <a:tcPr marL="91429" marR="91429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0.86%</a:t>
                      </a:r>
                      <a:endParaRPr lang="en-US" sz="1800" dirty="0"/>
                    </a:p>
                  </a:txBody>
                  <a:tcPr marL="91429" marR="91429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0.7760</a:t>
                      </a:r>
                      <a:endParaRPr lang="en-US" sz="1800" dirty="0"/>
                    </a:p>
                  </a:txBody>
                  <a:tcPr marL="91429" marR="91429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0.35%</a:t>
                      </a:r>
                      <a:endParaRPr lang="en-US" sz="1800" dirty="0"/>
                    </a:p>
                  </a:txBody>
                  <a:tcPr marL="91429" marR="91429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0.3%</a:t>
                      </a:r>
                      <a:endParaRPr lang="en-US" sz="1800" dirty="0"/>
                    </a:p>
                  </a:txBody>
                  <a:tcPr marL="91429" marR="91429" marT="45713" marB="45713"/>
                </a:tc>
              </a:tr>
              <a:tr h="37078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GOES-13</a:t>
                      </a:r>
                      <a:endParaRPr lang="en-US" sz="1800" dirty="0"/>
                    </a:p>
                  </a:txBody>
                  <a:tcPr marL="91429" marR="91429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0.7857</a:t>
                      </a:r>
                      <a:endParaRPr lang="en-US" sz="1800" dirty="0"/>
                    </a:p>
                  </a:txBody>
                  <a:tcPr marL="91429" marR="91429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0.88%</a:t>
                      </a:r>
                      <a:endParaRPr lang="en-US" sz="1800" dirty="0"/>
                    </a:p>
                  </a:txBody>
                  <a:tcPr marL="91429" marR="91429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0.7842</a:t>
                      </a:r>
                      <a:endParaRPr lang="en-US" sz="1800" dirty="0"/>
                    </a:p>
                  </a:txBody>
                  <a:tcPr marL="91429" marR="91429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0.42%</a:t>
                      </a:r>
                      <a:endParaRPr lang="en-US" sz="1800" dirty="0"/>
                    </a:p>
                  </a:txBody>
                  <a:tcPr marL="91429" marR="91429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0.2%</a:t>
                      </a:r>
                      <a:endParaRPr lang="en-US" sz="1800" dirty="0"/>
                    </a:p>
                  </a:txBody>
                  <a:tcPr marL="91429" marR="91429" marT="45713" marB="45713"/>
                </a:tc>
              </a:tr>
              <a:tr h="37078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Met-7</a:t>
                      </a:r>
                      <a:endParaRPr lang="en-US" sz="1800" dirty="0"/>
                    </a:p>
                  </a:txBody>
                  <a:tcPr marL="91429" marR="91429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0.6127</a:t>
                      </a:r>
                      <a:endParaRPr lang="en-US" sz="1800" dirty="0"/>
                    </a:p>
                  </a:txBody>
                  <a:tcPr marL="91429" marR="91429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0.85%</a:t>
                      </a:r>
                      <a:endParaRPr lang="en-US" sz="1800" dirty="0"/>
                    </a:p>
                  </a:txBody>
                  <a:tcPr marL="91429" marR="91429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0.6146</a:t>
                      </a:r>
                      <a:endParaRPr lang="en-US" sz="1800" dirty="0"/>
                    </a:p>
                  </a:txBody>
                  <a:tcPr marL="91429" marR="91429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0.60%</a:t>
                      </a:r>
                      <a:endParaRPr lang="en-US" sz="1800" dirty="0"/>
                    </a:p>
                  </a:txBody>
                  <a:tcPr marL="91429" marR="91429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0.3%</a:t>
                      </a:r>
                      <a:endParaRPr lang="en-US" sz="1800" dirty="0"/>
                    </a:p>
                  </a:txBody>
                  <a:tcPr marL="91429" marR="91429" marT="45713" marB="45713"/>
                </a:tc>
              </a:tr>
              <a:tr h="37078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MTSAT-2</a:t>
                      </a:r>
                      <a:endParaRPr lang="en-US" sz="1800" dirty="0"/>
                    </a:p>
                  </a:txBody>
                  <a:tcPr marL="91429" marR="91429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0.5838</a:t>
                      </a:r>
                      <a:endParaRPr lang="en-US" sz="1800" dirty="0"/>
                    </a:p>
                  </a:txBody>
                  <a:tcPr marL="91429" marR="91429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1.20%</a:t>
                      </a:r>
                      <a:endParaRPr lang="en-US" sz="1800" dirty="0"/>
                    </a:p>
                  </a:txBody>
                  <a:tcPr marL="91429" marR="91429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0.5901</a:t>
                      </a:r>
                      <a:endParaRPr lang="en-US" sz="1800" dirty="0"/>
                    </a:p>
                  </a:txBody>
                  <a:tcPr marL="91429" marR="91429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0.39%</a:t>
                      </a:r>
                      <a:endParaRPr lang="en-US" sz="1800" dirty="0"/>
                    </a:p>
                  </a:txBody>
                  <a:tcPr marL="91429" marR="91429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1.1%</a:t>
                      </a:r>
                      <a:endParaRPr lang="en-US" sz="1800" dirty="0"/>
                    </a:p>
                  </a:txBody>
                  <a:tcPr marL="91429" marR="91429" marT="45713" marB="45713"/>
                </a:tc>
              </a:tr>
            </a:tbl>
          </a:graphicData>
        </a:graphic>
      </p:graphicFrame>
      <p:sp>
        <p:nvSpPr>
          <p:cNvPr id="17461" name="TextBox 3"/>
          <p:cNvSpPr txBox="1">
            <a:spLocks noChangeArrowheads="1"/>
          </p:cNvSpPr>
          <p:nvPr/>
        </p:nvSpPr>
        <p:spPr bwMode="auto">
          <a:xfrm>
            <a:off x="547688" y="4051300"/>
            <a:ext cx="7924800" cy="1754188"/>
          </a:xfrm>
          <a:prstGeom prst="rect">
            <a:avLst/>
          </a:prstGeom>
          <a:solidFill>
            <a:srgbClr val="D2DA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latin typeface="Calibri" charset="0"/>
                <a:cs typeface="Calibri" charset="0"/>
              </a:rPr>
              <a:t>• DCC have the least monthly and temporal standard errors.</a:t>
            </a:r>
          </a:p>
          <a:p>
            <a:r>
              <a:rPr lang="en-US" sz="1800">
                <a:latin typeface="Calibri" charset="0"/>
                <a:cs typeface="Calibri" charset="0"/>
              </a:rPr>
              <a:t>• DCC and gridded ray-matching timeline gains agree within 0.3% except for MTSAT-2</a:t>
            </a:r>
          </a:p>
          <a:p>
            <a:r>
              <a:rPr lang="en-US" sz="1800">
                <a:latin typeface="Calibri" charset="0"/>
                <a:cs typeface="Calibri" charset="0"/>
              </a:rPr>
              <a:t>• Still investigating MTSAT-2</a:t>
            </a:r>
          </a:p>
          <a:p>
            <a:r>
              <a:rPr lang="en-US" sz="1800">
                <a:latin typeface="Calibri" charset="0"/>
                <a:cs typeface="Calibri" charset="0"/>
              </a:rPr>
              <a:t>• In order reduce the GEO calibration gain uncertainty below 2% the SBAF and matching errors must be accounted for.</a:t>
            </a:r>
          </a:p>
        </p:txBody>
      </p:sp>
    </p:spTree>
    <p:extLst>
      <p:ext uri="{BB962C8B-B14F-4D97-AF65-F5344CB8AC3E}">
        <p14:creationId xmlns:p14="http://schemas.microsoft.com/office/powerpoint/2010/main" val="3180494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Conclusions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Initial disagreement between gridded and DCC ray-matching gains prompted improvements in both procedures</a:t>
            </a:r>
          </a:p>
          <a:p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Both the SCIAMACHY SBAF and GAM gridded ray-matching methodologies were validated by comparing the linear regression offset to the true space count</a:t>
            </a:r>
          </a:p>
          <a:p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Both DCC and gridded ray-matching relies on sufficient monthly sampling during all months of the year. The thresholds were derived using the months with the least DCC and gridded matches</a:t>
            </a:r>
          </a:p>
          <a:p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The GEO ray-matched calibrations will be </a:t>
            </a:r>
            <a:r>
              <a:rPr lang="en-US" sz="2200" dirty="0" smtClean="0">
                <a:latin typeface="Arial" charset="0"/>
                <a:ea typeface="ＭＳ Ｐゴシック" charset="0"/>
                <a:cs typeface="ＭＳ Ｐゴシック" charset="0"/>
              </a:rPr>
              <a:t>used to validate the GSICS DCC calibration ability to transfer the Aqua-MODIS reference calibration</a:t>
            </a:r>
            <a:endParaRPr lang="en-US" sz="2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642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GSICS plotting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lot the gain over time</a:t>
            </a:r>
          </a:p>
          <a:p>
            <a:r>
              <a:rPr lang="en-US" dirty="0" smtClean="0"/>
              <a:t>Do we also plot the monthly PDFs?</a:t>
            </a:r>
          </a:p>
          <a:p>
            <a:pPr lvl="1"/>
            <a:r>
              <a:rPr lang="en-US" dirty="0" smtClean="0"/>
              <a:t>For internal QC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916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Met-10 10.8µm @286K</a:t>
            </a:r>
            <a:endParaRPr lang="en-US" dirty="0"/>
          </a:p>
        </p:txBody>
      </p:sp>
      <p:pic>
        <p:nvPicPr>
          <p:cNvPr id="3" name="Picture 2" descr="Screen Shot 2015-11-02 at 3.14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1604166"/>
            <a:ext cx="7103806" cy="48963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17583" y="1712452"/>
            <a:ext cx="1390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Metop</a:t>
            </a:r>
            <a:r>
              <a:rPr lang="en-US" dirty="0" smtClean="0">
                <a:solidFill>
                  <a:srgbClr val="FF0000"/>
                </a:solidFill>
              </a:rPr>
              <a:t>-A pre</a:t>
            </a:r>
          </a:p>
          <a:p>
            <a:r>
              <a:rPr lang="en-US" dirty="0" err="1" smtClean="0">
                <a:solidFill>
                  <a:srgbClr val="0000FF"/>
                </a:solidFill>
              </a:rPr>
              <a:t>Metop</a:t>
            </a:r>
            <a:r>
              <a:rPr lang="en-US" dirty="0" smtClean="0">
                <a:solidFill>
                  <a:srgbClr val="0000FF"/>
                </a:solidFill>
              </a:rPr>
              <a:t>-B pre</a:t>
            </a:r>
          </a:p>
        </p:txBody>
      </p:sp>
    </p:spTree>
    <p:extLst>
      <p:ext uri="{BB962C8B-B14F-4D97-AF65-F5344CB8AC3E}">
        <p14:creationId xmlns:p14="http://schemas.microsoft.com/office/powerpoint/2010/main" val="2464168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Met-10 10.8µm @205K</a:t>
            </a:r>
            <a:endParaRPr lang="en-US" dirty="0"/>
          </a:p>
        </p:txBody>
      </p:sp>
      <p:pic>
        <p:nvPicPr>
          <p:cNvPr id="3" name="Picture 2" descr="Screen Shot 2015-11-02 at 3.12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64" y="1589703"/>
            <a:ext cx="6773743" cy="43318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17583" y="1712452"/>
            <a:ext cx="16366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Metop</a:t>
            </a:r>
            <a:r>
              <a:rPr lang="en-US" dirty="0" smtClean="0">
                <a:solidFill>
                  <a:srgbClr val="FF0000"/>
                </a:solidFill>
              </a:rPr>
              <a:t>-A pre</a:t>
            </a:r>
          </a:p>
          <a:p>
            <a:r>
              <a:rPr lang="en-US" dirty="0" err="1" smtClean="0">
                <a:solidFill>
                  <a:srgbClr val="0000FF"/>
                </a:solidFill>
              </a:rPr>
              <a:t>Metop</a:t>
            </a:r>
            <a:r>
              <a:rPr lang="en-US" dirty="0" smtClean="0">
                <a:solidFill>
                  <a:srgbClr val="0000FF"/>
                </a:solidFill>
              </a:rPr>
              <a:t>-A Demo</a:t>
            </a:r>
          </a:p>
          <a:p>
            <a:r>
              <a:rPr lang="en-US" dirty="0" err="1" smtClean="0">
                <a:solidFill>
                  <a:srgbClr val="008000"/>
                </a:solidFill>
              </a:rPr>
              <a:t>Metop</a:t>
            </a:r>
            <a:r>
              <a:rPr lang="en-US" dirty="0" smtClean="0">
                <a:solidFill>
                  <a:srgbClr val="008000"/>
                </a:solidFill>
              </a:rPr>
              <a:t>-B pre</a:t>
            </a:r>
          </a:p>
          <a:p>
            <a:r>
              <a:rPr lang="en-US" dirty="0" err="1" smtClean="0">
                <a:solidFill>
                  <a:srgbClr val="B547E2"/>
                </a:solidFill>
              </a:rPr>
              <a:t>Metop</a:t>
            </a:r>
            <a:r>
              <a:rPr lang="en-US" dirty="0" smtClean="0">
                <a:solidFill>
                  <a:srgbClr val="B547E2"/>
                </a:solidFill>
              </a:rPr>
              <a:t>-B Demo</a:t>
            </a:r>
            <a:endParaRPr lang="en-US" dirty="0">
              <a:solidFill>
                <a:srgbClr val="B547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548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Met-8 10.8µm @205K</a:t>
            </a:r>
            <a:endParaRPr lang="en-US" dirty="0"/>
          </a:p>
        </p:txBody>
      </p:sp>
      <p:pic>
        <p:nvPicPr>
          <p:cNvPr id="5" name="Picture 4" descr="Screen Shot 2015-11-02 at 3.23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94" y="1347812"/>
            <a:ext cx="7923161" cy="52856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96576" y="1389286"/>
            <a:ext cx="1390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Metop</a:t>
            </a:r>
            <a:r>
              <a:rPr lang="en-US" dirty="0" smtClean="0">
                <a:solidFill>
                  <a:srgbClr val="FF0000"/>
                </a:solidFill>
              </a:rPr>
              <a:t>-A pre</a:t>
            </a:r>
          </a:p>
          <a:p>
            <a:r>
              <a:rPr lang="en-US" dirty="0" err="1" smtClean="0">
                <a:solidFill>
                  <a:srgbClr val="008000"/>
                </a:solidFill>
              </a:rPr>
              <a:t>Metop</a:t>
            </a:r>
            <a:r>
              <a:rPr lang="en-US" dirty="0" smtClean="0">
                <a:solidFill>
                  <a:srgbClr val="008000"/>
                </a:solidFill>
              </a:rPr>
              <a:t>-B pre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85181" y="3769032"/>
            <a:ext cx="5420672" cy="923330"/>
          </a:xfrm>
          <a:prstGeom prst="rect">
            <a:avLst/>
          </a:prstGeom>
          <a:solidFill>
            <a:srgbClr val="DCE6F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• Do we have some kind of quality control?</a:t>
            </a:r>
          </a:p>
          <a:p>
            <a:r>
              <a:rPr lang="en-US" dirty="0" smtClean="0"/>
              <a:t>• In this case there is probably sparse sampling and a lack of dynamic range (Apr 2010)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515419" y="5792839"/>
            <a:ext cx="442452" cy="540774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572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11-02 at 3.16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35" y="1414288"/>
            <a:ext cx="7751097" cy="510759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Met-9 10.8µm @205K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96576" y="1389286"/>
            <a:ext cx="1390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Metop</a:t>
            </a:r>
            <a:r>
              <a:rPr lang="en-US" dirty="0" smtClean="0">
                <a:solidFill>
                  <a:srgbClr val="FF0000"/>
                </a:solidFill>
              </a:rPr>
              <a:t>-A pre</a:t>
            </a:r>
          </a:p>
          <a:p>
            <a:r>
              <a:rPr lang="en-US" dirty="0" err="1" smtClean="0">
                <a:solidFill>
                  <a:srgbClr val="0000FF"/>
                </a:solidFill>
              </a:rPr>
              <a:t>Metop</a:t>
            </a:r>
            <a:r>
              <a:rPr lang="en-US" dirty="0" smtClean="0">
                <a:solidFill>
                  <a:srgbClr val="0000FF"/>
                </a:solidFill>
              </a:rPr>
              <a:t>-B pre</a:t>
            </a:r>
          </a:p>
        </p:txBody>
      </p:sp>
    </p:spTree>
    <p:extLst>
      <p:ext uri="{BB962C8B-B14F-4D97-AF65-F5344CB8AC3E}">
        <p14:creationId xmlns:p14="http://schemas.microsoft.com/office/powerpoint/2010/main" val="843218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DCC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DCC methodology must have some QC</a:t>
            </a:r>
          </a:p>
          <a:p>
            <a:pPr lvl="1"/>
            <a:r>
              <a:rPr lang="en-US" dirty="0" smtClean="0"/>
              <a:t>Sampling threshold</a:t>
            </a:r>
          </a:p>
          <a:p>
            <a:pPr lvl="1"/>
            <a:r>
              <a:rPr lang="en-US" dirty="0" smtClean="0"/>
              <a:t>PDF shape, based on PDF statistics</a:t>
            </a:r>
          </a:p>
          <a:p>
            <a:pPr lvl="1"/>
            <a:r>
              <a:rPr lang="en-US" dirty="0" smtClean="0"/>
              <a:t>3 sigma outlier</a:t>
            </a:r>
          </a:p>
          <a:p>
            <a:r>
              <a:rPr lang="en-US" dirty="0" smtClean="0"/>
              <a:t>If insufficient sampling or noisy PDFs then</a:t>
            </a:r>
          </a:p>
          <a:p>
            <a:pPr lvl="1"/>
            <a:r>
              <a:rPr lang="en-US" dirty="0" smtClean="0"/>
              <a:t>Combine previous month and current month</a:t>
            </a:r>
          </a:p>
          <a:p>
            <a:r>
              <a:rPr lang="en-US" dirty="0" smtClean="0"/>
              <a:t>If GSICS data product causes artifacts in the users algorithms or exceeds the valid range, which causes their programs to terminate they will not use the calibration coefficients.</a:t>
            </a:r>
          </a:p>
          <a:p>
            <a:pPr lvl="1"/>
            <a:r>
              <a:rPr lang="en-US" dirty="0" smtClean="0"/>
              <a:t>The dataset can be perfect 99%, but the 1% will upset users</a:t>
            </a:r>
          </a:p>
          <a:p>
            <a:pPr lvl="1"/>
            <a:r>
              <a:rPr lang="en-US" dirty="0" smtClean="0"/>
              <a:t>Users rely on dataset providers for QC</a:t>
            </a:r>
          </a:p>
          <a:p>
            <a:pPr lvl="1"/>
            <a:r>
              <a:rPr lang="en-US" dirty="0" smtClean="0"/>
              <a:t>CERES code is 50% exception handling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094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DCC update frequency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022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1234</Words>
  <Application>Microsoft Macintosh PowerPoint</Application>
  <PresentationFormat>On-screen Show (4:3)</PresentationFormat>
  <Paragraphs>239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Office Theme</vt:lpstr>
      <vt:lpstr>Equation</vt:lpstr>
      <vt:lpstr>Microsoft Equation</vt:lpstr>
      <vt:lpstr>GSICS DCC calibration update</vt:lpstr>
      <vt:lpstr>Outline</vt:lpstr>
      <vt:lpstr>GSICS plotting tool</vt:lpstr>
      <vt:lpstr>Met-10 10.8µm @286K</vt:lpstr>
      <vt:lpstr>Met-10 10.8µm @205K</vt:lpstr>
      <vt:lpstr>Met-8 10.8µm @205K</vt:lpstr>
      <vt:lpstr>PowerPoint Presentation</vt:lpstr>
      <vt:lpstr>DCC methodology</vt:lpstr>
      <vt:lpstr>PowerPoint Presentation</vt:lpstr>
      <vt:lpstr>PowerPoint Presentation</vt:lpstr>
      <vt:lpstr>PowerPoint Presentation</vt:lpstr>
      <vt:lpstr>NOAA Implementation</vt:lpstr>
      <vt:lpstr>Visible degradation of optics</vt:lpstr>
      <vt:lpstr>Next DCC meeting topics</vt:lpstr>
      <vt:lpstr>DCC algorithm Aqua-MODIS calibration transfer uncertainty</vt:lpstr>
      <vt:lpstr>Improvements in MODIS/GEO ray-matching</vt:lpstr>
      <vt:lpstr>Graduated Angle Matching (GAM)</vt:lpstr>
      <vt:lpstr>Graduated Angle Matching (GAM)</vt:lpstr>
      <vt:lpstr>Graduated Angle Matching (GAM)</vt:lpstr>
      <vt:lpstr>Spectral Band Adjustment Factor (SBAF)</vt:lpstr>
      <vt:lpstr>SBAF Comparison</vt:lpstr>
      <vt:lpstr>GAM and SCIAMACHY SBAF validation</vt:lpstr>
      <vt:lpstr>DCC ray-matching algorithm</vt:lpstr>
      <vt:lpstr>Comparison of DCC and gridded ray-matching, May 2009</vt:lpstr>
      <vt:lpstr>Comparison of DCC and gridded ray-matching Met-9 2007-2013</vt:lpstr>
      <vt:lpstr>Comparison of DCC and gridded ray-matching algorithm GEO gains</vt:lpstr>
      <vt:lpstr>Conclusions</vt:lpstr>
    </vt:vector>
  </TitlesOfParts>
  <Company>NASA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GSICS plotting tool </dc:title>
  <dc:creator>David Doelling</dc:creator>
  <cp:lastModifiedBy>David Doelling</cp:lastModifiedBy>
  <cp:revision>17</cp:revision>
  <dcterms:created xsi:type="dcterms:W3CDTF">2015-11-02T20:24:33Z</dcterms:created>
  <dcterms:modified xsi:type="dcterms:W3CDTF">2015-11-03T00:14:54Z</dcterms:modified>
</cp:coreProperties>
</file>