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52" r:id="rId1"/>
  </p:sldMasterIdLst>
  <p:notesMasterIdLst>
    <p:notesMasterId r:id="rId11"/>
  </p:notesMasterIdLst>
  <p:handoutMasterIdLst>
    <p:handoutMasterId r:id="rId12"/>
  </p:handoutMasterIdLst>
  <p:sldIdLst>
    <p:sldId id="256" r:id="rId2"/>
    <p:sldId id="486" r:id="rId3"/>
    <p:sldId id="636" r:id="rId4"/>
    <p:sldId id="644" r:id="rId5"/>
    <p:sldId id="645" r:id="rId6"/>
    <p:sldId id="646" r:id="rId7"/>
    <p:sldId id="647" r:id="rId8"/>
    <p:sldId id="648" r:id="rId9"/>
    <p:sldId id="649" r:id="rId10"/>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DE3A0"/>
    <a:srgbClr val="3333FF"/>
    <a:srgbClr val="CC0099"/>
    <a:srgbClr val="FF9900"/>
    <a:srgbClr val="EE2D24"/>
    <a:srgbClr val="4E0B55"/>
    <a:srgbClr val="009900"/>
    <a:srgbClr val="A2DADE"/>
    <a:srgbClr val="C7A775"/>
    <a:srgbClr val="00B5E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4" autoAdjust="0"/>
    <p:restoredTop sz="90110" autoAdjust="0"/>
  </p:normalViewPr>
  <p:slideViewPr>
    <p:cSldViewPr snapToGrid="0">
      <p:cViewPr varScale="1">
        <p:scale>
          <a:sx n="42" d="100"/>
          <a:sy n="42" d="100"/>
        </p:scale>
        <p:origin x="-1182" y="-102"/>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9" d="100"/>
          <a:sy n="69" d="100"/>
        </p:scale>
        <p:origin x="-3606" y="-120"/>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02 November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xmlns="" val="23213646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02 November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xmlns="" val="2861720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02 November 2015</a:t>
            </a:fld>
            <a:endParaRPr lang="de-DE"/>
          </a:p>
        </p:txBody>
      </p:sp>
    </p:spTree>
    <p:extLst>
      <p:ext uri="{BB962C8B-B14F-4D97-AF65-F5344CB8AC3E}">
        <p14:creationId xmlns:p14="http://schemas.microsoft.com/office/powerpoint/2010/main" xmlns="" val="26621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982188" y="6249475"/>
            <a:ext cx="2311400" cy="365125"/>
          </a:xfrm>
        </p:spPr>
        <p:txBody>
          <a:bodyPr/>
          <a:lstStyle/>
          <a:p>
            <a:fld id="{544213AF-26F6-41FA-8D85-E2C5388D6E58}" type="datetimeFigureOut">
              <a:rPr lang="en-US" smtClean="0"/>
              <a:pPr/>
              <a:t>11/2/2015</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cSld>
  <p:clrMapOvr>
    <a:masterClrMapping/>
  </p:clrMapOvr>
  <p:timing>
    <p:tnLst>
      <p:par>
        <p:cTn id="1" dur="indefinite" restart="never" nodeType="tmRoot"/>
      </p:par>
    </p:tnLst>
  </p:timing>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7" name="Group 52"/>
          <p:cNvGrpSpPr>
            <a:grpSpLocks/>
          </p:cNvGrpSpPr>
          <p:nvPr userDrawn="1"/>
        </p:nvGrpSpPr>
        <p:grpSpPr bwMode="auto">
          <a:xfrm>
            <a:off x="4774" y="1090633"/>
            <a:ext cx="9901237" cy="128587"/>
            <a:chOff x="3" y="2044"/>
            <a:chExt cx="6237" cy="179"/>
          </a:xfrm>
        </p:grpSpPr>
        <p:sp>
          <p:nvSpPr>
            <p:cNvPr id="8"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1"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2"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13AF-26F6-41FA-8D85-E2C5388D6E58}"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6" name="Group 52"/>
          <p:cNvGrpSpPr>
            <a:grpSpLocks/>
          </p:cNvGrpSpPr>
          <p:nvPr userDrawn="1"/>
        </p:nvGrpSpPr>
        <p:grpSpPr bwMode="auto">
          <a:xfrm>
            <a:off x="4774" y="1090633"/>
            <a:ext cx="9901237" cy="128587"/>
            <a:chOff x="3" y="2044"/>
            <a:chExt cx="6237" cy="179"/>
          </a:xfrm>
        </p:grpSpPr>
        <p:sp>
          <p:nvSpPr>
            <p:cNvPr id="7"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1"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5" name="Group 52"/>
          <p:cNvGrpSpPr>
            <a:grpSpLocks/>
          </p:cNvGrpSpPr>
          <p:nvPr userDrawn="1"/>
        </p:nvGrpSpPr>
        <p:grpSpPr bwMode="auto">
          <a:xfrm>
            <a:off x="4774" y="1090633"/>
            <a:ext cx="9901237" cy="128587"/>
            <a:chOff x="3" y="2044"/>
            <a:chExt cx="6237" cy="179"/>
          </a:xfrm>
        </p:grpSpPr>
        <p:sp>
          <p:nvSpPr>
            <p:cNvPr id="6"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11/2/2015</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alpha val="5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pPr/>
              <a:t>11/2/2015</a:t>
            </a:fld>
            <a:endParaRPr lang="en-US" sz="1000" dirty="0">
              <a:solidFill>
                <a:schemeClr val="tx1"/>
              </a:solidFill>
            </a:endParaRPr>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pPr/>
              <a:t>‹#›</a:t>
            </a:fld>
            <a:endParaRPr kumimoji="0" lang="en-US" sz="1000" b="0">
              <a:solidFill>
                <a:schemeClr val="tx1"/>
              </a:solidFill>
            </a:endParaRPr>
          </a:p>
        </p:txBody>
      </p:sp>
      <p:sp>
        <p:nvSpPr>
          <p:cNvPr id="8"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9" name="Picture 8" descr="H:\MY DOCUMENTS\GSICS\logo\GSICS180px.png"/>
          <p:cNvPicPr>
            <a:picLocks noChangeAspect="1" noChangeArrowheads="1"/>
          </p:cNvPicPr>
          <p:nvPr userDrawn="1"/>
        </p:nvPicPr>
        <p:blipFill>
          <a:blip r:embed="rId14"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sics.nesdis.noaa.gov/pub/Development/GppaWorkflow/GSICS_GCC_GPAF_V01.2.doc"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742950" y="2130428"/>
            <a:ext cx="8606790" cy="1687192"/>
          </a:xfr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600" b="1" dirty="0" smtClean="0"/>
              <a:t>Review of EUMETSAT's SEVIRI-MODIS DCC submitted as demonstration GSICS products</a:t>
            </a:r>
            <a:endParaRPr lang="en-GB" sz="3600" b="1" dirty="0" smtClean="0">
              <a:latin typeface="Arial" pitchFamily="34" charset="0"/>
              <a:cs typeface="Arial" pitchFamily="34" charset="0"/>
            </a:endParaRPr>
          </a:p>
        </p:txBody>
      </p:sp>
      <p:sp>
        <p:nvSpPr>
          <p:cNvPr id="5" name="Rectangle 43"/>
          <p:cNvSpPr>
            <a:spLocks noGrp="1" noChangeArrowheads="1"/>
          </p:cNvSpPr>
          <p:nvPr>
            <p:ph type="subTitle" idx="1"/>
          </p:nvPr>
        </p:nvSpPr>
        <p:spPr>
          <a:xfrm>
            <a:off x="1463040" y="4114800"/>
            <a:ext cx="6934200" cy="1752600"/>
          </a:xfrm>
        </p:spPr>
        <p:txBody>
          <a:bodyPr>
            <a:normAutofit/>
          </a:bodyPr>
          <a:lstStyle/>
          <a:p>
            <a:pPr eaLnBrk="1" hangingPunct="1">
              <a:defRPr/>
            </a:pPr>
            <a:r>
              <a:rPr lang="en-US" sz="2400" b="1" dirty="0" err="1" smtClean="0">
                <a:ln/>
                <a:solidFill>
                  <a:srgbClr val="C00000"/>
                </a:solidFill>
                <a:effectLst>
                  <a:outerShdw blurRad="38100" dist="19050" dir="2700000" algn="tl" rotWithShape="0">
                    <a:schemeClr val="dk1">
                      <a:lumMod val="50000"/>
                      <a:alpha val="40000"/>
                    </a:schemeClr>
                  </a:outerShdw>
                </a:effectLst>
              </a:rPr>
              <a:t>Manik</a:t>
            </a:r>
            <a:r>
              <a:rPr lang="en-US" sz="2400" b="1" dirty="0" smtClean="0">
                <a:ln/>
                <a:solidFill>
                  <a:srgbClr val="C00000"/>
                </a:solidFill>
                <a:effectLst>
                  <a:outerShdw blurRad="38100" dist="19050" dir="2700000" algn="tl" rotWithShape="0">
                    <a:schemeClr val="dk1">
                      <a:lumMod val="50000"/>
                      <a:alpha val="40000"/>
                    </a:schemeClr>
                  </a:outerShdw>
                </a:effectLst>
              </a:rPr>
              <a:t> </a:t>
            </a:r>
            <a:r>
              <a:rPr lang="en-US" sz="2400" b="1" dirty="0" smtClean="0">
                <a:ln/>
                <a:solidFill>
                  <a:srgbClr val="C00000"/>
                </a:solidFill>
                <a:effectLst>
                  <a:outerShdw blurRad="38100" dist="19050" dir="2700000" algn="tl" rotWithShape="0">
                    <a:schemeClr val="dk1">
                      <a:lumMod val="50000"/>
                      <a:alpha val="40000"/>
                    </a:schemeClr>
                  </a:outerShdw>
                </a:effectLst>
              </a:rPr>
              <a:t>Bali and Larry E .Flynn</a:t>
            </a:r>
            <a:endParaRPr lang="en-US" sz="2400" b="1" dirty="0" smtClean="0">
              <a:ln/>
              <a:solidFill>
                <a:srgbClr val="C00000"/>
              </a:solidFill>
              <a:effectLst>
                <a:outerShdw blurRad="38100" dist="19050" dir="2700000" algn="tl" rotWithShape="0">
                  <a:schemeClr val="dk1">
                    <a:lumMod val="50000"/>
                    <a:alpha val="40000"/>
                  </a:schemeClr>
                </a:outerShdw>
              </a:effectLst>
            </a:endParaRPr>
          </a:p>
          <a:p>
            <a:pPr eaLnBrk="1" hangingPunct="1">
              <a:defRPr/>
            </a:pPr>
            <a:r>
              <a:rPr lang="en-US" sz="1400" b="1" dirty="0" smtClean="0">
                <a:solidFill>
                  <a:schemeClr val="tx1"/>
                </a:solidFill>
              </a:rPr>
              <a:t>NCWCP, College Park. </a:t>
            </a:r>
          </a:p>
          <a:p>
            <a:pPr eaLnBrk="1" hangingPunct="1">
              <a:defRPr/>
            </a:pPr>
            <a:r>
              <a:rPr lang="en-US" sz="1400" b="1" dirty="0" err="1" smtClean="0">
                <a:solidFill>
                  <a:schemeClr val="tx1"/>
                </a:solidFill>
              </a:rPr>
              <a:t>Novermber</a:t>
            </a:r>
            <a:r>
              <a:rPr lang="en-US" sz="1400" b="1" smtClean="0">
                <a:solidFill>
                  <a:schemeClr val="tx1"/>
                </a:solidFill>
              </a:rPr>
              <a:t> 3, </a:t>
            </a:r>
            <a:r>
              <a:rPr lang="en-US" sz="1400" b="1" dirty="0" smtClean="0">
                <a:solidFill>
                  <a:schemeClr val="tx1"/>
                </a:solidFill>
              </a:rPr>
              <a:t>2015</a:t>
            </a:r>
            <a:endParaRPr lang="en-US" sz="14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413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smtClean="0">
                <a:latin typeface="Arial" pitchFamily="34" charset="0"/>
                <a:cs typeface="Arial" pitchFamily="34" charset="0"/>
              </a:rPr>
              <a:t>Outline</a:t>
            </a:r>
            <a:endParaRPr lang="en-US" sz="4000" b="1" dirty="0">
              <a:latin typeface="Arial" pitchFamily="34" charset="0"/>
              <a:cs typeface="Arial" pitchFamily="34" charset="0"/>
            </a:endParaRPr>
          </a:p>
        </p:txBody>
      </p:sp>
      <p:sp>
        <p:nvSpPr>
          <p:cNvPr id="3" name="Content Placeholder 2"/>
          <p:cNvSpPr>
            <a:spLocks noGrp="1"/>
          </p:cNvSpPr>
          <p:nvPr>
            <p:ph idx="1"/>
          </p:nvPr>
        </p:nvSpPr>
        <p:spPr>
          <a:xfrm>
            <a:off x="927100" y="1435100"/>
            <a:ext cx="8318500" cy="4495800"/>
          </a:xfrm>
        </p:spPr>
        <p:txBody>
          <a:bodyPr>
            <a:noAutofit/>
          </a:bodyPr>
          <a:lstStyle/>
          <a:p>
            <a:pPr>
              <a:lnSpc>
                <a:spcPct val="160000"/>
              </a:lnSpc>
            </a:pPr>
            <a:r>
              <a:rPr lang="en-US" sz="2000" b="1" dirty="0" smtClean="0">
                <a:latin typeface="Arial" pitchFamily="34" charset="0"/>
                <a:cs typeface="Arial" pitchFamily="34" charset="0"/>
              </a:rPr>
              <a:t>GPPA Introduction</a:t>
            </a:r>
          </a:p>
          <a:p>
            <a:pPr>
              <a:lnSpc>
                <a:spcPct val="160000"/>
              </a:lnSpc>
            </a:pPr>
            <a:r>
              <a:rPr lang="en-US" sz="2000" b="1" dirty="0" smtClean="0">
                <a:latin typeface="Arial" pitchFamily="34" charset="0"/>
                <a:cs typeface="Arial" pitchFamily="34" charset="0"/>
              </a:rPr>
              <a:t>MODIS – SEVIRI DCC product review time line</a:t>
            </a:r>
            <a:endParaRPr lang="en-US" sz="2000" b="1" dirty="0" smtClean="0">
              <a:latin typeface="Arial" pitchFamily="34" charset="0"/>
              <a:cs typeface="Arial" pitchFamily="34" charset="0"/>
            </a:endParaRPr>
          </a:p>
          <a:p>
            <a:pPr>
              <a:lnSpc>
                <a:spcPct val="160000"/>
              </a:lnSpc>
            </a:pPr>
            <a:r>
              <a:rPr lang="en-US" sz="2000" b="1" dirty="0" smtClean="0">
                <a:latin typeface="Arial" pitchFamily="34" charset="0"/>
                <a:cs typeface="Arial" pitchFamily="34" charset="0"/>
              </a:rPr>
              <a:t>GPPA  Time Profile  [ In reality  ]</a:t>
            </a:r>
          </a:p>
          <a:p>
            <a:pPr>
              <a:lnSpc>
                <a:spcPct val="160000"/>
              </a:lnSpc>
            </a:pPr>
            <a:r>
              <a:rPr lang="en-US" sz="2000" b="1" dirty="0" smtClean="0">
                <a:latin typeface="Arial" pitchFamily="34" charset="0"/>
                <a:cs typeface="Arial" pitchFamily="34" charset="0"/>
              </a:rPr>
              <a:t>Demo Phase Requirements</a:t>
            </a:r>
            <a:endParaRPr lang="en-US" sz="2000" b="1" dirty="0" smtClean="0">
              <a:latin typeface="Arial" pitchFamily="34" charset="0"/>
              <a:cs typeface="Arial" pitchFamily="34" charset="0"/>
            </a:endParaRPr>
          </a:p>
          <a:p>
            <a:pPr lvl="1"/>
            <a:endParaRPr lang="en-US" sz="2000" b="1" i="1" dirty="0" smtClean="0">
              <a:solidFill>
                <a:srgbClr val="000000"/>
              </a:solidFill>
              <a:latin typeface="Arial" pitchFamily="34" charset="0"/>
              <a:cs typeface="Arial" pitchFamily="34" charset="0"/>
            </a:endParaRPr>
          </a:p>
          <a:p>
            <a:pPr marL="514350" indent="-457200">
              <a:buNone/>
            </a:pPr>
            <a:endParaRPr lang="en-US" sz="2000" b="1" i="1" dirty="0" smtClean="0">
              <a:solidFill>
                <a:srgbClr val="000000"/>
              </a:solidFill>
              <a:latin typeface="Arial" pitchFamily="34" charset="0"/>
              <a:cs typeface="Arial" pitchFamily="34" charset="0"/>
            </a:endParaRPr>
          </a:p>
          <a:p>
            <a:pPr lvl="1"/>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43078" y="3345619"/>
            <a:ext cx="4921422" cy="609540"/>
          </a:xfrm>
          <a:prstGeom prst="rect">
            <a:avLst/>
          </a:prstGeom>
          <a:gradFill flip="none" rotWithShape="1">
            <a:gsLst>
              <a:gs pos="0">
                <a:schemeClr val="bg1">
                  <a:alpha val="0"/>
                </a:schemeClr>
              </a:gs>
              <a:gs pos="56000">
                <a:srgbClr val="FBBF28"/>
              </a:gs>
              <a:gs pos="100000">
                <a:srgbClr val="FAB3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   Product version Control                         Data released with disclaimer</a:t>
            </a:r>
            <a:endParaRPr lang="en-US" sz="1000" dirty="0">
              <a:solidFill>
                <a:schemeClr val="tx1"/>
              </a:solidFill>
            </a:endParaRPr>
          </a:p>
          <a:p>
            <a:r>
              <a:rPr lang="en-US" sz="1000" dirty="0">
                <a:solidFill>
                  <a:schemeClr val="tx1"/>
                </a:solidFill>
              </a:rPr>
              <a:t>C        </a:t>
            </a:r>
            <a:r>
              <a:rPr lang="en-US" sz="1000" dirty="0" smtClean="0">
                <a:solidFill>
                  <a:schemeClr val="tx1"/>
                </a:solidFill>
              </a:rPr>
              <a:t>Operations and distribution plan         Data user’s guide    T=180 days</a:t>
            </a:r>
            <a:endParaRPr lang="en-US" sz="1000" dirty="0">
              <a:solidFill>
                <a:schemeClr val="tx1"/>
              </a:solidFill>
            </a:endParaRPr>
          </a:p>
        </p:txBody>
      </p:sp>
      <p:sp>
        <p:nvSpPr>
          <p:cNvPr id="6" name="Rectangle 5"/>
          <p:cNvSpPr/>
          <p:nvPr/>
        </p:nvSpPr>
        <p:spPr>
          <a:xfrm>
            <a:off x="3665406" y="4004703"/>
            <a:ext cx="4411794" cy="609540"/>
          </a:xfrm>
          <a:prstGeom prst="rect">
            <a:avLst/>
          </a:prstGeom>
          <a:gradFill flip="none" rotWithShape="1">
            <a:gsLst>
              <a:gs pos="52000">
                <a:srgbClr val="9CDD46"/>
              </a:gs>
              <a:gs pos="0">
                <a:schemeClr val="bg1">
                  <a:alpha val="0"/>
                </a:schemeClr>
              </a:gs>
              <a:gs pos="100000">
                <a:srgbClr val="8AD72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Founding concepts Supporting models    Data </a:t>
            </a:r>
            <a:r>
              <a:rPr lang="en-US" sz="1000" dirty="0">
                <a:solidFill>
                  <a:schemeClr val="tx1"/>
                </a:solidFill>
              </a:rPr>
              <a:t>Archived and Free Access</a:t>
            </a:r>
          </a:p>
          <a:p>
            <a:r>
              <a:rPr lang="en-US" sz="1000" dirty="0">
                <a:solidFill>
                  <a:schemeClr val="tx1"/>
                </a:solidFill>
              </a:rPr>
              <a:t>           ATBD </a:t>
            </a:r>
            <a:r>
              <a:rPr lang="en-US" sz="1000" dirty="0" smtClean="0">
                <a:solidFill>
                  <a:schemeClr val="tx1"/>
                </a:solidFill>
              </a:rPr>
              <a:t>Peer-Publications                      Product quality indicator description</a:t>
            </a:r>
            <a:endParaRPr lang="en-US" sz="1000" dirty="0">
              <a:solidFill>
                <a:schemeClr val="tx1"/>
              </a:solidFill>
            </a:endParaRPr>
          </a:p>
          <a:p>
            <a:r>
              <a:rPr lang="en-US" sz="1000" dirty="0">
                <a:solidFill>
                  <a:schemeClr val="tx1"/>
                </a:solidFill>
              </a:rPr>
              <a:t>            </a:t>
            </a:r>
            <a:r>
              <a:rPr lang="en-US" sz="1000" dirty="0" smtClean="0">
                <a:solidFill>
                  <a:schemeClr val="tx1"/>
                </a:solidFill>
              </a:rPr>
              <a:t>Traceability document                         T=365 days</a:t>
            </a:r>
            <a:endParaRPr lang="en-US" sz="1000" dirty="0">
              <a:solidFill>
                <a:schemeClr val="tx1"/>
              </a:solidFill>
            </a:endParaRPr>
          </a:p>
        </p:txBody>
      </p:sp>
      <p:sp>
        <p:nvSpPr>
          <p:cNvPr id="8" name="Rectangle 13"/>
          <p:cNvSpPr/>
          <p:nvPr/>
        </p:nvSpPr>
        <p:spPr>
          <a:xfrm>
            <a:off x="1913458" y="3352800"/>
            <a:ext cx="1693342" cy="665859"/>
          </a:xfrm>
          <a:custGeom>
            <a:avLst/>
            <a:gdLst/>
            <a:ahLst/>
            <a:cxnLst/>
            <a:rect l="l" t="t" r="r" b="b"/>
            <a:pathLst>
              <a:path w="1548748" h="594360">
                <a:moveTo>
                  <a:pt x="367404" y="0"/>
                </a:moveTo>
                <a:lnTo>
                  <a:pt x="1181344" y="0"/>
                </a:lnTo>
                <a:lnTo>
                  <a:pt x="1548748" y="594360"/>
                </a:lnTo>
                <a:lnTo>
                  <a:pt x="0" y="59436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Preoperational</a:t>
            </a:r>
          </a:p>
          <a:p>
            <a:pPr algn="ctr"/>
            <a:r>
              <a:rPr lang="en-US" dirty="0" smtClean="0"/>
              <a:t>Phase</a:t>
            </a:r>
            <a:endParaRPr lang="en-US" dirty="0"/>
          </a:p>
        </p:txBody>
      </p:sp>
      <p:sp>
        <p:nvSpPr>
          <p:cNvPr id="9" name="Rectangle 14"/>
          <p:cNvSpPr/>
          <p:nvPr/>
        </p:nvSpPr>
        <p:spPr>
          <a:xfrm>
            <a:off x="1544588" y="4068711"/>
            <a:ext cx="2430512" cy="609540"/>
          </a:xfrm>
          <a:custGeom>
            <a:avLst/>
            <a:gdLst/>
            <a:ahLst/>
            <a:cxnLst/>
            <a:rect l="l" t="t" r="r" b="b"/>
            <a:pathLst>
              <a:path w="2362688" h="594360">
                <a:moveTo>
                  <a:pt x="367404" y="0"/>
                </a:moveTo>
                <a:lnTo>
                  <a:pt x="1995284" y="0"/>
                </a:lnTo>
                <a:lnTo>
                  <a:pt x="2362688" y="594360"/>
                </a:lnTo>
                <a:lnTo>
                  <a:pt x="0" y="594360"/>
                </a:lnTo>
                <a:close/>
              </a:path>
            </a:pathLst>
          </a:custGeom>
          <a:solidFill>
            <a:srgbClr val="8AD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Demonstration Phase</a:t>
            </a:r>
            <a:endParaRPr lang="en-US" dirty="0"/>
          </a:p>
        </p:txBody>
      </p:sp>
      <p:sp>
        <p:nvSpPr>
          <p:cNvPr id="10" name="Rectangle 9"/>
          <p:cNvSpPr/>
          <p:nvPr/>
        </p:nvSpPr>
        <p:spPr>
          <a:xfrm>
            <a:off x="4028128" y="4673660"/>
            <a:ext cx="4036372" cy="609540"/>
          </a:xfrm>
          <a:prstGeom prst="rect">
            <a:avLst/>
          </a:prstGeom>
          <a:gradFill flip="none" rotWithShape="1">
            <a:gsLst>
              <a:gs pos="53000">
                <a:srgbClr val="2EB1EC"/>
              </a:gs>
              <a:gs pos="0">
                <a:schemeClr val="bg1">
                  <a:alpha val="0"/>
                </a:schemeClr>
              </a:gs>
              <a:gs pos="100000">
                <a:srgbClr val="00A0E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Fill out </a:t>
            </a:r>
            <a:r>
              <a:rPr lang="en-US" sz="1000" dirty="0">
                <a:solidFill>
                  <a:schemeClr val="tx1"/>
                </a:solidFill>
              </a:rPr>
              <a:t>GSICS Product Acceptance Form  ( </a:t>
            </a:r>
            <a:r>
              <a:rPr lang="en-US" sz="1000" dirty="0">
                <a:solidFill>
                  <a:schemeClr val="tx1"/>
                </a:solidFill>
                <a:hlinkClick r:id="rId2"/>
              </a:rPr>
              <a:t>GPAF</a:t>
            </a:r>
            <a:r>
              <a:rPr lang="en-US" sz="1000" dirty="0">
                <a:solidFill>
                  <a:schemeClr val="tx1"/>
                </a:solidFill>
              </a:rPr>
              <a:t> </a:t>
            </a:r>
            <a:r>
              <a:rPr lang="en-US" sz="1000" dirty="0" smtClean="0">
                <a:solidFill>
                  <a:schemeClr val="tx1"/>
                </a:solidFill>
              </a:rPr>
              <a:t>)  </a:t>
            </a:r>
            <a:endParaRPr lang="en-US" sz="1000" dirty="0">
              <a:solidFill>
                <a:schemeClr val="tx1"/>
              </a:solidFill>
            </a:endParaRPr>
          </a:p>
        </p:txBody>
      </p:sp>
      <p:sp>
        <p:nvSpPr>
          <p:cNvPr id="11" name="Rectangle 16"/>
          <p:cNvSpPr/>
          <p:nvPr/>
        </p:nvSpPr>
        <p:spPr>
          <a:xfrm>
            <a:off x="1156870" y="4724460"/>
            <a:ext cx="3211930" cy="609540"/>
          </a:xfrm>
          <a:custGeom>
            <a:avLst/>
            <a:gdLst/>
            <a:ahLst/>
            <a:cxnLst/>
            <a:rect l="l" t="t" r="r" b="b"/>
            <a:pathLst>
              <a:path w="3176628" h="594360">
                <a:moveTo>
                  <a:pt x="367404" y="0"/>
                </a:moveTo>
                <a:lnTo>
                  <a:pt x="2809225" y="0"/>
                </a:lnTo>
                <a:lnTo>
                  <a:pt x="3176628" y="594360"/>
                </a:lnTo>
                <a:lnTo>
                  <a:pt x="0" y="594360"/>
                </a:lnTo>
                <a:close/>
              </a:path>
            </a:pathLst>
          </a:custGeom>
          <a:solidFill>
            <a:srgbClr val="00A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Submission  Phase</a:t>
            </a:r>
            <a:endParaRPr lang="en-US" dirty="0"/>
          </a:p>
        </p:txBody>
      </p:sp>
      <p:pic>
        <p:nvPicPr>
          <p:cNvPr id="12" name="Picture 11" descr="463px-Apollo_17_Pre-Launch_-_GPN-2000-000636.jpg"/>
          <p:cNvPicPr>
            <a:picLocks noChangeAspect="1"/>
          </p:cNvPicPr>
          <p:nvPr/>
        </p:nvPicPr>
        <p:blipFill>
          <a:blip r:embed="rId3" cstate="print"/>
          <a:stretch>
            <a:fillRect/>
          </a:stretch>
        </p:blipFill>
        <p:spPr>
          <a:xfrm>
            <a:off x="8204200" y="4652851"/>
            <a:ext cx="596900" cy="630349"/>
          </a:xfrm>
          <a:prstGeom prst="rect">
            <a:avLst/>
          </a:prstGeom>
        </p:spPr>
      </p:pic>
      <p:pic>
        <p:nvPicPr>
          <p:cNvPr id="13" name="Picture 12" descr="750px-Apollo_16_Launch_-_GPN-2000-000638.jpg"/>
          <p:cNvPicPr>
            <a:picLocks noChangeAspect="1"/>
          </p:cNvPicPr>
          <p:nvPr/>
        </p:nvPicPr>
        <p:blipFill>
          <a:blip r:embed="rId4" cstate="print"/>
          <a:stretch>
            <a:fillRect/>
          </a:stretch>
        </p:blipFill>
        <p:spPr>
          <a:xfrm flipH="1">
            <a:off x="8216900" y="3958767"/>
            <a:ext cx="584200" cy="651370"/>
          </a:xfrm>
          <a:prstGeom prst="rect">
            <a:avLst/>
          </a:prstGeom>
        </p:spPr>
      </p:pic>
      <p:pic>
        <p:nvPicPr>
          <p:cNvPr id="14" name="Picture 13" descr="546px-Apollo_16_Command_and_Service_Module_Over_the_Moon_-_GPN-2002-000069.jpg"/>
          <p:cNvPicPr>
            <a:picLocks noChangeAspect="1"/>
          </p:cNvPicPr>
          <p:nvPr/>
        </p:nvPicPr>
        <p:blipFill>
          <a:blip r:embed="rId5" cstate="print"/>
          <a:srcRect t="17647" r="12928"/>
          <a:stretch>
            <a:fillRect/>
          </a:stretch>
        </p:blipFill>
        <p:spPr>
          <a:xfrm>
            <a:off x="8216900" y="3329906"/>
            <a:ext cx="578662" cy="607504"/>
          </a:xfrm>
          <a:prstGeom prst="rect">
            <a:avLst/>
          </a:prstGeom>
        </p:spPr>
      </p:pic>
      <p:sp>
        <p:nvSpPr>
          <p:cNvPr id="15" name="Rectangle 14"/>
          <p:cNvSpPr/>
          <p:nvPr/>
        </p:nvSpPr>
        <p:spPr>
          <a:xfrm>
            <a:off x="2804360" y="2732845"/>
            <a:ext cx="5260140" cy="566057"/>
          </a:xfrm>
          <a:prstGeom prst="rect">
            <a:avLst/>
          </a:prstGeom>
          <a:gradFill flip="none" rotWithShape="1">
            <a:gsLst>
              <a:gs pos="45000">
                <a:srgbClr val="F1583F"/>
              </a:gs>
              <a:gs pos="0">
                <a:schemeClr val="bg1">
                  <a:alpha val="0"/>
                </a:schemeClr>
              </a:gs>
              <a:gs pos="100000">
                <a:srgbClr val="EE381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000000"/>
                </a:solidFill>
                <a:cs typeface="Arial"/>
              </a:rPr>
              <a:t>     Product </a:t>
            </a:r>
            <a:r>
              <a:rPr lang="en-US" sz="1000" dirty="0">
                <a:solidFill>
                  <a:srgbClr val="000000"/>
                </a:solidFill>
                <a:cs typeface="Arial"/>
              </a:rPr>
              <a:t>is fully accepted by GSICS Executive Panel (EP) and maintained within GSICS </a:t>
            </a:r>
            <a:r>
              <a:rPr lang="en-US" sz="1000" dirty="0" smtClean="0">
                <a:solidFill>
                  <a:srgbClr val="000000"/>
                </a:solidFill>
                <a:cs typeface="Arial"/>
              </a:rPr>
              <a:t>and</a:t>
            </a:r>
          </a:p>
          <a:p>
            <a:r>
              <a:rPr lang="en-US" sz="1000" dirty="0">
                <a:solidFill>
                  <a:srgbClr val="000000"/>
                </a:solidFill>
                <a:cs typeface="Arial"/>
              </a:rPr>
              <a:t> </a:t>
            </a:r>
            <a:r>
              <a:rPr lang="en-US" sz="1000" dirty="0" smtClean="0">
                <a:solidFill>
                  <a:srgbClr val="000000"/>
                </a:solidFill>
                <a:cs typeface="Arial"/>
              </a:rPr>
              <a:t>     </a:t>
            </a:r>
            <a:r>
              <a:rPr lang="en-US" sz="1000" dirty="0">
                <a:solidFill>
                  <a:srgbClr val="000000"/>
                </a:solidFill>
                <a:cs typeface="Arial"/>
              </a:rPr>
              <a:t>distributed to the </a:t>
            </a:r>
            <a:r>
              <a:rPr lang="en-US" sz="1000" dirty="0" smtClean="0">
                <a:solidFill>
                  <a:srgbClr val="000000"/>
                </a:solidFill>
                <a:cs typeface="Arial"/>
              </a:rPr>
              <a:t>public.</a:t>
            </a:r>
          </a:p>
          <a:p>
            <a:r>
              <a:rPr lang="en-US" sz="1000" dirty="0">
                <a:solidFill>
                  <a:srgbClr val="000000"/>
                </a:solidFill>
                <a:cs typeface="Arial"/>
              </a:rPr>
              <a:t> </a:t>
            </a:r>
            <a:r>
              <a:rPr lang="en-US" sz="1000" dirty="0" smtClean="0">
                <a:solidFill>
                  <a:srgbClr val="000000"/>
                </a:solidFill>
                <a:cs typeface="Arial"/>
              </a:rPr>
              <a:t>        Product Logs, Data Usage</a:t>
            </a:r>
          </a:p>
          <a:p>
            <a:r>
              <a:rPr lang="en-US" sz="1000" dirty="0">
                <a:solidFill>
                  <a:srgbClr val="000000"/>
                </a:solidFill>
                <a:cs typeface="Arial"/>
              </a:rPr>
              <a:t> </a:t>
            </a:r>
            <a:r>
              <a:rPr lang="en-US" sz="1000" dirty="0" smtClean="0">
                <a:solidFill>
                  <a:srgbClr val="000000"/>
                </a:solidFill>
                <a:cs typeface="Arial"/>
              </a:rPr>
              <a:t>         </a:t>
            </a:r>
            <a:endParaRPr lang="en-US" sz="1000" dirty="0">
              <a:solidFill>
                <a:schemeClr val="tx1"/>
              </a:solidFill>
            </a:endParaRPr>
          </a:p>
        </p:txBody>
      </p:sp>
      <p:sp>
        <p:nvSpPr>
          <p:cNvPr id="17" name="Rectangle 12"/>
          <p:cNvSpPr/>
          <p:nvPr/>
        </p:nvSpPr>
        <p:spPr>
          <a:xfrm>
            <a:off x="2336800" y="2628900"/>
            <a:ext cx="876300" cy="698501"/>
          </a:xfrm>
          <a:custGeom>
            <a:avLst/>
            <a:gdLst/>
            <a:ahLst/>
            <a:cxnLst/>
            <a:rect l="l" t="t" r="r" b="b"/>
            <a:pathLst>
              <a:path w="734807" h="594360">
                <a:moveTo>
                  <a:pt x="367403" y="0"/>
                </a:moveTo>
                <a:lnTo>
                  <a:pt x="734807" y="594360"/>
                </a:lnTo>
                <a:lnTo>
                  <a:pt x="0" y="594360"/>
                </a:lnTo>
                <a:close/>
              </a:path>
            </a:pathLst>
          </a:custGeom>
          <a:solidFill>
            <a:srgbClr val="EE33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p>
          <a:p>
            <a:pPr algn="ctr"/>
            <a:endParaRPr lang="en-US" dirty="0"/>
          </a:p>
          <a:p>
            <a:pPr algn="ctr"/>
            <a:r>
              <a:rPr lang="en-US" dirty="0" smtClean="0"/>
              <a:t>Operational</a:t>
            </a:r>
          </a:p>
          <a:p>
            <a:pPr algn="ctr"/>
            <a:r>
              <a:rPr lang="en-US" dirty="0" smtClean="0"/>
              <a:t>Phase</a:t>
            </a:r>
            <a:endParaRPr lang="en-US" dirty="0"/>
          </a:p>
        </p:txBody>
      </p:sp>
      <p:pic>
        <p:nvPicPr>
          <p:cNvPr id="21" name="Picture 20" descr="MoonLanding.jpg"/>
          <p:cNvPicPr>
            <a:picLocks noChangeAspect="1"/>
          </p:cNvPicPr>
          <p:nvPr/>
        </p:nvPicPr>
        <p:blipFill>
          <a:blip r:embed="rId6" cstate="print"/>
          <a:stretch>
            <a:fillRect/>
          </a:stretch>
        </p:blipFill>
        <p:spPr>
          <a:xfrm>
            <a:off x="8216900" y="2732845"/>
            <a:ext cx="584200" cy="554347"/>
          </a:xfrm>
          <a:prstGeom prst="rect">
            <a:avLst/>
          </a:prstGeom>
        </p:spPr>
      </p:pic>
      <p:sp>
        <p:nvSpPr>
          <p:cNvPr id="19" name="Title 1"/>
          <p:cNvSpPr>
            <a:spLocks noGrp="1"/>
          </p:cNvSpPr>
          <p:nvPr>
            <p:ph type="title"/>
          </p:nvPr>
        </p:nvSpPr>
        <p:spPr>
          <a:xfrm>
            <a:off x="546100" y="249238"/>
            <a:ext cx="8915400" cy="7667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smtClean="0">
                <a:latin typeface="Arial" pitchFamily="34" charset="0"/>
                <a:cs typeface="Arial" pitchFamily="34" charset="0"/>
              </a:rPr>
              <a:t>GPPA Introduction</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xmlns="" val="1466718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request to review SEVIRI MODIS –DCC product for inclusion in Demo Phase was received by GCC on 15 Sept 2015.</a:t>
            </a:r>
          </a:p>
          <a:p>
            <a:endParaRPr lang="en-US" dirty="0" smtClean="0"/>
          </a:p>
          <a:p>
            <a:pPr lvl="2"/>
            <a:r>
              <a:rPr lang="en-US" dirty="0" smtClean="0"/>
              <a:t>Product ATBD</a:t>
            </a:r>
          </a:p>
          <a:p>
            <a:pPr lvl="2"/>
            <a:r>
              <a:rPr lang="en-US" dirty="0" smtClean="0"/>
              <a:t>GPAF ( GSICS Product Acceptance Form)</a:t>
            </a:r>
          </a:p>
          <a:p>
            <a:pPr lvl="2"/>
            <a:r>
              <a:rPr lang="en-US" dirty="0" smtClean="0"/>
              <a:t>Sample Data File</a:t>
            </a:r>
          </a:p>
          <a:p>
            <a:pPr lvl="2"/>
            <a:endParaRPr lang="en-US" dirty="0" smtClean="0"/>
          </a:p>
          <a:p>
            <a:r>
              <a:rPr lang="en-US" dirty="0" smtClean="0"/>
              <a:t>The GCC forwarded the product for review to the GPAT on the same day. </a:t>
            </a:r>
          </a:p>
          <a:p>
            <a:r>
              <a:rPr lang="en-US" dirty="0" smtClean="0"/>
              <a:t>After no response from GPAT GCC sent out a follow up email on 15 Oct 2015. </a:t>
            </a:r>
            <a:endParaRPr lang="en-US" dirty="0"/>
          </a:p>
        </p:txBody>
      </p:sp>
      <p:sp>
        <p:nvSpPr>
          <p:cNvPr id="4" name="Date Placeholder 3"/>
          <p:cNvSpPr>
            <a:spLocks noGrp="1"/>
          </p:cNvSpPr>
          <p:nvPr>
            <p:ph type="dt" sz="half" idx="10"/>
          </p:nvPr>
        </p:nvSpPr>
        <p:spPr/>
        <p:txBody>
          <a:bodyPr/>
          <a:lstStyle/>
          <a:p>
            <a:fld id="{D1B07AA6-E852-4E67-B9E6-3E9F382AF466}" type="datetime1">
              <a:rPr lang="en-US" smtClean="0"/>
              <a:t>11/2/2015</a:t>
            </a:fld>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4</a:t>
            </a:fld>
            <a:endParaRPr kumimoji="0" lang="en-US"/>
          </a:p>
        </p:txBody>
      </p:sp>
      <p:sp>
        <p:nvSpPr>
          <p:cNvPr id="6" name="Title 1"/>
          <p:cNvSpPr txBox="1">
            <a:spLocks/>
          </p:cNvSpPr>
          <p:nvPr/>
        </p:nvSpPr>
        <p:spPr>
          <a:xfrm>
            <a:off x="495300" y="274638"/>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smtClean="0">
                <a:latin typeface="Arial" pitchFamily="34" charset="0"/>
                <a:cs typeface="Arial" pitchFamily="34" charset="0"/>
              </a:rPr>
              <a:t>Introduction- Product Review Time line</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5"/>
          <p:cNvSpPr>
            <a:spLocks noChangeArrowheads="1"/>
          </p:cNvSpPr>
          <p:nvPr/>
        </p:nvSpPr>
        <p:spPr bwMode="auto">
          <a:xfrm>
            <a:off x="247651" y="1295401"/>
            <a:ext cx="6648452" cy="2038351"/>
          </a:xfrm>
          <a:prstGeom prst="rect">
            <a:avLst/>
          </a:prstGeom>
          <a:noFill/>
          <a:ln w="9525">
            <a:noFill/>
            <a:miter lim="800000"/>
            <a:headEnd/>
            <a:tailEnd/>
          </a:ln>
          <a:effectLst/>
        </p:spPr>
        <p:txBody>
          <a:bodyPr/>
          <a:lstStyle/>
          <a:p>
            <a:pPr>
              <a:buClr>
                <a:srgbClr val="FF9900"/>
              </a:buClr>
              <a:buSzPct val="80000"/>
              <a:buFont typeface="Wingdings" pitchFamily="2" charset="2"/>
              <a:buNone/>
              <a:defRPr/>
            </a:pPr>
            <a:r>
              <a:rPr lang="en-US" sz="2400" b="1" i="1" dirty="0" smtClean="0">
                <a:solidFill>
                  <a:srgbClr val="000000"/>
                </a:solidFill>
                <a:latin typeface="+mn-lt"/>
                <a:cs typeface="Times New Roman" pitchFamily="18" charset="0"/>
              </a:rPr>
              <a:t>Phase Progress:</a:t>
            </a:r>
            <a:endParaRPr lang="en-US" sz="2400" i="1" dirty="0" smtClean="0">
              <a:solidFill>
                <a:srgbClr val="000000"/>
              </a:solidFill>
              <a:latin typeface="+mn-lt"/>
              <a:cs typeface="Times New Roman" pitchFamily="18" charset="0"/>
            </a:endParaRPr>
          </a:p>
          <a:p>
            <a:pPr marL="230188" indent="-230188">
              <a:buClr>
                <a:schemeClr val="tx1"/>
              </a:buClr>
              <a:buSzPct val="80000"/>
              <a:buFont typeface="Arial"/>
              <a:buChar char="•"/>
              <a:defRPr/>
            </a:pPr>
            <a:r>
              <a:rPr lang="en-US" sz="2000" dirty="0" smtClean="0">
                <a:solidFill>
                  <a:srgbClr val="000000"/>
                </a:solidFill>
                <a:latin typeface="Calibri"/>
                <a:cs typeface="Arial"/>
              </a:rPr>
              <a:t>GSICS Product Acceptance Form (GPAF) </a:t>
            </a:r>
            <a:r>
              <a:rPr lang="en-US" sz="2000" dirty="0" smtClean="0">
                <a:solidFill>
                  <a:srgbClr val="000000"/>
                </a:solidFill>
                <a:latin typeface="+mn-lt"/>
                <a:cs typeface="Arial"/>
              </a:rPr>
              <a:t>is satisfactory,</a:t>
            </a:r>
          </a:p>
          <a:p>
            <a:pPr marL="230188" indent="-230188">
              <a:buClr>
                <a:schemeClr val="tx1"/>
              </a:buClr>
              <a:buSzPct val="80000"/>
              <a:buFont typeface="Arial"/>
              <a:buChar char="•"/>
              <a:defRPr/>
            </a:pPr>
            <a:r>
              <a:rPr lang="en-US" sz="2000" dirty="0" smtClean="0">
                <a:solidFill>
                  <a:srgbClr val="000000"/>
                </a:solidFill>
                <a:latin typeface="+mn-lt"/>
                <a:cs typeface="Arial"/>
              </a:rPr>
              <a:t>Sample data files conform to GSICS file and parameter naming and format standards,</a:t>
            </a:r>
          </a:p>
          <a:p>
            <a:pPr marL="230188" indent="-230188">
              <a:buClr>
                <a:schemeClr val="tx1"/>
              </a:buClr>
              <a:buSzPct val="80000"/>
              <a:buFont typeface="Arial"/>
              <a:buChar char="•"/>
              <a:defRPr/>
            </a:pPr>
            <a:r>
              <a:rPr lang="en-US" sz="2000" dirty="0" smtClean="0">
                <a:solidFill>
                  <a:srgbClr val="000000"/>
                </a:solidFill>
                <a:latin typeface="+mn-lt"/>
                <a:cs typeface="Arial"/>
              </a:rPr>
              <a:t>Verified to be within GSICS scope, and </a:t>
            </a:r>
          </a:p>
          <a:p>
            <a:pPr marL="230188" indent="-230188">
              <a:buClr>
                <a:schemeClr val="tx1"/>
              </a:buClr>
              <a:buSzPct val="80000"/>
              <a:buFont typeface="Arial"/>
              <a:buChar char="•"/>
              <a:defRPr/>
            </a:pPr>
            <a:r>
              <a:rPr lang="en-US" sz="2000" dirty="0" smtClean="0">
                <a:solidFill>
                  <a:srgbClr val="000000"/>
                </a:solidFill>
                <a:latin typeface="+mn-lt"/>
                <a:cs typeface="Arial"/>
              </a:rPr>
              <a:t>Theoretical basis is understood at a high-level. </a:t>
            </a:r>
            <a:endParaRPr lang="en-US" sz="2000" b="1" dirty="0" smtClean="0">
              <a:solidFill>
                <a:srgbClr val="000000"/>
              </a:solidFill>
              <a:latin typeface="+mn-lt"/>
              <a:cs typeface="Arial"/>
            </a:endParaRPr>
          </a:p>
          <a:p>
            <a:pPr>
              <a:buClr>
                <a:srgbClr val="FF9900"/>
              </a:buClr>
              <a:buSzPct val="80000"/>
              <a:buFont typeface="Wingdings" pitchFamily="2" charset="2"/>
              <a:buNone/>
              <a:defRPr/>
            </a:pPr>
            <a:endParaRPr lang="en-US" sz="1600" dirty="0">
              <a:solidFill>
                <a:srgbClr val="000000"/>
              </a:solidFill>
              <a:effectLst>
                <a:outerShdw blurRad="38100" dist="38100" dir="2700000" algn="tl">
                  <a:srgbClr val="C0C0C0"/>
                </a:outerShdw>
              </a:effectLst>
              <a:latin typeface="+mn-lt"/>
              <a:cs typeface="Times New Roman" pitchFamily="18" charset="0"/>
            </a:endParaRPr>
          </a:p>
        </p:txBody>
      </p:sp>
      <p:pic>
        <p:nvPicPr>
          <p:cNvPr id="6" name="Picture 5" descr="463px-Apollo_17_Pre-Launch_-_GPN-2000-000636.jpg"/>
          <p:cNvPicPr>
            <a:picLocks noChangeAspect="1"/>
          </p:cNvPicPr>
          <p:nvPr/>
        </p:nvPicPr>
        <p:blipFill>
          <a:blip r:embed="rId2" cstate="print"/>
          <a:stretch>
            <a:fillRect/>
          </a:stretch>
        </p:blipFill>
        <p:spPr>
          <a:xfrm>
            <a:off x="7594600" y="1347276"/>
            <a:ext cx="1844675" cy="2386524"/>
          </a:xfrm>
          <a:prstGeom prst="rect">
            <a:avLst/>
          </a:prstGeom>
        </p:spPr>
      </p:pic>
      <p:sp>
        <p:nvSpPr>
          <p:cNvPr id="7" name="Rectangle 35"/>
          <p:cNvSpPr>
            <a:spLocks noChangeArrowheads="1"/>
          </p:cNvSpPr>
          <p:nvPr/>
        </p:nvSpPr>
        <p:spPr bwMode="auto">
          <a:xfrm>
            <a:off x="165100" y="5943600"/>
            <a:ext cx="4572000" cy="457200"/>
          </a:xfrm>
          <a:prstGeom prst="rect">
            <a:avLst/>
          </a:prstGeom>
          <a:noFill/>
          <a:ln w="9525">
            <a:noFill/>
            <a:miter lim="800000"/>
            <a:headEnd/>
            <a:tailEnd/>
          </a:ln>
          <a:effectLst/>
        </p:spPr>
        <p:txBody>
          <a:bodyPr/>
          <a:lstStyle/>
          <a:p>
            <a:pPr>
              <a:buClr>
                <a:srgbClr val="FF9900"/>
              </a:buClr>
              <a:buSzPct val="80000"/>
              <a:buFont typeface="Wingdings" pitchFamily="2" charset="2"/>
              <a:buNone/>
              <a:defRPr/>
            </a:pPr>
            <a:r>
              <a:rPr lang="en-US" sz="2400" b="1" i="1" dirty="0" smtClean="0">
                <a:solidFill>
                  <a:srgbClr val="000000"/>
                </a:solidFill>
                <a:latin typeface="+mn-lt"/>
                <a:cs typeface="Times New Roman" pitchFamily="18" charset="0"/>
              </a:rPr>
              <a:t>Maximum Time Period:  </a:t>
            </a:r>
            <a:r>
              <a:rPr lang="en-US" sz="2000" dirty="0" smtClean="0">
                <a:solidFill>
                  <a:srgbClr val="000000"/>
                </a:solidFill>
                <a:latin typeface="+mn-lt"/>
                <a:cs typeface="Arial"/>
              </a:rPr>
              <a:t>90 Days</a:t>
            </a:r>
            <a:endParaRPr lang="en-US" sz="2000" b="1" dirty="0" smtClean="0">
              <a:solidFill>
                <a:srgbClr val="000000"/>
              </a:solidFill>
              <a:latin typeface="+mn-lt"/>
              <a:cs typeface="Arial"/>
            </a:endParaRPr>
          </a:p>
          <a:p>
            <a:pPr>
              <a:buClr>
                <a:srgbClr val="FF9900"/>
              </a:buClr>
              <a:buSzPct val="80000"/>
              <a:buFont typeface="Wingdings" pitchFamily="2" charset="2"/>
              <a:buNone/>
              <a:defRPr/>
            </a:pPr>
            <a:endParaRPr lang="en-US" sz="1600" dirty="0">
              <a:solidFill>
                <a:srgbClr val="000000"/>
              </a:solidFill>
              <a:effectLst>
                <a:outerShdw blurRad="38100" dist="38100" dir="2700000" algn="tl">
                  <a:srgbClr val="C0C0C0"/>
                </a:outerShdw>
              </a:effectLst>
              <a:latin typeface="+mn-lt"/>
              <a:cs typeface="Times New Roman" pitchFamily="18" charset="0"/>
            </a:endParaRPr>
          </a:p>
        </p:txBody>
      </p:sp>
      <p:sp>
        <p:nvSpPr>
          <p:cNvPr id="8" name="Rectangle 35"/>
          <p:cNvSpPr>
            <a:spLocks noChangeArrowheads="1"/>
          </p:cNvSpPr>
          <p:nvPr/>
        </p:nvSpPr>
        <p:spPr bwMode="auto">
          <a:xfrm>
            <a:off x="165100" y="3352800"/>
            <a:ext cx="9588497" cy="1676400"/>
          </a:xfrm>
          <a:prstGeom prst="rect">
            <a:avLst/>
          </a:prstGeom>
          <a:noFill/>
          <a:ln w="9525">
            <a:noFill/>
            <a:miter lim="800000"/>
            <a:headEnd/>
            <a:tailEnd/>
          </a:ln>
          <a:effectLst/>
        </p:spPr>
        <p:txBody>
          <a:bodyPr/>
          <a:lstStyle/>
          <a:p>
            <a:pPr>
              <a:buClr>
                <a:srgbClr val="FF9900"/>
              </a:buClr>
              <a:buSzPct val="80000"/>
              <a:buFont typeface="Wingdings" pitchFamily="2" charset="2"/>
              <a:buNone/>
              <a:defRPr/>
            </a:pPr>
            <a:r>
              <a:rPr lang="en-US" sz="2400" b="1" i="1" dirty="0" smtClean="0">
                <a:solidFill>
                  <a:srgbClr val="000000"/>
                </a:solidFill>
                <a:latin typeface="+mn-lt"/>
                <a:cs typeface="Times New Roman" pitchFamily="18" charset="0"/>
              </a:rPr>
              <a:t>Documents &amp; Data to GCC:</a:t>
            </a:r>
            <a:endParaRPr lang="en-US" sz="2400" dirty="0" smtClean="0">
              <a:solidFill>
                <a:srgbClr val="000000"/>
              </a:solidFill>
              <a:latin typeface="+mn-lt"/>
              <a:cs typeface="Times New Roman" pitchFamily="18" charset="0"/>
            </a:endParaRPr>
          </a:p>
          <a:p>
            <a:pPr marL="230188" indent="-222250">
              <a:buClr>
                <a:schemeClr val="tx1"/>
              </a:buClr>
              <a:buSzPct val="80000"/>
              <a:buFont typeface="Arial"/>
              <a:buChar char="•"/>
              <a:defRPr/>
            </a:pPr>
            <a:r>
              <a:rPr lang="en-US" sz="2000" dirty="0" smtClean="0">
                <a:solidFill>
                  <a:srgbClr val="000000"/>
                </a:solidFill>
                <a:latin typeface="+mn-lt"/>
                <a:cs typeface="Arial"/>
              </a:rPr>
              <a:t>GPAF </a:t>
            </a:r>
            <a:r>
              <a:rPr lang="en-US" sz="2000" dirty="0" smtClean="0">
                <a:solidFill>
                  <a:srgbClr val="000000"/>
                </a:solidFill>
                <a:latin typeface="Calibri"/>
                <a:cs typeface="Arial"/>
              </a:rPr>
              <a:t>sections that detail product name, POC, brief description, and relevance to GSICS</a:t>
            </a:r>
            <a:r>
              <a:rPr lang="en-US" sz="2000" dirty="0" smtClean="0">
                <a:solidFill>
                  <a:srgbClr val="000000"/>
                </a:solidFill>
                <a:latin typeface="+mn-lt"/>
                <a:cs typeface="Arial"/>
              </a:rPr>
              <a:t>.</a:t>
            </a:r>
          </a:p>
          <a:p>
            <a:pPr marL="230188" indent="-222250">
              <a:buClr>
                <a:schemeClr val="tx1"/>
              </a:buClr>
              <a:buSzPct val="80000"/>
              <a:buFont typeface="Arial"/>
              <a:buChar char="•"/>
              <a:defRPr/>
            </a:pPr>
            <a:r>
              <a:rPr lang="en-US" sz="2000" dirty="0" smtClean="0">
                <a:solidFill>
                  <a:srgbClr val="000000"/>
                </a:solidFill>
                <a:latin typeface="+mn-lt"/>
                <a:cs typeface="Arial"/>
              </a:rPr>
              <a:t>Preliminary version of the product algorithm theoretical basis document (ATBD)</a:t>
            </a:r>
          </a:p>
          <a:p>
            <a:pPr marL="230188" indent="-222250">
              <a:buClr>
                <a:schemeClr val="tx1"/>
              </a:buClr>
              <a:buSzPct val="80000"/>
              <a:buFont typeface="Arial"/>
              <a:buChar char="•"/>
              <a:defRPr/>
            </a:pPr>
            <a:r>
              <a:rPr lang="en-US" sz="2000" dirty="0" smtClean="0">
                <a:solidFill>
                  <a:srgbClr val="000000"/>
                </a:solidFill>
                <a:latin typeface="+mn-lt"/>
                <a:cs typeface="Arial"/>
              </a:rPr>
              <a:t>Sample product files that adhere to GSICS file and parameter naming conventions</a:t>
            </a:r>
            <a:endParaRPr lang="en-US" sz="1600" b="1" dirty="0" smtClean="0">
              <a:solidFill>
                <a:srgbClr val="000000"/>
              </a:solidFill>
              <a:latin typeface="+mn-lt"/>
              <a:cs typeface="Times New Roman" pitchFamily="18" charset="0"/>
            </a:endParaRPr>
          </a:p>
          <a:p>
            <a:pPr>
              <a:buClr>
                <a:srgbClr val="FF9900"/>
              </a:buClr>
              <a:buSzPct val="80000"/>
              <a:buFont typeface="Wingdings" pitchFamily="2" charset="2"/>
              <a:buNone/>
              <a:defRPr/>
            </a:pPr>
            <a:endParaRPr lang="en-US" sz="1600" dirty="0">
              <a:solidFill>
                <a:srgbClr val="000000"/>
              </a:solidFill>
              <a:effectLst>
                <a:outerShdw blurRad="38100" dist="38100" dir="2700000" algn="tl">
                  <a:srgbClr val="C0C0C0"/>
                </a:outerShdw>
              </a:effectLst>
              <a:latin typeface="+mn-lt"/>
              <a:cs typeface="Times New Roman" pitchFamily="18" charset="0"/>
            </a:endParaRPr>
          </a:p>
        </p:txBody>
      </p:sp>
      <p:sp>
        <p:nvSpPr>
          <p:cNvPr id="11" name="Rectangle 35"/>
          <p:cNvSpPr>
            <a:spLocks noChangeArrowheads="1"/>
          </p:cNvSpPr>
          <p:nvPr/>
        </p:nvSpPr>
        <p:spPr bwMode="auto">
          <a:xfrm>
            <a:off x="152403" y="5257801"/>
            <a:ext cx="9753597" cy="673093"/>
          </a:xfrm>
          <a:prstGeom prst="rect">
            <a:avLst/>
          </a:prstGeom>
          <a:noFill/>
          <a:ln w="9525">
            <a:noFill/>
            <a:miter lim="800000"/>
            <a:headEnd/>
            <a:tailEnd/>
          </a:ln>
          <a:effectLst/>
        </p:spPr>
        <p:txBody>
          <a:bodyPr/>
          <a:lstStyle/>
          <a:p>
            <a:pPr marL="230188" indent="-222250">
              <a:buClr>
                <a:schemeClr val="tx1"/>
              </a:buClr>
              <a:buSzPct val="80000"/>
              <a:defRPr/>
            </a:pPr>
            <a:r>
              <a:rPr lang="en-US" sz="2400" b="1" i="1" dirty="0" smtClean="0">
                <a:solidFill>
                  <a:srgbClr val="000000"/>
                </a:solidFill>
                <a:cs typeface="Arial"/>
              </a:rPr>
              <a:t>Reviewers: </a:t>
            </a:r>
            <a:r>
              <a:rPr lang="en-US" sz="2000" dirty="0" smtClean="0">
                <a:solidFill>
                  <a:srgbClr val="000000"/>
                </a:solidFill>
                <a:cs typeface="Times New Roman" pitchFamily="18" charset="0"/>
              </a:rPr>
              <a:t>GSICS Product Acceptance Team (GPAT). GPAT group would be setup </a:t>
            </a:r>
            <a:endParaRPr lang="en-US" sz="2000" dirty="0" smtClean="0">
              <a:solidFill>
                <a:srgbClr val="000000"/>
              </a:solidFill>
              <a:latin typeface="+mn-lt"/>
              <a:cs typeface="Arial"/>
            </a:endParaRPr>
          </a:p>
          <a:p>
            <a:pPr>
              <a:buClr>
                <a:srgbClr val="FF9900"/>
              </a:buClr>
              <a:buSzPct val="80000"/>
              <a:buFont typeface="Wingdings" pitchFamily="2" charset="2"/>
              <a:buNone/>
              <a:defRPr/>
            </a:pPr>
            <a:endParaRPr lang="en-US" sz="1600" b="1" dirty="0" smtClean="0">
              <a:solidFill>
                <a:srgbClr val="000000"/>
              </a:solidFill>
              <a:latin typeface="+mn-lt"/>
              <a:cs typeface="Times New Roman" pitchFamily="18" charset="0"/>
            </a:endParaRPr>
          </a:p>
          <a:p>
            <a:pPr>
              <a:buClr>
                <a:srgbClr val="FF9900"/>
              </a:buClr>
              <a:buSzPct val="80000"/>
              <a:buFont typeface="Wingdings" pitchFamily="2" charset="2"/>
              <a:buNone/>
              <a:defRPr/>
            </a:pPr>
            <a:endParaRPr lang="en-US" sz="1600" dirty="0">
              <a:solidFill>
                <a:srgbClr val="000000"/>
              </a:solidFill>
              <a:effectLst>
                <a:outerShdw blurRad="38100" dist="38100" dir="2700000" algn="tl">
                  <a:srgbClr val="C0C0C0"/>
                </a:outerShdw>
              </a:effectLst>
              <a:latin typeface="+mn-lt"/>
              <a:cs typeface="Times New Roman" pitchFamily="18" charset="0"/>
            </a:endParaRPr>
          </a:p>
        </p:txBody>
      </p:sp>
      <p:sp>
        <p:nvSpPr>
          <p:cNvPr id="9" name="Title 1"/>
          <p:cNvSpPr txBox="1">
            <a:spLocks/>
          </p:cNvSpPr>
          <p:nvPr/>
        </p:nvSpPr>
        <p:spPr>
          <a:xfrm>
            <a:off x="586740" y="0"/>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fontAlgn="auto">
              <a:spcAft>
                <a:spcPts val="0"/>
              </a:spcAft>
            </a:pPr>
            <a:r>
              <a:rPr lang="en-US" sz="4000" dirty="0" smtClean="0">
                <a:cs typeface="Times New Roman" pitchFamily="18" charset="0"/>
              </a:rPr>
              <a:t>GPPA: Submission Phase</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906000" cy="5486400"/>
          </a:xfrm>
          <a:ln>
            <a:solidFill>
              <a:schemeClr val="accent1"/>
            </a:solidFill>
          </a:ln>
        </p:spPr>
        <p:txBody>
          <a:bodyPr>
            <a:normAutofit fontScale="92500"/>
          </a:bodyPr>
          <a:lstStyle/>
          <a:p>
            <a:r>
              <a:rPr lang="en-US" sz="2200" dirty="0" smtClean="0">
                <a:solidFill>
                  <a:schemeClr val="bg2">
                    <a:lumMod val="50000"/>
                  </a:schemeClr>
                </a:solidFill>
              </a:rPr>
              <a:t>Fill out Sections I, II, III.1.A.1, and III.1.A.2 of the GSICS Product Acceptance Form (GPAF). Also, fill out Section III.1.B (ATBD) of the GPAF, but during the Submission Phase the ATBD needs only to be a preliminary version. The ATBD could be a journal article, technical memorandum or other documentation of the method used to make the product.</a:t>
            </a:r>
          </a:p>
          <a:p>
            <a:pPr lvl="1"/>
            <a:r>
              <a:rPr lang="en-US" sz="2200" dirty="0" smtClean="0">
                <a:solidFill>
                  <a:schemeClr val="bg2">
                    <a:lumMod val="50000"/>
                  </a:schemeClr>
                </a:solidFill>
              </a:rPr>
              <a:t>Who: Product provider</a:t>
            </a:r>
          </a:p>
          <a:p>
            <a:r>
              <a:rPr lang="en-US" sz="2200" dirty="0" smtClean="0">
                <a:solidFill>
                  <a:schemeClr val="bg2">
                    <a:lumMod val="50000"/>
                  </a:schemeClr>
                </a:solidFill>
              </a:rPr>
              <a:t>Submit the GPAF and preliminary ATBD for review to the GSICS Product Acceptance Team (GPAT) via the GSICS Coordination Center (GCC) Deputy.</a:t>
            </a:r>
          </a:p>
          <a:p>
            <a:pPr lvl="1"/>
            <a:r>
              <a:rPr lang="en-US" sz="2200" dirty="0" smtClean="0">
                <a:solidFill>
                  <a:schemeClr val="bg2">
                    <a:lumMod val="50000"/>
                  </a:schemeClr>
                </a:solidFill>
              </a:rPr>
              <a:t>Who: Product provider</a:t>
            </a:r>
          </a:p>
          <a:p>
            <a:r>
              <a:rPr lang="en-US" sz="2200" dirty="0" smtClean="0">
                <a:solidFill>
                  <a:schemeClr val="bg2">
                    <a:lumMod val="50000"/>
                  </a:schemeClr>
                </a:solidFill>
              </a:rPr>
              <a:t>Determine if the GPAF is filled out correctly and decide if the product theoretical basis is adequate and the product scope is within the GSICS domain.</a:t>
            </a:r>
          </a:p>
          <a:p>
            <a:pPr lvl="1"/>
            <a:r>
              <a:rPr lang="en-US" sz="2200" dirty="0" smtClean="0">
                <a:solidFill>
                  <a:schemeClr val="bg2">
                    <a:lumMod val="50000"/>
                  </a:schemeClr>
                </a:solidFill>
              </a:rPr>
              <a:t>Who: GPAT</a:t>
            </a:r>
          </a:p>
          <a:p>
            <a:pPr lvl="1"/>
            <a:r>
              <a:rPr lang="en-US" sz="2200" dirty="0" smtClean="0">
                <a:solidFill>
                  <a:schemeClr val="bg2">
                    <a:lumMod val="50000"/>
                  </a:schemeClr>
                </a:solidFill>
              </a:rPr>
              <a:t>Due: 6 weeks after the GPAF submission</a:t>
            </a:r>
          </a:p>
          <a:p>
            <a:r>
              <a:rPr lang="en-US" sz="2200" dirty="0" smtClean="0"/>
              <a:t>GPAT feedback given to the Product provider.</a:t>
            </a:r>
          </a:p>
          <a:p>
            <a:pPr lvl="1"/>
            <a:r>
              <a:rPr lang="en-US" sz="2200" dirty="0" smtClean="0"/>
              <a:t>Who: GCC Director</a:t>
            </a:r>
          </a:p>
          <a:p>
            <a:pPr lvl="1"/>
            <a:r>
              <a:rPr lang="en-US" sz="2200" dirty="0" smtClean="0"/>
              <a:t>Due: 7 weeks from GPAF submission</a:t>
            </a:r>
          </a:p>
          <a:p>
            <a:endParaRPr lang="en-US" dirty="0"/>
          </a:p>
        </p:txBody>
      </p:sp>
      <p:sp>
        <p:nvSpPr>
          <p:cNvPr id="4" name="Slide Number Placeholder 3"/>
          <p:cNvSpPr>
            <a:spLocks noGrp="1"/>
          </p:cNvSpPr>
          <p:nvPr>
            <p:ph type="sldNum" sz="quarter" idx="12"/>
          </p:nvPr>
        </p:nvSpPr>
        <p:spPr/>
        <p:txBody>
          <a:bodyPr/>
          <a:lstStyle/>
          <a:p>
            <a:fld id="{97323B9B-7290-46FC-ABA4-7EF70BFE4376}" type="slidenum">
              <a:rPr lang="en-US" smtClean="0"/>
              <a:pPr/>
              <a:t>6</a:t>
            </a:fld>
            <a:endParaRPr lang="en-US"/>
          </a:p>
        </p:txBody>
      </p:sp>
      <p:sp>
        <p:nvSpPr>
          <p:cNvPr id="5" name="Content Placeholder 2"/>
          <p:cNvSpPr txBox="1">
            <a:spLocks/>
          </p:cNvSpPr>
          <p:nvPr/>
        </p:nvSpPr>
        <p:spPr>
          <a:xfrm>
            <a:off x="2476500" y="1600201"/>
            <a:ext cx="8915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a:xfrm>
            <a:off x="586740" y="0"/>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fontAlgn="auto">
              <a:spcAft>
                <a:spcPts val="0"/>
              </a:spcAft>
            </a:pPr>
            <a:r>
              <a:rPr lang="en-US" sz="4000" dirty="0" smtClean="0">
                <a:cs typeface="Times New Roman" pitchFamily="18" charset="0"/>
              </a:rPr>
              <a:t>GPPA: Submission </a:t>
            </a:r>
            <a:r>
              <a:rPr lang="en-US" sz="4000" dirty="0" smtClean="0">
                <a:cs typeface="Times New Roman" pitchFamily="18" charset="0"/>
              </a:rPr>
              <a:t>Phase- requirements</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
        <p:nvSpPr>
          <p:cNvPr id="9" name="TextBox 8"/>
          <p:cNvSpPr txBox="1"/>
          <p:nvPr/>
        </p:nvSpPr>
        <p:spPr>
          <a:xfrm>
            <a:off x="5989320" y="5394960"/>
            <a:ext cx="3634740" cy="830997"/>
          </a:xfrm>
          <a:prstGeom prst="rect">
            <a:avLst/>
          </a:prstGeom>
          <a:solidFill>
            <a:srgbClr val="CDE3A0"/>
          </a:solidFill>
        </p:spPr>
        <p:txBody>
          <a:bodyPr wrap="square" rtlCol="0">
            <a:spAutoFit/>
          </a:bodyPr>
          <a:lstStyle/>
          <a:p>
            <a:r>
              <a:rPr lang="en-US" sz="1200" dirty="0" smtClean="0">
                <a:solidFill>
                  <a:srgbClr val="FF0000"/>
                </a:solidFill>
              </a:rPr>
              <a:t>Typically need feedback from 3 GPAT members or reviewers</a:t>
            </a:r>
          </a:p>
          <a:p>
            <a:endParaRPr lang="en-US" sz="1200" dirty="0" smtClean="0">
              <a:solidFill>
                <a:srgbClr val="FF0000"/>
              </a:solidFill>
            </a:endParaRPr>
          </a:p>
          <a:p>
            <a:r>
              <a:rPr lang="en-US" sz="1200" dirty="0" smtClean="0">
                <a:solidFill>
                  <a:srgbClr val="FF0000"/>
                </a:solidFill>
              </a:rPr>
              <a:t>Can use Exempt clause if needed to proceed</a:t>
            </a:r>
            <a:endParaRPr lang="en-US" sz="12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Upload a sample file to a GSICS data server if GPAT feedback is affirmative.</a:t>
            </a:r>
          </a:p>
          <a:p>
            <a:pPr lvl="1"/>
            <a:r>
              <a:rPr lang="en-US" dirty="0" smtClean="0"/>
              <a:t>Who: Product provider, GDWG Chairman</a:t>
            </a:r>
          </a:p>
          <a:p>
            <a:pPr lvl="1"/>
            <a:r>
              <a:rPr lang="en-US" dirty="0" smtClean="0"/>
              <a:t>Due: One week after GPAT feedback regarding GPAF form submission</a:t>
            </a:r>
          </a:p>
          <a:p>
            <a:r>
              <a:rPr lang="en-US" dirty="0" smtClean="0"/>
              <a:t>Determine if the sample file follows the GSICS </a:t>
            </a:r>
            <a:r>
              <a:rPr lang="en-US" dirty="0" err="1" smtClean="0"/>
              <a:t>netCDF</a:t>
            </a:r>
            <a:r>
              <a:rPr lang="en-US" dirty="0" smtClean="0"/>
              <a:t> and file naming conventions.</a:t>
            </a:r>
          </a:p>
          <a:p>
            <a:pPr lvl="1"/>
            <a:r>
              <a:rPr lang="en-US" dirty="0" smtClean="0"/>
              <a:t>Who: GDWG Chairman</a:t>
            </a:r>
          </a:p>
          <a:p>
            <a:pPr lvl="1"/>
            <a:r>
              <a:rPr lang="en-US" dirty="0" smtClean="0"/>
              <a:t>Due: 2 weeks after successful product sample file upload</a:t>
            </a:r>
          </a:p>
          <a:p>
            <a:r>
              <a:rPr lang="en-US" dirty="0" smtClean="0"/>
              <a:t>Remediate any GPAF issues according to the GPAT feedback.</a:t>
            </a:r>
          </a:p>
          <a:p>
            <a:pPr lvl="1"/>
            <a:r>
              <a:rPr lang="en-US" dirty="0" smtClean="0"/>
              <a:t>Who: Product provider, GCC Director</a:t>
            </a:r>
          </a:p>
          <a:p>
            <a:pPr lvl="1"/>
            <a:r>
              <a:rPr lang="en-US" dirty="0" smtClean="0"/>
              <a:t>Due: Within 20 days after sending GPAT feedback to the Product provider</a:t>
            </a:r>
          </a:p>
          <a:p>
            <a:r>
              <a:rPr lang="en-US" dirty="0" smtClean="0"/>
              <a:t>Once all issues are resolved, the product enters the Demonstration Phase.</a:t>
            </a:r>
          </a:p>
          <a:p>
            <a:pPr lvl="1"/>
            <a:r>
              <a:rPr lang="en-US" dirty="0" smtClean="0"/>
              <a:t>Who: GCC Director in consultation with the GPAT</a:t>
            </a:r>
          </a:p>
          <a:p>
            <a:pPr lvl="1"/>
            <a:r>
              <a:rPr lang="en-US" dirty="0" smtClean="0"/>
              <a:t>Due: Within 90 days of the GPAF submission</a:t>
            </a:r>
          </a:p>
          <a:p>
            <a:r>
              <a:rPr lang="en-US" dirty="0" smtClean="0"/>
              <a:t>Demonstration Phase</a:t>
            </a:r>
          </a:p>
          <a:p>
            <a:endParaRPr lang="en-US" dirty="0"/>
          </a:p>
        </p:txBody>
      </p:sp>
      <p:sp>
        <p:nvSpPr>
          <p:cNvPr id="4" name="Slide Number Placeholder 3"/>
          <p:cNvSpPr>
            <a:spLocks noGrp="1"/>
          </p:cNvSpPr>
          <p:nvPr>
            <p:ph type="sldNum" sz="quarter" idx="12"/>
          </p:nvPr>
        </p:nvSpPr>
        <p:spPr/>
        <p:txBody>
          <a:bodyPr/>
          <a:lstStyle/>
          <a:p>
            <a:fld id="{97323B9B-7290-46FC-ABA4-7EF70BFE4376}" type="slidenum">
              <a:rPr lang="en-US" smtClean="0"/>
              <a:pPr/>
              <a:t>7</a:t>
            </a:fld>
            <a:endParaRPr lang="en-US"/>
          </a:p>
        </p:txBody>
      </p:sp>
      <p:sp>
        <p:nvSpPr>
          <p:cNvPr id="5" name="Title 1"/>
          <p:cNvSpPr txBox="1">
            <a:spLocks/>
          </p:cNvSpPr>
          <p:nvPr/>
        </p:nvSpPr>
        <p:spPr>
          <a:xfrm>
            <a:off x="586740" y="0"/>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fontAlgn="auto">
              <a:spcAft>
                <a:spcPts val="0"/>
              </a:spcAft>
            </a:pPr>
            <a:r>
              <a:rPr lang="en-US" sz="4000" dirty="0" smtClean="0">
                <a:cs typeface="Times New Roman" pitchFamily="18" charset="0"/>
              </a:rPr>
              <a:t>GPPA: Submission </a:t>
            </a:r>
            <a:r>
              <a:rPr lang="en-US" sz="4000" dirty="0" smtClean="0">
                <a:cs typeface="Times New Roman" pitchFamily="18" charset="0"/>
              </a:rPr>
              <a:t>Phase-requirements</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GPAT Comments from Masaya Takahashi</a:t>
            </a:r>
          </a:p>
          <a:p>
            <a:r>
              <a:rPr lang="en-US" dirty="0" smtClean="0"/>
              <a:t>GPAT Comments from Dave </a:t>
            </a:r>
            <a:r>
              <a:rPr lang="en-US" dirty="0" err="1" smtClean="0"/>
              <a:t>Doelling</a:t>
            </a:r>
            <a:endParaRPr lang="en-US" dirty="0" smtClean="0"/>
          </a:p>
          <a:p>
            <a:endParaRPr lang="en-US" dirty="0"/>
          </a:p>
        </p:txBody>
      </p:sp>
      <p:sp>
        <p:nvSpPr>
          <p:cNvPr id="4" name="Date Placeholder 3"/>
          <p:cNvSpPr>
            <a:spLocks noGrp="1"/>
          </p:cNvSpPr>
          <p:nvPr>
            <p:ph type="dt" sz="half" idx="10"/>
          </p:nvPr>
        </p:nvSpPr>
        <p:spPr/>
        <p:txBody>
          <a:bodyPr/>
          <a:lstStyle/>
          <a:p>
            <a:fld id="{6E42715F-4268-46DD-922D-735CB01C8210}" type="datetime1">
              <a:rPr lang="en-US" smtClean="0"/>
              <a:t>11/3/2015</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8</a:t>
            </a:fld>
            <a:endParaRPr kumimoji="0" lang="en-US"/>
          </a:p>
        </p:txBody>
      </p:sp>
      <p:sp>
        <p:nvSpPr>
          <p:cNvPr id="6" name="Title 1"/>
          <p:cNvSpPr txBox="1">
            <a:spLocks/>
          </p:cNvSpPr>
          <p:nvPr/>
        </p:nvSpPr>
        <p:spPr>
          <a:xfrm>
            <a:off x="586740" y="0"/>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fontAlgn="auto">
              <a:spcAft>
                <a:spcPts val="0"/>
              </a:spcAft>
            </a:pPr>
            <a:r>
              <a:rPr lang="en-US" sz="4000" dirty="0" smtClean="0">
                <a:cs typeface="Times New Roman" pitchFamily="18" charset="0"/>
              </a:rPr>
              <a:t>Reviews</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
        <p:nvSpPr>
          <p:cNvPr id="7" name="Title 6"/>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2840" y="2560323"/>
            <a:ext cx="4351020" cy="1531617"/>
          </a:xfrm>
        </p:spPr>
        <p:txBody>
          <a:bodyPr/>
          <a:lstStyle/>
          <a:p>
            <a:pPr>
              <a:buNone/>
            </a:pPr>
            <a:endParaRPr lang="en-US" dirty="0" smtClean="0"/>
          </a:p>
          <a:p>
            <a:pPr>
              <a:buNone/>
            </a:pPr>
            <a:r>
              <a:rPr lang="en-US" dirty="0" smtClean="0"/>
              <a:t>THANK YOU</a:t>
            </a:r>
            <a:endParaRPr lang="en-US" dirty="0"/>
          </a:p>
        </p:txBody>
      </p:sp>
      <p:sp>
        <p:nvSpPr>
          <p:cNvPr id="4" name="Date Placeholder 3"/>
          <p:cNvSpPr>
            <a:spLocks noGrp="1"/>
          </p:cNvSpPr>
          <p:nvPr>
            <p:ph type="dt" sz="half" idx="10"/>
          </p:nvPr>
        </p:nvSpPr>
        <p:spPr/>
        <p:txBody>
          <a:bodyPr/>
          <a:lstStyle/>
          <a:p>
            <a:fld id="{6C221E32-7D46-4D5B-8A41-1DC79DA41FDD}" type="datetime1">
              <a:rPr lang="en-US" smtClean="0"/>
              <a:t>11/3/2015</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9</a:t>
            </a:fld>
            <a:endParaRPr kumimoji="0"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65969</TotalTime>
  <Words>636</Words>
  <Application>Microsoft Office PowerPoint</Application>
  <PresentationFormat>A4 Paper (210x297 mm)</PresentationFormat>
  <Paragraphs>93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Review of EUMETSAT's SEVIRI-MODIS DCC submitted as demonstration GSICS products</vt:lpstr>
      <vt:lpstr>Outline</vt:lpstr>
      <vt:lpstr>GPPA Introduction</vt:lpstr>
      <vt:lpstr>Slide 4</vt:lpstr>
      <vt:lpstr>Slide 5</vt:lpstr>
      <vt:lpstr>Slide 6</vt:lpstr>
      <vt:lpstr>Slide 7</vt:lpstr>
      <vt:lpstr>Slide 8</vt:lpstr>
      <vt:lpstr>Slide 9</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2927</cp:revision>
  <cp:lastPrinted>2006-03-06T14:11:17Z</cp:lastPrinted>
  <dcterms:created xsi:type="dcterms:W3CDTF">2010-09-10T00:53:07Z</dcterms:created>
  <dcterms:modified xsi:type="dcterms:W3CDTF">2015-11-03T11:29:43Z</dcterms:modified>
</cp:coreProperties>
</file>