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15"/>
  </p:notesMasterIdLst>
  <p:handoutMasterIdLst>
    <p:handoutMasterId r:id="rId16"/>
  </p:handoutMasterIdLst>
  <p:sldIdLst>
    <p:sldId id="256" r:id="rId2"/>
    <p:sldId id="475" r:id="rId3"/>
    <p:sldId id="476" r:id="rId4"/>
    <p:sldId id="477" r:id="rId5"/>
    <p:sldId id="479" r:id="rId6"/>
    <p:sldId id="478" r:id="rId7"/>
    <p:sldId id="480" r:id="rId8"/>
    <p:sldId id="470" r:id="rId9"/>
    <p:sldId id="471" r:id="rId10"/>
    <p:sldId id="481" r:id="rId11"/>
    <p:sldId id="482" r:id="rId12"/>
    <p:sldId id="483" r:id="rId13"/>
    <p:sldId id="484" r:id="rId14"/>
  </p:sldIdLst>
  <p:sldSz cx="9906000" cy="6858000" type="A4"/>
  <p:notesSz cx="6797675" cy="9926638"/>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 Hewison" initials="RSP/TJ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A2DADE"/>
    <a:srgbClr val="3333FF"/>
    <a:srgbClr val="4E0B55"/>
    <a:srgbClr val="EE2D24"/>
    <a:srgbClr val="C7A775"/>
    <a:srgbClr val="00B5EF"/>
    <a:srgbClr val="CDE3A0"/>
    <a:srgbClr val="EFC8D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73" autoAdjust="0"/>
    <p:restoredTop sz="88511" autoAdjust="0"/>
  </p:normalViewPr>
  <p:slideViewPr>
    <p:cSldViewPr snapToGrid="0">
      <p:cViewPr>
        <p:scale>
          <a:sx n="70" d="100"/>
          <a:sy n="70" d="100"/>
        </p:scale>
        <p:origin x="-1428" y="-768"/>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52" d="100"/>
          <a:sy n="52" d="100"/>
        </p:scale>
        <p:origin x="-1848" y="-78"/>
      </p:cViewPr>
      <p:guideLst>
        <p:guide orient="horz" pos="3127"/>
        <p:guide pos="2140"/>
      </p:guideLst>
    </p:cSldViewPr>
  </p:notes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5486751" y="0"/>
            <a:ext cx="13465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E4EEF07B-51DE-4201-8CCF-20C10C04D12D}" type="datetime4">
              <a:rPr lang="en-GB"/>
              <a:pPr>
                <a:defRPr/>
              </a:pPr>
              <a:t>05 January 2016</a:t>
            </a:fld>
            <a:endParaRPr lang="de-DE"/>
          </a:p>
        </p:txBody>
      </p:sp>
      <p:sp>
        <p:nvSpPr>
          <p:cNvPr id="126980" name="Rectangle 4"/>
          <p:cNvSpPr>
            <a:spLocks noGrp="1" noChangeArrowheads="1"/>
          </p:cNvSpPr>
          <p:nvPr>
            <p:ph type="ftr" sz="quarter" idx="2"/>
          </p:nvPr>
        </p:nvSpPr>
        <p:spPr bwMode="auto">
          <a:xfrm>
            <a:off x="0" y="9734036"/>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640719" y="9734581"/>
            <a:ext cx="192555" cy="1841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BA05D423-9087-49C9-96CB-255EA4FB52C2}" type="slidenum">
              <a:rPr lang="de-DE"/>
              <a:pPr>
                <a:defRPr/>
              </a:pPr>
              <a:t>‹#›</a:t>
            </a:fld>
            <a:endParaRPr lang="de-DE"/>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958" cy="496809"/>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852717" y="0"/>
            <a:ext cx="2944958" cy="496809"/>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56B6EBD-0252-48E9-9459-449BC2F074D7}" type="datetime4">
              <a:rPr lang="en-GB"/>
              <a:pPr>
                <a:defRPr/>
              </a:pPr>
              <a:t>05 January 2016</a:t>
            </a:fld>
            <a:endParaRPr lang="de-DE"/>
          </a:p>
        </p:txBody>
      </p:sp>
      <p:sp>
        <p:nvSpPr>
          <p:cNvPr id="32772" name="Rectangle 4"/>
          <p:cNvSpPr>
            <a:spLocks noGrp="1" noRot="1" noChangeAspect="1" noChangeArrowheads="1" noTextEdit="1"/>
          </p:cNvSpPr>
          <p:nvPr>
            <p:ph type="sldImg" idx="2"/>
          </p:nvPr>
        </p:nvSpPr>
        <p:spPr bwMode="auto">
          <a:xfrm>
            <a:off x="709613" y="742950"/>
            <a:ext cx="537845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4524" y="4714122"/>
            <a:ext cx="4988628" cy="4469685"/>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29831"/>
            <a:ext cx="2944958" cy="496808"/>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852717" y="9429831"/>
            <a:ext cx="2944958" cy="496808"/>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26BC23AE-E8F4-48C3-8980-9CBD96E29847}" type="slidenum">
              <a:rPr lang="de-DE"/>
              <a:pPr>
                <a:defRPr/>
              </a:pPr>
              <a:t>‹#›</a:t>
            </a:fld>
            <a:endParaRPr lang="de-DE"/>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2BC7522-87BD-4DAC-97DA-A393404D2F52}" type="slidenum">
              <a:rPr lang="de-DE" smtClean="0"/>
              <a:pPr/>
              <a:t>1</a:t>
            </a:fld>
            <a:endParaRPr lang="de-DE"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de-DE" smtClean="0"/>
          </a:p>
        </p:txBody>
      </p:sp>
      <p:sp>
        <p:nvSpPr>
          <p:cNvPr id="33797" name="Date Placeholder 4"/>
          <p:cNvSpPr>
            <a:spLocks noGrp="1"/>
          </p:cNvSpPr>
          <p:nvPr>
            <p:ph type="dt" sz="quarter" idx="1"/>
          </p:nvPr>
        </p:nvSpPr>
        <p:spPr>
          <a:noFill/>
        </p:spPr>
        <p:txBody>
          <a:bodyPr/>
          <a:lstStyle/>
          <a:p>
            <a:fld id="{F2E66FA4-673E-4CDC-B085-D69FA40E3940}" type="datetime4">
              <a:rPr lang="en-GB" smtClean="0"/>
              <a:pPr/>
              <a:t>05 January 2016</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H:\MY DOCUMENTS\GSICS\logo\GSICS500px.png"/>
          <p:cNvPicPr>
            <a:picLocks noChangeAspect="1" noChangeArrowheads="1"/>
          </p:cNvPicPr>
          <p:nvPr userDrawn="1"/>
        </p:nvPicPr>
        <p:blipFill>
          <a:blip r:embed="rId2" cstate="print"/>
          <a:srcRect/>
          <a:stretch>
            <a:fillRect/>
          </a:stretch>
        </p:blipFill>
        <p:spPr bwMode="auto">
          <a:xfrm>
            <a:off x="2571750" y="185738"/>
            <a:ext cx="4762500" cy="1933575"/>
          </a:xfrm>
          <a:prstGeom prst="rect">
            <a:avLst/>
          </a:prstGeom>
          <a:noFill/>
          <a:ln w="9525">
            <a:noFill/>
            <a:miter lim="800000"/>
            <a:headEnd/>
            <a:tailEnd/>
          </a:ln>
        </p:spPr>
      </p:pic>
      <p:sp>
        <p:nvSpPr>
          <p:cNvPr id="2" name="Title 1"/>
          <p:cNvSpPr>
            <a:spLocks noGrp="1"/>
          </p:cNvSpPr>
          <p:nvPr>
            <p:ph type="ctrTitle"/>
          </p:nvPr>
        </p:nvSpPr>
        <p:spPr>
          <a:xfrm>
            <a:off x="742950" y="2130432"/>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5"/>
            <a:ext cx="2414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6578" y="274645"/>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63" y="109061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7"/>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9540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0" y="1600206"/>
            <a:ext cx="39719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63" y="109061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63" y="109061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8" name="TextBox 17"/>
          <p:cNvSpPr txBox="1"/>
          <p:nvPr userDrawn="1"/>
        </p:nvSpPr>
        <p:spPr>
          <a:xfrm>
            <a:off x="0" y="6488113"/>
            <a:ext cx="6272213" cy="369887"/>
          </a:xfrm>
          <a:prstGeom prst="rect">
            <a:avLst/>
          </a:prstGeom>
          <a:noFill/>
        </p:spPr>
        <p:txBody>
          <a:bodyPr>
            <a:spAutoFit/>
          </a:bodyPr>
          <a:lstStyle/>
          <a:p>
            <a:pPr>
              <a:defRPr/>
            </a:pPr>
            <a:fld id="{85C8A98A-0D5C-476A-ACDA-54820DD7185A}" type="datetime4">
              <a:rPr lang="en-GB">
                <a:solidFill>
                  <a:schemeClr val="tx1"/>
                </a:solidFill>
              </a:rPr>
              <a:pPr>
                <a:defRPr/>
              </a:pPr>
              <a:t>05 January 2016</a:t>
            </a:fld>
            <a:endParaRPr lang="en-GB" dirty="0">
              <a:solidFill>
                <a:schemeClr val="tx1"/>
              </a:solidFill>
            </a:endParaRPr>
          </a:p>
          <a:p>
            <a:pPr>
              <a:defRPr/>
            </a:pPr>
            <a:r>
              <a:rPr lang="en-GB" dirty="0">
                <a:solidFill>
                  <a:schemeClr val="tx1"/>
                </a:solidFill>
              </a:rPr>
              <a:t>Slide: </a:t>
            </a:r>
            <a:fld id="{46609B84-6F9F-42AA-AC09-69CEFB7C0A02}" type="slidenum">
              <a:rPr lang="en-GB">
                <a:solidFill>
                  <a:schemeClr val="tx1"/>
                </a:solidFill>
              </a:rPr>
              <a:pPr>
                <a:defRPr/>
              </a:pPr>
              <a:t>‹#›</a:t>
            </a:fld>
            <a:endParaRPr lang="en-GB" dirty="0">
              <a:solidFill>
                <a:schemeClr val="tx1"/>
              </a:solidFill>
            </a:endParaRPr>
          </a:p>
        </p:txBody>
      </p:sp>
      <p:sp>
        <p:nvSpPr>
          <p:cNvPr id="19" name="Line 8"/>
          <p:cNvSpPr>
            <a:spLocks noChangeShapeType="1"/>
          </p:cNvSpPr>
          <p:nvPr userDrawn="1"/>
        </p:nvSpPr>
        <p:spPr bwMode="auto">
          <a:xfrm>
            <a:off x="571500" y="1206500"/>
            <a:ext cx="8839200" cy="0"/>
          </a:xfrm>
          <a:prstGeom prst="line">
            <a:avLst/>
          </a:prstGeom>
          <a:noFill/>
          <a:ln w="57150" cmpd="thinThick">
            <a:solidFill>
              <a:srgbClr val="3333FF"/>
            </a:solidFill>
            <a:round/>
            <a:headEnd/>
            <a:tailEnd/>
          </a:ln>
          <a:effectLst/>
        </p:spPr>
        <p:txBody>
          <a:bodyPr/>
          <a:lstStyle/>
          <a:p>
            <a:pPr algn="ctr">
              <a:defRPr/>
            </a:pPr>
            <a:endParaRPr lang="en-US"/>
          </a:p>
        </p:txBody>
      </p:sp>
      <p:pic>
        <p:nvPicPr>
          <p:cNvPr id="1030" name="Picture 8" descr="H:\MY DOCUMENTS\GSICS\logo\GSICS180px.png"/>
          <p:cNvPicPr>
            <a:picLocks noChangeAspect="1" noChangeArrowheads="1"/>
          </p:cNvPicPr>
          <p:nvPr userDrawn="1"/>
        </p:nvPicPr>
        <p:blipFill>
          <a:blip r:embed="rId13" cstate="print"/>
          <a:srcRect/>
          <a:stretch>
            <a:fillRect/>
          </a:stretch>
        </p:blipFill>
        <p:spPr bwMode="auto">
          <a:xfrm>
            <a:off x="8191500" y="6162675"/>
            <a:ext cx="1714500" cy="695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60" r:id="rId1"/>
    <p:sldLayoutId id="2147484461" r:id="rId2"/>
    <p:sldLayoutId id="2147484452" r:id="rId3"/>
    <p:sldLayoutId id="2147484453" r:id="rId4"/>
    <p:sldLayoutId id="2147484454" r:id="rId5"/>
    <p:sldLayoutId id="2147484462" r:id="rId6"/>
    <p:sldLayoutId id="2147484463" r:id="rId7"/>
    <p:sldLayoutId id="2147484455" r:id="rId8"/>
    <p:sldLayoutId id="2147484456" r:id="rId9"/>
    <p:sldLayoutId id="2147484457" r:id="rId10"/>
    <p:sldLayoutId id="2147484458"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gsics.nesdis.noaa.gov/pub/Development/UsersWorkshop2015/C2_CMA.ppt" TargetMode="External"/><Relationship Id="rId13" Type="http://schemas.openxmlformats.org/officeDocument/2006/relationships/hyperlink" Target="https://gsics.nesdis.noaa.gov/pub/Development/UsersWorkshop2015/C6_Laviola_GSICS_Meeting-2015.pptx" TargetMode="External"/><Relationship Id="rId3" Type="http://schemas.openxmlformats.org/officeDocument/2006/relationships/hyperlink" Target="https://gsics.nesdis.noaa.gov/pub/Development/UsersWorkshop2015/A1_Lafeuille_GSICS_Intro-2.pptx" TargetMode="External"/><Relationship Id="rId7" Type="http://schemas.openxmlformats.org/officeDocument/2006/relationships/hyperlink" Target="https://gsics.nesdis.noaa.gov/pub/Development/UsersWorkshop2015/C1_Saunders_Spectral.ppt" TargetMode="External"/><Relationship Id="rId12" Type="http://schemas.openxmlformats.org/officeDocument/2006/relationships/hyperlink" Target="https://gsics.nesdis.noaa.gov/pub/Development/UsersWorkshop2015/C5_Fennig_FCDR_requirements.pdf" TargetMode="External"/><Relationship Id="rId2" Type="http://schemas.openxmlformats.org/officeDocument/2006/relationships/hyperlink" Target="https://gsics.nesdis.noaa.gov/wiki/Development/UsersWorkshop2015" TargetMode="External"/><Relationship Id="rId1" Type="http://schemas.openxmlformats.org/officeDocument/2006/relationships/slideLayout" Target="../slideLayouts/slideLayout2.xml"/><Relationship Id="rId6" Type="http://schemas.openxmlformats.org/officeDocument/2006/relationships/hyperlink" Target="https://gsics.nesdis.noaa.gov/pub/Development/UsersWorkshop2015/A4_Bali_GDWG.pptx%3eGSICS_Users_workshop_France.pptx%3c/a%3e" TargetMode="External"/><Relationship Id="rId11" Type="http://schemas.openxmlformats.org/officeDocument/2006/relationships/hyperlink" Target="https://gsics.nesdis.noaa.gov/pub/Development/UsersWorkshop2015/C4a_Meteosat-7-Impact-Randhir-Singh.ppt" TargetMode="External"/><Relationship Id="rId5" Type="http://schemas.openxmlformats.org/officeDocument/2006/relationships/hyperlink" Target="https://gsics.nesdis.noaa.gov/pub/Development/UsersWorkshop2015/A3_Doelling_VISNIR_Announce_2015_09.pptx" TargetMode="External"/><Relationship Id="rId10" Type="http://schemas.openxmlformats.org/officeDocument/2006/relationships/hyperlink" Target="https://gsics.nesdis.noaa.gov/pub/Development/UsersWorkshop2015/C4_Borde_GSICSpres_4_EUM_Conference_2015.pptx" TargetMode="External"/><Relationship Id="rId4" Type="http://schemas.openxmlformats.org/officeDocument/2006/relationships/hyperlink" Target="https://gsics.nesdis.noaa.gov/pub/Development/UsersWorkshop2015/A2_Hewison_IR_Announcements.pptx" TargetMode="External"/><Relationship Id="rId9" Type="http://schemas.openxmlformats.org/officeDocument/2006/relationships/hyperlink" Target="https://gsics.nesdis.noaa.gov/pub/Development/UsersWorkshop2015/C3_COMS_LEECS.pptx"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sics.nesdis.noaa.gov/pub/Development/UsersWorkshop2015/D4_Ferraro_Microwave_Questions.pptx" TargetMode="External"/><Relationship Id="rId2" Type="http://schemas.openxmlformats.org/officeDocument/2006/relationships/hyperlink" Target="https://gsics.nesdis.noaa.gov/pub/Development/UsersWorkshop2015/User_Feedback_Questions.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a/noaa.gov/forms/d/1sXbhrq85aPa5Yh-gycNleX47CKkdjDZgb2lMY97-6sY/viewanalytics" TargetMode="External"/><Relationship Id="rId2" Type="http://schemas.openxmlformats.org/officeDocument/2006/relationships/hyperlink" Target="https://docs.google.com/a/noaa.gov/forms/d/1sXbhrq85aPa5Yh-gycNleX47CKkdjDZgb2lMY97-6sY/viewfor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4"/>
          <p:cNvSpPr>
            <a:spLocks noGrp="1" noChangeArrowheads="1"/>
          </p:cNvSpPr>
          <p:nvPr>
            <p:ph type="ctrTitle"/>
          </p:nvPr>
        </p:nvSpPr>
        <p:spPr>
          <a:xfrm>
            <a:off x="733425" y="2225675"/>
            <a:ext cx="8420100" cy="2892425"/>
          </a:xfrm>
        </p:spPr>
        <p:txBody>
          <a:bodyPr/>
          <a:lstStyle/>
          <a:p>
            <a:r>
              <a:rPr lang="en-IE" sz="4000" b="1" dirty="0" smtClean="0"/>
              <a:t>Feedback from 2015 GSICS Users Workshop for Microwave Sub-Group</a:t>
            </a:r>
            <a:endParaRPr lang="en-GB" sz="4000" b="1" dirty="0" smtClean="0"/>
          </a:p>
        </p:txBody>
      </p:sp>
      <p:sp>
        <p:nvSpPr>
          <p:cNvPr id="7171" name="Rectangle 43"/>
          <p:cNvSpPr>
            <a:spLocks noGrp="1" noChangeArrowheads="1"/>
          </p:cNvSpPr>
          <p:nvPr>
            <p:ph type="subTitle" idx="1"/>
          </p:nvPr>
        </p:nvSpPr>
        <p:spPr>
          <a:xfrm>
            <a:off x="447675" y="4735773"/>
            <a:ext cx="9144000" cy="1801505"/>
          </a:xfrm>
        </p:spPr>
        <p:txBody>
          <a:bodyPr/>
          <a:lstStyle/>
          <a:p>
            <a:r>
              <a:rPr lang="en-GB" sz="2400" b="1" dirty="0" smtClean="0">
                <a:solidFill>
                  <a:schemeClr val="tx1"/>
                </a:solidFill>
              </a:rPr>
              <a:t>Tim Hewison</a:t>
            </a:r>
          </a:p>
          <a:p>
            <a:r>
              <a:rPr lang="en-GB" sz="2400" b="1" dirty="0" smtClean="0">
                <a:solidFill>
                  <a:schemeClr val="tx1"/>
                </a:solidFill>
              </a:rPr>
              <a:t>(EUMETSAT)</a:t>
            </a:r>
            <a:br>
              <a:rPr lang="en-GB" sz="2400" b="1" dirty="0" smtClean="0">
                <a:solidFill>
                  <a:schemeClr val="tx1"/>
                </a:solidFill>
              </a:rPr>
            </a:br>
            <a:r>
              <a:rPr lang="en-GB" sz="2400" b="1" dirty="0" smtClean="0">
                <a:solidFill>
                  <a:schemeClr val="tx1"/>
                </a:solidFill>
              </a:rPr>
              <a:t>(GRWG Vice-Chair)</a:t>
            </a:r>
          </a:p>
          <a:p>
            <a:r>
              <a:rPr lang="en-GB" sz="2400" b="1" dirty="0" smtClean="0">
                <a:solidFill>
                  <a:schemeClr val="tx1"/>
                </a:solidFill>
              </a:rPr>
              <a:t>(IR Sub-Group Chair)</a:t>
            </a:r>
          </a:p>
        </p:txBody>
      </p:sp>
      <p:sp>
        <p:nvSpPr>
          <p:cNvPr id="7172" name="Rectangle 4"/>
          <p:cNvSpPr>
            <a:spLocks noChangeArrowheads="1"/>
          </p:cNvSpPr>
          <p:nvPr/>
        </p:nvSpPr>
        <p:spPr bwMode="auto">
          <a:xfrm>
            <a:off x="0" y="0"/>
            <a:ext cx="9906000" cy="457200"/>
          </a:xfrm>
          <a:prstGeom prst="rect">
            <a:avLst/>
          </a:prstGeom>
          <a:noFill/>
          <a:ln w="9525">
            <a:noFill/>
            <a:miter lim="800000"/>
            <a:headEnd/>
            <a:tailEnd/>
          </a:ln>
        </p:spPr>
        <p:txBody>
          <a:bodyPr wrap="none" anchor="ctr">
            <a:spAutoFit/>
          </a:bodyPr>
          <a:lstStyle/>
          <a:p>
            <a:pPr algn="just" eaLnBrk="0" hangingPunct="0"/>
            <a:r>
              <a:rPr lang="en-US" sz="1200" u="sng">
                <a:latin typeface="Arial" charset="0"/>
                <a:ea typeface="Times New Roman" pitchFamily="18" charset="0"/>
                <a:cs typeface="Arial" charset="0"/>
              </a:rPr>
              <a:t>Special Issue of the IEEE TGRS on </a:t>
            </a:r>
            <a:r>
              <a:rPr lang="en-US" sz="1200" u="sng">
                <a:ea typeface="Times New Roman" pitchFamily="18" charset="0"/>
                <a:cs typeface="Arial" charset="0"/>
              </a:rPr>
              <a:t>“</a:t>
            </a:r>
            <a:r>
              <a:rPr lang="en-US" sz="1200" u="sng">
                <a:latin typeface="Arial" charset="0"/>
                <a:ea typeface="Times New Roman" pitchFamily="18" charset="0"/>
                <a:cs typeface="Arial" charset="0"/>
              </a:rPr>
              <a:t>Inter-Calibration of Satellite Instruments</a:t>
            </a:r>
            <a:r>
              <a:rPr lang="en-US" sz="1200" u="sng">
                <a:ea typeface="Times New Roman" pitchFamily="18" charset="0"/>
                <a:cs typeface="Arial" charset="0"/>
              </a:rPr>
              <a:t>”</a:t>
            </a:r>
            <a:r>
              <a:rPr lang="en-US" sz="1200" u="sng">
                <a:latin typeface="Arial" charset="0"/>
                <a:ea typeface="Times New Roman" pitchFamily="18" charset="0"/>
                <a:cs typeface="Arial" charset="0"/>
              </a:rPr>
              <a:t>:</a:t>
            </a:r>
            <a:r>
              <a:rPr lang="en-US" sz="1200">
                <a:latin typeface="Arial" charset="0"/>
                <a:ea typeface="Times New Roman" pitchFamily="18" charset="0"/>
                <a:cs typeface="Arial" charset="0"/>
              </a:rPr>
              <a:t> </a:t>
            </a:r>
            <a:endParaRPr lang="en-US">
              <a:ea typeface="Times New Roman" pitchFamily="18" charset="0"/>
              <a:cs typeface="Arial" charset="0"/>
            </a:endParaRPr>
          </a:p>
        </p:txBody>
      </p:sp>
      <p:sp>
        <p:nvSpPr>
          <p:cNvPr id="7173" name="Rectangle 5"/>
          <p:cNvSpPr>
            <a:spLocks noChangeArrowheads="1"/>
          </p:cNvSpPr>
          <p:nvPr/>
        </p:nvSpPr>
        <p:spPr bwMode="auto">
          <a:xfrm>
            <a:off x="0" y="0"/>
            <a:ext cx="9906000" cy="457200"/>
          </a:xfrm>
          <a:prstGeom prst="rect">
            <a:avLst/>
          </a:prstGeom>
          <a:noFill/>
          <a:ln w="9525">
            <a:noFill/>
            <a:miter lim="800000"/>
            <a:headEnd/>
            <a:tailEnd/>
          </a:ln>
        </p:spPr>
        <p:txBody>
          <a:bodyPr wrap="none" anchor="ctr">
            <a:spAutoFit/>
          </a:bodyPr>
          <a:lstStyle/>
          <a:p>
            <a:pPr algn="just" eaLnBrk="0" hangingPunct="0"/>
            <a:r>
              <a:rPr lang="en-US" sz="1200" u="sng">
                <a:latin typeface="Arial" charset="0"/>
                <a:ea typeface="Times New Roman" pitchFamily="18" charset="0"/>
                <a:cs typeface="Arial" charset="0"/>
              </a:rPr>
              <a:t>Special Issue of the IEEE TGRS on </a:t>
            </a:r>
            <a:r>
              <a:rPr lang="en-US" sz="1200" u="sng">
                <a:ea typeface="Times New Roman" pitchFamily="18" charset="0"/>
                <a:cs typeface="Arial" charset="0"/>
              </a:rPr>
              <a:t>“</a:t>
            </a:r>
            <a:r>
              <a:rPr lang="en-US" sz="1200" u="sng">
                <a:latin typeface="Arial" charset="0"/>
                <a:ea typeface="Times New Roman" pitchFamily="18" charset="0"/>
                <a:cs typeface="Arial" charset="0"/>
              </a:rPr>
              <a:t>Inter-Calibration of Satellite Instruments</a:t>
            </a:r>
            <a:r>
              <a:rPr lang="en-US" sz="1200" u="sng">
                <a:ea typeface="Times New Roman" pitchFamily="18" charset="0"/>
                <a:cs typeface="Arial" charset="0"/>
              </a:rPr>
              <a:t>”</a:t>
            </a:r>
            <a:r>
              <a:rPr lang="en-US" sz="1200" u="sng">
                <a:latin typeface="Arial" charset="0"/>
                <a:ea typeface="Times New Roman" pitchFamily="18" charset="0"/>
                <a:cs typeface="Arial" charset="0"/>
              </a:rPr>
              <a:t>:</a:t>
            </a:r>
            <a:r>
              <a:rPr lang="en-US" sz="1200">
                <a:latin typeface="Arial" charset="0"/>
                <a:ea typeface="Times New Roman" pitchFamily="18" charset="0"/>
                <a:cs typeface="Arial" charset="0"/>
              </a:rPr>
              <a:t> </a:t>
            </a:r>
            <a:endParaRPr lang="en-US">
              <a:ea typeface="Times New Roman" pitchFamily="18" charset="0"/>
              <a:cs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120" y="274638"/>
            <a:ext cx="8915400" cy="1143000"/>
          </a:xfrm>
        </p:spPr>
        <p:txBody>
          <a:bodyPr/>
          <a:lstStyle/>
          <a:p>
            <a:r>
              <a:rPr lang="en-US" dirty="0" smtClean="0"/>
              <a:t>GSICS Microwave Survey</a:t>
            </a:r>
            <a:endParaRPr lang="en-US" sz="3200" dirty="0"/>
          </a:p>
        </p:txBody>
      </p:sp>
      <p:sp>
        <p:nvSpPr>
          <p:cNvPr id="4" name="Slide Number Placeholder 3"/>
          <p:cNvSpPr>
            <a:spLocks noGrp="1"/>
          </p:cNvSpPr>
          <p:nvPr>
            <p:ph type="sldNum" sz="quarter" idx="4294967295"/>
          </p:nvPr>
        </p:nvSpPr>
        <p:spPr>
          <a:xfrm>
            <a:off x="7099300" y="6356350"/>
            <a:ext cx="2311400" cy="365125"/>
          </a:xfrm>
          <a:prstGeom prst="rect">
            <a:avLst/>
          </a:prstGeom>
        </p:spPr>
        <p:txBody>
          <a:bodyPr/>
          <a:lstStyle/>
          <a:p>
            <a:fld id="{74D35CE4-D2A8-4161-91C9-CC23A6584C4A}" type="slidenum">
              <a:rPr lang="en-US" altLang="en-US" smtClean="0"/>
              <a:pPr/>
              <a:t>10</a:t>
            </a:fld>
            <a:endParaRPr lang="en-US" altLang="en-US"/>
          </a:p>
        </p:txBody>
      </p:sp>
      <p:pic>
        <p:nvPicPr>
          <p:cNvPr id="1040" name="Picture 16"/>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l="39104" t="38497" r="39636" b="16106"/>
          <a:stretch/>
        </p:blipFill>
        <p:spPr bwMode="auto">
          <a:xfrm>
            <a:off x="227475" y="1417638"/>
            <a:ext cx="4297560" cy="516171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8" name="TextBox 7"/>
          <p:cNvSpPr txBox="1"/>
          <p:nvPr/>
        </p:nvSpPr>
        <p:spPr>
          <a:xfrm>
            <a:off x="4772980" y="1943835"/>
            <a:ext cx="3283271" cy="307777"/>
          </a:xfrm>
          <a:prstGeom prst="rect">
            <a:avLst/>
          </a:prstGeom>
          <a:noFill/>
        </p:spPr>
        <p:txBody>
          <a:bodyPr wrap="none" rtlCol="0">
            <a:spAutoFit/>
          </a:bodyPr>
          <a:lstStyle/>
          <a:p>
            <a:r>
              <a:rPr lang="en-US" sz="1400" dirty="0" smtClean="0">
                <a:solidFill>
                  <a:schemeClr val="tx1"/>
                </a:solidFill>
              </a:rPr>
              <a:t>Real time use and/or climate use?</a:t>
            </a:r>
          </a:p>
        </p:txBody>
      </p:sp>
      <p:sp>
        <p:nvSpPr>
          <p:cNvPr id="11" name="TextBox 10"/>
          <p:cNvSpPr txBox="1"/>
          <p:nvPr/>
        </p:nvSpPr>
        <p:spPr>
          <a:xfrm>
            <a:off x="4772980" y="3023955"/>
            <a:ext cx="2170787" cy="307777"/>
          </a:xfrm>
          <a:prstGeom prst="rect">
            <a:avLst/>
          </a:prstGeom>
          <a:noFill/>
        </p:spPr>
        <p:txBody>
          <a:bodyPr wrap="none" rtlCol="0">
            <a:spAutoFit/>
          </a:bodyPr>
          <a:lstStyle/>
          <a:p>
            <a:r>
              <a:rPr lang="en-US" sz="1400" dirty="0" smtClean="0">
                <a:solidFill>
                  <a:schemeClr val="tx1"/>
                </a:solidFill>
              </a:rPr>
              <a:t>Latency vs. precision?</a:t>
            </a:r>
          </a:p>
        </p:txBody>
      </p:sp>
      <p:sp>
        <p:nvSpPr>
          <p:cNvPr id="12" name="TextBox 11"/>
          <p:cNvSpPr txBox="1"/>
          <p:nvPr/>
        </p:nvSpPr>
        <p:spPr>
          <a:xfrm>
            <a:off x="4772980" y="4464115"/>
            <a:ext cx="5134739" cy="307777"/>
          </a:xfrm>
          <a:prstGeom prst="rect">
            <a:avLst/>
          </a:prstGeom>
          <a:noFill/>
        </p:spPr>
        <p:txBody>
          <a:bodyPr wrap="none" rtlCol="0">
            <a:spAutoFit/>
          </a:bodyPr>
          <a:lstStyle/>
          <a:p>
            <a:r>
              <a:rPr lang="en-US" sz="1400" dirty="0" smtClean="0">
                <a:solidFill>
                  <a:schemeClr val="tx1"/>
                </a:solidFill>
              </a:rPr>
              <a:t>Different spectrum has different use and requirements</a:t>
            </a:r>
          </a:p>
        </p:txBody>
      </p:sp>
      <p:sp>
        <p:nvSpPr>
          <p:cNvPr id="9" name="Left Brace 8"/>
          <p:cNvSpPr/>
          <p:nvPr/>
        </p:nvSpPr>
        <p:spPr>
          <a:xfrm>
            <a:off x="4637966" y="1628800"/>
            <a:ext cx="180734" cy="99011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Left Brace 13"/>
          <p:cNvSpPr/>
          <p:nvPr/>
        </p:nvSpPr>
        <p:spPr>
          <a:xfrm>
            <a:off x="4637965" y="2708920"/>
            <a:ext cx="180734" cy="99011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Left Brace 14"/>
          <p:cNvSpPr/>
          <p:nvPr/>
        </p:nvSpPr>
        <p:spPr>
          <a:xfrm>
            <a:off x="4637965" y="4104075"/>
            <a:ext cx="180734" cy="99011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Left Brace 15"/>
          <p:cNvSpPr/>
          <p:nvPr/>
        </p:nvSpPr>
        <p:spPr>
          <a:xfrm>
            <a:off x="4637965" y="5409220"/>
            <a:ext cx="180734" cy="99011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4817985" y="5731513"/>
            <a:ext cx="2601994" cy="307777"/>
          </a:xfrm>
          <a:prstGeom prst="rect">
            <a:avLst/>
          </a:prstGeom>
          <a:noFill/>
        </p:spPr>
        <p:txBody>
          <a:bodyPr wrap="none" rtlCol="0">
            <a:spAutoFit/>
          </a:bodyPr>
          <a:lstStyle/>
          <a:p>
            <a:r>
              <a:rPr lang="en-US" sz="1400" dirty="0" smtClean="0">
                <a:solidFill>
                  <a:schemeClr val="tx1"/>
                </a:solidFill>
              </a:rPr>
              <a:t>Potential application areas</a:t>
            </a:r>
          </a:p>
        </p:txBody>
      </p:sp>
    </p:spTree>
    <p:extLst>
      <p:ext uri="{BB962C8B-B14F-4D97-AF65-F5344CB8AC3E}">
        <p14:creationId xmlns:p14="http://schemas.microsoft.com/office/powerpoint/2010/main" xmlns="" val="950658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3625"/>
            <a:ext cx="8915400" cy="1143000"/>
          </a:xfrm>
        </p:spPr>
        <p:txBody>
          <a:bodyPr/>
          <a:lstStyle/>
          <a:p>
            <a:r>
              <a:rPr lang="en-US" dirty="0" smtClean="0"/>
              <a:t>Survey Results</a:t>
            </a:r>
            <a:br>
              <a:rPr lang="en-US" dirty="0" smtClean="0"/>
            </a:br>
            <a:r>
              <a:rPr lang="en-US" sz="2400" dirty="0" smtClean="0"/>
              <a:t>6 responses as of 20 Sept 2015</a:t>
            </a:r>
            <a:endParaRPr lang="en-US" dirty="0"/>
          </a:p>
        </p:txBody>
      </p:sp>
      <p:sp>
        <p:nvSpPr>
          <p:cNvPr id="4" name="Slide Number Placeholder 3"/>
          <p:cNvSpPr>
            <a:spLocks noGrp="1"/>
          </p:cNvSpPr>
          <p:nvPr>
            <p:ph type="sldNum" sz="quarter" idx="4294967295"/>
          </p:nvPr>
        </p:nvSpPr>
        <p:spPr>
          <a:xfrm>
            <a:off x="7099300" y="6356350"/>
            <a:ext cx="2311400" cy="365125"/>
          </a:xfrm>
          <a:prstGeom prst="rect">
            <a:avLst/>
          </a:prstGeom>
        </p:spPr>
        <p:txBody>
          <a:bodyPr/>
          <a:lstStyle/>
          <a:p>
            <a:fld id="{C3BED8E1-D1FE-4068-BEE1-928EBDA11364}" type="slidenum">
              <a:rPr lang="en-US" altLang="en-US" smtClean="0"/>
              <a:pPr/>
              <a:t>11</a:t>
            </a:fld>
            <a:endParaRPr lang="en-US" alt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5925" r="21133" b="35953"/>
          <a:stretch/>
        </p:blipFill>
        <p:spPr bwMode="auto">
          <a:xfrm>
            <a:off x="13476" y="1223755"/>
            <a:ext cx="9696186" cy="36879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6890" r="43279" b="60669"/>
          <a:stretch/>
        </p:blipFill>
        <p:spPr bwMode="auto">
          <a:xfrm>
            <a:off x="13476" y="4911668"/>
            <a:ext cx="7493353" cy="16676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95715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3625"/>
            <a:ext cx="8915400" cy="1143000"/>
          </a:xfrm>
        </p:spPr>
        <p:txBody>
          <a:bodyPr/>
          <a:lstStyle/>
          <a:p>
            <a:r>
              <a:rPr lang="en-US" dirty="0" smtClean="0"/>
              <a:t>Survey Results</a:t>
            </a:r>
            <a:br>
              <a:rPr lang="en-US" dirty="0" smtClean="0"/>
            </a:br>
            <a:r>
              <a:rPr lang="en-US" sz="2400" dirty="0" smtClean="0"/>
              <a:t>6 responses as of 20 Sept 2015</a:t>
            </a:r>
            <a:endParaRPr lang="en-US" dirty="0"/>
          </a:p>
        </p:txBody>
      </p:sp>
      <p:sp>
        <p:nvSpPr>
          <p:cNvPr id="4" name="Slide Number Placeholder 3"/>
          <p:cNvSpPr>
            <a:spLocks noGrp="1"/>
          </p:cNvSpPr>
          <p:nvPr>
            <p:ph type="sldNum" sz="quarter" idx="4294967295"/>
          </p:nvPr>
        </p:nvSpPr>
        <p:spPr>
          <a:xfrm>
            <a:off x="7099300" y="6356350"/>
            <a:ext cx="2311400" cy="365125"/>
          </a:xfrm>
          <a:prstGeom prst="rect">
            <a:avLst/>
          </a:prstGeom>
        </p:spPr>
        <p:txBody>
          <a:bodyPr/>
          <a:lstStyle/>
          <a:p>
            <a:fld id="{C3BED8E1-D1FE-4068-BEE1-928EBDA11364}" type="slidenum">
              <a:rPr lang="en-US" altLang="en-US" smtClean="0"/>
              <a:pPr/>
              <a:t>12</a:t>
            </a:fld>
            <a:endParaRPr lang="en-US" altLang="en-US"/>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39" t="13917" r="35805" b="21141"/>
          <a:stretch/>
        </p:blipFill>
        <p:spPr bwMode="auto">
          <a:xfrm>
            <a:off x="227475" y="1640642"/>
            <a:ext cx="6673669" cy="45455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2432720" y="2348880"/>
            <a:ext cx="1803699" cy="307777"/>
          </a:xfrm>
          <a:prstGeom prst="rect">
            <a:avLst/>
          </a:prstGeom>
          <a:noFill/>
        </p:spPr>
        <p:txBody>
          <a:bodyPr wrap="none" rtlCol="0">
            <a:spAutoFit/>
          </a:bodyPr>
          <a:lstStyle/>
          <a:p>
            <a:r>
              <a:rPr lang="en-US" sz="1400" dirty="0" smtClean="0">
                <a:solidFill>
                  <a:srgbClr val="FF0000"/>
                </a:solidFill>
              </a:rPr>
              <a:t>Window Channels</a:t>
            </a:r>
            <a:endParaRPr lang="en-US" sz="1400" dirty="0">
              <a:solidFill>
                <a:srgbClr val="FF0000"/>
              </a:solidFill>
            </a:endParaRPr>
          </a:p>
        </p:txBody>
      </p:sp>
      <p:sp>
        <p:nvSpPr>
          <p:cNvPr id="6" name="TextBox 5"/>
          <p:cNvSpPr txBox="1"/>
          <p:nvPr/>
        </p:nvSpPr>
        <p:spPr>
          <a:xfrm>
            <a:off x="2432720" y="3789040"/>
            <a:ext cx="1281120" cy="307777"/>
          </a:xfrm>
          <a:prstGeom prst="rect">
            <a:avLst/>
          </a:prstGeom>
          <a:noFill/>
        </p:spPr>
        <p:txBody>
          <a:bodyPr wrap="none" rtlCol="0">
            <a:spAutoFit/>
          </a:bodyPr>
          <a:lstStyle/>
          <a:p>
            <a:r>
              <a:rPr lang="en-US" sz="1400" dirty="0" smtClean="0">
                <a:solidFill>
                  <a:srgbClr val="FF0000"/>
                </a:solidFill>
              </a:rPr>
              <a:t>O</a:t>
            </a:r>
            <a:r>
              <a:rPr lang="en-US" sz="1400" baseline="-25000" dirty="0" smtClean="0">
                <a:solidFill>
                  <a:srgbClr val="FF0000"/>
                </a:solidFill>
              </a:rPr>
              <a:t>2</a:t>
            </a:r>
            <a:r>
              <a:rPr lang="en-US" sz="1400" dirty="0" smtClean="0">
                <a:solidFill>
                  <a:srgbClr val="FF0000"/>
                </a:solidFill>
              </a:rPr>
              <a:t> Channels</a:t>
            </a:r>
            <a:endParaRPr lang="en-US" sz="1400" dirty="0">
              <a:solidFill>
                <a:srgbClr val="FF0000"/>
              </a:solidFill>
            </a:endParaRPr>
          </a:p>
        </p:txBody>
      </p:sp>
      <p:sp>
        <p:nvSpPr>
          <p:cNvPr id="8" name="TextBox 7"/>
          <p:cNvSpPr txBox="1"/>
          <p:nvPr/>
        </p:nvSpPr>
        <p:spPr>
          <a:xfrm>
            <a:off x="2432719" y="5409220"/>
            <a:ext cx="1418978" cy="307777"/>
          </a:xfrm>
          <a:prstGeom prst="rect">
            <a:avLst/>
          </a:prstGeom>
          <a:noFill/>
        </p:spPr>
        <p:txBody>
          <a:bodyPr wrap="none" rtlCol="0">
            <a:spAutoFit/>
          </a:bodyPr>
          <a:lstStyle/>
          <a:p>
            <a:r>
              <a:rPr lang="en-US" sz="1400" dirty="0" smtClean="0">
                <a:solidFill>
                  <a:srgbClr val="FF0000"/>
                </a:solidFill>
              </a:rPr>
              <a:t>H</a:t>
            </a:r>
            <a:r>
              <a:rPr lang="en-US" sz="1400" baseline="-25000" dirty="0" smtClean="0">
                <a:solidFill>
                  <a:srgbClr val="FF0000"/>
                </a:solidFill>
              </a:rPr>
              <a:t>2</a:t>
            </a:r>
            <a:r>
              <a:rPr lang="en-US" sz="1400" dirty="0" smtClean="0">
                <a:solidFill>
                  <a:srgbClr val="FF0000"/>
                </a:solidFill>
              </a:rPr>
              <a:t>O Channels</a:t>
            </a:r>
            <a:endParaRPr lang="en-US" sz="1400" dirty="0">
              <a:solidFill>
                <a:srgbClr val="FF0000"/>
              </a:solidFill>
            </a:endParaRPr>
          </a:p>
        </p:txBody>
      </p:sp>
      <p:sp>
        <p:nvSpPr>
          <p:cNvPr id="9" name="TextBox 8"/>
          <p:cNvSpPr txBox="1"/>
          <p:nvPr/>
        </p:nvSpPr>
        <p:spPr>
          <a:xfrm>
            <a:off x="7248255" y="2483895"/>
            <a:ext cx="1640193" cy="307777"/>
          </a:xfrm>
          <a:prstGeom prst="rect">
            <a:avLst/>
          </a:prstGeom>
          <a:noFill/>
        </p:spPr>
        <p:txBody>
          <a:bodyPr wrap="none" rtlCol="0">
            <a:spAutoFit/>
          </a:bodyPr>
          <a:lstStyle/>
          <a:p>
            <a:r>
              <a:rPr lang="en-US" sz="1400" dirty="0" smtClean="0">
                <a:solidFill>
                  <a:schemeClr val="tx1"/>
                </a:solidFill>
              </a:rPr>
              <a:t>Average ~ 0.4 K</a:t>
            </a:r>
            <a:endParaRPr lang="en-US" sz="1400" dirty="0">
              <a:solidFill>
                <a:schemeClr val="tx1"/>
              </a:solidFill>
            </a:endParaRPr>
          </a:p>
        </p:txBody>
      </p:sp>
      <p:sp>
        <p:nvSpPr>
          <p:cNvPr id="10" name="TextBox 9"/>
          <p:cNvSpPr txBox="1"/>
          <p:nvPr/>
        </p:nvSpPr>
        <p:spPr>
          <a:xfrm>
            <a:off x="7248255" y="3751293"/>
            <a:ext cx="1640193" cy="307777"/>
          </a:xfrm>
          <a:prstGeom prst="rect">
            <a:avLst/>
          </a:prstGeom>
          <a:noFill/>
        </p:spPr>
        <p:txBody>
          <a:bodyPr wrap="none" rtlCol="0">
            <a:spAutoFit/>
          </a:bodyPr>
          <a:lstStyle/>
          <a:p>
            <a:r>
              <a:rPr lang="en-US" sz="1400" dirty="0" smtClean="0">
                <a:solidFill>
                  <a:schemeClr val="tx1"/>
                </a:solidFill>
              </a:rPr>
              <a:t>Average ~ 0.3 K</a:t>
            </a:r>
            <a:endParaRPr lang="en-US" sz="1400" dirty="0">
              <a:solidFill>
                <a:schemeClr val="tx1"/>
              </a:solidFill>
            </a:endParaRPr>
          </a:p>
        </p:txBody>
      </p:sp>
      <p:sp>
        <p:nvSpPr>
          <p:cNvPr id="11" name="TextBox 10"/>
          <p:cNvSpPr txBox="1"/>
          <p:nvPr/>
        </p:nvSpPr>
        <p:spPr>
          <a:xfrm>
            <a:off x="7248255" y="5416478"/>
            <a:ext cx="1640193" cy="307777"/>
          </a:xfrm>
          <a:prstGeom prst="rect">
            <a:avLst/>
          </a:prstGeom>
          <a:noFill/>
        </p:spPr>
        <p:txBody>
          <a:bodyPr wrap="none" rtlCol="0">
            <a:spAutoFit/>
          </a:bodyPr>
          <a:lstStyle/>
          <a:p>
            <a:r>
              <a:rPr lang="en-US" sz="1400" dirty="0" smtClean="0">
                <a:solidFill>
                  <a:schemeClr val="tx1"/>
                </a:solidFill>
              </a:rPr>
              <a:t>Average ~ 0.4 K</a:t>
            </a:r>
            <a:endParaRPr lang="en-US" sz="1400" dirty="0">
              <a:solidFill>
                <a:schemeClr val="tx1"/>
              </a:solidFill>
            </a:endParaRPr>
          </a:p>
        </p:txBody>
      </p:sp>
    </p:spTree>
    <p:extLst>
      <p:ext uri="{BB962C8B-B14F-4D97-AF65-F5344CB8AC3E}">
        <p14:creationId xmlns:p14="http://schemas.microsoft.com/office/powerpoint/2010/main" xmlns="" val="2220716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92460" y="1538790"/>
            <a:ext cx="9813540" cy="4525963"/>
          </a:xfrm>
        </p:spPr>
        <p:txBody>
          <a:bodyPr/>
          <a:lstStyle/>
          <a:p>
            <a:r>
              <a:rPr lang="en-US" dirty="0" smtClean="0"/>
              <a:t>With only 6 responses, difficult to draw any conclusions from full community…however…</a:t>
            </a:r>
          </a:p>
          <a:p>
            <a:pPr lvl="1"/>
            <a:r>
              <a:rPr lang="en-US" sz="2400" dirty="0" smtClean="0">
                <a:solidFill>
                  <a:srgbClr val="002060"/>
                </a:solidFill>
              </a:rPr>
              <a:t>Mapping time series of similar sensors but from vastly different heritage (e.g., SSMT2 to AMSU-B) together is of low priority </a:t>
            </a:r>
            <a:r>
              <a:rPr lang="en-US" sz="2400" dirty="0" smtClean="0">
                <a:solidFill>
                  <a:srgbClr val="C00000"/>
                </a:solidFill>
              </a:rPr>
              <a:t>(Q1)</a:t>
            </a:r>
          </a:p>
          <a:p>
            <a:pPr lvl="1"/>
            <a:r>
              <a:rPr lang="en-US" sz="2400" dirty="0" smtClean="0">
                <a:solidFill>
                  <a:srgbClr val="000066"/>
                </a:solidFill>
              </a:rPr>
              <a:t>More precise, longer latency correction are preferred </a:t>
            </a:r>
            <a:r>
              <a:rPr lang="en-US" sz="2400" dirty="0" smtClean="0">
                <a:solidFill>
                  <a:srgbClr val="C00000"/>
                </a:solidFill>
              </a:rPr>
              <a:t>(Q2)</a:t>
            </a:r>
            <a:endParaRPr lang="en-US" sz="2400" dirty="0" smtClean="0">
              <a:solidFill>
                <a:srgbClr val="000066"/>
              </a:solidFill>
            </a:endParaRPr>
          </a:p>
          <a:p>
            <a:pPr lvl="1"/>
            <a:r>
              <a:rPr lang="en-US" sz="2400" dirty="0" smtClean="0">
                <a:solidFill>
                  <a:srgbClr val="002060"/>
                </a:solidFill>
              </a:rPr>
              <a:t>It does appear most users would look at time series for global trends (most likely the O</a:t>
            </a:r>
            <a:r>
              <a:rPr lang="en-US" sz="2400" baseline="-25000" dirty="0" smtClean="0">
                <a:solidFill>
                  <a:srgbClr val="002060"/>
                </a:solidFill>
              </a:rPr>
              <a:t>2 </a:t>
            </a:r>
            <a:r>
              <a:rPr lang="en-US" sz="2400" dirty="0">
                <a:solidFill>
                  <a:srgbClr val="002060"/>
                </a:solidFill>
              </a:rPr>
              <a:t>&amp;</a:t>
            </a:r>
            <a:r>
              <a:rPr lang="en-US" sz="2400" dirty="0" smtClean="0">
                <a:solidFill>
                  <a:srgbClr val="002060"/>
                </a:solidFill>
              </a:rPr>
              <a:t> H</a:t>
            </a:r>
            <a:r>
              <a:rPr lang="en-US" sz="2400" baseline="-25000" dirty="0" smtClean="0">
                <a:solidFill>
                  <a:srgbClr val="002060"/>
                </a:solidFill>
              </a:rPr>
              <a:t>2</a:t>
            </a:r>
            <a:r>
              <a:rPr lang="en-US" sz="2400" dirty="0" smtClean="0">
                <a:solidFill>
                  <a:srgbClr val="002060"/>
                </a:solidFill>
              </a:rPr>
              <a:t>O bands) and use to derive geophysical parameters (most likely window &amp; </a:t>
            </a:r>
            <a:r>
              <a:rPr lang="en-US" sz="2400" dirty="0">
                <a:solidFill>
                  <a:srgbClr val="002060"/>
                </a:solidFill>
              </a:rPr>
              <a:t>H</a:t>
            </a:r>
            <a:r>
              <a:rPr lang="en-US" sz="2400" baseline="-25000" dirty="0">
                <a:solidFill>
                  <a:srgbClr val="002060"/>
                </a:solidFill>
              </a:rPr>
              <a:t>2</a:t>
            </a:r>
            <a:r>
              <a:rPr lang="en-US" sz="2400" dirty="0">
                <a:solidFill>
                  <a:srgbClr val="002060"/>
                </a:solidFill>
              </a:rPr>
              <a:t>O </a:t>
            </a:r>
            <a:r>
              <a:rPr lang="en-US" sz="2400" dirty="0" smtClean="0">
                <a:solidFill>
                  <a:srgbClr val="002060"/>
                </a:solidFill>
              </a:rPr>
              <a:t>bands) </a:t>
            </a:r>
            <a:r>
              <a:rPr lang="en-US" sz="2400" dirty="0" smtClean="0">
                <a:solidFill>
                  <a:srgbClr val="C00000"/>
                </a:solidFill>
              </a:rPr>
              <a:t>(Q3)</a:t>
            </a:r>
          </a:p>
          <a:p>
            <a:pPr lvl="1"/>
            <a:r>
              <a:rPr lang="en-US" sz="2400" dirty="0" smtClean="0">
                <a:solidFill>
                  <a:srgbClr val="000066"/>
                </a:solidFill>
              </a:rPr>
              <a:t>The average desired accuracy of the corrections was on the order of 0.4 K (slightly less for the O</a:t>
            </a:r>
            <a:r>
              <a:rPr lang="en-US" sz="2400" baseline="-25000" dirty="0" smtClean="0">
                <a:solidFill>
                  <a:srgbClr val="000066"/>
                </a:solidFill>
              </a:rPr>
              <a:t>2</a:t>
            </a:r>
            <a:r>
              <a:rPr lang="en-US" sz="2400" dirty="0" smtClean="0">
                <a:solidFill>
                  <a:srgbClr val="000066"/>
                </a:solidFill>
              </a:rPr>
              <a:t> bands)  </a:t>
            </a:r>
            <a:r>
              <a:rPr lang="en-US" sz="2400" dirty="0" smtClean="0">
                <a:solidFill>
                  <a:srgbClr val="C00000"/>
                </a:solidFill>
              </a:rPr>
              <a:t>(Q4)</a:t>
            </a:r>
          </a:p>
        </p:txBody>
      </p:sp>
      <p:sp>
        <p:nvSpPr>
          <p:cNvPr id="4" name="Slide Number Placeholder 3"/>
          <p:cNvSpPr>
            <a:spLocks noGrp="1"/>
          </p:cNvSpPr>
          <p:nvPr>
            <p:ph type="sldNum" sz="quarter" idx="4294967295"/>
          </p:nvPr>
        </p:nvSpPr>
        <p:spPr>
          <a:xfrm>
            <a:off x="7099300" y="6356350"/>
            <a:ext cx="2311400" cy="365125"/>
          </a:xfrm>
          <a:prstGeom prst="rect">
            <a:avLst/>
          </a:prstGeom>
        </p:spPr>
        <p:txBody>
          <a:bodyPr/>
          <a:lstStyle/>
          <a:p>
            <a:fld id="{C3BED8E1-D1FE-4068-BEE1-928EBDA11364}" type="slidenum">
              <a:rPr lang="en-US" altLang="en-US" smtClean="0"/>
              <a:pPr/>
              <a:t>13</a:t>
            </a:fld>
            <a:endParaRPr lang="en-US" altLang="en-US"/>
          </a:p>
        </p:txBody>
      </p:sp>
    </p:spTree>
    <p:extLst>
      <p:ext uri="{BB962C8B-B14F-4D97-AF65-F5344CB8AC3E}">
        <p14:creationId xmlns:p14="http://schemas.microsoft.com/office/powerpoint/2010/main" xmlns="" val="2268193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 – from </a:t>
            </a:r>
            <a:r>
              <a:rPr lang="en-GB" dirty="0" smtClean="0">
                <a:hlinkClick r:id="rId2"/>
              </a:rPr>
              <a:t>GSICS Wiki</a:t>
            </a:r>
            <a:endParaRPr lang="en-GB" dirty="0"/>
          </a:p>
        </p:txBody>
      </p:sp>
      <p:sp>
        <p:nvSpPr>
          <p:cNvPr id="3" name="Content Placeholder 2"/>
          <p:cNvSpPr>
            <a:spLocks noGrp="1"/>
          </p:cNvSpPr>
          <p:nvPr>
            <p:ph idx="1"/>
          </p:nvPr>
        </p:nvSpPr>
        <p:spPr>
          <a:xfrm>
            <a:off x="495300" y="1241946"/>
            <a:ext cx="8915400" cy="5616054"/>
          </a:xfrm>
          <a:solidFill>
            <a:schemeClr val="bg1"/>
          </a:solidFill>
        </p:spPr>
        <p:txBody>
          <a:bodyPr/>
          <a:lstStyle/>
          <a:p>
            <a:r>
              <a:rPr lang="en-GB" sz="2400" dirty="0" smtClean="0"/>
              <a:t>A. Introducing GSICS –and Current Products + Announcements</a:t>
            </a:r>
          </a:p>
          <a:p>
            <a:pPr lvl="1"/>
            <a:r>
              <a:rPr lang="en-GB" sz="2000" dirty="0" smtClean="0"/>
              <a:t>Jerome Lafeuille – </a:t>
            </a:r>
            <a:r>
              <a:rPr lang="en-GB" sz="2000" u="sng" dirty="0" smtClean="0">
                <a:hlinkClick r:id="rId3"/>
              </a:rPr>
              <a:t>Introducing GSICS + terminology</a:t>
            </a:r>
            <a:endParaRPr lang="en-GB" sz="2000" dirty="0" smtClean="0"/>
          </a:p>
          <a:p>
            <a:pPr lvl="1" fontAlgn="t"/>
            <a:r>
              <a:rPr lang="en-GB" sz="2000" dirty="0" smtClean="0"/>
              <a:t>Tim Hewison – </a:t>
            </a:r>
            <a:r>
              <a:rPr lang="en-GB" sz="2000" u="sng" dirty="0" smtClean="0">
                <a:hlinkClick r:id="rId4"/>
              </a:rPr>
              <a:t>IR Product announcements + Update policy</a:t>
            </a:r>
            <a:endParaRPr lang="en-GB" sz="2000" dirty="0" smtClean="0"/>
          </a:p>
          <a:p>
            <a:pPr lvl="1" fontAlgn="t"/>
            <a:r>
              <a:rPr lang="en-GB" sz="2000" dirty="0" smtClean="0"/>
              <a:t>Dave Doelling – </a:t>
            </a:r>
            <a:r>
              <a:rPr lang="en-GB" sz="2000" u="sng" dirty="0" smtClean="0">
                <a:hlinkClick r:id="rId5"/>
              </a:rPr>
              <a:t>VIS/NIR Product announcements</a:t>
            </a:r>
            <a:r>
              <a:rPr lang="en-GB" sz="2000" dirty="0" smtClean="0"/>
              <a:t> – seeking beta testers</a:t>
            </a:r>
          </a:p>
          <a:p>
            <a:pPr lvl="1" fontAlgn="t"/>
            <a:r>
              <a:rPr lang="en-GB" sz="2000" dirty="0" smtClean="0"/>
              <a:t>Manik Bali – </a:t>
            </a:r>
            <a:r>
              <a:rPr lang="en-GB" sz="2000" u="sng" dirty="0" smtClean="0">
                <a:hlinkClick r:id="rId6"/>
              </a:rPr>
              <a:t>Servers, </a:t>
            </a:r>
            <a:r>
              <a:rPr lang="en-GB" sz="2000" u="sng" dirty="0" err="1" smtClean="0">
                <a:hlinkClick r:id="rId6"/>
              </a:rPr>
              <a:t>Catalogs</a:t>
            </a:r>
            <a:r>
              <a:rPr lang="en-GB" sz="2000" u="sng" dirty="0" smtClean="0">
                <a:hlinkClick r:id="rId6"/>
              </a:rPr>
              <a:t>, and Tools – how to access GSICS data</a:t>
            </a:r>
            <a:endParaRPr lang="en-GB" sz="2000" dirty="0" smtClean="0"/>
          </a:p>
          <a:p>
            <a:pPr fontAlgn="t"/>
            <a:r>
              <a:rPr lang="en-GB" sz="2400" dirty="0" smtClean="0"/>
              <a:t>B. Questions and Answers on GSICS</a:t>
            </a:r>
          </a:p>
          <a:p>
            <a:pPr lvl="1" fontAlgn="t"/>
            <a:r>
              <a:rPr lang="en-GB" sz="2000" dirty="0" smtClean="0"/>
              <a:t>Interactive questions from audience</a:t>
            </a:r>
          </a:p>
          <a:p>
            <a:pPr fontAlgn="t"/>
            <a:r>
              <a:rPr lang="en-GB" sz="2400" dirty="0" smtClean="0"/>
              <a:t>C. Feedback from beta testers/external users' experience</a:t>
            </a:r>
          </a:p>
          <a:p>
            <a:pPr lvl="1" fontAlgn="t"/>
            <a:r>
              <a:rPr lang="en-GB" sz="2000" dirty="0" smtClean="0"/>
              <a:t>Roger Saunders (UKMO) - </a:t>
            </a:r>
            <a:r>
              <a:rPr lang="en-GB" sz="2000" u="sng" dirty="0" smtClean="0">
                <a:hlinkClick r:id="rId7"/>
              </a:rPr>
              <a:t>Spectral Corrections</a:t>
            </a:r>
            <a:endParaRPr lang="en-GB" sz="2000" dirty="0" smtClean="0"/>
          </a:p>
          <a:p>
            <a:pPr lvl="1" fontAlgn="t"/>
            <a:r>
              <a:rPr lang="en-GB" sz="2000" dirty="0" smtClean="0"/>
              <a:t>Lei Yang (CMA) – </a:t>
            </a:r>
            <a:r>
              <a:rPr lang="en-GB" sz="2000" u="sng" dirty="0" smtClean="0">
                <a:hlinkClick r:id="rId8"/>
              </a:rPr>
              <a:t>Benefits from GSICS algorithms for FY-3 calibration</a:t>
            </a:r>
            <a:endParaRPr lang="en-GB" sz="2000" dirty="0" smtClean="0"/>
          </a:p>
          <a:p>
            <a:pPr lvl="1" fontAlgn="t"/>
            <a:r>
              <a:rPr lang="en-GB" sz="2000" dirty="0" smtClean="0"/>
              <a:t>Chang-</a:t>
            </a:r>
            <a:r>
              <a:rPr lang="en-GB" sz="2000" dirty="0" err="1" smtClean="0"/>
              <a:t>Suk</a:t>
            </a:r>
            <a:r>
              <a:rPr lang="en-GB" sz="2000" dirty="0" smtClean="0"/>
              <a:t> Lee (PKNU) - </a:t>
            </a:r>
            <a:r>
              <a:rPr lang="en-GB" sz="2000" u="sng" dirty="0" smtClean="0">
                <a:hlinkClick r:id="rId9"/>
              </a:rPr>
              <a:t>preliminary results on GSICS-based FCDR of COMS</a:t>
            </a:r>
            <a:endParaRPr lang="en-GB" sz="2000" dirty="0" smtClean="0"/>
          </a:p>
          <a:p>
            <a:pPr lvl="1" fontAlgn="t"/>
            <a:r>
              <a:rPr lang="en-GB" sz="2000" dirty="0" smtClean="0"/>
              <a:t>Regis Borde (EUMETSAT) – </a:t>
            </a:r>
            <a:r>
              <a:rPr lang="en-GB" sz="2000" u="sng" dirty="0" smtClean="0">
                <a:hlinkClick r:id="rId10"/>
              </a:rPr>
              <a:t>Feedback on GSICS Correction for Meteosat-7</a:t>
            </a:r>
            <a:r>
              <a:rPr lang="en-GB" sz="2000" dirty="0" smtClean="0"/>
              <a:t/>
            </a:r>
            <a:br>
              <a:rPr lang="en-GB" sz="2000" dirty="0" smtClean="0"/>
            </a:br>
            <a:r>
              <a:rPr lang="en-GB" sz="2000" dirty="0" smtClean="0"/>
              <a:t>Randhir Singh (ISRO) - </a:t>
            </a:r>
            <a:r>
              <a:rPr lang="en-GB" sz="2000" u="sng" dirty="0" smtClean="0">
                <a:hlinkClick r:id="rId11"/>
              </a:rPr>
              <a:t>Impact of GSICS Corrections for Meteosat-7</a:t>
            </a:r>
            <a:endParaRPr lang="en-GB" sz="2000" dirty="0" smtClean="0"/>
          </a:p>
          <a:p>
            <a:pPr lvl="1" fontAlgn="t"/>
            <a:r>
              <a:rPr lang="en-GB" sz="2000" dirty="0" smtClean="0"/>
              <a:t>Karsten Fennig (DWD) - </a:t>
            </a:r>
            <a:r>
              <a:rPr lang="en-GB" sz="2000" u="sng" dirty="0" smtClean="0">
                <a:hlinkClick r:id="rId12"/>
              </a:rPr>
              <a:t>FCDR Requirements</a:t>
            </a:r>
            <a:endParaRPr lang="en-GB" sz="2000" dirty="0" smtClean="0"/>
          </a:p>
          <a:p>
            <a:pPr lvl="1" fontAlgn="t"/>
            <a:r>
              <a:rPr lang="en-GB" sz="2000" dirty="0" err="1" smtClean="0"/>
              <a:t>Sante</a:t>
            </a:r>
            <a:r>
              <a:rPr lang="en-GB" sz="2000" dirty="0" smtClean="0"/>
              <a:t> </a:t>
            </a:r>
            <a:r>
              <a:rPr lang="en-GB" sz="2000" dirty="0" err="1" smtClean="0"/>
              <a:t>Laviola</a:t>
            </a:r>
            <a:r>
              <a:rPr lang="en-GB" sz="2000" dirty="0" smtClean="0"/>
              <a:t> (ISAC-CNR) – </a:t>
            </a:r>
            <a:r>
              <a:rPr lang="en-GB" sz="2000" u="sng" dirty="0" smtClean="0">
                <a:hlinkClick r:id="rId13"/>
              </a:rPr>
              <a:t>Requirements for microwave inter-calibration</a:t>
            </a:r>
            <a:endParaRPr lang="en-GB" sz="20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a:xfrm>
            <a:off x="495300" y="1241946"/>
            <a:ext cx="8915400" cy="4884218"/>
          </a:xfrm>
        </p:spPr>
        <p:txBody>
          <a:bodyPr/>
          <a:lstStyle/>
          <a:p>
            <a:pPr fontAlgn="t"/>
            <a:r>
              <a:rPr lang="en-GB" sz="2400" dirty="0" smtClean="0"/>
              <a:t>D. Discussions on 7 </a:t>
            </a:r>
            <a:r>
              <a:rPr lang="en-GB" sz="2400" u="sng" dirty="0" smtClean="0">
                <a:hlinkClick r:id="rId2"/>
              </a:rPr>
              <a:t>User Feedback Questions</a:t>
            </a:r>
            <a:endParaRPr lang="en-GB" sz="2400" dirty="0" smtClean="0"/>
          </a:p>
          <a:p>
            <a:pPr lvl="1" fontAlgn="t"/>
            <a:r>
              <a:rPr lang="en-GB" sz="2000" dirty="0" smtClean="0"/>
              <a:t>Masaya Takahashi (JMA) - GSICS Intermediate data and GEO Ring requirements</a:t>
            </a:r>
          </a:p>
          <a:p>
            <a:pPr lvl="1" fontAlgn="t"/>
            <a:r>
              <a:rPr lang="en-GB" sz="2000" dirty="0" smtClean="0"/>
              <a:t>Dohyeong Kim (KMA) - GSICS IR Products – Diurnal cycle</a:t>
            </a:r>
          </a:p>
          <a:p>
            <a:pPr lvl="1" fontAlgn="t"/>
            <a:r>
              <a:rPr lang="en-GB" sz="2000" dirty="0" smtClean="0"/>
              <a:t>Dave Doelling (NASA) – VIS Products</a:t>
            </a:r>
          </a:p>
          <a:p>
            <a:pPr lvl="1" fontAlgn="t"/>
            <a:r>
              <a:rPr lang="en-GB" sz="2000" dirty="0" smtClean="0"/>
              <a:t>Ralph Ferraro (NOAA) – </a:t>
            </a:r>
            <a:r>
              <a:rPr lang="en-GB" sz="2000" u="sng" dirty="0" smtClean="0">
                <a:hlinkClick r:id="rId3"/>
              </a:rPr>
              <a:t>Microwave Products</a:t>
            </a:r>
            <a:r>
              <a:rPr lang="en-GB" sz="2000" dirty="0" smtClean="0"/>
              <a:t> - Remotely</a:t>
            </a:r>
          </a:p>
          <a:p>
            <a:pPr lvl="1" fontAlgn="t"/>
            <a:r>
              <a:rPr lang="en-GB" sz="2000" dirty="0" smtClean="0"/>
              <a:t>Rose Munro (EUMETSAT) – UV Sub-Group</a:t>
            </a:r>
          </a:p>
          <a:p>
            <a:pPr lvl="1" fontAlgn="t"/>
            <a:r>
              <a:rPr lang="en-GB" sz="2000" dirty="0" smtClean="0"/>
              <a:t>Manik Bali (NOAA) – Expectations from a Reference Instrument</a:t>
            </a:r>
          </a:p>
          <a:p>
            <a:pPr lvl="1" fontAlgn="t"/>
            <a:r>
              <a:rPr lang="en-GB" sz="2000" dirty="0" smtClean="0"/>
              <a:t>Tim Hewison (EUMETSAT) – Other Products</a:t>
            </a:r>
          </a:p>
          <a:p>
            <a:endParaRPr lang="en-GB"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Highlights</a:t>
            </a:r>
            <a:endParaRPr lang="en-GB" dirty="0"/>
          </a:p>
        </p:txBody>
      </p:sp>
      <p:sp>
        <p:nvSpPr>
          <p:cNvPr id="3" name="Content Placeholder 2"/>
          <p:cNvSpPr>
            <a:spLocks noGrp="1"/>
          </p:cNvSpPr>
          <p:nvPr>
            <p:ph idx="1"/>
          </p:nvPr>
        </p:nvSpPr>
        <p:spPr>
          <a:xfrm>
            <a:off x="495300" y="1337482"/>
            <a:ext cx="8915400" cy="4788682"/>
          </a:xfrm>
        </p:spPr>
        <p:txBody>
          <a:bodyPr/>
          <a:lstStyle/>
          <a:p>
            <a:r>
              <a:rPr lang="en-GB" dirty="0" smtClean="0"/>
              <a:t>Introducing </a:t>
            </a:r>
            <a:r>
              <a:rPr lang="en-GB" i="1" dirty="0" smtClean="0"/>
              <a:t>Prime GSICS Corrections</a:t>
            </a:r>
            <a:endParaRPr lang="en-GB" dirty="0" smtClean="0"/>
          </a:p>
          <a:p>
            <a:pPr lvl="1"/>
            <a:r>
              <a:rPr lang="en-GB" dirty="0" smtClean="0"/>
              <a:t>Merging results from different reference instruments</a:t>
            </a:r>
          </a:p>
          <a:p>
            <a:r>
              <a:rPr lang="en-GB" dirty="0" smtClean="0"/>
              <a:t>Explained GSICS policy :</a:t>
            </a:r>
          </a:p>
          <a:p>
            <a:r>
              <a:rPr lang="en-GB" dirty="0" smtClean="0"/>
              <a:t>Provide users with frequent calibration updates</a:t>
            </a:r>
          </a:p>
          <a:p>
            <a:pPr lvl="1"/>
            <a:r>
              <a:rPr lang="en-GB" dirty="0" smtClean="0"/>
              <a:t>And guidance to how frequently to apply them</a:t>
            </a:r>
          </a:p>
          <a:p>
            <a:r>
              <a:rPr lang="en-GB" dirty="0" err="1" smtClean="0"/>
              <a:t>Sante’s</a:t>
            </a:r>
            <a:r>
              <a:rPr lang="en-GB" dirty="0" smtClean="0"/>
              <a:t> thoughts on microwave inter-calibration:</a:t>
            </a:r>
          </a:p>
          <a:p>
            <a:pPr lvl="1"/>
            <a:r>
              <a:rPr lang="en-GB" dirty="0" smtClean="0"/>
              <a:t>Need for uncertainties</a:t>
            </a:r>
          </a:p>
          <a:p>
            <a:pPr lvl="1"/>
            <a:r>
              <a:rPr lang="en-GB" dirty="0" smtClean="0"/>
              <a:t>Review of dominant causes of uncertainty in L1 data</a:t>
            </a:r>
          </a:p>
          <a:p>
            <a:pPr lvl="1"/>
            <a:r>
              <a:rPr lang="en-GB" dirty="0" smtClean="0"/>
              <a:t>Definition of Reference instrument</a:t>
            </a:r>
          </a:p>
          <a:p>
            <a:r>
              <a:rPr lang="en-GB" dirty="0" err="1" smtClean="0"/>
              <a:t>Questionaire</a:t>
            </a:r>
            <a:r>
              <a:rPr lang="en-GB" dirty="0" smtClean="0"/>
              <a:t> – Reviewed later!</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Actions</a:t>
            </a:r>
            <a:endParaRPr lang="en-GB" dirty="0"/>
          </a:p>
        </p:txBody>
      </p:sp>
      <p:sp>
        <p:nvSpPr>
          <p:cNvPr id="3" name="Content Placeholder 2"/>
          <p:cNvSpPr>
            <a:spLocks noGrp="1"/>
          </p:cNvSpPr>
          <p:nvPr>
            <p:ph idx="1"/>
          </p:nvPr>
        </p:nvSpPr>
        <p:spPr>
          <a:xfrm>
            <a:off x="495300" y="1269242"/>
            <a:ext cx="8915400" cy="4856921"/>
          </a:xfrm>
        </p:spPr>
        <p:txBody>
          <a:bodyPr/>
          <a:lstStyle/>
          <a:p>
            <a:r>
              <a:rPr lang="en-GB" b="1" dirty="0" smtClean="0"/>
              <a:t>2015 UW Proposed Action #1 on GCC and GDWG:</a:t>
            </a:r>
            <a:endParaRPr lang="en-GB" dirty="0" smtClean="0"/>
          </a:p>
          <a:p>
            <a:pPr lvl="1"/>
            <a:r>
              <a:rPr lang="en-GB" dirty="0" smtClean="0"/>
              <a:t>GCC is to develop and propose a model to help reduce the complexity involved in creating, distributing and using GSICS products. Provide users with a beta version of the GSICS data distribution model designed to help users navigate through the GSICS products and download the required variables more easily. One way of proceeding is to accept feedback from members on the proposed Beta version of the product catalogue. Feedback on the plotting tool and other services such as the wiki will be requested too.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2015 UW Proposed Action #2 on GCC:</a:t>
            </a:r>
            <a:endParaRPr lang="en-GB" dirty="0" smtClean="0"/>
          </a:p>
        </p:txBody>
      </p:sp>
      <p:sp>
        <p:nvSpPr>
          <p:cNvPr id="3" name="Content Placeholder 2"/>
          <p:cNvSpPr>
            <a:spLocks noGrp="1"/>
          </p:cNvSpPr>
          <p:nvPr>
            <p:ph idx="1"/>
          </p:nvPr>
        </p:nvSpPr>
        <p:spPr>
          <a:xfrm>
            <a:off x="495300" y="1269242"/>
            <a:ext cx="8915400" cy="4856921"/>
          </a:xfrm>
        </p:spPr>
        <p:txBody>
          <a:bodyPr/>
          <a:lstStyle/>
          <a:p>
            <a:r>
              <a:rPr lang="en-IE" dirty="0" smtClean="0"/>
              <a:t>How to compile User Requirements?</a:t>
            </a:r>
          </a:p>
          <a:p>
            <a:pPr lvl="1"/>
            <a:r>
              <a:rPr lang="en-IE" dirty="0" smtClean="0"/>
              <a:t>This is related to the detailed contents of a GSICS best practice (actually a complement to the existing NIST Technical Note).</a:t>
            </a:r>
            <a:endParaRPr lang="en-GB" b="1" dirty="0" smtClean="0"/>
          </a:p>
          <a:p>
            <a:r>
              <a:rPr lang="en-GB" b="1" dirty="0" smtClean="0"/>
              <a:t>2015 UW Proposed Action #2 on GCC:</a:t>
            </a:r>
            <a:endParaRPr lang="en-GB" dirty="0" smtClean="0"/>
          </a:p>
          <a:p>
            <a:pPr lvl="1"/>
            <a:r>
              <a:rPr lang="en-GB" dirty="0" smtClean="0"/>
              <a:t>GCC is to draft a </a:t>
            </a:r>
            <a:r>
              <a:rPr lang="en-GB" dirty="0" err="1" smtClean="0"/>
              <a:t>strawman</a:t>
            </a:r>
            <a:r>
              <a:rPr lang="en-GB" dirty="0" smtClean="0"/>
              <a:t> User Requirements’ document and send it out for review.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2015 UW Proposed Action #3 on GCC:</a:t>
            </a:r>
            <a:endParaRPr lang="en-GB" dirty="0" smtClean="0"/>
          </a:p>
        </p:txBody>
      </p:sp>
      <p:sp>
        <p:nvSpPr>
          <p:cNvPr id="3" name="Content Placeholder 2"/>
          <p:cNvSpPr>
            <a:spLocks noGrp="1"/>
          </p:cNvSpPr>
          <p:nvPr>
            <p:ph idx="1"/>
          </p:nvPr>
        </p:nvSpPr>
        <p:spPr>
          <a:xfrm>
            <a:off x="495300" y="1269242"/>
            <a:ext cx="8915400" cy="4856921"/>
          </a:xfrm>
        </p:spPr>
        <p:txBody>
          <a:bodyPr/>
          <a:lstStyle/>
          <a:p>
            <a:r>
              <a:rPr lang="en-IE" sz="2400" dirty="0" smtClean="0"/>
              <a:t>GSICS users were asked to express requirements for </a:t>
            </a:r>
            <a:r>
              <a:rPr lang="en-IE" sz="2400" u="sng" dirty="0" smtClean="0"/>
              <a:t>pre-launch instrument characterization</a:t>
            </a:r>
            <a:r>
              <a:rPr lang="en-IE" sz="2400" dirty="0" smtClean="0"/>
              <a:t>.</a:t>
            </a:r>
          </a:p>
          <a:p>
            <a:r>
              <a:rPr lang="en-IE" sz="2400" dirty="0" smtClean="0"/>
              <a:t>ITSC-20 conference in Lake Geneva the IIFS working group called for a similar "best practice" for microwave instruments. The action reads as follows:</a:t>
            </a:r>
          </a:p>
          <a:p>
            <a:pPr lvl="1"/>
            <a:r>
              <a:rPr lang="en-IE" sz="2000" dirty="0" err="1" smtClean="0"/>
              <a:t>Rec</a:t>
            </a:r>
            <a:r>
              <a:rPr lang="en-IE" sz="2000" dirty="0" smtClean="0"/>
              <a:t> IIFS.8: Develop best practices in pre-flight characterisation of MW sensors (Action Mitch Goldberg and Peng Zhang to present to GSICS)</a:t>
            </a:r>
          </a:p>
          <a:p>
            <a:r>
              <a:rPr lang="en-GB" sz="2400" b="1" dirty="0" smtClean="0"/>
              <a:t>2015 UW Proposed Action #3 on GCC:</a:t>
            </a:r>
          </a:p>
          <a:p>
            <a:pPr lvl="1"/>
            <a:r>
              <a:rPr lang="en-US" sz="2000" dirty="0" smtClean="0"/>
              <a:t>GSICS users are requested to develop lists of the type of information that they think should be acquired during pre-launch characterization and made available to the users to support user preparation, and communicate this information to the GCC.</a:t>
            </a:r>
            <a:endParaRPr lang="en-GB"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GCC Survey of GSICS Users</a:t>
            </a:r>
            <a:endParaRPr lang="en-GB" dirty="0"/>
          </a:p>
        </p:txBody>
      </p:sp>
      <p:sp>
        <p:nvSpPr>
          <p:cNvPr id="3" name="Content Placeholder 2"/>
          <p:cNvSpPr>
            <a:spLocks noGrp="1"/>
          </p:cNvSpPr>
          <p:nvPr>
            <p:ph idx="1"/>
          </p:nvPr>
        </p:nvSpPr>
        <p:spPr/>
        <p:txBody>
          <a:bodyPr/>
          <a:lstStyle/>
          <a:p>
            <a:r>
              <a:rPr lang="en-GB" dirty="0" smtClean="0"/>
              <a:t>To access the survey click </a:t>
            </a:r>
            <a:r>
              <a:rPr lang="en-GB" u="sng" dirty="0" smtClean="0">
                <a:hlinkClick r:id="rId2"/>
              </a:rPr>
              <a:t>here</a:t>
            </a:r>
            <a:r>
              <a:rPr lang="en-GB" dirty="0" smtClean="0"/>
              <a:t>.  </a:t>
            </a:r>
          </a:p>
          <a:p>
            <a:r>
              <a:rPr lang="en-GB" dirty="0" smtClean="0"/>
              <a:t> You can also view results of the survey at this </a:t>
            </a:r>
            <a:r>
              <a:rPr lang="en-GB" u="sng" dirty="0" smtClean="0">
                <a:hlinkClick r:id="rId3"/>
              </a:rPr>
              <a:t>link</a:t>
            </a:r>
            <a:endParaRPr lang="en-GB" u="sng" dirty="0" smtClean="0"/>
          </a:p>
          <a:p>
            <a:r>
              <a:rPr lang="en-GB" dirty="0" smtClean="0"/>
              <a:t>Snapshot of most recent results follow…</a:t>
            </a:r>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Microwave Popular!</a:t>
            </a:r>
            <a:endParaRPr lang="en-GB" dirty="0"/>
          </a:p>
        </p:txBody>
      </p:sp>
      <p:sp>
        <p:nvSpPr>
          <p:cNvPr id="3" name="Content Placeholder 2"/>
          <p:cNvSpPr>
            <a:spLocks noGrp="1"/>
          </p:cNvSpPr>
          <p:nvPr>
            <p:ph idx="1"/>
          </p:nvPr>
        </p:nvSpPr>
        <p:spPr/>
        <p:txBody>
          <a:bodyPr/>
          <a:lstStyle/>
          <a:p>
            <a:endParaRPr lang="en-GB"/>
          </a:p>
        </p:txBody>
      </p:sp>
      <p:pic>
        <p:nvPicPr>
          <p:cNvPr id="28674" name="Picture 2"/>
          <p:cNvPicPr>
            <a:picLocks noChangeAspect="1" noChangeArrowheads="1"/>
          </p:cNvPicPr>
          <p:nvPr/>
        </p:nvPicPr>
        <p:blipFill>
          <a:blip r:embed="rId2" cstate="print"/>
          <a:srcRect t="11675" r="13757" b="53964"/>
          <a:stretch>
            <a:fillRect/>
          </a:stretch>
        </p:blipFill>
        <p:spPr bwMode="auto">
          <a:xfrm>
            <a:off x="-18187" y="1446663"/>
            <a:ext cx="9924187" cy="406703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27251</TotalTime>
  <Words>459</Words>
  <Application>Microsoft Office PowerPoint</Application>
  <PresentationFormat>A4 Paper (210x297 mm)</PresentationFormat>
  <Paragraphs>85</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Feedback from 2015 GSICS Users Workshop for Microwave Sub-Group</vt:lpstr>
      <vt:lpstr>Agenda – from GSICS Wiki</vt:lpstr>
      <vt:lpstr>Agenda</vt:lpstr>
      <vt:lpstr>Highlights</vt:lpstr>
      <vt:lpstr>Actions</vt:lpstr>
      <vt:lpstr>2015 UW Proposed Action #2 on GCC:</vt:lpstr>
      <vt:lpstr>2015 UW Proposed Action #3 on GCC:</vt:lpstr>
      <vt:lpstr>GCC Survey of GSICS Users</vt:lpstr>
      <vt:lpstr>Microwave Popular!</vt:lpstr>
      <vt:lpstr>GSICS Microwave Survey</vt:lpstr>
      <vt:lpstr>Survey Results 6 responses as of 20 Sept 2015</vt:lpstr>
      <vt:lpstr>Survey Results 6 responses as of 20 Sept 2015</vt:lpstr>
      <vt:lpstr>Summary</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Tim Hewison</cp:lastModifiedBy>
  <cp:revision>1149</cp:revision>
  <cp:lastPrinted>2006-03-06T14:11:17Z</cp:lastPrinted>
  <dcterms:created xsi:type="dcterms:W3CDTF">1997-07-23T08:21:02Z</dcterms:created>
  <dcterms:modified xsi:type="dcterms:W3CDTF">2016-01-05T15:08:45Z</dcterms:modified>
</cp:coreProperties>
</file>