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4"/>
  </p:notesMasterIdLst>
  <p:handoutMasterIdLst>
    <p:handoutMasterId r:id="rId15"/>
  </p:handoutMasterIdLst>
  <p:sldIdLst>
    <p:sldId id="943" r:id="rId2"/>
    <p:sldId id="942" r:id="rId3"/>
    <p:sldId id="956" r:id="rId4"/>
    <p:sldId id="950" r:id="rId5"/>
    <p:sldId id="957" r:id="rId6"/>
    <p:sldId id="960" r:id="rId7"/>
    <p:sldId id="961" r:id="rId8"/>
    <p:sldId id="945" r:id="rId9"/>
    <p:sldId id="949" r:id="rId10"/>
    <p:sldId id="932" r:id="rId11"/>
    <p:sldId id="959" r:id="rId12"/>
    <p:sldId id="958" r:id="rId13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A2DADE"/>
    <a:srgbClr val="4E0B55"/>
    <a:srgbClr val="EE2D24"/>
    <a:srgbClr val="3333FF"/>
    <a:srgbClr val="FF9900"/>
    <a:srgbClr val="C7A775"/>
    <a:srgbClr val="00B5EF"/>
    <a:srgbClr val="CDE3A0"/>
    <a:srgbClr val="EFC8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90" autoAdjust="0"/>
    <p:restoredTop sz="89586" autoAdjust="0"/>
  </p:normalViewPr>
  <p:slideViewPr>
    <p:cSldViewPr snapToGrid="0">
      <p:cViewPr varScale="1">
        <p:scale>
          <a:sx n="76" d="100"/>
          <a:sy n="76" d="100"/>
        </p:scale>
        <p:origin x="-1446" y="-84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B65AE-369E-4C95-A17B-21359CEF4F8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3CA6381-864B-4419-AC3F-865962E99A8A}">
      <dgm:prSet phldrT="[Text]"/>
      <dgm:spPr/>
      <dgm:t>
        <a:bodyPr/>
        <a:lstStyle/>
        <a:p>
          <a:r>
            <a:rPr lang="en-US" dirty="0" smtClean="0"/>
            <a:t>GSICS Goals</a:t>
          </a:r>
          <a:endParaRPr lang="en-US" dirty="0"/>
        </a:p>
      </dgm:t>
    </dgm:pt>
    <dgm:pt modelId="{81E0F5CB-89FA-4D5D-832A-1375E9A74BB6}" type="parTrans" cxnId="{41114AEC-3B1B-47D3-9B45-F8F7A5C6A6AD}">
      <dgm:prSet/>
      <dgm:spPr/>
      <dgm:t>
        <a:bodyPr/>
        <a:lstStyle/>
        <a:p>
          <a:endParaRPr lang="en-US"/>
        </a:p>
      </dgm:t>
    </dgm:pt>
    <dgm:pt modelId="{0096DE7F-A562-4025-A691-C9E8CA98D710}" type="sibTrans" cxnId="{41114AEC-3B1B-47D3-9B45-F8F7A5C6A6AD}">
      <dgm:prSet/>
      <dgm:spPr/>
      <dgm:t>
        <a:bodyPr/>
        <a:lstStyle/>
        <a:p>
          <a:endParaRPr lang="en-US"/>
        </a:p>
      </dgm:t>
    </dgm:pt>
    <dgm:pt modelId="{FADC63CD-007A-49BF-BF62-6B9E093F0FC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User Requirements</a:t>
          </a:r>
          <a:endParaRPr lang="en-US" dirty="0"/>
        </a:p>
      </dgm:t>
    </dgm:pt>
    <dgm:pt modelId="{39CCCB77-59D4-476B-9884-F44241FAC689}" type="parTrans" cxnId="{D1C4DB28-CDAE-4EFD-AE72-4AC0B8EC5247}">
      <dgm:prSet/>
      <dgm:spPr/>
      <dgm:t>
        <a:bodyPr/>
        <a:lstStyle/>
        <a:p>
          <a:endParaRPr lang="en-US"/>
        </a:p>
      </dgm:t>
    </dgm:pt>
    <dgm:pt modelId="{7ABF7E26-2A6B-4CA0-A6C7-4146E2661C80}" type="sibTrans" cxnId="{D1C4DB28-CDAE-4EFD-AE72-4AC0B8EC5247}">
      <dgm:prSet/>
      <dgm:spPr/>
      <dgm:t>
        <a:bodyPr/>
        <a:lstStyle/>
        <a:p>
          <a:endParaRPr lang="en-US"/>
        </a:p>
      </dgm:t>
    </dgm:pt>
    <dgm:pt modelId="{A735A8B4-8D51-4841-A976-6472DD66CB3F}">
      <dgm:prSet phldrT="[Text]"/>
      <dgm:spPr/>
      <dgm:t>
        <a:bodyPr/>
        <a:lstStyle/>
        <a:p>
          <a:r>
            <a:rPr lang="en-US" dirty="0" smtClean="0"/>
            <a:t>Vision of GRWG</a:t>
          </a:r>
          <a:endParaRPr lang="en-US" dirty="0"/>
        </a:p>
      </dgm:t>
    </dgm:pt>
    <dgm:pt modelId="{9A714D39-B48F-4213-A10E-47F59DBC0E3D}" type="parTrans" cxnId="{AC2290D6-D291-4CFA-9734-D88814AEBA30}">
      <dgm:prSet/>
      <dgm:spPr/>
      <dgm:t>
        <a:bodyPr/>
        <a:lstStyle/>
        <a:p>
          <a:endParaRPr lang="en-US"/>
        </a:p>
      </dgm:t>
    </dgm:pt>
    <dgm:pt modelId="{980AEE5C-E133-4F5E-B66B-383F2FC4708A}" type="sibTrans" cxnId="{AC2290D6-D291-4CFA-9734-D88814AEBA30}">
      <dgm:prSet/>
      <dgm:spPr/>
      <dgm:t>
        <a:bodyPr/>
        <a:lstStyle/>
        <a:p>
          <a:endParaRPr lang="en-US"/>
        </a:p>
      </dgm:t>
    </dgm:pt>
    <dgm:pt modelId="{733A12F1-C612-4649-B939-AB68669F78CF}" type="pres">
      <dgm:prSet presAssocID="{6E8B65AE-369E-4C95-A17B-21359CEF4F81}" presName="compositeShape" presStyleCnt="0">
        <dgm:presLayoutVars>
          <dgm:chMax val="7"/>
          <dgm:dir/>
          <dgm:resizeHandles val="exact"/>
        </dgm:presLayoutVars>
      </dgm:prSet>
      <dgm:spPr/>
    </dgm:pt>
    <dgm:pt modelId="{362D6C62-D11C-403F-BED7-EEF84C5484BB}" type="pres">
      <dgm:prSet presAssocID="{C3CA6381-864B-4419-AC3F-865962E99A8A}" presName="circ1" presStyleLbl="vennNode1" presStyleIdx="0" presStyleCnt="3" custLinFactNeighborX="-901"/>
      <dgm:spPr/>
      <dgm:t>
        <a:bodyPr/>
        <a:lstStyle/>
        <a:p>
          <a:endParaRPr lang="en-US"/>
        </a:p>
      </dgm:t>
    </dgm:pt>
    <dgm:pt modelId="{247B51AD-92E2-4154-A90B-3546B39AC188}" type="pres">
      <dgm:prSet presAssocID="{C3CA6381-864B-4419-AC3F-865962E99A8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7D44A-DF42-4BAC-9D22-2941F17EA264}" type="pres">
      <dgm:prSet presAssocID="{FADC63CD-007A-49BF-BF62-6B9E093F0FC6}" presName="circ2" presStyleLbl="vennNode1" presStyleIdx="1" presStyleCnt="3" custScaleX="105068" custLinFactNeighborX="9910" custLinFactNeighborY="2083"/>
      <dgm:spPr/>
      <dgm:t>
        <a:bodyPr/>
        <a:lstStyle/>
        <a:p>
          <a:endParaRPr lang="en-US"/>
        </a:p>
      </dgm:t>
    </dgm:pt>
    <dgm:pt modelId="{EAB9D2FB-B981-4D50-8DAF-B73F0241AC63}" type="pres">
      <dgm:prSet presAssocID="{FADC63CD-007A-49BF-BF62-6B9E093F0F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6D69A-DFA2-4BAE-BC74-3B6182BF4205}" type="pres">
      <dgm:prSet presAssocID="{A735A8B4-8D51-4841-A976-6472DD66CB3F}" presName="circ3" presStyleLbl="vennNode1" presStyleIdx="2" presStyleCnt="3" custScaleX="109497"/>
      <dgm:spPr/>
      <dgm:t>
        <a:bodyPr/>
        <a:lstStyle/>
        <a:p>
          <a:endParaRPr lang="en-US"/>
        </a:p>
      </dgm:t>
    </dgm:pt>
    <dgm:pt modelId="{EAA5F5B6-D7E5-41FD-9B51-038464A03CBD}" type="pres">
      <dgm:prSet presAssocID="{A735A8B4-8D51-4841-A976-6472DD66CB3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CB02F-532B-4D12-A46F-EA7C3B423DD8}" type="presOf" srcId="{C3CA6381-864B-4419-AC3F-865962E99A8A}" destId="{247B51AD-92E2-4154-A90B-3546B39AC188}" srcOrd="1" destOrd="0" presId="urn:microsoft.com/office/officeart/2005/8/layout/venn1"/>
    <dgm:cxn modelId="{F972D6D8-A21D-4A59-ABFB-B15B8A7BD27B}" type="presOf" srcId="{A735A8B4-8D51-4841-A976-6472DD66CB3F}" destId="{EAA5F5B6-D7E5-41FD-9B51-038464A03CBD}" srcOrd="1" destOrd="0" presId="urn:microsoft.com/office/officeart/2005/8/layout/venn1"/>
    <dgm:cxn modelId="{C05B1638-2307-4E45-B98C-A4F1E422FDC9}" type="presOf" srcId="{A735A8B4-8D51-4841-A976-6472DD66CB3F}" destId="{1226D69A-DFA2-4BAE-BC74-3B6182BF4205}" srcOrd="0" destOrd="0" presId="urn:microsoft.com/office/officeart/2005/8/layout/venn1"/>
    <dgm:cxn modelId="{AC2290D6-D291-4CFA-9734-D88814AEBA30}" srcId="{6E8B65AE-369E-4C95-A17B-21359CEF4F81}" destId="{A735A8B4-8D51-4841-A976-6472DD66CB3F}" srcOrd="2" destOrd="0" parTransId="{9A714D39-B48F-4213-A10E-47F59DBC0E3D}" sibTransId="{980AEE5C-E133-4F5E-B66B-383F2FC4708A}"/>
    <dgm:cxn modelId="{D1C4DB28-CDAE-4EFD-AE72-4AC0B8EC5247}" srcId="{6E8B65AE-369E-4C95-A17B-21359CEF4F81}" destId="{FADC63CD-007A-49BF-BF62-6B9E093F0FC6}" srcOrd="1" destOrd="0" parTransId="{39CCCB77-59D4-476B-9884-F44241FAC689}" sibTransId="{7ABF7E26-2A6B-4CA0-A6C7-4146E2661C80}"/>
    <dgm:cxn modelId="{3BED647B-CE35-4FC9-8F2B-5854FD35617B}" type="presOf" srcId="{FADC63CD-007A-49BF-BF62-6B9E093F0FC6}" destId="{D5F7D44A-DF42-4BAC-9D22-2941F17EA264}" srcOrd="0" destOrd="0" presId="urn:microsoft.com/office/officeart/2005/8/layout/venn1"/>
    <dgm:cxn modelId="{1F0F5285-E98E-4872-88A9-0576175BA3AA}" type="presOf" srcId="{FADC63CD-007A-49BF-BF62-6B9E093F0FC6}" destId="{EAB9D2FB-B981-4D50-8DAF-B73F0241AC63}" srcOrd="1" destOrd="0" presId="urn:microsoft.com/office/officeart/2005/8/layout/venn1"/>
    <dgm:cxn modelId="{41114AEC-3B1B-47D3-9B45-F8F7A5C6A6AD}" srcId="{6E8B65AE-369E-4C95-A17B-21359CEF4F81}" destId="{C3CA6381-864B-4419-AC3F-865962E99A8A}" srcOrd="0" destOrd="0" parTransId="{81E0F5CB-89FA-4D5D-832A-1375E9A74BB6}" sibTransId="{0096DE7F-A562-4025-A691-C9E8CA98D710}"/>
    <dgm:cxn modelId="{02E74ECF-2E97-4FA1-BDE2-28DB91F256C5}" type="presOf" srcId="{C3CA6381-864B-4419-AC3F-865962E99A8A}" destId="{362D6C62-D11C-403F-BED7-EEF84C5484BB}" srcOrd="0" destOrd="0" presId="urn:microsoft.com/office/officeart/2005/8/layout/venn1"/>
    <dgm:cxn modelId="{55730FBC-0EFE-407A-94CA-F185193E829B}" type="presOf" srcId="{6E8B65AE-369E-4C95-A17B-21359CEF4F81}" destId="{733A12F1-C612-4649-B939-AB68669F78CF}" srcOrd="0" destOrd="0" presId="urn:microsoft.com/office/officeart/2005/8/layout/venn1"/>
    <dgm:cxn modelId="{E40F9736-A581-454C-9A2F-8144484518F0}" type="presParOf" srcId="{733A12F1-C612-4649-B939-AB68669F78CF}" destId="{362D6C62-D11C-403F-BED7-EEF84C5484BB}" srcOrd="0" destOrd="0" presId="urn:microsoft.com/office/officeart/2005/8/layout/venn1"/>
    <dgm:cxn modelId="{A91E4780-1507-4AD8-A84A-91E0A3A9E375}" type="presParOf" srcId="{733A12F1-C612-4649-B939-AB68669F78CF}" destId="{247B51AD-92E2-4154-A90B-3546B39AC188}" srcOrd="1" destOrd="0" presId="urn:microsoft.com/office/officeart/2005/8/layout/venn1"/>
    <dgm:cxn modelId="{E82285DF-A604-43D0-8248-2530CCC3D62E}" type="presParOf" srcId="{733A12F1-C612-4649-B939-AB68669F78CF}" destId="{D5F7D44A-DF42-4BAC-9D22-2941F17EA264}" srcOrd="2" destOrd="0" presId="urn:microsoft.com/office/officeart/2005/8/layout/venn1"/>
    <dgm:cxn modelId="{779D1731-2190-4F44-8F2B-73E51FB3435D}" type="presParOf" srcId="{733A12F1-C612-4649-B939-AB68669F78CF}" destId="{EAB9D2FB-B981-4D50-8DAF-B73F0241AC63}" srcOrd="3" destOrd="0" presId="urn:microsoft.com/office/officeart/2005/8/layout/venn1"/>
    <dgm:cxn modelId="{CF612A04-6F3B-48D4-946D-BA8826B266C8}" type="presParOf" srcId="{733A12F1-C612-4649-B939-AB68669F78CF}" destId="{1226D69A-DFA2-4BAE-BC74-3B6182BF4205}" srcOrd="4" destOrd="0" presId="urn:microsoft.com/office/officeart/2005/8/layout/venn1"/>
    <dgm:cxn modelId="{C830170F-FB4F-495F-8764-5FEE52E02AFB}" type="presParOf" srcId="{733A12F1-C612-4649-B939-AB68669F78CF}" destId="{EAA5F5B6-D7E5-41FD-9B51-038464A03CB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2D6C62-D11C-403F-BED7-EEF84C5484BB}">
      <dsp:nvSpPr>
        <dsp:cNvPr id="0" name=""/>
        <dsp:cNvSpPr/>
      </dsp:nvSpPr>
      <dsp:spPr>
        <a:xfrm>
          <a:off x="1950212" y="36457"/>
          <a:ext cx="1749972" cy="17499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GSICS Goals</a:t>
          </a:r>
          <a:endParaRPr lang="en-US" sz="1500" kern="1200" dirty="0"/>
        </a:p>
      </dsp:txBody>
      <dsp:txXfrm>
        <a:off x="2183542" y="342702"/>
        <a:ext cx="1283313" cy="787487"/>
      </dsp:txXfrm>
    </dsp:sp>
    <dsp:sp modelId="{D5F7D44A-DF42-4BAC-9D22-2941F17EA264}">
      <dsp:nvSpPr>
        <dsp:cNvPr id="0" name=""/>
        <dsp:cNvSpPr/>
      </dsp:nvSpPr>
      <dsp:spPr>
        <a:xfrm>
          <a:off x="2726506" y="1166642"/>
          <a:ext cx="1838661" cy="174997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User Requirements</a:t>
          </a:r>
          <a:endParaRPr lang="en-US" sz="1500" kern="1200" dirty="0"/>
        </a:p>
      </dsp:txBody>
      <dsp:txXfrm>
        <a:off x="3288830" y="1618718"/>
        <a:ext cx="1103196" cy="962484"/>
      </dsp:txXfrm>
    </dsp:sp>
    <dsp:sp modelId="{1226D69A-DFA2-4BAE-BC74-3B6182BF4205}">
      <dsp:nvSpPr>
        <dsp:cNvPr id="0" name=""/>
        <dsp:cNvSpPr/>
      </dsp:nvSpPr>
      <dsp:spPr>
        <a:xfrm>
          <a:off x="1251433" y="1130190"/>
          <a:ext cx="1916167" cy="17499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Vision of GRWG</a:t>
          </a:r>
          <a:endParaRPr lang="en-US" sz="1500" kern="1200" dirty="0"/>
        </a:p>
      </dsp:txBody>
      <dsp:txXfrm>
        <a:off x="1431872" y="1582266"/>
        <a:ext cx="1149700" cy="962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05 January 2016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05 January 2016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05 January 2016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3551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05 January 2016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In looking over old presentations on GSICS products, </a:t>
            </a:r>
            <a:r>
              <a:rPr lang="en-US" b="0" dirty="0" err="1" smtClean="0"/>
              <a:t>Manik</a:t>
            </a:r>
            <a:r>
              <a:rPr lang="en-US" b="0" dirty="0" smtClean="0"/>
              <a:t> provided me with a couple on the GSICS Information Services and Products Roster (GISPR). I'm attaching one to show that we are just following a natural evolution. I do want to make it clear that I am not proposing that most of these all go through the GPPA or other reviews or become named, blessed, hosted GSICS products.</a:t>
            </a:r>
          </a:p>
          <a:p>
            <a:r>
              <a:rPr lang="en-US" dirty="0" smtClean="0"/>
              <a:t>http://www.star.nesdis.noaa.gov/smcd/GCC/documents/GRWG/200901/DAY1_1445_Iacovazzi_GCC_GISPR.pdf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05 January 2016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imss.ssec.wisc.edu/itwg/itsc/itsc19/program/posters/1p_11_delrio_faulwetter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b="0" dirty="0" smtClean="0"/>
              <a:t>GSICS MW products and a path forward.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99213" y="4429125"/>
            <a:ext cx="7944787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 Manik Bali, Ralph Ferraro Larry Flynn, and Cheng-</a:t>
            </a:r>
            <a:r>
              <a:rPr lang="en-US" dirty="0" err="1" smtClean="0">
                <a:solidFill>
                  <a:srgbClr val="002060"/>
                </a:solidFill>
              </a:rPr>
              <a:t>Zhi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Zou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b="0" dirty="0" smtClean="0">
                <a:solidFill>
                  <a:srgbClr val="002060"/>
                </a:solidFill>
              </a:rPr>
              <a:t>MW Subgroup Meeting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b="0" dirty="0" smtClean="0">
                <a:solidFill>
                  <a:srgbClr val="002060"/>
                </a:solidFill>
              </a:rPr>
              <a:t>January 6, 2016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343" y="0"/>
            <a:ext cx="7231991" cy="555665"/>
          </a:xfrm>
        </p:spPr>
        <p:txBody>
          <a:bodyPr/>
          <a:lstStyle/>
          <a:p>
            <a:r>
              <a:rPr lang="en-US" dirty="0" smtClean="0"/>
              <a:t>Interaction with GPM-X Cal and CEOS WGCV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67650"/>
            <a:ext cx="8915400" cy="2222391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In terms of developing GSICS Products for Microwave instruments, the considerations should be</a:t>
            </a:r>
            <a:r>
              <a:rPr lang="en-US" sz="2000" b="0" dirty="0" smtClean="0"/>
              <a:t>:</a:t>
            </a:r>
          </a:p>
          <a:p>
            <a:pPr>
              <a:buNone/>
            </a:pPr>
            <a:r>
              <a:rPr lang="en-US" sz="2000" b="0" dirty="0" smtClean="0"/>
              <a:t>1.  </a:t>
            </a:r>
            <a:r>
              <a:rPr lang="en-US" sz="2000" b="0" u="sng" dirty="0" smtClean="0">
                <a:solidFill>
                  <a:srgbClr val="FF0000"/>
                </a:solidFill>
              </a:rPr>
              <a:t>What are the user’s requirements for inter-calibration products?</a:t>
            </a:r>
          </a:p>
          <a:p>
            <a:pPr>
              <a:buNone/>
            </a:pPr>
            <a:r>
              <a:rPr lang="en-US" sz="2000" b="0" dirty="0" smtClean="0"/>
              <a:t>2.   What can we do to meet the desired performance?</a:t>
            </a:r>
          </a:p>
          <a:p>
            <a:pPr>
              <a:buNone/>
            </a:pPr>
            <a:r>
              <a:rPr lang="en-US" sz="2000" b="0" dirty="0" smtClean="0"/>
              <a:t>3.   Can we make products that fit within existing GSICS Conventions and systems?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074" y="3113690"/>
            <a:ext cx="36480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761185" y="3168869"/>
            <a:ext cx="472965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Cheng-</a:t>
            </a:r>
            <a:r>
              <a:rPr lang="en-US" sz="15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Zhi</a:t>
            </a:r>
            <a:r>
              <a:rPr lang="en-US" sz="15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Zou</a:t>
            </a:r>
            <a:r>
              <a:rPr lang="en-US" sz="15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leading the interaction with WGCV</a:t>
            </a:r>
          </a:p>
          <a:p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MWSG Chair to have a  communication with GSICS on how WGCV  can offer support on best practices.</a:t>
            </a:r>
          </a:p>
          <a:p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WGCV Secretariat to send out the list of potential  GSICS-WGCV Cooperation items outlined by  GSICS to each subgroup chair</a:t>
            </a:r>
          </a:p>
          <a:p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WGCV (Completed) Subgroup Chairs to identify and prioritize  specific activity areas for interaction with  GSICS.</a:t>
            </a:r>
          </a:p>
          <a:p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820" y="6334780"/>
            <a:ext cx="7345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MW subgroup has close links with GPM-X Cal  and CEOS-WGCV and will focus on building these relationships in 2016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65724"/>
            <a:ext cx="8915400" cy="4525963"/>
          </a:xfrm>
        </p:spPr>
        <p:txBody>
          <a:bodyPr/>
          <a:lstStyle/>
          <a:p>
            <a:r>
              <a:rPr lang="en-US" dirty="0" smtClean="0"/>
              <a:t>Efforts are underway to identify in-orbit references to open the gates for inter- comparisons and inter- comparison product </a:t>
            </a:r>
            <a:r>
              <a:rPr lang="en-US" smtClean="0"/>
              <a:t>generation</a:t>
            </a:r>
            <a:r>
              <a:rPr lang="en-US" smtClean="0"/>
              <a:t>.</a:t>
            </a:r>
            <a:endParaRPr lang="en-US" dirty="0" smtClean="0"/>
          </a:p>
          <a:p>
            <a:r>
              <a:rPr lang="en-US" dirty="0" smtClean="0"/>
              <a:t>Provide algorithms and data bases to the MW community (GCC working on a GPPA stamp to deliverables).</a:t>
            </a:r>
          </a:p>
          <a:p>
            <a:r>
              <a:rPr lang="en-US" dirty="0" smtClean="0"/>
              <a:t>Identify best practices for Pre and Post flight characterization .</a:t>
            </a:r>
          </a:p>
          <a:p>
            <a:r>
              <a:rPr lang="en-US" dirty="0" smtClean="0"/>
              <a:t>Ties with GPM-X and WGCV can be further strengthened.</a:t>
            </a:r>
          </a:p>
          <a:p>
            <a:r>
              <a:rPr lang="en-US" dirty="0" smtClean="0"/>
              <a:t>A package for root cause analysis/analytics on the ICVS can be delivered.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those who may be coming to the GRWG/GDWG, we can focus on these and other topics during planned ½ day meeting of MW Sub-Group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2901" y="3109693"/>
            <a:ext cx="1899558" cy="7511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995" y="61359"/>
            <a:ext cx="7016750" cy="533400"/>
          </a:xfrm>
        </p:spPr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683" y="1626860"/>
            <a:ext cx="8781392" cy="2538849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Introduction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Results of the User Feedback</a:t>
            </a:r>
            <a:endParaRPr lang="en-US" b="1" dirty="0" smtClean="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00"/>
                </a:solidFill>
              </a:rPr>
              <a:t>MW In-Orbit references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00"/>
                </a:solidFill>
              </a:rPr>
              <a:t>What are potential GSICS Products?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Summary 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 lvl="4"/>
            <a:endParaRPr lang="en-US" sz="1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95300" y="6400800"/>
            <a:ext cx="29718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r>
              <a:rPr lang="en-US" dirty="0" smtClean="0"/>
              <a:t>04/08//2013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400800"/>
            <a:ext cx="19812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fld id="{E8869016-7DEB-43E2-B220-9D5667D88CC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User Feedback survey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815" y="725715"/>
            <a:ext cx="8915400" cy="293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632" y="3796846"/>
            <a:ext cx="73628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77371" y="5996226"/>
            <a:ext cx="9528629" cy="86177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begin with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Need a platform for providing corrected radiances</a:t>
            </a:r>
          </a:p>
          <a:p>
            <a:pPr lvl="1"/>
            <a:r>
              <a:rPr lang="en-US" sz="15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                Platform could consist of in-orbit references &amp; algorithm to meet </a:t>
            </a:r>
          </a:p>
          <a:p>
            <a:pPr lvl="1"/>
            <a:r>
              <a:rPr lang="en-US" sz="15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                &amp; backed by tools such as ICVS to enable root cause analysis.</a:t>
            </a:r>
            <a:endParaRPr lang="en-US" sz="150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4897"/>
            <a:ext cx="9906000" cy="1631724"/>
          </a:xfrm>
        </p:spPr>
        <p:txBody>
          <a:bodyPr/>
          <a:lstStyle/>
          <a:p>
            <a:r>
              <a:rPr lang="en-US" sz="2000" b="0" dirty="0" smtClean="0">
                <a:latin typeface="Arial" pitchFamily="34" charset="0"/>
                <a:cs typeface="Arial" pitchFamily="34" charset="0"/>
              </a:rPr>
              <a:t>The MW subgroup was re-formed in 2013.</a:t>
            </a:r>
          </a:p>
          <a:p>
            <a:r>
              <a:rPr lang="en-US" sz="2000" b="0" dirty="0" smtClean="0">
                <a:latin typeface="Arial" pitchFamily="34" charset="0"/>
                <a:cs typeface="Arial" pitchFamily="34" charset="0"/>
              </a:rPr>
              <a:t>The GPM-X Cal  and the CEOS-WGCV are closely linked with GSICS MW subgroup activities.</a:t>
            </a:r>
          </a:p>
          <a:p>
            <a:r>
              <a:rPr lang="en-US" sz="2000" b="0" dirty="0" smtClean="0">
                <a:latin typeface="Arial" pitchFamily="34" charset="0"/>
                <a:cs typeface="Arial" pitchFamily="34" charset="0"/>
              </a:rPr>
              <a:t>Currently the subgroup has no products but discussions to identify products and deliverables are underway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8860" y="696507"/>
            <a:ext cx="87713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2000" dirty="0" smtClean="0">
                <a:solidFill>
                  <a:schemeClr val="tx1"/>
                </a:solidFill>
              </a:rPr>
              <a:t>Do we currently have MW cross calibration products ?  </a:t>
            </a:r>
            <a:r>
              <a:rPr lang="en-US" sz="2000" dirty="0" smtClean="0">
                <a:solidFill>
                  <a:srgbClr val="FF0000"/>
                </a:solidFill>
              </a:rPr>
              <a:t>NO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3374" y="6022428"/>
            <a:ext cx="6218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Factors that help in identification of MW products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99920" y="3014465"/>
          <a:ext cx="5643179" cy="2916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181601" y="3106057"/>
            <a:ext cx="4405084" cy="2905682"/>
            <a:chOff x="5167087" y="3207657"/>
            <a:chExt cx="4405084" cy="2905682"/>
          </a:xfrm>
        </p:grpSpPr>
        <p:sp>
          <p:nvSpPr>
            <p:cNvPr id="8" name="TextBox 7"/>
            <p:cNvSpPr txBox="1"/>
            <p:nvPr/>
          </p:nvSpPr>
          <p:spPr>
            <a:xfrm>
              <a:off x="5167087" y="4020458"/>
              <a:ext cx="4405084" cy="209288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endParaRPr lang="en-US" b="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           </a:t>
              </a:r>
              <a:r>
                <a:rPr lang="en-US" sz="1600" u="sng" dirty="0" smtClean="0">
                  <a:solidFill>
                    <a:schemeClr val="tx1"/>
                  </a:solidFill>
                </a:rPr>
                <a:t>Commitment from agency</a:t>
              </a:r>
            </a:p>
            <a:p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/>
                <a:t>A verification/validation report.</a:t>
              </a:r>
            </a:p>
            <a:p>
              <a:r>
                <a:rPr lang="en-US" sz="1600" dirty="0" smtClean="0"/>
                <a:t>         -impact assessment -&gt;</a:t>
              </a:r>
            </a:p>
            <a:p>
              <a:r>
                <a:rPr lang="en-US" sz="1600" dirty="0" smtClean="0"/>
                <a:t> How does the product help the agency</a:t>
              </a:r>
            </a:p>
            <a:p>
              <a:endParaRPr lang="en-US" sz="1600" dirty="0" smtClean="0"/>
            </a:p>
            <a:p>
              <a:r>
                <a:rPr lang="en-US" sz="1600" dirty="0" smtClean="0"/>
                <a:t>A Review Board report.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63658" y="3207657"/>
              <a:ext cx="91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</a:t>
              </a:r>
              <a:r>
                <a:rPr lang="en-US" sz="4000" dirty="0" smtClean="0">
                  <a:solidFill>
                    <a:schemeClr val="tx2">
                      <a:lumMod val="75000"/>
                    </a:schemeClr>
                  </a:solidFill>
                </a:rPr>
                <a:t>+</a:t>
              </a:r>
              <a:endParaRPr lang="en-US" sz="4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In-orbit references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8860" y="696507"/>
            <a:ext cx="8762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2400" dirty="0" smtClean="0">
                <a:solidFill>
                  <a:schemeClr val="tx1"/>
                </a:solidFill>
              </a:rPr>
              <a:t>Do we currently have in-orbit references  for MW ?  </a:t>
            </a:r>
            <a:r>
              <a:rPr lang="en-US" sz="2400" dirty="0" smtClean="0">
                <a:solidFill>
                  <a:srgbClr val="FF0000"/>
                </a:solidFill>
              </a:rPr>
              <a:t>NO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98714" y="1901371"/>
            <a:ext cx="8915400" cy="320879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AMSU/MSU L1B FCDR for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bands resembles a typical in-orbit reference that is stable and accurate.</a:t>
            </a:r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Has scan angle corrected radiances</a:t>
            </a:r>
          </a:p>
          <a:p>
            <a:pPr lvl="1"/>
            <a:r>
              <a:rPr lang="en-US" sz="2800" dirty="0" smtClean="0"/>
              <a:t>Trends  have been removed</a:t>
            </a:r>
          </a:p>
          <a:p>
            <a:pPr lvl="1"/>
            <a:r>
              <a:rPr lang="en-US" sz="2800" dirty="0" smtClean="0"/>
              <a:t>Undergone stringent quality assurance test</a:t>
            </a:r>
          </a:p>
          <a:p>
            <a:pPr lvl="1"/>
            <a:r>
              <a:rPr lang="en-US" sz="2800" dirty="0" smtClean="0"/>
              <a:t>Real time quality flags for each pixel come with the product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AMSU/MSU FCDR as a reference: Current progress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75547" y="903514"/>
            <a:ext cx="8915400" cy="4829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marL="742359" marR="0" lvl="1" indent="-28552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Coded and Setup an AMSU – ATMS inter-comparison SNO algorithm</a:t>
            </a:r>
          </a:p>
          <a:p>
            <a:pPr marL="742359" marR="0" lvl="1" indent="-28552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NOAA-GDWG has helped AMSU FCDR resemble a typical MW orbit file – scan time stamps that can be used to generate SNO’s, uniformity of file format (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etCDF4) across time spans has been achieved. </a:t>
            </a:r>
          </a:p>
          <a:p>
            <a:pPr marL="742359" marR="0" lvl="1" indent="-28552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Computed AMSU footprint size </a:t>
            </a:r>
          </a:p>
          <a:p>
            <a:pPr marL="742359" marR="0" lvl="1" indent="-28552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Created a three month database of AMSU-FCDR – ATMS collocations.</a:t>
            </a:r>
          </a:p>
          <a:p>
            <a:pPr marL="1598925" marR="0" lvl="3" indent="-22841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Scan angle corrected BT included that resemble RVS   corrected IASI/VIIRS  radiances and are used     as reference.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Next steps- analyze the collocations data set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 we have an in-orbit reference we can generate</a:t>
            </a:r>
            <a:r>
              <a:rPr kumimoji="0" 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in-orbit cross</a:t>
            </a:r>
            <a:r>
              <a:rPr kumimoji="0" 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calibration</a:t>
            </a:r>
            <a:r>
              <a:rPr kumimoji="0" 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products 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SATMS –AMSU-A 55.5 </a:t>
            </a:r>
            <a:r>
              <a:rPr lang="en-US" dirty="0" err="1" smtClean="0"/>
              <a:t>GhZ</a:t>
            </a:r>
            <a:r>
              <a:rPr lang="en-US" dirty="0" smtClean="0"/>
              <a:t> bias [NOAA-18] </a:t>
            </a:r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60" y="4167787"/>
            <a:ext cx="5651195" cy="269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zenithang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3167" y="582367"/>
            <a:ext cx="4549036" cy="3639000"/>
          </a:xfrm>
          <a:prstGeom prst="rect">
            <a:avLst/>
          </a:prstGeom>
        </p:spPr>
      </p:pic>
      <p:pic>
        <p:nvPicPr>
          <p:cNvPr id="8" name="Picture 7" descr="atms_amsu_55ghz.png"/>
          <p:cNvPicPr>
            <a:picLocks noChangeAspect="1"/>
          </p:cNvPicPr>
          <p:nvPr/>
        </p:nvPicPr>
        <p:blipFill>
          <a:blip r:embed="rId5" cstate="print"/>
          <a:srcRect b="5028"/>
          <a:stretch>
            <a:fillRect/>
          </a:stretch>
        </p:blipFill>
        <p:spPr>
          <a:xfrm>
            <a:off x="225468" y="641573"/>
            <a:ext cx="4546948" cy="34543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30674" y="3244241"/>
            <a:ext cx="14655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Offset = -0.29 K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25227" y="4196219"/>
            <a:ext cx="3557392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u="sng" dirty="0" smtClean="0">
                <a:solidFill>
                  <a:schemeClr val="tx1"/>
                </a:solidFill>
              </a:rPr>
              <a:t>Oct 15- 31, 2015 data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Stable temperature dependent bias</a:t>
            </a:r>
          </a:p>
          <a:p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Zenith angle dependence similar to model calculations</a:t>
            </a:r>
          </a:p>
          <a:p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Reference Plot Curtsey </a:t>
            </a:r>
          </a:p>
          <a:p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https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://cimss.ssec.wisc.edu/itwg/itsc/itsc19/program/posters/1p_11_delrio_faulwetter.pdf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481957" y="0"/>
            <a:ext cx="6685641" cy="555665"/>
          </a:xfrm>
        </p:spPr>
        <p:txBody>
          <a:bodyPr/>
          <a:lstStyle/>
          <a:p>
            <a:pPr lvl="6"/>
            <a:r>
              <a:rPr lang="en-US" sz="2300" b="1" dirty="0" smtClean="0">
                <a:solidFill>
                  <a:srgbClr val="000000"/>
                </a:solidFill>
              </a:rPr>
              <a:t>Potential GSICS MW Products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09945" y="827314"/>
            <a:ext cx="9496055" cy="5533611"/>
          </a:xfrm>
        </p:spPr>
        <p:txBody>
          <a:bodyPr/>
          <a:lstStyle/>
          <a:p>
            <a:r>
              <a:rPr lang="en-US" sz="1800" dirty="0" smtClean="0"/>
              <a:t>MW products come in two classes:</a:t>
            </a:r>
          </a:p>
          <a:p>
            <a:pPr lvl="1"/>
            <a:r>
              <a:rPr lang="en-US" sz="1600" dirty="0" smtClean="0"/>
              <a:t>Retrospective type products (FCDR “components” – geolocation, scan biases, intersatellite corrections, etc.)</a:t>
            </a:r>
          </a:p>
          <a:p>
            <a:pPr lvl="1"/>
            <a:r>
              <a:rPr lang="en-US" sz="1600" dirty="0" smtClean="0"/>
              <a:t>Forward looking (quasi-real time) products</a:t>
            </a:r>
          </a:p>
          <a:p>
            <a:r>
              <a:rPr lang="en-US" sz="1800" dirty="0" smtClean="0"/>
              <a:t>A possible path forward:</a:t>
            </a:r>
          </a:p>
          <a:p>
            <a:pPr lvl="1"/>
            <a:r>
              <a:rPr lang="en-US" sz="1600" dirty="0" smtClean="0"/>
              <a:t>Determine from users what specific MW products they would like to see from GSICS (A question posed in last User’s Meeting)</a:t>
            </a:r>
          </a:p>
          <a:p>
            <a:pPr>
              <a:buNone/>
            </a:pPr>
            <a:r>
              <a:rPr lang="en-US" sz="1700" u="sng" dirty="0" smtClean="0">
                <a:solidFill>
                  <a:srgbClr val="002060"/>
                </a:solidFill>
              </a:rPr>
              <a:t>User Response from survey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>
              <a:buNone/>
            </a:pPr>
            <a:r>
              <a:rPr lang="en-US" sz="14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Larry,  GSICS Annual Meeting, Delhi,  April 2015</a:t>
            </a:r>
            <a:endParaRPr lang="en-US" sz="1800" i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b="42667"/>
          <a:stretch>
            <a:fillRect/>
          </a:stretch>
        </p:blipFill>
        <p:spPr bwMode="auto">
          <a:xfrm>
            <a:off x="346434" y="3321991"/>
            <a:ext cx="9330960" cy="2597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1371" y="6073170"/>
            <a:ext cx="75546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</a:rPr>
              <a:t>Can we consider corrected radiances (and corrections) for AMSU, ATMS, GMI, MHS as GSICS products?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94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051" y="0"/>
            <a:ext cx="8915400" cy="514047"/>
          </a:xfrm>
        </p:spPr>
        <p:txBody>
          <a:bodyPr/>
          <a:lstStyle/>
          <a:p>
            <a:r>
              <a:rPr lang="en-US" sz="3600" dirty="0" smtClean="0"/>
              <a:t>More possible MW deliverables and products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302" y="933061"/>
            <a:ext cx="7279352" cy="5316653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Level 1 adjustments and corrections  </a:t>
            </a:r>
            <a:r>
              <a:rPr lang="en-US" sz="2600" dirty="0" smtClean="0"/>
              <a:t>(Result in Classical products)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Methods (e.g., SNO or double difference)</a:t>
            </a:r>
          </a:p>
          <a:p>
            <a:pPr lvl="1"/>
            <a:r>
              <a:rPr lang="en-US" sz="2200" dirty="0" smtClean="0"/>
              <a:t>Need to address</a:t>
            </a:r>
          </a:p>
          <a:p>
            <a:pPr lvl="2"/>
            <a:r>
              <a:rPr lang="en-US" sz="2200" dirty="0" smtClean="0"/>
              <a:t>References, transfers, stability</a:t>
            </a:r>
          </a:p>
          <a:p>
            <a:pPr lvl="2"/>
            <a:r>
              <a:rPr lang="en-US" sz="2200" dirty="0" smtClean="0"/>
              <a:t>Spectral region idiosyncrasies</a:t>
            </a:r>
          </a:p>
          <a:p>
            <a:r>
              <a:rPr lang="en-US" sz="2600" dirty="0" smtClean="0"/>
              <a:t>Satellite and Instrument Data Bases</a:t>
            </a:r>
          </a:p>
          <a:p>
            <a:pPr lvl="1"/>
            <a:r>
              <a:rPr lang="en-US" sz="2200" dirty="0" smtClean="0"/>
              <a:t>OSCAR (SRF -&gt; product, etc.)</a:t>
            </a:r>
          </a:p>
          <a:p>
            <a:pPr lvl="1"/>
            <a:r>
              <a:rPr lang="en-US" sz="2200" dirty="0" smtClean="0"/>
              <a:t>Provide Geolocation and FOVs</a:t>
            </a:r>
          </a:p>
          <a:p>
            <a:pPr lvl="1"/>
            <a:r>
              <a:rPr lang="en-US" sz="2200" dirty="0" smtClean="0"/>
              <a:t>Identify and catalog anomalies and periods of coverage </a:t>
            </a:r>
          </a:p>
          <a:p>
            <a:r>
              <a:rPr lang="en-US" sz="2600" dirty="0" smtClean="0"/>
              <a:t>FCDRs and ECVs</a:t>
            </a:r>
          </a:p>
          <a:p>
            <a:pPr lvl="1"/>
            <a:r>
              <a:rPr lang="en-US" sz="2200" dirty="0" smtClean="0"/>
              <a:t>Users for reanalysis versus real time</a:t>
            </a:r>
          </a:p>
          <a:p>
            <a:pPr lvl="1"/>
            <a:r>
              <a:rPr lang="en-US" sz="2200" dirty="0" smtClean="0"/>
              <a:t>Components, homogenization approach (Documented, reviewed algorithms)</a:t>
            </a:r>
          </a:p>
          <a:p>
            <a:pPr lvl="1"/>
            <a:r>
              <a:rPr lang="en-US" sz="2200" dirty="0" smtClean="0"/>
              <a:t>MW FCDR to GSICS Product example for discussion</a:t>
            </a:r>
          </a:p>
          <a:p>
            <a:r>
              <a:rPr lang="en-US" sz="2600" dirty="0" smtClean="0"/>
              <a:t>References </a:t>
            </a:r>
            <a:r>
              <a:rPr lang="en-US" sz="2600" dirty="0" smtClean="0">
                <a:solidFill>
                  <a:srgbClr val="FFC000"/>
                </a:solidFill>
              </a:rPr>
              <a:t>(These cover all spectral regions not just MW.)</a:t>
            </a:r>
          </a:p>
          <a:p>
            <a:pPr lvl="1"/>
            <a:r>
              <a:rPr lang="en-US" sz="2200" dirty="0" smtClean="0"/>
              <a:t>Solar</a:t>
            </a:r>
          </a:p>
          <a:p>
            <a:pPr lvl="1"/>
            <a:r>
              <a:rPr lang="en-US" sz="2200" dirty="0" smtClean="0"/>
              <a:t>Lunar (ROLO and GIRO)</a:t>
            </a:r>
          </a:p>
          <a:p>
            <a:pPr lvl="1"/>
            <a:r>
              <a:rPr lang="en-US" sz="2200" dirty="0" smtClean="0"/>
              <a:t>DCC (radiance levels, frequencies?)</a:t>
            </a:r>
          </a:p>
          <a:p>
            <a:pPr lvl="1"/>
            <a:r>
              <a:rPr lang="en-US" sz="2200" dirty="0" smtClean="0"/>
              <a:t>Targets (Surfaces emissions and </a:t>
            </a:r>
            <a:r>
              <a:rPr lang="en-US" sz="2200" dirty="0" err="1" smtClean="0"/>
              <a:t>reflectivities</a:t>
            </a:r>
            <a:r>
              <a:rPr lang="en-US" sz="2200" dirty="0" smtClean="0"/>
              <a:t>?)</a:t>
            </a:r>
          </a:p>
          <a:p>
            <a:r>
              <a:rPr lang="en-US" sz="2600" dirty="0" smtClean="0"/>
              <a:t>Tools (SNO identifier, Display Graphics, Communication, Notification …)</a:t>
            </a:r>
          </a:p>
          <a:p>
            <a:r>
              <a:rPr lang="en-US" sz="2600" dirty="0" smtClean="0"/>
              <a:t>Documents (Journal articles, ATBDs, Users’ manuals)</a:t>
            </a:r>
          </a:p>
          <a:p>
            <a:r>
              <a:rPr lang="en-US" sz="2600" dirty="0" smtClean="0"/>
              <a:t>RTMs (Vicarious calibration, Error analysis, O-B bias, and comparisons studies)</a:t>
            </a:r>
          </a:p>
          <a:p>
            <a:r>
              <a:rPr lang="en-US" sz="2600" dirty="0" smtClean="0"/>
              <a:t>Stability versus Traceability</a:t>
            </a:r>
          </a:p>
          <a:p>
            <a:pPr lvl="8">
              <a:buNone/>
            </a:pPr>
            <a:r>
              <a:rPr lang="en-US" sz="2600" b="1" dirty="0" smtClean="0">
                <a:solidFill>
                  <a:srgbClr val="C00000"/>
                </a:solidFill>
              </a:rPr>
              <a:t>                                      </a:t>
            </a:r>
            <a:r>
              <a:rPr lang="en-US" sz="2600" b="1" dirty="0" smtClean="0"/>
              <a:t>Larry,  EP -16+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0403" y="6457890"/>
            <a:ext cx="5067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Range of deliverables can be identified 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168142</TotalTime>
  <Words>941</Words>
  <Application>Microsoft Office PowerPoint</Application>
  <PresentationFormat>A4 Paper (210x297 mm)</PresentationFormat>
  <Paragraphs>132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GSICS MW products and a path forward.?  </vt:lpstr>
      <vt:lpstr>Outline </vt:lpstr>
      <vt:lpstr>Results of User Feedback survey</vt:lpstr>
      <vt:lpstr>Introduction</vt:lpstr>
      <vt:lpstr>In-orbit references</vt:lpstr>
      <vt:lpstr>AMSU/MSU FCDR as a reference: Current progress</vt:lpstr>
      <vt:lpstr>SATMS –AMSU-A 55.5 GhZ bias [NOAA-18] </vt:lpstr>
      <vt:lpstr>Potential GSICS MW Products</vt:lpstr>
      <vt:lpstr>More possible MW deliverables and products</vt:lpstr>
      <vt:lpstr>Interaction with GPM-X Cal and CEOS WGCV</vt:lpstr>
      <vt:lpstr>Summary</vt:lpstr>
      <vt:lpstr>Slide 12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mbali</cp:lastModifiedBy>
  <cp:revision>5481</cp:revision>
  <cp:lastPrinted>2006-03-06T14:11:17Z</cp:lastPrinted>
  <dcterms:created xsi:type="dcterms:W3CDTF">2010-09-10T00:53:07Z</dcterms:created>
  <dcterms:modified xsi:type="dcterms:W3CDTF">2016-01-06T02:14:03Z</dcterms:modified>
</cp:coreProperties>
</file>