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6" r:id="rId3"/>
    <p:sldId id="261" r:id="rId4"/>
    <p:sldId id="267" r:id="rId5"/>
    <p:sldId id="268" r:id="rId6"/>
    <p:sldId id="265" r:id="rId7"/>
  </p:sldIdLst>
  <p:sldSz cx="9144000" cy="6400800"/>
  <p:notesSz cx="6858000" cy="9144000"/>
  <p:defaultTextStyle>
    <a:defPPr>
      <a:defRPr lang="en-US"/>
    </a:defPPr>
    <a:lvl1pPr marL="0" algn="l" defTabSz="444115" rtl="0" eaLnBrk="1" latinLnBrk="0" hangingPunct="1">
      <a:defRPr sz="1800" kern="1200">
        <a:solidFill>
          <a:schemeClr val="tx1"/>
        </a:solidFill>
        <a:latin typeface="+mn-lt"/>
        <a:ea typeface="+mn-ea"/>
        <a:cs typeface="+mn-cs"/>
      </a:defRPr>
    </a:lvl1pPr>
    <a:lvl2pPr marL="444115" algn="l" defTabSz="444115" rtl="0" eaLnBrk="1" latinLnBrk="0" hangingPunct="1">
      <a:defRPr sz="1800" kern="1200">
        <a:solidFill>
          <a:schemeClr val="tx1"/>
        </a:solidFill>
        <a:latin typeface="+mn-lt"/>
        <a:ea typeface="+mn-ea"/>
        <a:cs typeface="+mn-cs"/>
      </a:defRPr>
    </a:lvl2pPr>
    <a:lvl3pPr marL="888230" algn="l" defTabSz="444115" rtl="0" eaLnBrk="1" latinLnBrk="0" hangingPunct="1">
      <a:defRPr sz="1800" kern="1200">
        <a:solidFill>
          <a:schemeClr val="tx1"/>
        </a:solidFill>
        <a:latin typeface="+mn-lt"/>
        <a:ea typeface="+mn-ea"/>
        <a:cs typeface="+mn-cs"/>
      </a:defRPr>
    </a:lvl3pPr>
    <a:lvl4pPr marL="1332345" algn="l" defTabSz="444115" rtl="0" eaLnBrk="1" latinLnBrk="0" hangingPunct="1">
      <a:defRPr sz="1800" kern="1200">
        <a:solidFill>
          <a:schemeClr val="tx1"/>
        </a:solidFill>
        <a:latin typeface="+mn-lt"/>
        <a:ea typeface="+mn-ea"/>
        <a:cs typeface="+mn-cs"/>
      </a:defRPr>
    </a:lvl4pPr>
    <a:lvl5pPr marL="1776460" algn="l" defTabSz="444115" rtl="0" eaLnBrk="1" latinLnBrk="0" hangingPunct="1">
      <a:defRPr sz="1800" kern="1200">
        <a:solidFill>
          <a:schemeClr val="tx1"/>
        </a:solidFill>
        <a:latin typeface="+mn-lt"/>
        <a:ea typeface="+mn-ea"/>
        <a:cs typeface="+mn-cs"/>
      </a:defRPr>
    </a:lvl5pPr>
    <a:lvl6pPr marL="2220575" algn="l" defTabSz="444115" rtl="0" eaLnBrk="1" latinLnBrk="0" hangingPunct="1">
      <a:defRPr sz="1800" kern="1200">
        <a:solidFill>
          <a:schemeClr val="tx1"/>
        </a:solidFill>
        <a:latin typeface="+mn-lt"/>
        <a:ea typeface="+mn-ea"/>
        <a:cs typeface="+mn-cs"/>
      </a:defRPr>
    </a:lvl6pPr>
    <a:lvl7pPr marL="2664689" algn="l" defTabSz="444115" rtl="0" eaLnBrk="1" latinLnBrk="0" hangingPunct="1">
      <a:defRPr sz="1800" kern="1200">
        <a:solidFill>
          <a:schemeClr val="tx1"/>
        </a:solidFill>
        <a:latin typeface="+mn-lt"/>
        <a:ea typeface="+mn-ea"/>
        <a:cs typeface="+mn-cs"/>
      </a:defRPr>
    </a:lvl7pPr>
    <a:lvl8pPr marL="3108804" algn="l" defTabSz="444115" rtl="0" eaLnBrk="1" latinLnBrk="0" hangingPunct="1">
      <a:defRPr sz="1800" kern="1200">
        <a:solidFill>
          <a:schemeClr val="tx1"/>
        </a:solidFill>
        <a:latin typeface="+mn-lt"/>
        <a:ea typeface="+mn-ea"/>
        <a:cs typeface="+mn-cs"/>
      </a:defRPr>
    </a:lvl8pPr>
    <a:lvl9pPr marL="3552920" algn="l" defTabSz="444115"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49" d="100"/>
          <a:sy n="149" d="100"/>
        </p:scale>
        <p:origin x="-872" y="-96"/>
      </p:cViewPr>
      <p:guideLst>
        <p:guide orient="horz" pos="2016"/>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8399"/>
            <a:ext cx="7772400" cy="1372023"/>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627120"/>
            <a:ext cx="6400800" cy="1635760"/>
          </a:xfrm>
        </p:spPr>
        <p:txBody>
          <a:bodyPr/>
          <a:lstStyle>
            <a:lvl1pPr marL="0" indent="0" algn="ctr">
              <a:buNone/>
              <a:defRPr>
                <a:solidFill>
                  <a:schemeClr val="tx1">
                    <a:tint val="75000"/>
                  </a:schemeClr>
                </a:solidFill>
              </a:defRPr>
            </a:lvl1pPr>
            <a:lvl2pPr marL="444115" indent="0" algn="ctr">
              <a:buNone/>
              <a:defRPr>
                <a:solidFill>
                  <a:schemeClr val="tx1">
                    <a:tint val="75000"/>
                  </a:schemeClr>
                </a:solidFill>
              </a:defRPr>
            </a:lvl2pPr>
            <a:lvl3pPr marL="888230" indent="0" algn="ctr">
              <a:buNone/>
              <a:defRPr>
                <a:solidFill>
                  <a:schemeClr val="tx1">
                    <a:tint val="75000"/>
                  </a:schemeClr>
                </a:solidFill>
              </a:defRPr>
            </a:lvl3pPr>
            <a:lvl4pPr marL="1332345" indent="0" algn="ctr">
              <a:buNone/>
              <a:defRPr>
                <a:solidFill>
                  <a:schemeClr val="tx1">
                    <a:tint val="75000"/>
                  </a:schemeClr>
                </a:solidFill>
              </a:defRPr>
            </a:lvl4pPr>
            <a:lvl5pPr marL="1776460" indent="0" algn="ctr">
              <a:buNone/>
              <a:defRPr>
                <a:solidFill>
                  <a:schemeClr val="tx1">
                    <a:tint val="75000"/>
                  </a:schemeClr>
                </a:solidFill>
              </a:defRPr>
            </a:lvl5pPr>
            <a:lvl6pPr marL="2220575" indent="0" algn="ctr">
              <a:buNone/>
              <a:defRPr>
                <a:solidFill>
                  <a:schemeClr val="tx1">
                    <a:tint val="75000"/>
                  </a:schemeClr>
                </a:solidFill>
              </a:defRPr>
            </a:lvl6pPr>
            <a:lvl7pPr marL="2664689" indent="0" algn="ctr">
              <a:buNone/>
              <a:defRPr>
                <a:solidFill>
                  <a:schemeClr val="tx1">
                    <a:tint val="75000"/>
                  </a:schemeClr>
                </a:solidFill>
              </a:defRPr>
            </a:lvl7pPr>
            <a:lvl8pPr marL="3108804" indent="0" algn="ctr">
              <a:buNone/>
              <a:defRPr>
                <a:solidFill>
                  <a:schemeClr val="tx1">
                    <a:tint val="75000"/>
                  </a:schemeClr>
                </a:solidFill>
              </a:defRPr>
            </a:lvl8pPr>
            <a:lvl9pPr marL="355292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8E816F-6A06-6744-ACB1-644D218F4CB1}" type="datetimeFigureOut">
              <a:rPr lang="en-US" smtClean="0"/>
              <a:t>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62E5F-CBAB-7D40-9717-EE37D477B0F1}" type="slidenum">
              <a:rPr lang="en-US" smtClean="0"/>
              <a:t>‹#›</a:t>
            </a:fld>
            <a:endParaRPr lang="en-US"/>
          </a:p>
        </p:txBody>
      </p:sp>
    </p:spTree>
    <p:extLst>
      <p:ext uri="{BB962C8B-B14F-4D97-AF65-F5344CB8AC3E}">
        <p14:creationId xmlns:p14="http://schemas.microsoft.com/office/powerpoint/2010/main" val="660323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8E816F-6A06-6744-ACB1-644D218F4CB1}" type="datetimeFigureOut">
              <a:rPr lang="en-US" smtClean="0"/>
              <a:t>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62E5F-CBAB-7D40-9717-EE37D477B0F1}" type="slidenum">
              <a:rPr lang="en-US" smtClean="0"/>
              <a:t>‹#›</a:t>
            </a:fld>
            <a:endParaRPr lang="en-US"/>
          </a:p>
        </p:txBody>
      </p:sp>
    </p:spTree>
    <p:extLst>
      <p:ext uri="{BB962C8B-B14F-4D97-AF65-F5344CB8AC3E}">
        <p14:creationId xmlns:p14="http://schemas.microsoft.com/office/powerpoint/2010/main" val="3361525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675" y="308187"/>
            <a:ext cx="3290888" cy="65534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841" y="308187"/>
            <a:ext cx="9723437" cy="65534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8E816F-6A06-6744-ACB1-644D218F4CB1}" type="datetimeFigureOut">
              <a:rPr lang="en-US" smtClean="0"/>
              <a:t>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62E5F-CBAB-7D40-9717-EE37D477B0F1}" type="slidenum">
              <a:rPr lang="en-US" smtClean="0"/>
              <a:t>‹#›</a:t>
            </a:fld>
            <a:endParaRPr lang="en-US"/>
          </a:p>
        </p:txBody>
      </p:sp>
    </p:spTree>
    <p:extLst>
      <p:ext uri="{BB962C8B-B14F-4D97-AF65-F5344CB8AC3E}">
        <p14:creationId xmlns:p14="http://schemas.microsoft.com/office/powerpoint/2010/main" val="2307091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8E816F-6A06-6744-ACB1-644D218F4CB1}" type="datetimeFigureOut">
              <a:rPr lang="en-US" smtClean="0"/>
              <a:t>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62E5F-CBAB-7D40-9717-EE37D477B0F1}" type="slidenum">
              <a:rPr lang="en-US" smtClean="0"/>
              <a:t>‹#›</a:t>
            </a:fld>
            <a:endParaRPr lang="en-US"/>
          </a:p>
        </p:txBody>
      </p:sp>
    </p:spTree>
    <p:extLst>
      <p:ext uri="{BB962C8B-B14F-4D97-AF65-F5344CB8AC3E}">
        <p14:creationId xmlns:p14="http://schemas.microsoft.com/office/powerpoint/2010/main" val="1771762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113107"/>
            <a:ext cx="7772400" cy="1271270"/>
          </a:xfrm>
        </p:spPr>
        <p:txBody>
          <a:bodyPr anchor="t"/>
          <a:lstStyle>
            <a:lvl1pPr algn="l">
              <a:defRPr sz="39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712933"/>
            <a:ext cx="7772400" cy="1400174"/>
          </a:xfrm>
        </p:spPr>
        <p:txBody>
          <a:bodyPr anchor="b"/>
          <a:lstStyle>
            <a:lvl1pPr marL="0" indent="0">
              <a:buNone/>
              <a:defRPr sz="2000">
                <a:solidFill>
                  <a:schemeClr val="tx1">
                    <a:tint val="75000"/>
                  </a:schemeClr>
                </a:solidFill>
              </a:defRPr>
            </a:lvl1pPr>
            <a:lvl2pPr marL="444115" indent="0">
              <a:buNone/>
              <a:defRPr sz="1800">
                <a:solidFill>
                  <a:schemeClr val="tx1">
                    <a:tint val="75000"/>
                  </a:schemeClr>
                </a:solidFill>
              </a:defRPr>
            </a:lvl2pPr>
            <a:lvl3pPr marL="888230" indent="0">
              <a:buNone/>
              <a:defRPr sz="1600">
                <a:solidFill>
                  <a:schemeClr val="tx1">
                    <a:tint val="75000"/>
                  </a:schemeClr>
                </a:solidFill>
              </a:defRPr>
            </a:lvl3pPr>
            <a:lvl4pPr marL="1332345" indent="0">
              <a:buNone/>
              <a:defRPr sz="1400">
                <a:solidFill>
                  <a:schemeClr val="tx1">
                    <a:tint val="75000"/>
                  </a:schemeClr>
                </a:solidFill>
              </a:defRPr>
            </a:lvl4pPr>
            <a:lvl5pPr marL="1776460" indent="0">
              <a:buNone/>
              <a:defRPr sz="1400">
                <a:solidFill>
                  <a:schemeClr val="tx1">
                    <a:tint val="75000"/>
                  </a:schemeClr>
                </a:solidFill>
              </a:defRPr>
            </a:lvl5pPr>
            <a:lvl6pPr marL="2220575" indent="0">
              <a:buNone/>
              <a:defRPr sz="1400">
                <a:solidFill>
                  <a:schemeClr val="tx1">
                    <a:tint val="75000"/>
                  </a:schemeClr>
                </a:solidFill>
              </a:defRPr>
            </a:lvl6pPr>
            <a:lvl7pPr marL="2664689" indent="0">
              <a:buNone/>
              <a:defRPr sz="1400">
                <a:solidFill>
                  <a:schemeClr val="tx1">
                    <a:tint val="75000"/>
                  </a:schemeClr>
                </a:solidFill>
              </a:defRPr>
            </a:lvl7pPr>
            <a:lvl8pPr marL="3108804" indent="0">
              <a:buNone/>
              <a:defRPr sz="1400">
                <a:solidFill>
                  <a:schemeClr val="tx1">
                    <a:tint val="75000"/>
                  </a:schemeClr>
                </a:solidFill>
              </a:defRPr>
            </a:lvl8pPr>
            <a:lvl9pPr marL="355292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8E816F-6A06-6744-ACB1-644D218F4CB1}" type="datetimeFigureOut">
              <a:rPr lang="en-US" smtClean="0"/>
              <a:t>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62E5F-CBAB-7D40-9717-EE37D477B0F1}" type="slidenum">
              <a:rPr lang="en-US" smtClean="0"/>
              <a:t>‹#›</a:t>
            </a:fld>
            <a:endParaRPr lang="en-US"/>
          </a:p>
        </p:txBody>
      </p:sp>
    </p:spTree>
    <p:extLst>
      <p:ext uri="{BB962C8B-B14F-4D97-AF65-F5344CB8AC3E}">
        <p14:creationId xmlns:p14="http://schemas.microsoft.com/office/powerpoint/2010/main" val="553398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838" y="1792817"/>
            <a:ext cx="6507162" cy="5068782"/>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391402" y="1792817"/>
            <a:ext cx="6507163" cy="5068782"/>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8E816F-6A06-6744-ACB1-644D218F4CB1}" type="datetimeFigureOut">
              <a:rPr lang="en-US" smtClean="0"/>
              <a:t>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762E5F-CBAB-7D40-9717-EE37D477B0F1}" type="slidenum">
              <a:rPr lang="en-US" smtClean="0"/>
              <a:t>‹#›</a:t>
            </a:fld>
            <a:endParaRPr lang="en-US"/>
          </a:p>
        </p:txBody>
      </p:sp>
    </p:spTree>
    <p:extLst>
      <p:ext uri="{BB962C8B-B14F-4D97-AF65-F5344CB8AC3E}">
        <p14:creationId xmlns:p14="http://schemas.microsoft.com/office/powerpoint/2010/main" val="267787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56329"/>
            <a:ext cx="8229600" cy="1066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432772"/>
            <a:ext cx="4040188" cy="597111"/>
          </a:xfrm>
        </p:spPr>
        <p:txBody>
          <a:bodyPr anchor="b"/>
          <a:lstStyle>
            <a:lvl1pPr marL="0" indent="0">
              <a:buNone/>
              <a:defRPr sz="2300" b="1"/>
            </a:lvl1pPr>
            <a:lvl2pPr marL="444115" indent="0">
              <a:buNone/>
              <a:defRPr sz="2000" b="1"/>
            </a:lvl2pPr>
            <a:lvl3pPr marL="888230" indent="0">
              <a:buNone/>
              <a:defRPr sz="1800" b="1"/>
            </a:lvl3pPr>
            <a:lvl4pPr marL="1332345" indent="0">
              <a:buNone/>
              <a:defRPr sz="1600" b="1"/>
            </a:lvl4pPr>
            <a:lvl5pPr marL="1776460" indent="0">
              <a:buNone/>
              <a:defRPr sz="1600" b="1"/>
            </a:lvl5pPr>
            <a:lvl6pPr marL="2220575" indent="0">
              <a:buNone/>
              <a:defRPr sz="1600" b="1"/>
            </a:lvl6pPr>
            <a:lvl7pPr marL="2664689" indent="0">
              <a:buNone/>
              <a:defRPr sz="1600" b="1"/>
            </a:lvl7pPr>
            <a:lvl8pPr marL="3108804" indent="0">
              <a:buNone/>
              <a:defRPr sz="1600" b="1"/>
            </a:lvl8pPr>
            <a:lvl9pPr marL="355292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029883"/>
            <a:ext cx="4040188" cy="3687869"/>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432772"/>
            <a:ext cx="4041775" cy="597111"/>
          </a:xfrm>
        </p:spPr>
        <p:txBody>
          <a:bodyPr anchor="b"/>
          <a:lstStyle>
            <a:lvl1pPr marL="0" indent="0">
              <a:buNone/>
              <a:defRPr sz="2300" b="1"/>
            </a:lvl1pPr>
            <a:lvl2pPr marL="444115" indent="0">
              <a:buNone/>
              <a:defRPr sz="2000" b="1"/>
            </a:lvl2pPr>
            <a:lvl3pPr marL="888230" indent="0">
              <a:buNone/>
              <a:defRPr sz="1800" b="1"/>
            </a:lvl3pPr>
            <a:lvl4pPr marL="1332345" indent="0">
              <a:buNone/>
              <a:defRPr sz="1600" b="1"/>
            </a:lvl4pPr>
            <a:lvl5pPr marL="1776460" indent="0">
              <a:buNone/>
              <a:defRPr sz="1600" b="1"/>
            </a:lvl5pPr>
            <a:lvl6pPr marL="2220575" indent="0">
              <a:buNone/>
              <a:defRPr sz="1600" b="1"/>
            </a:lvl6pPr>
            <a:lvl7pPr marL="2664689" indent="0">
              <a:buNone/>
              <a:defRPr sz="1600" b="1"/>
            </a:lvl7pPr>
            <a:lvl8pPr marL="3108804" indent="0">
              <a:buNone/>
              <a:defRPr sz="1600" b="1"/>
            </a:lvl8pPr>
            <a:lvl9pPr marL="355292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029883"/>
            <a:ext cx="4041775" cy="3687869"/>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8E816F-6A06-6744-ACB1-644D218F4CB1}" type="datetimeFigureOut">
              <a:rPr lang="en-US" smtClean="0"/>
              <a:t>1/4/16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762E5F-CBAB-7D40-9717-EE37D477B0F1}" type="slidenum">
              <a:rPr lang="en-US" smtClean="0"/>
              <a:t>‹#›</a:t>
            </a:fld>
            <a:endParaRPr lang="en-US"/>
          </a:p>
        </p:txBody>
      </p:sp>
    </p:spTree>
    <p:extLst>
      <p:ext uri="{BB962C8B-B14F-4D97-AF65-F5344CB8AC3E}">
        <p14:creationId xmlns:p14="http://schemas.microsoft.com/office/powerpoint/2010/main" val="3470663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8E816F-6A06-6744-ACB1-644D218F4CB1}" type="datetimeFigureOut">
              <a:rPr lang="en-US" smtClean="0"/>
              <a:t>1/4/16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762E5F-CBAB-7D40-9717-EE37D477B0F1}" type="slidenum">
              <a:rPr lang="en-US" smtClean="0"/>
              <a:t>‹#›</a:t>
            </a:fld>
            <a:endParaRPr lang="en-US"/>
          </a:p>
        </p:txBody>
      </p:sp>
    </p:spTree>
    <p:extLst>
      <p:ext uri="{BB962C8B-B14F-4D97-AF65-F5344CB8AC3E}">
        <p14:creationId xmlns:p14="http://schemas.microsoft.com/office/powerpoint/2010/main" val="3451114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8E816F-6A06-6744-ACB1-644D218F4CB1}" type="datetimeFigureOut">
              <a:rPr lang="en-US" smtClean="0"/>
              <a:t>1/4/16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762E5F-CBAB-7D40-9717-EE37D477B0F1}" type="slidenum">
              <a:rPr lang="en-US" smtClean="0"/>
              <a:t>‹#›</a:t>
            </a:fld>
            <a:endParaRPr lang="en-US"/>
          </a:p>
        </p:txBody>
      </p:sp>
    </p:spTree>
    <p:extLst>
      <p:ext uri="{BB962C8B-B14F-4D97-AF65-F5344CB8AC3E}">
        <p14:creationId xmlns:p14="http://schemas.microsoft.com/office/powerpoint/2010/main" val="3024621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54847"/>
            <a:ext cx="3008313" cy="108458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54847"/>
            <a:ext cx="5111750" cy="5462906"/>
          </a:xfrm>
        </p:spPr>
        <p:txBody>
          <a:bodyPr/>
          <a:lstStyle>
            <a:lvl1pPr>
              <a:defRPr sz="31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3" y="1339427"/>
            <a:ext cx="3008313" cy="4378326"/>
          </a:xfrm>
        </p:spPr>
        <p:txBody>
          <a:bodyPr/>
          <a:lstStyle>
            <a:lvl1pPr marL="0" indent="0">
              <a:buNone/>
              <a:defRPr sz="1400"/>
            </a:lvl1pPr>
            <a:lvl2pPr marL="444115" indent="0">
              <a:buNone/>
              <a:defRPr sz="1200"/>
            </a:lvl2pPr>
            <a:lvl3pPr marL="888230" indent="0">
              <a:buNone/>
              <a:defRPr sz="1000"/>
            </a:lvl3pPr>
            <a:lvl4pPr marL="1332345" indent="0">
              <a:buNone/>
              <a:defRPr sz="900"/>
            </a:lvl4pPr>
            <a:lvl5pPr marL="1776460" indent="0">
              <a:buNone/>
              <a:defRPr sz="900"/>
            </a:lvl5pPr>
            <a:lvl6pPr marL="2220575" indent="0">
              <a:buNone/>
              <a:defRPr sz="900"/>
            </a:lvl6pPr>
            <a:lvl7pPr marL="2664689" indent="0">
              <a:buNone/>
              <a:defRPr sz="900"/>
            </a:lvl7pPr>
            <a:lvl8pPr marL="3108804" indent="0">
              <a:buNone/>
              <a:defRPr sz="900"/>
            </a:lvl8pPr>
            <a:lvl9pPr marL="355292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8E816F-6A06-6744-ACB1-644D218F4CB1}" type="datetimeFigureOut">
              <a:rPr lang="en-US" smtClean="0"/>
              <a:t>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762E5F-CBAB-7D40-9717-EE37D477B0F1}" type="slidenum">
              <a:rPr lang="en-US" smtClean="0"/>
              <a:t>‹#›</a:t>
            </a:fld>
            <a:endParaRPr lang="en-US"/>
          </a:p>
        </p:txBody>
      </p:sp>
    </p:spTree>
    <p:extLst>
      <p:ext uri="{BB962C8B-B14F-4D97-AF65-F5344CB8AC3E}">
        <p14:creationId xmlns:p14="http://schemas.microsoft.com/office/powerpoint/2010/main" val="3639819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480561"/>
            <a:ext cx="5486400" cy="52895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71923"/>
            <a:ext cx="5486400" cy="3840480"/>
          </a:xfrm>
        </p:spPr>
        <p:txBody>
          <a:bodyPr/>
          <a:lstStyle>
            <a:lvl1pPr marL="0" indent="0">
              <a:buNone/>
              <a:defRPr sz="3100"/>
            </a:lvl1pPr>
            <a:lvl2pPr marL="444115" indent="0">
              <a:buNone/>
              <a:defRPr sz="2700"/>
            </a:lvl2pPr>
            <a:lvl3pPr marL="888230" indent="0">
              <a:buNone/>
              <a:defRPr sz="2300"/>
            </a:lvl3pPr>
            <a:lvl4pPr marL="1332345" indent="0">
              <a:buNone/>
              <a:defRPr sz="2000"/>
            </a:lvl4pPr>
            <a:lvl5pPr marL="1776460" indent="0">
              <a:buNone/>
              <a:defRPr sz="2000"/>
            </a:lvl5pPr>
            <a:lvl6pPr marL="2220575" indent="0">
              <a:buNone/>
              <a:defRPr sz="2000"/>
            </a:lvl6pPr>
            <a:lvl7pPr marL="2664689" indent="0">
              <a:buNone/>
              <a:defRPr sz="2000"/>
            </a:lvl7pPr>
            <a:lvl8pPr marL="3108804" indent="0">
              <a:buNone/>
              <a:defRPr sz="2000"/>
            </a:lvl8pPr>
            <a:lvl9pPr marL="3552920" indent="0">
              <a:buNone/>
              <a:defRPr sz="2000"/>
            </a:lvl9pPr>
          </a:lstStyle>
          <a:p>
            <a:endParaRPr lang="en-US"/>
          </a:p>
        </p:txBody>
      </p:sp>
      <p:sp>
        <p:nvSpPr>
          <p:cNvPr id="4" name="Text Placeholder 3"/>
          <p:cNvSpPr>
            <a:spLocks noGrp="1"/>
          </p:cNvSpPr>
          <p:nvPr>
            <p:ph type="body" sz="half" idx="2"/>
          </p:nvPr>
        </p:nvSpPr>
        <p:spPr>
          <a:xfrm>
            <a:off x="1792288" y="5009517"/>
            <a:ext cx="5486400" cy="751204"/>
          </a:xfrm>
        </p:spPr>
        <p:txBody>
          <a:bodyPr/>
          <a:lstStyle>
            <a:lvl1pPr marL="0" indent="0">
              <a:buNone/>
              <a:defRPr sz="1400"/>
            </a:lvl1pPr>
            <a:lvl2pPr marL="444115" indent="0">
              <a:buNone/>
              <a:defRPr sz="1200"/>
            </a:lvl2pPr>
            <a:lvl3pPr marL="888230" indent="0">
              <a:buNone/>
              <a:defRPr sz="1000"/>
            </a:lvl3pPr>
            <a:lvl4pPr marL="1332345" indent="0">
              <a:buNone/>
              <a:defRPr sz="900"/>
            </a:lvl4pPr>
            <a:lvl5pPr marL="1776460" indent="0">
              <a:buNone/>
              <a:defRPr sz="900"/>
            </a:lvl5pPr>
            <a:lvl6pPr marL="2220575" indent="0">
              <a:buNone/>
              <a:defRPr sz="900"/>
            </a:lvl6pPr>
            <a:lvl7pPr marL="2664689" indent="0">
              <a:buNone/>
              <a:defRPr sz="900"/>
            </a:lvl7pPr>
            <a:lvl8pPr marL="3108804" indent="0">
              <a:buNone/>
              <a:defRPr sz="900"/>
            </a:lvl8pPr>
            <a:lvl9pPr marL="355292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8E816F-6A06-6744-ACB1-644D218F4CB1}" type="datetimeFigureOut">
              <a:rPr lang="en-US" smtClean="0"/>
              <a:t>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762E5F-CBAB-7D40-9717-EE37D477B0F1}" type="slidenum">
              <a:rPr lang="en-US" smtClean="0"/>
              <a:t>‹#›</a:t>
            </a:fld>
            <a:endParaRPr lang="en-US"/>
          </a:p>
        </p:txBody>
      </p:sp>
    </p:spTree>
    <p:extLst>
      <p:ext uri="{BB962C8B-B14F-4D97-AF65-F5344CB8AC3E}">
        <p14:creationId xmlns:p14="http://schemas.microsoft.com/office/powerpoint/2010/main" val="200108749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56329"/>
            <a:ext cx="8229600" cy="1066800"/>
          </a:xfrm>
          <a:prstGeom prst="rect">
            <a:avLst/>
          </a:prstGeom>
        </p:spPr>
        <p:txBody>
          <a:bodyPr vert="horz" lIns="88823" tIns="44411" rIns="88823" bIns="444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493521"/>
            <a:ext cx="8229600" cy="4224232"/>
          </a:xfrm>
          <a:prstGeom prst="rect">
            <a:avLst/>
          </a:prstGeom>
        </p:spPr>
        <p:txBody>
          <a:bodyPr vert="horz" lIns="88823" tIns="44411" rIns="88823" bIns="444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932595"/>
            <a:ext cx="2133600" cy="340783"/>
          </a:xfrm>
          <a:prstGeom prst="rect">
            <a:avLst/>
          </a:prstGeom>
        </p:spPr>
        <p:txBody>
          <a:bodyPr vert="horz" lIns="88823" tIns="44411" rIns="88823" bIns="44411" rtlCol="0" anchor="ctr"/>
          <a:lstStyle>
            <a:lvl1pPr algn="l">
              <a:defRPr sz="1200">
                <a:solidFill>
                  <a:schemeClr val="tx1">
                    <a:tint val="75000"/>
                  </a:schemeClr>
                </a:solidFill>
              </a:defRPr>
            </a:lvl1pPr>
          </a:lstStyle>
          <a:p>
            <a:fld id="{838E816F-6A06-6744-ACB1-644D218F4CB1}" type="datetimeFigureOut">
              <a:rPr lang="en-US" smtClean="0"/>
              <a:t>1/4/16</a:t>
            </a:fld>
            <a:endParaRPr lang="en-US"/>
          </a:p>
        </p:txBody>
      </p:sp>
      <p:sp>
        <p:nvSpPr>
          <p:cNvPr id="5" name="Footer Placeholder 4"/>
          <p:cNvSpPr>
            <a:spLocks noGrp="1"/>
          </p:cNvSpPr>
          <p:nvPr>
            <p:ph type="ftr" sz="quarter" idx="3"/>
          </p:nvPr>
        </p:nvSpPr>
        <p:spPr>
          <a:xfrm>
            <a:off x="3124200" y="5932595"/>
            <a:ext cx="2895600" cy="340783"/>
          </a:xfrm>
          <a:prstGeom prst="rect">
            <a:avLst/>
          </a:prstGeom>
        </p:spPr>
        <p:txBody>
          <a:bodyPr vert="horz" lIns="88823" tIns="44411" rIns="88823" bIns="44411"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932595"/>
            <a:ext cx="2133600" cy="340783"/>
          </a:xfrm>
          <a:prstGeom prst="rect">
            <a:avLst/>
          </a:prstGeom>
        </p:spPr>
        <p:txBody>
          <a:bodyPr vert="horz" lIns="88823" tIns="44411" rIns="88823" bIns="44411" rtlCol="0" anchor="ctr"/>
          <a:lstStyle>
            <a:lvl1pPr algn="r">
              <a:defRPr sz="1200">
                <a:solidFill>
                  <a:schemeClr val="tx1">
                    <a:tint val="75000"/>
                  </a:schemeClr>
                </a:solidFill>
              </a:defRPr>
            </a:lvl1pPr>
          </a:lstStyle>
          <a:p>
            <a:fld id="{64762E5F-CBAB-7D40-9717-EE37D477B0F1}" type="slidenum">
              <a:rPr lang="en-US" smtClean="0"/>
              <a:t>‹#›</a:t>
            </a:fld>
            <a:endParaRPr lang="en-US"/>
          </a:p>
        </p:txBody>
      </p:sp>
    </p:spTree>
    <p:extLst>
      <p:ext uri="{BB962C8B-B14F-4D97-AF65-F5344CB8AC3E}">
        <p14:creationId xmlns:p14="http://schemas.microsoft.com/office/powerpoint/2010/main" val="888138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4115" rtl="0" eaLnBrk="1" latinLnBrk="0" hangingPunct="1">
        <a:spcBef>
          <a:spcPct val="0"/>
        </a:spcBef>
        <a:buNone/>
        <a:defRPr sz="4300" kern="1200">
          <a:solidFill>
            <a:schemeClr val="tx1"/>
          </a:solidFill>
          <a:latin typeface="+mj-lt"/>
          <a:ea typeface="+mj-ea"/>
          <a:cs typeface="+mj-cs"/>
        </a:defRPr>
      </a:lvl1pPr>
    </p:titleStyle>
    <p:bodyStyle>
      <a:lvl1pPr marL="333086" indent="-333086" algn="l" defTabSz="444115" rtl="0" eaLnBrk="1" latinLnBrk="0" hangingPunct="1">
        <a:spcBef>
          <a:spcPct val="20000"/>
        </a:spcBef>
        <a:buFont typeface="Arial"/>
        <a:buChar char="•"/>
        <a:defRPr sz="3100" kern="1200">
          <a:solidFill>
            <a:schemeClr val="tx1"/>
          </a:solidFill>
          <a:latin typeface="+mn-lt"/>
          <a:ea typeface="+mn-ea"/>
          <a:cs typeface="+mn-cs"/>
        </a:defRPr>
      </a:lvl1pPr>
      <a:lvl2pPr marL="721687" indent="-277572" algn="l" defTabSz="444115" rtl="0" eaLnBrk="1" latinLnBrk="0" hangingPunct="1">
        <a:spcBef>
          <a:spcPct val="20000"/>
        </a:spcBef>
        <a:buFont typeface="Arial"/>
        <a:buChar char="–"/>
        <a:defRPr sz="2700" kern="1200">
          <a:solidFill>
            <a:schemeClr val="tx1"/>
          </a:solidFill>
          <a:latin typeface="+mn-lt"/>
          <a:ea typeface="+mn-ea"/>
          <a:cs typeface="+mn-cs"/>
        </a:defRPr>
      </a:lvl2pPr>
      <a:lvl3pPr marL="1110288" indent="-222057" algn="l" defTabSz="444115" rtl="0" eaLnBrk="1" latinLnBrk="0" hangingPunct="1">
        <a:spcBef>
          <a:spcPct val="20000"/>
        </a:spcBef>
        <a:buFont typeface="Arial"/>
        <a:buChar char="•"/>
        <a:defRPr sz="2300" kern="1200">
          <a:solidFill>
            <a:schemeClr val="tx1"/>
          </a:solidFill>
          <a:latin typeface="+mn-lt"/>
          <a:ea typeface="+mn-ea"/>
          <a:cs typeface="+mn-cs"/>
        </a:defRPr>
      </a:lvl3pPr>
      <a:lvl4pPr marL="1554402" indent="-222057" algn="l" defTabSz="444115" rtl="0" eaLnBrk="1" latinLnBrk="0" hangingPunct="1">
        <a:spcBef>
          <a:spcPct val="20000"/>
        </a:spcBef>
        <a:buFont typeface="Arial"/>
        <a:buChar char="–"/>
        <a:defRPr sz="2000" kern="1200">
          <a:solidFill>
            <a:schemeClr val="tx1"/>
          </a:solidFill>
          <a:latin typeface="+mn-lt"/>
          <a:ea typeface="+mn-ea"/>
          <a:cs typeface="+mn-cs"/>
        </a:defRPr>
      </a:lvl4pPr>
      <a:lvl5pPr marL="1998517" indent="-222057" algn="l" defTabSz="444115" rtl="0" eaLnBrk="1" latinLnBrk="0" hangingPunct="1">
        <a:spcBef>
          <a:spcPct val="20000"/>
        </a:spcBef>
        <a:buFont typeface="Arial"/>
        <a:buChar char="»"/>
        <a:defRPr sz="2000" kern="1200">
          <a:solidFill>
            <a:schemeClr val="tx1"/>
          </a:solidFill>
          <a:latin typeface="+mn-lt"/>
          <a:ea typeface="+mn-ea"/>
          <a:cs typeface="+mn-cs"/>
        </a:defRPr>
      </a:lvl5pPr>
      <a:lvl6pPr marL="2442632" indent="-222057" algn="l" defTabSz="444115" rtl="0" eaLnBrk="1" latinLnBrk="0" hangingPunct="1">
        <a:spcBef>
          <a:spcPct val="20000"/>
        </a:spcBef>
        <a:buFont typeface="Arial"/>
        <a:buChar char="•"/>
        <a:defRPr sz="2000" kern="1200">
          <a:solidFill>
            <a:schemeClr val="tx1"/>
          </a:solidFill>
          <a:latin typeface="+mn-lt"/>
          <a:ea typeface="+mn-ea"/>
          <a:cs typeface="+mn-cs"/>
        </a:defRPr>
      </a:lvl6pPr>
      <a:lvl7pPr marL="2886747" indent="-222057" algn="l" defTabSz="444115" rtl="0" eaLnBrk="1" latinLnBrk="0" hangingPunct="1">
        <a:spcBef>
          <a:spcPct val="20000"/>
        </a:spcBef>
        <a:buFont typeface="Arial"/>
        <a:buChar char="•"/>
        <a:defRPr sz="2000" kern="1200">
          <a:solidFill>
            <a:schemeClr val="tx1"/>
          </a:solidFill>
          <a:latin typeface="+mn-lt"/>
          <a:ea typeface="+mn-ea"/>
          <a:cs typeface="+mn-cs"/>
        </a:defRPr>
      </a:lvl7pPr>
      <a:lvl8pPr marL="3330862" indent="-222057" algn="l" defTabSz="444115" rtl="0" eaLnBrk="1" latinLnBrk="0" hangingPunct="1">
        <a:spcBef>
          <a:spcPct val="20000"/>
        </a:spcBef>
        <a:buFont typeface="Arial"/>
        <a:buChar char="•"/>
        <a:defRPr sz="2000" kern="1200">
          <a:solidFill>
            <a:schemeClr val="tx1"/>
          </a:solidFill>
          <a:latin typeface="+mn-lt"/>
          <a:ea typeface="+mn-ea"/>
          <a:cs typeface="+mn-cs"/>
        </a:defRPr>
      </a:lvl8pPr>
      <a:lvl9pPr marL="3774977" indent="-222057" algn="l" defTabSz="444115"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44115" rtl="0" eaLnBrk="1" latinLnBrk="0" hangingPunct="1">
        <a:defRPr sz="1800" kern="1200">
          <a:solidFill>
            <a:schemeClr val="tx1"/>
          </a:solidFill>
          <a:latin typeface="+mn-lt"/>
          <a:ea typeface="+mn-ea"/>
          <a:cs typeface="+mn-cs"/>
        </a:defRPr>
      </a:lvl1pPr>
      <a:lvl2pPr marL="444115" algn="l" defTabSz="444115" rtl="0" eaLnBrk="1" latinLnBrk="0" hangingPunct="1">
        <a:defRPr sz="1800" kern="1200">
          <a:solidFill>
            <a:schemeClr val="tx1"/>
          </a:solidFill>
          <a:latin typeface="+mn-lt"/>
          <a:ea typeface="+mn-ea"/>
          <a:cs typeface="+mn-cs"/>
        </a:defRPr>
      </a:lvl2pPr>
      <a:lvl3pPr marL="888230" algn="l" defTabSz="444115" rtl="0" eaLnBrk="1" latinLnBrk="0" hangingPunct="1">
        <a:defRPr sz="1800" kern="1200">
          <a:solidFill>
            <a:schemeClr val="tx1"/>
          </a:solidFill>
          <a:latin typeface="+mn-lt"/>
          <a:ea typeface="+mn-ea"/>
          <a:cs typeface="+mn-cs"/>
        </a:defRPr>
      </a:lvl3pPr>
      <a:lvl4pPr marL="1332345" algn="l" defTabSz="444115" rtl="0" eaLnBrk="1" latinLnBrk="0" hangingPunct="1">
        <a:defRPr sz="1800" kern="1200">
          <a:solidFill>
            <a:schemeClr val="tx1"/>
          </a:solidFill>
          <a:latin typeface="+mn-lt"/>
          <a:ea typeface="+mn-ea"/>
          <a:cs typeface="+mn-cs"/>
        </a:defRPr>
      </a:lvl4pPr>
      <a:lvl5pPr marL="1776460" algn="l" defTabSz="444115" rtl="0" eaLnBrk="1" latinLnBrk="0" hangingPunct="1">
        <a:defRPr sz="1800" kern="1200">
          <a:solidFill>
            <a:schemeClr val="tx1"/>
          </a:solidFill>
          <a:latin typeface="+mn-lt"/>
          <a:ea typeface="+mn-ea"/>
          <a:cs typeface="+mn-cs"/>
        </a:defRPr>
      </a:lvl5pPr>
      <a:lvl6pPr marL="2220575" algn="l" defTabSz="444115" rtl="0" eaLnBrk="1" latinLnBrk="0" hangingPunct="1">
        <a:defRPr sz="1800" kern="1200">
          <a:solidFill>
            <a:schemeClr val="tx1"/>
          </a:solidFill>
          <a:latin typeface="+mn-lt"/>
          <a:ea typeface="+mn-ea"/>
          <a:cs typeface="+mn-cs"/>
        </a:defRPr>
      </a:lvl6pPr>
      <a:lvl7pPr marL="2664689" algn="l" defTabSz="444115" rtl="0" eaLnBrk="1" latinLnBrk="0" hangingPunct="1">
        <a:defRPr sz="1800" kern="1200">
          <a:solidFill>
            <a:schemeClr val="tx1"/>
          </a:solidFill>
          <a:latin typeface="+mn-lt"/>
          <a:ea typeface="+mn-ea"/>
          <a:cs typeface="+mn-cs"/>
        </a:defRPr>
      </a:lvl7pPr>
      <a:lvl8pPr marL="3108804" algn="l" defTabSz="444115" rtl="0" eaLnBrk="1" latinLnBrk="0" hangingPunct="1">
        <a:defRPr sz="1800" kern="1200">
          <a:solidFill>
            <a:schemeClr val="tx1"/>
          </a:solidFill>
          <a:latin typeface="+mn-lt"/>
          <a:ea typeface="+mn-ea"/>
          <a:cs typeface="+mn-cs"/>
        </a:defRPr>
      </a:lvl8pPr>
      <a:lvl9pPr marL="3552920" algn="l" defTabSz="44411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428627" y="993776"/>
            <a:ext cx="8374871" cy="1143353"/>
          </a:xfrm>
        </p:spPr>
        <p:txBody>
          <a:bodyPr>
            <a:noAutofit/>
          </a:bodyPr>
          <a:lstStyle/>
          <a:p>
            <a:r>
              <a:rPr lang="en-US" sz="3700" dirty="0" smtClean="0"/>
              <a:t>GPM XCAL Team Status and Plans</a:t>
            </a:r>
            <a:endParaRPr lang="en-US" sz="3700" dirty="0"/>
          </a:p>
        </p:txBody>
      </p:sp>
      <p:sp>
        <p:nvSpPr>
          <p:cNvPr id="5" name="Subtitle 2"/>
          <p:cNvSpPr>
            <a:spLocks noGrp="1"/>
          </p:cNvSpPr>
          <p:nvPr>
            <p:ph type="subTitle" idx="1"/>
          </p:nvPr>
        </p:nvSpPr>
        <p:spPr>
          <a:xfrm>
            <a:off x="759734" y="2599267"/>
            <a:ext cx="7601785" cy="3187873"/>
          </a:xfrm>
        </p:spPr>
        <p:txBody>
          <a:bodyPr>
            <a:noAutofit/>
          </a:bodyPr>
          <a:lstStyle/>
          <a:p>
            <a:r>
              <a:rPr lang="en-US" sz="2400" dirty="0" smtClean="0"/>
              <a:t>Presented by</a:t>
            </a:r>
          </a:p>
          <a:p>
            <a:r>
              <a:rPr lang="en-US" sz="2400" dirty="0" smtClean="0"/>
              <a:t>Rachael </a:t>
            </a:r>
            <a:r>
              <a:rPr lang="en-US" sz="2400" dirty="0" err="1" smtClean="0"/>
              <a:t>Kroodsma</a:t>
            </a:r>
            <a:endParaRPr lang="en-US" sz="2400" dirty="0" smtClean="0"/>
          </a:p>
          <a:p>
            <a:endParaRPr lang="en-US" sz="2400" dirty="0" smtClean="0"/>
          </a:p>
          <a:p>
            <a:r>
              <a:rPr lang="en-US" sz="2400" dirty="0" smtClean="0"/>
              <a:t>Results from the GPM XCAL Team</a:t>
            </a:r>
            <a:endParaRPr lang="en-US" sz="2400" dirty="0"/>
          </a:p>
          <a:p>
            <a:r>
              <a:rPr lang="en-US" sz="1900" dirty="0"/>
              <a:t>Wesley Berg, Tom </a:t>
            </a:r>
            <a:r>
              <a:rPr lang="en-US" sz="1900" dirty="0" err="1"/>
              <a:t>Wilheit</a:t>
            </a:r>
            <a:r>
              <a:rPr lang="en-US" sz="1900" dirty="0"/>
              <a:t>, Linwood Jones, Darren </a:t>
            </a:r>
            <a:r>
              <a:rPr lang="en-US" sz="1900" dirty="0" err="1"/>
              <a:t>McKague</a:t>
            </a:r>
            <a:r>
              <a:rPr lang="en-US" sz="1900" dirty="0"/>
              <a:t>, </a:t>
            </a:r>
            <a:r>
              <a:rPr lang="en-US" sz="1900" dirty="0" smtClean="0"/>
              <a:t>Rachael </a:t>
            </a:r>
            <a:r>
              <a:rPr lang="en-US" sz="1900" dirty="0" err="1" smtClean="0"/>
              <a:t>Kroodsma</a:t>
            </a:r>
            <a:r>
              <a:rPr lang="en-US" sz="1900" dirty="0" smtClean="0"/>
              <a:t>, Steve </a:t>
            </a:r>
            <a:r>
              <a:rPr lang="en-US" sz="1900" dirty="0" err="1"/>
              <a:t>Bilanow</a:t>
            </a:r>
            <a:r>
              <a:rPr lang="en-US" sz="1900" dirty="0"/>
              <a:t>, </a:t>
            </a:r>
            <a:r>
              <a:rPr lang="en-US" sz="1900" dirty="0" err="1"/>
              <a:t>Ruiyao</a:t>
            </a:r>
            <a:r>
              <a:rPr lang="en-US" sz="1900" dirty="0"/>
              <a:t> Chen, </a:t>
            </a:r>
            <a:r>
              <a:rPr lang="en-US" sz="1900" dirty="0" err="1"/>
              <a:t>Saswati</a:t>
            </a:r>
            <a:r>
              <a:rPr lang="en-US" sz="1900" dirty="0"/>
              <a:t> </a:t>
            </a:r>
            <a:r>
              <a:rPr lang="en-US" sz="1900" dirty="0" err="1"/>
              <a:t>Datta</a:t>
            </a:r>
            <a:r>
              <a:rPr lang="en-US" sz="1900" dirty="0"/>
              <a:t>, David Draper, </a:t>
            </a:r>
            <a:r>
              <a:rPr lang="en-US" sz="1900" dirty="0" err="1"/>
              <a:t>Hamideh</a:t>
            </a:r>
            <a:r>
              <a:rPr lang="en-US" sz="1900" dirty="0"/>
              <a:t> </a:t>
            </a:r>
            <a:r>
              <a:rPr lang="en-US" sz="1900" dirty="0" err="1"/>
              <a:t>Ebrahimi</a:t>
            </a:r>
            <a:r>
              <a:rPr lang="en-US" sz="1900" dirty="0"/>
              <a:t>, Spencer Farrar, </a:t>
            </a:r>
            <a:r>
              <a:rPr lang="en-US" sz="1900" dirty="0" smtClean="0"/>
              <a:t>Vivienne </a:t>
            </a:r>
            <a:r>
              <a:rPr lang="en-US" sz="1900" dirty="0"/>
              <a:t>Payne and John </a:t>
            </a:r>
            <a:r>
              <a:rPr lang="en-US" sz="1900" dirty="0" err="1"/>
              <a:t>Xun</a:t>
            </a:r>
            <a:r>
              <a:rPr lang="en-US" sz="1900" dirty="0"/>
              <a:t>-Yang</a:t>
            </a:r>
            <a:endParaRPr lang="en-US" sz="1900" dirty="0"/>
          </a:p>
        </p:txBody>
      </p:sp>
    </p:spTree>
    <p:extLst>
      <p:ext uri="{BB962C8B-B14F-4D97-AF65-F5344CB8AC3E}">
        <p14:creationId xmlns:p14="http://schemas.microsoft.com/office/powerpoint/2010/main" val="1675438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p:cNvGrpSpPr/>
          <p:nvPr/>
        </p:nvGrpSpPr>
        <p:grpSpPr>
          <a:xfrm>
            <a:off x="6249104" y="603636"/>
            <a:ext cx="3009137" cy="2431758"/>
            <a:chOff x="6375340" y="646753"/>
            <a:chExt cx="3009137" cy="2605455"/>
          </a:xfrm>
        </p:grpSpPr>
        <p:pic>
          <p:nvPicPr>
            <p:cNvPr id="31" name="Picture 30" descr="eta2.png"/>
            <p:cNvPicPr>
              <a:picLocks noChangeAspect="1"/>
            </p:cNvPicPr>
            <p:nvPr/>
          </p:nvPicPr>
          <p:blipFill>
            <a:blip r:embed="rId2" cstate="print"/>
            <a:stretch>
              <a:fillRect/>
            </a:stretch>
          </p:blipFill>
          <p:spPr>
            <a:xfrm>
              <a:off x="6375340" y="646753"/>
              <a:ext cx="2971800" cy="2239830"/>
            </a:xfrm>
            <a:prstGeom prst="rect">
              <a:avLst/>
            </a:prstGeom>
          </p:spPr>
        </p:pic>
        <p:sp>
          <p:nvSpPr>
            <p:cNvPr id="32" name="TextBox 31"/>
            <p:cNvSpPr txBox="1"/>
            <p:nvPr/>
          </p:nvSpPr>
          <p:spPr>
            <a:xfrm>
              <a:off x="6511003" y="2807032"/>
              <a:ext cx="2709197" cy="445176"/>
            </a:xfrm>
            <a:prstGeom prst="rect">
              <a:avLst/>
            </a:prstGeom>
            <a:noFill/>
          </p:spPr>
          <p:txBody>
            <a:bodyPr wrap="square" lIns="0" tIns="0" rIns="0" bIns="0" rtlCol="0">
              <a:spAutoFit/>
            </a:bodyPr>
            <a:lstStyle/>
            <a:p>
              <a:pPr algn="just"/>
              <a:r>
                <a:rPr lang="en-US" sz="900" dirty="0" smtClean="0"/>
                <a:t>Various estimates for spillover correction (eta) for each GMI channel. Final values are indicated by solid yellow line (Courtesy Tom </a:t>
              </a:r>
              <a:r>
                <a:rPr lang="en-US" sz="900" dirty="0" err="1" smtClean="0"/>
                <a:t>Wilheit</a:t>
              </a:r>
              <a:r>
                <a:rPr lang="en-US" sz="900" dirty="0" smtClean="0"/>
                <a:t>).</a:t>
              </a:r>
              <a:endParaRPr lang="en-US" sz="900" dirty="0"/>
            </a:p>
          </p:txBody>
        </p:sp>
        <p:sp>
          <p:nvSpPr>
            <p:cNvPr id="34" name="TextBox 33"/>
            <p:cNvSpPr txBox="1"/>
            <p:nvPr/>
          </p:nvSpPr>
          <p:spPr>
            <a:xfrm>
              <a:off x="8484443" y="2396622"/>
              <a:ext cx="481758" cy="115416"/>
            </a:xfrm>
            <a:prstGeom prst="rect">
              <a:avLst/>
            </a:prstGeom>
            <a:solidFill>
              <a:schemeClr val="bg1"/>
            </a:solidFill>
          </p:spPr>
          <p:txBody>
            <a:bodyPr wrap="square" lIns="0" tIns="0" rIns="0" bIns="0" rtlCol="0">
              <a:spAutoFit/>
            </a:bodyPr>
            <a:lstStyle/>
            <a:p>
              <a:r>
                <a:rPr lang="en-US" sz="700" b="1" dirty="0" smtClean="0"/>
                <a:t>Rev G (Final)</a:t>
              </a:r>
              <a:endParaRPr lang="en-US" sz="700" b="1" dirty="0"/>
            </a:p>
          </p:txBody>
        </p:sp>
        <p:sp>
          <p:nvSpPr>
            <p:cNvPr id="37" name="TextBox 36"/>
            <p:cNvSpPr txBox="1"/>
            <p:nvPr/>
          </p:nvSpPr>
          <p:spPr>
            <a:xfrm>
              <a:off x="6705600" y="2667000"/>
              <a:ext cx="2678877" cy="197856"/>
            </a:xfrm>
            <a:prstGeom prst="rect">
              <a:avLst/>
            </a:prstGeom>
            <a:solidFill>
              <a:schemeClr val="bg1"/>
            </a:solidFill>
          </p:spPr>
          <p:txBody>
            <a:bodyPr wrap="square" lIns="0" tIns="0" rIns="0" bIns="91440" rtlCol="0">
              <a:spAutoFit/>
            </a:bodyPr>
            <a:lstStyle/>
            <a:p>
              <a:r>
                <a:rPr lang="en-US" sz="600" b="1" dirty="0" smtClean="0"/>
                <a:t>10v    10h     18v    18h     23v    36v     36h   89v     89h  166v   166h  183±3 183</a:t>
              </a:r>
              <a:r>
                <a:rPr lang="en-US" sz="600" dirty="0">
                  <a:latin typeface="ＭＳ ゴシック"/>
                  <a:ea typeface="ＭＳ ゴシック"/>
                  <a:cs typeface="ＭＳ ゴシック"/>
                </a:rPr>
                <a:t>±</a:t>
              </a:r>
              <a:r>
                <a:rPr lang="en-US" sz="600" b="1" dirty="0" smtClean="0"/>
                <a:t>7   </a:t>
              </a:r>
              <a:endParaRPr lang="en-US" sz="600" b="1" dirty="0"/>
            </a:p>
          </p:txBody>
        </p:sp>
      </p:grpSp>
      <p:sp>
        <p:nvSpPr>
          <p:cNvPr id="2" name="Title 1"/>
          <p:cNvSpPr>
            <a:spLocks noGrp="1"/>
          </p:cNvSpPr>
          <p:nvPr>
            <p:ph type="title"/>
          </p:nvPr>
        </p:nvSpPr>
        <p:spPr>
          <a:xfrm>
            <a:off x="457200" y="14718"/>
            <a:ext cx="8229600" cy="512097"/>
          </a:xfrm>
        </p:spPr>
        <p:txBody>
          <a:bodyPr>
            <a:normAutofit fontScale="90000"/>
          </a:bodyPr>
          <a:lstStyle/>
          <a:p>
            <a:r>
              <a:rPr lang="en-US" sz="3600" dirty="0" smtClean="0"/>
              <a:t>GMI Calibration Summary</a:t>
            </a:r>
            <a:endParaRPr lang="en-US" sz="2800" dirty="0"/>
          </a:p>
        </p:txBody>
      </p:sp>
      <p:sp>
        <p:nvSpPr>
          <p:cNvPr id="3" name="Content Placeholder 2"/>
          <p:cNvSpPr>
            <a:spLocks noGrp="1"/>
          </p:cNvSpPr>
          <p:nvPr>
            <p:ph idx="1"/>
          </p:nvPr>
        </p:nvSpPr>
        <p:spPr>
          <a:xfrm>
            <a:off x="63187" y="3160265"/>
            <a:ext cx="4032145" cy="3240534"/>
          </a:xfrm>
        </p:spPr>
        <p:txBody>
          <a:bodyPr>
            <a:normAutofit fontScale="70000" lnSpcReduction="20000"/>
          </a:bodyPr>
          <a:lstStyle/>
          <a:p>
            <a:pPr marL="169863" indent="-169863"/>
            <a:r>
              <a:rPr lang="en-US" sz="2000" dirty="0" smtClean="0"/>
              <a:t>Cold </a:t>
            </a:r>
            <a:r>
              <a:rPr lang="en-US" sz="2000" dirty="0"/>
              <a:t>calibration</a:t>
            </a:r>
          </a:p>
          <a:p>
            <a:pPr marL="338138" lvl="1" indent="-168275"/>
            <a:r>
              <a:rPr lang="en-US" sz="1400" b="1" dirty="0"/>
              <a:t>No evidence of emission from either the main reflector or cold calibration </a:t>
            </a:r>
            <a:r>
              <a:rPr lang="en-US" sz="1400" b="1" dirty="0" err="1" smtClean="0"/>
              <a:t>subreflector</a:t>
            </a:r>
            <a:r>
              <a:rPr lang="en-US" sz="1400" b="1" dirty="0" smtClean="0"/>
              <a:t>. </a:t>
            </a:r>
            <a:r>
              <a:rPr lang="en-US" sz="1400" dirty="0" smtClean="0"/>
              <a:t>See figure on the left. </a:t>
            </a:r>
            <a:r>
              <a:rPr lang="en-US" sz="1400" dirty="0"/>
              <a:t>(based on analysis by Spencer Farrar at UCF</a:t>
            </a:r>
            <a:r>
              <a:rPr lang="en-US" sz="1400" dirty="0" smtClean="0"/>
              <a:t>)</a:t>
            </a:r>
          </a:p>
          <a:p>
            <a:pPr marL="169863" indent="-169863"/>
            <a:r>
              <a:rPr lang="en-US" sz="2000" dirty="0" smtClean="0"/>
              <a:t>Magnetic anomalies</a:t>
            </a:r>
          </a:p>
          <a:p>
            <a:pPr marL="338138" lvl="1" indent="-168275"/>
            <a:r>
              <a:rPr lang="en-US" sz="1400" dirty="0" smtClean="0"/>
              <a:t>Along-track magnetic anomalies due to spacecraft flying through Earth’s magnetic field</a:t>
            </a:r>
          </a:p>
          <a:p>
            <a:pPr marL="338138" lvl="1" indent="-168275"/>
            <a:r>
              <a:rPr lang="en-US" sz="1400" dirty="0" smtClean="0"/>
              <a:t>Cross-track magnetic anomalies due to magnetic latches for GMI cover (10H worst effect)</a:t>
            </a:r>
          </a:p>
          <a:p>
            <a:pPr marL="338138" lvl="1" indent="-168275"/>
            <a:r>
              <a:rPr lang="en-US" sz="1400" b="1" dirty="0" smtClean="0"/>
              <a:t>Correction developed and applied. Residual anomalies are very small.</a:t>
            </a:r>
          </a:p>
          <a:p>
            <a:pPr marL="169863" indent="-169863"/>
            <a:r>
              <a:rPr lang="en-US" sz="2000" dirty="0" smtClean="0"/>
              <a:t>Polarization check based on nadir view</a:t>
            </a:r>
          </a:p>
          <a:p>
            <a:pPr marL="338138" lvl="1" indent="-169863"/>
            <a:r>
              <a:rPr lang="en-US" sz="1400" dirty="0" smtClean="0"/>
              <a:t>Analysis of nadir view looks by Spencer Farrar found differences between V &amp; H Ta within ~0.3K over ocean and ~0.2K over land </a:t>
            </a:r>
            <a:r>
              <a:rPr lang="en-US" sz="1400" b="1" dirty="0" smtClean="0"/>
              <a:t>(consistent with expectation for no polarization difference at nadir)</a:t>
            </a:r>
          </a:p>
          <a:p>
            <a:pPr marL="338138" lvl="1" indent="-169863"/>
            <a:r>
              <a:rPr lang="en-US" sz="1400" dirty="0" smtClean="0"/>
              <a:t>Land nadir polarization difference provides strong constraint on any calibration adjustment as it would have to leave cosmic background temperature unchanged. Remaining options include adjustment to warm load and/or spillover correction</a:t>
            </a:r>
          </a:p>
        </p:txBody>
      </p:sp>
      <p:grpSp>
        <p:nvGrpSpPr>
          <p:cNvPr id="26" name="Group 25"/>
          <p:cNvGrpSpPr/>
          <p:nvPr/>
        </p:nvGrpSpPr>
        <p:grpSpPr>
          <a:xfrm>
            <a:off x="0" y="731355"/>
            <a:ext cx="3797300" cy="2441573"/>
            <a:chOff x="0" y="755372"/>
            <a:chExt cx="3797300" cy="2615972"/>
          </a:xfrm>
        </p:grpSpPr>
        <p:pic>
          <p:nvPicPr>
            <p:cNvPr id="11" name="Picture 3"/>
            <p:cNvPicPr>
              <a:picLocks noChangeAspect="1"/>
            </p:cNvPicPr>
            <p:nvPr/>
          </p:nvPicPr>
          <p:blipFill>
            <a:blip r:embed="rId3">
              <a:extLst>
                <a:ext uri="{28A0092B-C50C-407E-A947-70E740481C1C}">
                  <a14:useLocalDpi xmlns:a14="http://schemas.microsoft.com/office/drawing/2010/main" val="0"/>
                </a:ext>
              </a:extLst>
            </a:blip>
            <a:srcRect l="8334" t="5119" r="8334" b="5119"/>
            <a:stretch>
              <a:fillRect/>
            </a:stretch>
          </p:blipFill>
          <p:spPr bwMode="auto">
            <a:xfrm>
              <a:off x="259922" y="905630"/>
              <a:ext cx="3468206" cy="2011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p:cNvSpPr txBox="1"/>
            <p:nvPr/>
          </p:nvSpPr>
          <p:spPr>
            <a:xfrm>
              <a:off x="601408" y="2787076"/>
              <a:ext cx="3195892" cy="230833"/>
            </a:xfrm>
            <a:prstGeom prst="rect">
              <a:avLst/>
            </a:prstGeom>
            <a:solidFill>
              <a:schemeClr val="bg1"/>
            </a:solidFill>
          </p:spPr>
          <p:txBody>
            <a:bodyPr wrap="square" lIns="0" tIns="0" rIns="0" bIns="91440" rtlCol="0">
              <a:spAutoFit/>
            </a:bodyPr>
            <a:lstStyle/>
            <a:p>
              <a:r>
                <a:rPr lang="en-US" sz="800" b="1" dirty="0" smtClean="0"/>
                <a:t>10v    10h    18v   18h   23v    36v   36h   89v   89h   166v 166h 183±3 183</a:t>
              </a:r>
              <a:r>
                <a:rPr lang="en-US" sz="800" dirty="0">
                  <a:latin typeface="ＭＳ ゴシック"/>
                  <a:ea typeface="ＭＳ ゴシック"/>
                  <a:cs typeface="ＭＳ ゴシック"/>
                </a:rPr>
                <a:t>±</a:t>
              </a:r>
              <a:r>
                <a:rPr lang="en-US" sz="800" b="1" dirty="0" smtClean="0"/>
                <a:t>7   </a:t>
              </a:r>
              <a:endParaRPr lang="en-US" sz="800" b="1" dirty="0"/>
            </a:p>
          </p:txBody>
        </p:sp>
        <p:grpSp>
          <p:nvGrpSpPr>
            <p:cNvPr id="20" name="Group 19"/>
            <p:cNvGrpSpPr/>
            <p:nvPr/>
          </p:nvGrpSpPr>
          <p:grpSpPr>
            <a:xfrm>
              <a:off x="136903" y="863094"/>
              <a:ext cx="313317" cy="2024915"/>
              <a:chOff x="3997225" y="4020685"/>
              <a:chExt cx="313317" cy="2322600"/>
            </a:xfrm>
          </p:grpSpPr>
          <p:sp>
            <p:nvSpPr>
              <p:cNvPr id="13" name="TextBox 12"/>
              <p:cNvSpPr txBox="1"/>
              <p:nvPr/>
            </p:nvSpPr>
            <p:spPr>
              <a:xfrm>
                <a:off x="4101631" y="4020685"/>
                <a:ext cx="208911" cy="226943"/>
              </a:xfrm>
              <a:prstGeom prst="rect">
                <a:avLst/>
              </a:prstGeom>
              <a:solidFill>
                <a:schemeClr val="bg1"/>
              </a:solidFill>
            </p:spPr>
            <p:txBody>
              <a:bodyPr wrap="square" lIns="0" tIns="0" rIns="0" bIns="0" rtlCol="0">
                <a:spAutoFit/>
              </a:bodyPr>
              <a:lstStyle/>
              <a:p>
                <a:pPr algn="r"/>
                <a:r>
                  <a:rPr lang="en-US" sz="1200" dirty="0" smtClean="0"/>
                  <a:t>5.0</a:t>
                </a:r>
                <a:endParaRPr lang="en-US" sz="1200" dirty="0"/>
              </a:p>
            </p:txBody>
          </p:sp>
          <p:sp>
            <p:nvSpPr>
              <p:cNvPr id="14" name="TextBox 13"/>
              <p:cNvSpPr txBox="1"/>
              <p:nvPr/>
            </p:nvSpPr>
            <p:spPr>
              <a:xfrm>
                <a:off x="4057281" y="4434085"/>
                <a:ext cx="253261" cy="226943"/>
              </a:xfrm>
              <a:prstGeom prst="rect">
                <a:avLst/>
              </a:prstGeom>
              <a:solidFill>
                <a:schemeClr val="bg1"/>
              </a:solidFill>
            </p:spPr>
            <p:txBody>
              <a:bodyPr wrap="square" lIns="0" tIns="0" rIns="0" bIns="0" rtlCol="0">
                <a:spAutoFit/>
              </a:bodyPr>
              <a:lstStyle/>
              <a:p>
                <a:pPr algn="r"/>
                <a:r>
                  <a:rPr lang="en-US" sz="1200" dirty="0" smtClean="0"/>
                  <a:t>4.5</a:t>
                </a:r>
                <a:endParaRPr lang="en-US" sz="1200" dirty="0"/>
              </a:p>
            </p:txBody>
          </p:sp>
          <p:sp>
            <p:nvSpPr>
              <p:cNvPr id="15" name="TextBox 14"/>
              <p:cNvSpPr txBox="1"/>
              <p:nvPr/>
            </p:nvSpPr>
            <p:spPr>
              <a:xfrm>
                <a:off x="4057281" y="4837879"/>
                <a:ext cx="253261" cy="226943"/>
              </a:xfrm>
              <a:prstGeom prst="rect">
                <a:avLst/>
              </a:prstGeom>
              <a:solidFill>
                <a:schemeClr val="bg1"/>
              </a:solidFill>
            </p:spPr>
            <p:txBody>
              <a:bodyPr wrap="square" lIns="0" tIns="0" rIns="0" bIns="0" rtlCol="0">
                <a:spAutoFit/>
              </a:bodyPr>
              <a:lstStyle/>
              <a:p>
                <a:pPr algn="r"/>
                <a:r>
                  <a:rPr lang="en-US" sz="1200" dirty="0" smtClean="0"/>
                  <a:t>4.0</a:t>
                </a:r>
                <a:endParaRPr lang="en-US" sz="1200" dirty="0"/>
              </a:p>
            </p:txBody>
          </p:sp>
          <p:sp>
            <p:nvSpPr>
              <p:cNvPr id="16" name="TextBox 15"/>
              <p:cNvSpPr txBox="1"/>
              <p:nvPr/>
            </p:nvSpPr>
            <p:spPr>
              <a:xfrm>
                <a:off x="4057281" y="5246118"/>
                <a:ext cx="253261" cy="226943"/>
              </a:xfrm>
              <a:prstGeom prst="rect">
                <a:avLst/>
              </a:prstGeom>
              <a:solidFill>
                <a:schemeClr val="bg1"/>
              </a:solidFill>
            </p:spPr>
            <p:txBody>
              <a:bodyPr wrap="square" lIns="0" tIns="0" rIns="0" bIns="0" rtlCol="0">
                <a:spAutoFit/>
              </a:bodyPr>
              <a:lstStyle/>
              <a:p>
                <a:pPr algn="r"/>
                <a:r>
                  <a:rPr lang="en-US" sz="1200" dirty="0"/>
                  <a:t>3</a:t>
                </a:r>
                <a:r>
                  <a:rPr lang="en-US" sz="1200" dirty="0" smtClean="0"/>
                  <a:t>.5</a:t>
                </a:r>
                <a:endParaRPr lang="en-US" sz="1200" dirty="0"/>
              </a:p>
            </p:txBody>
          </p:sp>
          <p:sp>
            <p:nvSpPr>
              <p:cNvPr id="17" name="TextBox 16"/>
              <p:cNvSpPr txBox="1"/>
              <p:nvPr/>
            </p:nvSpPr>
            <p:spPr>
              <a:xfrm>
                <a:off x="4057281" y="5697363"/>
                <a:ext cx="253261" cy="226943"/>
              </a:xfrm>
              <a:prstGeom prst="rect">
                <a:avLst/>
              </a:prstGeom>
              <a:solidFill>
                <a:schemeClr val="bg1"/>
              </a:solidFill>
            </p:spPr>
            <p:txBody>
              <a:bodyPr wrap="square" lIns="0" tIns="0" rIns="0" bIns="0" rtlCol="0">
                <a:spAutoFit/>
              </a:bodyPr>
              <a:lstStyle/>
              <a:p>
                <a:pPr algn="r"/>
                <a:r>
                  <a:rPr lang="en-US" sz="1200" dirty="0"/>
                  <a:t>2</a:t>
                </a:r>
                <a:r>
                  <a:rPr lang="en-US" sz="1200" dirty="0" smtClean="0"/>
                  <a:t>.5</a:t>
                </a:r>
                <a:endParaRPr lang="en-US" sz="1200" dirty="0"/>
              </a:p>
            </p:txBody>
          </p:sp>
          <p:sp>
            <p:nvSpPr>
              <p:cNvPr id="18" name="TextBox 17"/>
              <p:cNvSpPr txBox="1"/>
              <p:nvPr/>
            </p:nvSpPr>
            <p:spPr>
              <a:xfrm>
                <a:off x="4057281" y="6116342"/>
                <a:ext cx="253261" cy="226943"/>
              </a:xfrm>
              <a:prstGeom prst="rect">
                <a:avLst/>
              </a:prstGeom>
              <a:solidFill>
                <a:schemeClr val="bg1"/>
              </a:solidFill>
            </p:spPr>
            <p:txBody>
              <a:bodyPr wrap="square" lIns="0" tIns="0" rIns="0" bIns="0" rtlCol="0">
                <a:spAutoFit/>
              </a:bodyPr>
              <a:lstStyle/>
              <a:p>
                <a:pPr algn="r"/>
                <a:r>
                  <a:rPr lang="en-US" sz="1200" dirty="0" smtClean="0"/>
                  <a:t>2.0</a:t>
                </a:r>
                <a:endParaRPr lang="en-US" sz="1200" dirty="0"/>
              </a:p>
            </p:txBody>
          </p:sp>
          <p:sp>
            <p:nvSpPr>
              <p:cNvPr id="19" name="TextBox 18"/>
              <p:cNvSpPr txBox="1"/>
              <p:nvPr/>
            </p:nvSpPr>
            <p:spPr>
              <a:xfrm>
                <a:off x="3997225" y="5069322"/>
                <a:ext cx="253261" cy="226944"/>
              </a:xfrm>
              <a:prstGeom prst="rect">
                <a:avLst/>
              </a:prstGeom>
              <a:solidFill>
                <a:schemeClr val="bg1"/>
              </a:solidFill>
            </p:spPr>
            <p:txBody>
              <a:bodyPr wrap="square" lIns="0" tIns="0" rIns="0" bIns="0" rtlCol="0">
                <a:spAutoFit/>
              </a:bodyPr>
              <a:lstStyle/>
              <a:p>
                <a:pPr algn="r"/>
                <a:endParaRPr lang="en-US" sz="1200" dirty="0"/>
              </a:p>
            </p:txBody>
          </p:sp>
        </p:grpSp>
        <p:sp>
          <p:nvSpPr>
            <p:cNvPr id="21" name="TextBox 20"/>
            <p:cNvSpPr txBox="1"/>
            <p:nvPr/>
          </p:nvSpPr>
          <p:spPr>
            <a:xfrm rot="16200000">
              <a:off x="-125639" y="1876598"/>
              <a:ext cx="466722" cy="215444"/>
            </a:xfrm>
            <a:prstGeom prst="rect">
              <a:avLst/>
            </a:prstGeom>
            <a:noFill/>
          </p:spPr>
          <p:txBody>
            <a:bodyPr wrap="square" lIns="0" tIns="0" rIns="0" bIns="0" rtlCol="0">
              <a:spAutoFit/>
            </a:bodyPr>
            <a:lstStyle/>
            <a:p>
              <a:pPr algn="ctr"/>
              <a:r>
                <a:rPr lang="en-US" sz="1400" dirty="0" smtClean="0"/>
                <a:t>Ta (K)</a:t>
              </a:r>
              <a:endParaRPr lang="en-US" sz="1400" dirty="0"/>
            </a:p>
          </p:txBody>
        </p:sp>
        <p:sp>
          <p:nvSpPr>
            <p:cNvPr id="22" name="TextBox 21"/>
            <p:cNvSpPr txBox="1"/>
            <p:nvPr/>
          </p:nvSpPr>
          <p:spPr>
            <a:xfrm>
              <a:off x="462128" y="755372"/>
              <a:ext cx="3266000" cy="230833"/>
            </a:xfrm>
            <a:prstGeom prst="rect">
              <a:avLst/>
            </a:prstGeom>
            <a:noFill/>
          </p:spPr>
          <p:txBody>
            <a:bodyPr wrap="square" lIns="0" tIns="0" rIns="0" bIns="0" rtlCol="0">
              <a:spAutoFit/>
            </a:bodyPr>
            <a:lstStyle/>
            <a:p>
              <a:pPr algn="ctr"/>
              <a:r>
                <a:rPr lang="en-US" sz="1400" dirty="0" smtClean="0"/>
                <a:t>Observed vs. Expected GMI Cold Space Ta</a:t>
              </a:r>
              <a:endParaRPr lang="en-US" sz="1400" dirty="0"/>
            </a:p>
          </p:txBody>
        </p:sp>
        <p:sp>
          <p:nvSpPr>
            <p:cNvPr id="23" name="TextBox 22"/>
            <p:cNvSpPr txBox="1"/>
            <p:nvPr/>
          </p:nvSpPr>
          <p:spPr>
            <a:xfrm>
              <a:off x="63186" y="2926167"/>
              <a:ext cx="3692840" cy="445177"/>
            </a:xfrm>
            <a:prstGeom prst="rect">
              <a:avLst/>
            </a:prstGeom>
            <a:noFill/>
          </p:spPr>
          <p:txBody>
            <a:bodyPr wrap="square" lIns="0" tIns="0" rIns="0" bIns="0" rtlCol="0">
              <a:spAutoFit/>
            </a:bodyPr>
            <a:lstStyle/>
            <a:p>
              <a:pPr algn="just"/>
              <a:r>
                <a:rPr lang="en-US" sz="900" dirty="0" smtClean="0"/>
                <a:t>Observed vs. expected antenna temperatures by channel based on analysis of data from deep space calibration </a:t>
              </a:r>
              <a:r>
                <a:rPr lang="en-US" sz="900" dirty="0" err="1" smtClean="0"/>
                <a:t>manuever</a:t>
              </a:r>
              <a:r>
                <a:rPr lang="en-US" sz="900" dirty="0" smtClean="0"/>
                <a:t> (Courtesy Spencer Farrar, Univ. Central Florida).</a:t>
              </a:r>
              <a:endParaRPr lang="en-US" sz="900" dirty="0"/>
            </a:p>
          </p:txBody>
        </p:sp>
      </p:grpSp>
      <p:sp>
        <p:nvSpPr>
          <p:cNvPr id="35" name="TextBox 34"/>
          <p:cNvSpPr txBox="1"/>
          <p:nvPr/>
        </p:nvSpPr>
        <p:spPr>
          <a:xfrm>
            <a:off x="4095331" y="2661555"/>
            <a:ext cx="2153772" cy="415498"/>
          </a:xfrm>
          <a:prstGeom prst="rect">
            <a:avLst/>
          </a:prstGeom>
          <a:noFill/>
        </p:spPr>
        <p:txBody>
          <a:bodyPr wrap="square" lIns="0" tIns="0" rIns="0" bIns="0" rtlCol="0">
            <a:spAutoFit/>
          </a:bodyPr>
          <a:lstStyle/>
          <a:p>
            <a:pPr algn="just"/>
            <a:r>
              <a:rPr lang="en-US" sz="900" dirty="0" smtClean="0"/>
              <a:t>Change in spillover correction (eta) based on inertial hold analysis (Courtesy David Draper, Ball Aerospace).</a:t>
            </a:r>
            <a:endParaRPr lang="en-US" sz="900" dirty="0"/>
          </a:p>
        </p:txBody>
      </p:sp>
      <p:sp>
        <p:nvSpPr>
          <p:cNvPr id="36" name="Content Placeholder 2"/>
          <p:cNvSpPr txBox="1">
            <a:spLocks/>
          </p:cNvSpPr>
          <p:nvPr/>
        </p:nvSpPr>
        <p:spPr>
          <a:xfrm>
            <a:off x="4220959" y="3214720"/>
            <a:ext cx="4873005" cy="3186079"/>
          </a:xfrm>
          <a:prstGeom prst="rect">
            <a:avLst/>
          </a:prstGeom>
        </p:spPr>
        <p:txBody>
          <a:bodyPr vert="horz" lIns="91440" tIns="45720" rIns="91440" bIns="45720" rtlCol="0">
            <a:normAutofit fontScale="6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173038" indent="-173038"/>
            <a:r>
              <a:rPr lang="en-US" sz="2300" dirty="0" smtClean="0"/>
              <a:t>Spillover Corrections</a:t>
            </a:r>
          </a:p>
          <a:p>
            <a:pPr marL="346075" lvl="1" indent="-173038">
              <a:tabLst>
                <a:tab pos="346075" algn="l"/>
              </a:tabLst>
            </a:pPr>
            <a:r>
              <a:rPr lang="en-US" sz="1600" dirty="0" smtClean="0"/>
              <a:t>Majority of the antenna pattern missing the Earth is in the spillover region (i.e. the radiation from behind antenna that comes in around the edges of the main reflector into the feed horns.</a:t>
            </a:r>
          </a:p>
          <a:p>
            <a:pPr marL="346075" lvl="1" indent="-173038">
              <a:tabLst>
                <a:tab pos="346075" algn="l"/>
              </a:tabLst>
            </a:pPr>
            <a:r>
              <a:rPr lang="en-US" sz="1600" dirty="0" smtClean="0"/>
              <a:t>Forward part of antenna pattern measured by Ball at near field range pre-launch, but spillover region could not be measured so they used two different models, which gave different answers.</a:t>
            </a:r>
          </a:p>
          <a:p>
            <a:pPr marL="346075" lvl="1" indent="-173038">
              <a:tabLst>
                <a:tab pos="346075" algn="l"/>
              </a:tabLst>
            </a:pPr>
            <a:r>
              <a:rPr lang="en-US" sz="1600" dirty="0" smtClean="0"/>
              <a:t>Initial spillover corrections (Eta) for 166 and 183 channels were 1.0 (unphysical)</a:t>
            </a:r>
          </a:p>
          <a:p>
            <a:pPr marL="346075" lvl="1" indent="-173038">
              <a:tabLst>
                <a:tab pos="346075" algn="l"/>
              </a:tabLst>
            </a:pPr>
            <a:r>
              <a:rPr lang="en-US" sz="1600" dirty="0" smtClean="0"/>
              <a:t>Data from 2 inertial hold maneuvers were analyzed by David Draper at Ball Aerospace, who derived new Eta values for all of the channels.</a:t>
            </a:r>
          </a:p>
          <a:p>
            <a:pPr marL="346075" lvl="1" indent="-173038">
              <a:tabLst>
                <a:tab pos="346075" algn="l"/>
              </a:tabLst>
            </a:pPr>
            <a:r>
              <a:rPr lang="en-US" sz="1600" b="1" dirty="0" smtClean="0"/>
              <a:t>The resulting Eta values (see table/figure on the left) are based on physical observations rather than models (as used initially). These values are also not tuned to match any </a:t>
            </a:r>
            <a:r>
              <a:rPr lang="en-US" sz="1600" b="1" dirty="0" err="1" smtClean="0"/>
              <a:t>radiative</a:t>
            </a:r>
            <a:r>
              <a:rPr lang="en-US" sz="1600" b="1" dirty="0" smtClean="0"/>
              <a:t> transfer model.</a:t>
            </a:r>
          </a:p>
          <a:p>
            <a:pPr marL="0" indent="-227013">
              <a:tabLst>
                <a:tab pos="346075" algn="l"/>
              </a:tabLst>
            </a:pPr>
            <a:r>
              <a:rPr lang="en-US" sz="2100" dirty="0" smtClean="0"/>
              <a:t>Summary</a:t>
            </a:r>
          </a:p>
          <a:p>
            <a:pPr marL="400050" lvl="1" indent="-227013">
              <a:tabLst>
                <a:tab pos="346075" algn="l"/>
              </a:tabLst>
            </a:pPr>
            <a:r>
              <a:rPr lang="en-US" sz="1600" b="1" dirty="0" smtClean="0"/>
              <a:t>The GMI calibration appears to be at least as good and likely better than any other window-channel radiometer.</a:t>
            </a:r>
          </a:p>
          <a:p>
            <a:pPr marL="400050" lvl="1" indent="-227013">
              <a:tabLst>
                <a:tab pos="346075" algn="l"/>
              </a:tabLst>
            </a:pPr>
            <a:r>
              <a:rPr lang="en-US" sz="1600" b="1" dirty="0" smtClean="0"/>
              <a:t>A conservative estimate for the absolute calibration errors of the GMI window channels are &lt; 1K</a:t>
            </a:r>
          </a:p>
          <a:p>
            <a:pPr marL="400050" lvl="1" indent="-227013">
              <a:tabLst>
                <a:tab pos="346075" algn="l"/>
              </a:tabLst>
            </a:pPr>
            <a:r>
              <a:rPr lang="en-US" sz="1600" b="1" dirty="0"/>
              <a:t>Comparisons of the GMI 166 and 183 GHz channels with the MHS cross-track sounders show differences of &lt; </a:t>
            </a:r>
            <a:r>
              <a:rPr lang="en-US" sz="1600" b="1" dirty="0" smtClean="0"/>
              <a:t>0.5K</a:t>
            </a:r>
            <a:endParaRPr lang="en-US" sz="1600" b="1" dirty="0"/>
          </a:p>
        </p:txBody>
      </p:sp>
      <p:graphicFrame>
        <p:nvGraphicFramePr>
          <p:cNvPr id="29" name="Table 28"/>
          <p:cNvGraphicFramePr>
            <a:graphicFrameLocks noGrp="1"/>
          </p:cNvGraphicFramePr>
          <p:nvPr>
            <p:extLst>
              <p:ext uri="{D42A27DB-BD31-4B8C-83A1-F6EECF244321}">
                <p14:modId xmlns:p14="http://schemas.microsoft.com/office/powerpoint/2010/main" val="64418135"/>
              </p:ext>
            </p:extLst>
          </p:nvPr>
        </p:nvGraphicFramePr>
        <p:xfrm>
          <a:off x="4095331" y="800133"/>
          <a:ext cx="2176056" cy="1831340"/>
        </p:xfrm>
        <a:graphic>
          <a:graphicData uri="http://schemas.openxmlformats.org/drawingml/2006/table">
            <a:tbl>
              <a:tblPr/>
              <a:tblGrid>
                <a:gridCol w="385566"/>
                <a:gridCol w="492828"/>
                <a:gridCol w="409046"/>
                <a:gridCol w="444308"/>
                <a:gridCol w="444308"/>
              </a:tblGrid>
              <a:tr h="236474">
                <a:tc>
                  <a:txBody>
                    <a:bodyPr/>
                    <a:lstStyle/>
                    <a:p>
                      <a:pPr algn="ctr" fontAlgn="b"/>
                      <a:r>
                        <a:rPr lang="en-US" sz="700" b="0" i="0" u="none" strike="noStrike">
                          <a:solidFill>
                            <a:srgbClr val="000000"/>
                          </a:solidFill>
                          <a:effectLst/>
                          <a:latin typeface="Calibri"/>
                        </a:rPr>
                        <a:t>Channel</a:t>
                      </a: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700" b="0" i="0" u="none" strike="noStrike" dirty="0">
                          <a:solidFill>
                            <a:srgbClr val="000000"/>
                          </a:solidFill>
                          <a:effectLst/>
                          <a:latin typeface="Calibri"/>
                        </a:rPr>
                        <a:t> </a:t>
                      </a:r>
                      <a:r>
                        <a:rPr lang="en-US" sz="700" b="0" i="0" u="none" strike="noStrike" dirty="0" smtClean="0">
                          <a:solidFill>
                            <a:srgbClr val="000000"/>
                          </a:solidFill>
                          <a:effectLst/>
                          <a:latin typeface="Calibri"/>
                        </a:rPr>
                        <a:t>Previous</a:t>
                      </a:r>
                    </a:p>
                    <a:p>
                      <a:pPr algn="ctr" fontAlgn="b"/>
                      <a:r>
                        <a:rPr lang="en-US" sz="700" b="0" i="0" u="none" strike="noStrike" dirty="0" smtClean="0">
                          <a:solidFill>
                            <a:srgbClr val="000000"/>
                          </a:solidFill>
                          <a:effectLst/>
                          <a:latin typeface="Calibri"/>
                        </a:rPr>
                        <a:t>(</a:t>
                      </a:r>
                      <a:r>
                        <a:rPr lang="en-US" sz="700" b="0" i="0" u="none" strike="noStrike" dirty="0" err="1" smtClean="0">
                          <a:solidFill>
                            <a:srgbClr val="000000"/>
                          </a:solidFill>
                          <a:effectLst/>
                          <a:latin typeface="Calibri"/>
                        </a:rPr>
                        <a:t>η</a:t>
                      </a:r>
                      <a:r>
                        <a:rPr lang="en-US" sz="700" b="0" i="0" u="none" strike="noStrike" baseline="-25000" dirty="0" err="1" smtClean="0">
                          <a:solidFill>
                            <a:srgbClr val="000000"/>
                          </a:solidFill>
                          <a:effectLst/>
                          <a:latin typeface="Calibri"/>
                        </a:rPr>
                        <a:t>F</a:t>
                      </a:r>
                      <a:r>
                        <a:rPr lang="en-US" sz="700" b="0" i="0" u="none" strike="noStrike" dirty="0">
                          <a:solidFill>
                            <a:srgbClr val="000000"/>
                          </a:solidFill>
                          <a:effectLst/>
                          <a:latin typeface="Calibri"/>
                        </a:rPr>
                        <a:t>)</a:t>
                      </a: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700" b="0" i="0" u="none" strike="noStrike" dirty="0" smtClean="0">
                          <a:solidFill>
                            <a:srgbClr val="000000"/>
                          </a:solidFill>
                          <a:effectLst/>
                          <a:latin typeface="Calibri"/>
                        </a:rPr>
                        <a:t>Final</a:t>
                      </a:r>
                    </a:p>
                    <a:p>
                      <a:pPr algn="ctr" fontAlgn="b"/>
                      <a:r>
                        <a:rPr lang="en-US" sz="700" b="0" i="0" u="none" strike="noStrike" dirty="0" smtClean="0">
                          <a:solidFill>
                            <a:srgbClr val="000000"/>
                          </a:solidFill>
                          <a:effectLst/>
                          <a:latin typeface="Calibri"/>
                        </a:rPr>
                        <a:t>(</a:t>
                      </a:r>
                      <a:r>
                        <a:rPr lang="en-US" sz="700" b="0" i="0" u="none" strike="noStrike" dirty="0" err="1">
                          <a:solidFill>
                            <a:srgbClr val="000000"/>
                          </a:solidFill>
                          <a:effectLst/>
                          <a:latin typeface="Calibri"/>
                        </a:rPr>
                        <a:t>η</a:t>
                      </a:r>
                      <a:r>
                        <a:rPr lang="en-US" sz="700" b="0" i="0" u="none" strike="noStrike" baseline="-25000" dirty="0" err="1">
                          <a:solidFill>
                            <a:srgbClr val="000000"/>
                          </a:solidFill>
                          <a:effectLst/>
                          <a:latin typeface="Calibri"/>
                        </a:rPr>
                        <a:t>G</a:t>
                      </a:r>
                      <a:r>
                        <a:rPr lang="en-US" sz="700" b="0" i="0" u="none" strike="noStrike" dirty="0">
                          <a:solidFill>
                            <a:srgbClr val="000000"/>
                          </a:solidFill>
                          <a:effectLst/>
                          <a:latin typeface="Calibri"/>
                        </a:rPr>
                        <a:t>)</a:t>
                      </a: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l-GR" sz="700" b="0" i="0" u="none" strike="noStrike" dirty="0" smtClean="0">
                          <a:solidFill>
                            <a:srgbClr val="000000"/>
                          </a:solidFill>
                          <a:effectLst/>
                          <a:latin typeface="Calibri"/>
                        </a:rPr>
                        <a:t>Δ</a:t>
                      </a:r>
                      <a:r>
                        <a:rPr lang="en-US" sz="700" b="0" i="0" u="none" strike="noStrike" dirty="0" smtClean="0">
                          <a:solidFill>
                            <a:srgbClr val="000000"/>
                          </a:solidFill>
                          <a:effectLst/>
                          <a:latin typeface="Calibri"/>
                        </a:rPr>
                        <a:t>Tb</a:t>
                      </a:r>
                      <a:r>
                        <a:rPr lang="en-US" sz="700" b="0" i="0" u="none" strike="noStrike" baseline="0" dirty="0" smtClean="0">
                          <a:solidFill>
                            <a:srgbClr val="000000"/>
                          </a:solidFill>
                          <a:effectLst/>
                          <a:latin typeface="Calibri"/>
                        </a:rPr>
                        <a:t> (</a:t>
                      </a:r>
                      <a:r>
                        <a:rPr lang="en-US" sz="700" b="0" i="0" u="none" strike="noStrike" dirty="0" smtClean="0">
                          <a:solidFill>
                            <a:srgbClr val="000000"/>
                          </a:solidFill>
                          <a:effectLst/>
                          <a:latin typeface="Calibri"/>
                        </a:rPr>
                        <a:t>ocean)</a:t>
                      </a:r>
                      <a:endParaRPr lang="en-US" sz="700" b="0" i="0" u="none" strike="noStrike" dirty="0">
                        <a:solidFill>
                          <a:srgbClr val="000000"/>
                        </a:solidFill>
                        <a:effectLst/>
                        <a:latin typeface="Calibri"/>
                      </a:endParaRP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700" b="0" i="0" u="none" strike="noStrike" dirty="0" smtClean="0">
                          <a:solidFill>
                            <a:srgbClr val="000000"/>
                          </a:solidFill>
                          <a:effectLst/>
                          <a:latin typeface="Calibri"/>
                        </a:rPr>
                        <a:t>Total</a:t>
                      </a:r>
                    </a:p>
                    <a:p>
                      <a:pPr algn="ctr" fontAlgn="b"/>
                      <a:r>
                        <a:rPr lang="en-US" sz="700" b="0" i="0" u="none" strike="noStrike" dirty="0" smtClean="0">
                          <a:solidFill>
                            <a:srgbClr val="000000"/>
                          </a:solidFill>
                          <a:effectLst/>
                          <a:latin typeface="Calibri"/>
                        </a:rPr>
                        <a:t>Error</a:t>
                      </a:r>
                      <a:endParaRPr lang="en-US" sz="700" b="0" i="0" u="none" strike="noStrike" dirty="0">
                        <a:solidFill>
                          <a:srgbClr val="000000"/>
                        </a:solidFill>
                        <a:effectLst/>
                        <a:latin typeface="Calibri"/>
                      </a:endParaRP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122682">
                <a:tc>
                  <a:txBody>
                    <a:bodyPr/>
                    <a:lstStyle/>
                    <a:p>
                      <a:pPr algn="ctr" fontAlgn="b"/>
                      <a:r>
                        <a:rPr lang="en-US" sz="700" b="0" i="0" u="none" strike="noStrike" dirty="0" smtClean="0">
                          <a:solidFill>
                            <a:srgbClr val="000000"/>
                          </a:solidFill>
                          <a:effectLst/>
                          <a:latin typeface="Calibri"/>
                        </a:rPr>
                        <a:t>10v</a:t>
                      </a:r>
                      <a:endParaRPr lang="en-US" sz="700" b="0" i="0" u="none" strike="noStrike" dirty="0">
                        <a:solidFill>
                          <a:srgbClr val="000000"/>
                        </a:solidFill>
                        <a:effectLst/>
                        <a:latin typeface="Calibri"/>
                      </a:endParaRP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700" b="0" i="0" u="none" strike="noStrike" dirty="0">
                          <a:solidFill>
                            <a:srgbClr val="000000"/>
                          </a:solidFill>
                          <a:effectLst/>
                          <a:latin typeface="Calibri"/>
                        </a:rPr>
                        <a:t>0.94435</a:t>
                      </a: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r" fontAlgn="b"/>
                      <a:r>
                        <a:rPr lang="en-US" sz="700" b="0" i="0" u="none" strike="noStrike">
                          <a:solidFill>
                            <a:srgbClr val="000000"/>
                          </a:solidFill>
                          <a:effectLst/>
                          <a:latin typeface="Calibri"/>
                        </a:rPr>
                        <a:t>0.95404</a:t>
                      </a: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0" i="0" u="none" strike="noStrike">
                          <a:solidFill>
                            <a:srgbClr val="000000"/>
                          </a:solidFill>
                          <a:effectLst/>
                          <a:latin typeface="Calibri"/>
                        </a:rPr>
                        <a:t>1.7</a:t>
                      </a: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700" b="0" i="0" u="none" strike="noStrike" dirty="0" smtClean="0">
                          <a:solidFill>
                            <a:srgbClr val="000000"/>
                          </a:solidFill>
                          <a:effectLst/>
                          <a:latin typeface="Calibri"/>
                        </a:rPr>
                        <a:t>0.45</a:t>
                      </a:r>
                      <a:endParaRPr lang="en-US" sz="700" b="0" i="0" u="none" strike="noStrike" dirty="0">
                        <a:solidFill>
                          <a:srgbClr val="000000"/>
                        </a:solidFill>
                        <a:effectLst/>
                        <a:latin typeface="Calibri"/>
                      </a:endParaRP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122682">
                <a:tc>
                  <a:txBody>
                    <a:bodyPr/>
                    <a:lstStyle/>
                    <a:p>
                      <a:pPr algn="ctr" fontAlgn="b"/>
                      <a:r>
                        <a:rPr lang="en-US" sz="700" b="0" i="0" u="none" strike="noStrike" dirty="0" smtClean="0">
                          <a:solidFill>
                            <a:srgbClr val="000000"/>
                          </a:solidFill>
                          <a:effectLst/>
                          <a:latin typeface="Calibri"/>
                        </a:rPr>
                        <a:t>10h</a:t>
                      </a:r>
                      <a:endParaRPr lang="en-US" sz="700" b="0" i="0" u="none" strike="noStrike" dirty="0">
                        <a:solidFill>
                          <a:srgbClr val="000000"/>
                        </a:solidFill>
                        <a:effectLst/>
                        <a:latin typeface="Calibri"/>
                      </a:endParaRP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700" b="0" i="0" u="none" strike="noStrike" dirty="0">
                          <a:solidFill>
                            <a:srgbClr val="000000"/>
                          </a:solidFill>
                          <a:effectLst/>
                          <a:latin typeface="Calibri"/>
                        </a:rPr>
                        <a:t>0.94369</a:t>
                      </a: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r" fontAlgn="b"/>
                      <a:r>
                        <a:rPr lang="en-US" sz="700" b="0" i="0" u="none" strike="noStrike" dirty="0">
                          <a:solidFill>
                            <a:srgbClr val="000000"/>
                          </a:solidFill>
                          <a:effectLst/>
                          <a:latin typeface="Calibri"/>
                        </a:rPr>
                        <a:t>0.95404</a:t>
                      </a: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0" i="0" u="none" strike="noStrike" dirty="0">
                          <a:solidFill>
                            <a:srgbClr val="000000"/>
                          </a:solidFill>
                          <a:effectLst/>
                          <a:latin typeface="Calibri"/>
                        </a:rPr>
                        <a:t>1.0</a:t>
                      </a: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700" b="0" i="0" u="none" strike="noStrike" dirty="0" smtClean="0">
                          <a:solidFill>
                            <a:srgbClr val="000000"/>
                          </a:solidFill>
                          <a:effectLst/>
                          <a:latin typeface="Calibri"/>
                        </a:rPr>
                        <a:t>0.24</a:t>
                      </a:r>
                      <a:endParaRPr lang="en-US" sz="700" b="0" i="0" u="none" strike="noStrike" dirty="0">
                        <a:solidFill>
                          <a:srgbClr val="000000"/>
                        </a:solidFill>
                        <a:effectLst/>
                        <a:latin typeface="Calibri"/>
                      </a:endParaRP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122682">
                <a:tc>
                  <a:txBody>
                    <a:bodyPr/>
                    <a:lstStyle/>
                    <a:p>
                      <a:pPr algn="ctr" fontAlgn="b"/>
                      <a:r>
                        <a:rPr lang="en-US" sz="700" b="0" i="0" u="none" strike="noStrike" dirty="0" smtClean="0">
                          <a:solidFill>
                            <a:srgbClr val="000000"/>
                          </a:solidFill>
                          <a:effectLst/>
                          <a:latin typeface="Calibri"/>
                        </a:rPr>
                        <a:t>18v</a:t>
                      </a:r>
                      <a:endParaRPr lang="en-US" sz="700" b="0" i="0" u="none" strike="noStrike" dirty="0">
                        <a:solidFill>
                          <a:srgbClr val="000000"/>
                        </a:solidFill>
                        <a:effectLst/>
                        <a:latin typeface="Calibri"/>
                      </a:endParaRP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700" b="0" i="0" u="none" strike="noStrike" dirty="0">
                          <a:solidFill>
                            <a:srgbClr val="000000"/>
                          </a:solidFill>
                          <a:effectLst/>
                          <a:latin typeface="Calibri"/>
                        </a:rPr>
                        <a:t>0.93968</a:t>
                      </a: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r" fontAlgn="b"/>
                      <a:r>
                        <a:rPr lang="en-US" sz="700" b="0" i="0" u="none" strike="noStrike" dirty="0">
                          <a:solidFill>
                            <a:srgbClr val="000000"/>
                          </a:solidFill>
                          <a:effectLst/>
                          <a:latin typeface="Calibri"/>
                        </a:rPr>
                        <a:t>0.95603</a:t>
                      </a: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0" i="0" u="none" strike="noStrike" dirty="0">
                          <a:solidFill>
                            <a:srgbClr val="000000"/>
                          </a:solidFill>
                          <a:effectLst/>
                          <a:latin typeface="Calibri"/>
                        </a:rPr>
                        <a:t>3.3</a:t>
                      </a: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700" b="0" i="0" u="none" strike="noStrike" dirty="0" smtClean="0">
                          <a:solidFill>
                            <a:srgbClr val="000000"/>
                          </a:solidFill>
                          <a:effectLst/>
                          <a:latin typeface="Calibri"/>
                        </a:rPr>
                        <a:t>0.61</a:t>
                      </a:r>
                      <a:endParaRPr lang="en-US" sz="700" b="0" i="0" u="none" strike="noStrike" dirty="0">
                        <a:solidFill>
                          <a:srgbClr val="000000"/>
                        </a:solidFill>
                        <a:effectLst/>
                        <a:latin typeface="Calibri"/>
                      </a:endParaRP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122682">
                <a:tc>
                  <a:txBody>
                    <a:bodyPr/>
                    <a:lstStyle/>
                    <a:p>
                      <a:pPr algn="ctr" fontAlgn="b"/>
                      <a:r>
                        <a:rPr lang="en-US" sz="700" b="0" i="0" u="none" strike="noStrike" dirty="0" smtClean="0">
                          <a:solidFill>
                            <a:srgbClr val="000000"/>
                          </a:solidFill>
                          <a:effectLst/>
                          <a:latin typeface="Calibri"/>
                        </a:rPr>
                        <a:t>18h</a:t>
                      </a:r>
                      <a:endParaRPr lang="en-US" sz="700" b="0" i="0" u="none" strike="noStrike" dirty="0">
                        <a:solidFill>
                          <a:srgbClr val="000000"/>
                        </a:solidFill>
                        <a:effectLst/>
                        <a:latin typeface="Calibri"/>
                      </a:endParaRP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700" b="0" i="0" u="none" strike="noStrike" dirty="0">
                          <a:solidFill>
                            <a:srgbClr val="000000"/>
                          </a:solidFill>
                          <a:effectLst/>
                          <a:latin typeface="Calibri"/>
                        </a:rPr>
                        <a:t>0.94082</a:t>
                      </a: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r" fontAlgn="b"/>
                      <a:r>
                        <a:rPr lang="en-US" sz="700" b="0" i="0" u="none" strike="noStrike" dirty="0">
                          <a:solidFill>
                            <a:srgbClr val="000000"/>
                          </a:solidFill>
                          <a:effectLst/>
                          <a:latin typeface="Calibri"/>
                        </a:rPr>
                        <a:t>0.95603</a:t>
                      </a: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0" i="0" u="none" strike="noStrike" dirty="0">
                          <a:solidFill>
                            <a:srgbClr val="000000"/>
                          </a:solidFill>
                          <a:effectLst/>
                          <a:latin typeface="Calibri"/>
                        </a:rPr>
                        <a:t>2.0</a:t>
                      </a: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700" b="0" i="0" u="none" strike="noStrike" dirty="0" smtClean="0">
                          <a:solidFill>
                            <a:srgbClr val="000000"/>
                          </a:solidFill>
                          <a:effectLst/>
                          <a:latin typeface="Calibri"/>
                        </a:rPr>
                        <a:t>0.42</a:t>
                      </a:r>
                      <a:endParaRPr lang="en-US" sz="700" b="0" i="0" u="none" strike="noStrike" dirty="0">
                        <a:solidFill>
                          <a:srgbClr val="000000"/>
                        </a:solidFill>
                        <a:effectLst/>
                        <a:latin typeface="Calibri"/>
                      </a:endParaRP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122682">
                <a:tc>
                  <a:txBody>
                    <a:bodyPr/>
                    <a:lstStyle/>
                    <a:p>
                      <a:pPr algn="ctr" fontAlgn="b"/>
                      <a:r>
                        <a:rPr lang="en-US" sz="700" b="0" i="0" u="none" strike="noStrike" dirty="0" smtClean="0">
                          <a:solidFill>
                            <a:srgbClr val="000000"/>
                          </a:solidFill>
                          <a:effectLst/>
                          <a:latin typeface="Calibri"/>
                        </a:rPr>
                        <a:t>23v</a:t>
                      </a:r>
                      <a:endParaRPr lang="en-US" sz="700" b="0" i="0" u="none" strike="noStrike" dirty="0">
                        <a:solidFill>
                          <a:srgbClr val="000000"/>
                        </a:solidFill>
                        <a:effectLst/>
                        <a:latin typeface="Calibri"/>
                      </a:endParaRP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700" b="0" i="0" u="none" strike="noStrike" dirty="0">
                          <a:solidFill>
                            <a:srgbClr val="000000"/>
                          </a:solidFill>
                          <a:effectLst/>
                          <a:latin typeface="Calibri"/>
                        </a:rPr>
                        <a:t>0.96601</a:t>
                      </a: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r" fontAlgn="b"/>
                      <a:r>
                        <a:rPr lang="en-US" sz="700" b="0" i="0" u="none" strike="noStrike" dirty="0">
                          <a:solidFill>
                            <a:srgbClr val="000000"/>
                          </a:solidFill>
                          <a:effectLst/>
                          <a:latin typeface="Calibri"/>
                        </a:rPr>
                        <a:t>0.97075</a:t>
                      </a: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0" i="0" u="none" strike="noStrike" dirty="0">
                          <a:solidFill>
                            <a:srgbClr val="000000"/>
                          </a:solidFill>
                          <a:effectLst/>
                          <a:latin typeface="Calibri"/>
                        </a:rPr>
                        <a:t>1.1</a:t>
                      </a: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700" b="0" i="0" u="none" strike="noStrike" dirty="0" smtClean="0">
                          <a:solidFill>
                            <a:srgbClr val="000000"/>
                          </a:solidFill>
                          <a:effectLst/>
                          <a:latin typeface="Calibri"/>
                        </a:rPr>
                        <a:t>0.42</a:t>
                      </a:r>
                      <a:endParaRPr lang="en-US" sz="700" b="0" i="0" u="none" strike="noStrike" dirty="0">
                        <a:solidFill>
                          <a:srgbClr val="000000"/>
                        </a:solidFill>
                        <a:effectLst/>
                        <a:latin typeface="Calibri"/>
                      </a:endParaRP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122682">
                <a:tc>
                  <a:txBody>
                    <a:bodyPr/>
                    <a:lstStyle/>
                    <a:p>
                      <a:pPr algn="ctr" fontAlgn="b"/>
                      <a:r>
                        <a:rPr lang="en-US" sz="700" b="0" i="0" u="none" strike="noStrike" dirty="0" smtClean="0">
                          <a:solidFill>
                            <a:srgbClr val="000000"/>
                          </a:solidFill>
                          <a:effectLst/>
                          <a:latin typeface="Calibri"/>
                        </a:rPr>
                        <a:t>36v</a:t>
                      </a:r>
                      <a:endParaRPr lang="en-US" sz="700" b="0" i="0" u="none" strike="noStrike" dirty="0">
                        <a:solidFill>
                          <a:srgbClr val="000000"/>
                        </a:solidFill>
                        <a:effectLst/>
                        <a:latin typeface="Calibri"/>
                      </a:endParaRP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700" b="0" i="0" u="none" strike="noStrike" dirty="0">
                          <a:solidFill>
                            <a:srgbClr val="000000"/>
                          </a:solidFill>
                          <a:effectLst/>
                          <a:latin typeface="Calibri"/>
                        </a:rPr>
                        <a:t>0.99590</a:t>
                      </a: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r" fontAlgn="b"/>
                      <a:r>
                        <a:rPr lang="en-US" sz="700" b="0" i="0" u="none" strike="noStrike" dirty="0">
                          <a:solidFill>
                            <a:srgbClr val="000000"/>
                          </a:solidFill>
                          <a:effectLst/>
                          <a:latin typeface="Calibri"/>
                        </a:rPr>
                        <a:t>0.99535</a:t>
                      </a: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0" i="0" u="none" strike="noStrike" dirty="0">
                          <a:solidFill>
                            <a:srgbClr val="000000"/>
                          </a:solidFill>
                          <a:effectLst/>
                          <a:latin typeface="Calibri"/>
                        </a:rPr>
                        <a:t>-0.1</a:t>
                      </a: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700" b="0" i="0" u="none" strike="noStrike" dirty="0" smtClean="0">
                          <a:solidFill>
                            <a:srgbClr val="000000"/>
                          </a:solidFill>
                          <a:effectLst/>
                          <a:latin typeface="Calibri"/>
                        </a:rPr>
                        <a:t>0.14</a:t>
                      </a:r>
                      <a:endParaRPr lang="en-US" sz="700" b="0" i="0" u="none" strike="noStrike" dirty="0">
                        <a:solidFill>
                          <a:srgbClr val="000000"/>
                        </a:solidFill>
                        <a:effectLst/>
                        <a:latin typeface="Calibri"/>
                      </a:endParaRP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122682">
                <a:tc>
                  <a:txBody>
                    <a:bodyPr/>
                    <a:lstStyle/>
                    <a:p>
                      <a:pPr algn="ctr" fontAlgn="b"/>
                      <a:r>
                        <a:rPr lang="en-US" sz="700" b="0" i="0" u="none" strike="noStrike" dirty="0" smtClean="0">
                          <a:solidFill>
                            <a:srgbClr val="000000"/>
                          </a:solidFill>
                          <a:effectLst/>
                          <a:latin typeface="Calibri"/>
                        </a:rPr>
                        <a:t>36h</a:t>
                      </a:r>
                      <a:endParaRPr lang="en-US" sz="700" b="0" i="0" u="none" strike="noStrike" dirty="0">
                        <a:solidFill>
                          <a:srgbClr val="000000"/>
                        </a:solidFill>
                        <a:effectLst/>
                        <a:latin typeface="Calibri"/>
                      </a:endParaRP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700" b="0" i="0" u="none" strike="noStrike" dirty="0">
                          <a:solidFill>
                            <a:srgbClr val="000000"/>
                          </a:solidFill>
                          <a:effectLst/>
                          <a:latin typeface="Calibri"/>
                        </a:rPr>
                        <a:t>0.99590</a:t>
                      </a: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r" fontAlgn="b"/>
                      <a:r>
                        <a:rPr lang="en-US" sz="700" b="0" i="0" u="none" strike="noStrike" dirty="0">
                          <a:solidFill>
                            <a:srgbClr val="000000"/>
                          </a:solidFill>
                          <a:effectLst/>
                          <a:latin typeface="Calibri"/>
                        </a:rPr>
                        <a:t>0.99535</a:t>
                      </a: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0" i="0" u="none" strike="noStrike" dirty="0">
                          <a:solidFill>
                            <a:srgbClr val="000000"/>
                          </a:solidFill>
                          <a:effectLst/>
                          <a:latin typeface="Calibri"/>
                        </a:rPr>
                        <a:t>-0.1</a:t>
                      </a: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700" b="0" i="0" u="none" strike="noStrike" dirty="0" smtClean="0">
                          <a:solidFill>
                            <a:srgbClr val="000000"/>
                          </a:solidFill>
                          <a:effectLst/>
                          <a:latin typeface="Calibri"/>
                        </a:rPr>
                        <a:t>0.10</a:t>
                      </a:r>
                      <a:endParaRPr lang="en-US" sz="700" b="0" i="0" u="none" strike="noStrike" dirty="0">
                        <a:solidFill>
                          <a:srgbClr val="000000"/>
                        </a:solidFill>
                        <a:effectLst/>
                        <a:latin typeface="Calibri"/>
                      </a:endParaRP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122682">
                <a:tc>
                  <a:txBody>
                    <a:bodyPr/>
                    <a:lstStyle/>
                    <a:p>
                      <a:pPr algn="ctr" fontAlgn="b"/>
                      <a:r>
                        <a:rPr lang="en-US" sz="700" b="0" i="0" u="none" strike="noStrike" dirty="0" smtClean="0">
                          <a:solidFill>
                            <a:srgbClr val="000000"/>
                          </a:solidFill>
                          <a:effectLst/>
                          <a:latin typeface="Calibri"/>
                        </a:rPr>
                        <a:t>89v</a:t>
                      </a:r>
                      <a:endParaRPr lang="en-US" sz="700" b="0" i="0" u="none" strike="noStrike" dirty="0">
                        <a:solidFill>
                          <a:srgbClr val="000000"/>
                        </a:solidFill>
                        <a:effectLst/>
                        <a:latin typeface="Calibri"/>
                      </a:endParaRP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700" b="0" i="0" u="none" strike="noStrike" dirty="0">
                          <a:solidFill>
                            <a:srgbClr val="000000"/>
                          </a:solidFill>
                          <a:effectLst/>
                          <a:latin typeface="Calibri"/>
                        </a:rPr>
                        <a:t>0.99810</a:t>
                      </a: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r" fontAlgn="b"/>
                      <a:r>
                        <a:rPr lang="en-US" sz="700" b="0" i="0" u="none" strike="noStrike" dirty="0">
                          <a:solidFill>
                            <a:srgbClr val="000000"/>
                          </a:solidFill>
                          <a:effectLst/>
                          <a:latin typeface="Calibri"/>
                        </a:rPr>
                        <a:t>0.99734</a:t>
                      </a: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0" i="0" u="none" strike="noStrike" dirty="0">
                          <a:solidFill>
                            <a:srgbClr val="000000"/>
                          </a:solidFill>
                          <a:effectLst/>
                          <a:latin typeface="Calibri"/>
                        </a:rPr>
                        <a:t>-0.2</a:t>
                      </a: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700" b="0" i="0" u="none" strike="noStrike" dirty="0" smtClean="0">
                          <a:solidFill>
                            <a:srgbClr val="000000"/>
                          </a:solidFill>
                          <a:effectLst/>
                          <a:latin typeface="Calibri"/>
                        </a:rPr>
                        <a:t>0.12</a:t>
                      </a:r>
                      <a:endParaRPr lang="en-US" sz="700" b="0" i="0" u="none" strike="noStrike" dirty="0">
                        <a:solidFill>
                          <a:srgbClr val="000000"/>
                        </a:solidFill>
                        <a:effectLst/>
                        <a:latin typeface="Calibri"/>
                      </a:endParaRP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122682">
                <a:tc>
                  <a:txBody>
                    <a:bodyPr/>
                    <a:lstStyle/>
                    <a:p>
                      <a:pPr algn="ctr" fontAlgn="b"/>
                      <a:r>
                        <a:rPr lang="en-US" sz="700" b="0" i="0" u="none" strike="noStrike" dirty="0" smtClean="0">
                          <a:solidFill>
                            <a:srgbClr val="000000"/>
                          </a:solidFill>
                          <a:effectLst/>
                          <a:latin typeface="Calibri"/>
                        </a:rPr>
                        <a:t>89h</a:t>
                      </a:r>
                      <a:endParaRPr lang="en-US" sz="700" b="0" i="0" u="none" strike="noStrike" dirty="0">
                        <a:solidFill>
                          <a:srgbClr val="000000"/>
                        </a:solidFill>
                        <a:effectLst/>
                        <a:latin typeface="Calibri"/>
                      </a:endParaRP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700" b="0" i="0" u="none" strike="noStrike" dirty="0">
                          <a:solidFill>
                            <a:srgbClr val="000000"/>
                          </a:solidFill>
                          <a:effectLst/>
                          <a:latin typeface="Calibri"/>
                        </a:rPr>
                        <a:t>0.99810</a:t>
                      </a: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r" fontAlgn="b"/>
                      <a:r>
                        <a:rPr lang="en-US" sz="700" b="0" i="0" u="none" strike="noStrike" dirty="0">
                          <a:solidFill>
                            <a:srgbClr val="000000"/>
                          </a:solidFill>
                          <a:effectLst/>
                          <a:latin typeface="Calibri"/>
                        </a:rPr>
                        <a:t>0.99734</a:t>
                      </a: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0" i="0" u="none" strike="noStrike" dirty="0">
                          <a:solidFill>
                            <a:srgbClr val="000000"/>
                          </a:solidFill>
                          <a:effectLst/>
                          <a:latin typeface="Calibri"/>
                        </a:rPr>
                        <a:t>-0.2</a:t>
                      </a: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700" b="0" i="0" u="none" strike="noStrike" dirty="0" smtClean="0">
                          <a:solidFill>
                            <a:srgbClr val="000000"/>
                          </a:solidFill>
                          <a:effectLst/>
                          <a:latin typeface="Calibri"/>
                        </a:rPr>
                        <a:t>0.11</a:t>
                      </a:r>
                      <a:endParaRPr lang="en-US" sz="700" b="0" i="0" u="none" strike="noStrike" dirty="0">
                        <a:solidFill>
                          <a:srgbClr val="000000"/>
                        </a:solidFill>
                        <a:effectLst/>
                        <a:latin typeface="Calibri"/>
                      </a:endParaRP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122682">
                <a:tc>
                  <a:txBody>
                    <a:bodyPr/>
                    <a:lstStyle/>
                    <a:p>
                      <a:pPr algn="ctr" fontAlgn="b"/>
                      <a:r>
                        <a:rPr lang="en-US" sz="700" b="0" i="0" u="none" strike="noStrike" dirty="0" smtClean="0">
                          <a:solidFill>
                            <a:srgbClr val="000000"/>
                          </a:solidFill>
                          <a:effectLst/>
                          <a:latin typeface="Calibri"/>
                        </a:rPr>
                        <a:t>166v</a:t>
                      </a:r>
                      <a:endParaRPr lang="en-US" sz="700" b="0" i="0" u="none" strike="noStrike" dirty="0">
                        <a:solidFill>
                          <a:srgbClr val="000000"/>
                        </a:solidFill>
                        <a:effectLst/>
                        <a:latin typeface="Calibri"/>
                      </a:endParaRP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700" b="0" i="0" u="none" strike="noStrike" dirty="0">
                          <a:solidFill>
                            <a:srgbClr val="000000"/>
                          </a:solidFill>
                          <a:effectLst/>
                          <a:latin typeface="Calibri"/>
                        </a:rPr>
                        <a:t>1.00000</a:t>
                      </a: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r" fontAlgn="b"/>
                      <a:r>
                        <a:rPr lang="en-US" sz="700" b="0" i="0" u="none" strike="noStrike" dirty="0">
                          <a:solidFill>
                            <a:srgbClr val="000000"/>
                          </a:solidFill>
                          <a:effectLst/>
                          <a:latin typeface="Calibri"/>
                        </a:rPr>
                        <a:t>0.98814</a:t>
                      </a: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0" i="0" u="none" strike="noStrike" dirty="0">
                          <a:solidFill>
                            <a:srgbClr val="000000"/>
                          </a:solidFill>
                          <a:effectLst/>
                          <a:latin typeface="Calibri"/>
                        </a:rPr>
                        <a:t>-3.2</a:t>
                      </a: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700" b="0" i="0" u="none" strike="noStrike" dirty="0" smtClean="0">
                          <a:solidFill>
                            <a:srgbClr val="000000"/>
                          </a:solidFill>
                          <a:effectLst/>
                          <a:latin typeface="Calibri"/>
                        </a:rPr>
                        <a:t>0.26</a:t>
                      </a:r>
                      <a:endParaRPr lang="en-US" sz="700" b="0" i="0" u="none" strike="noStrike" dirty="0">
                        <a:solidFill>
                          <a:srgbClr val="000000"/>
                        </a:solidFill>
                        <a:effectLst/>
                        <a:latin typeface="Calibri"/>
                      </a:endParaRP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122682">
                <a:tc>
                  <a:txBody>
                    <a:bodyPr/>
                    <a:lstStyle/>
                    <a:p>
                      <a:pPr algn="ctr" fontAlgn="b"/>
                      <a:r>
                        <a:rPr lang="en-US" sz="700" b="0" i="0" u="none" strike="noStrike" dirty="0" smtClean="0">
                          <a:solidFill>
                            <a:srgbClr val="000000"/>
                          </a:solidFill>
                          <a:effectLst/>
                          <a:latin typeface="Calibri"/>
                        </a:rPr>
                        <a:t>166h</a:t>
                      </a:r>
                      <a:endParaRPr lang="en-US" sz="700" b="0" i="0" u="none" strike="noStrike" dirty="0">
                        <a:solidFill>
                          <a:srgbClr val="000000"/>
                        </a:solidFill>
                        <a:effectLst/>
                        <a:latin typeface="Calibri"/>
                      </a:endParaRP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700" b="0" i="0" u="none" strike="noStrike" dirty="0">
                          <a:solidFill>
                            <a:srgbClr val="000000"/>
                          </a:solidFill>
                          <a:effectLst/>
                          <a:latin typeface="Calibri"/>
                        </a:rPr>
                        <a:t>1.00000</a:t>
                      </a: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r" fontAlgn="b"/>
                      <a:r>
                        <a:rPr lang="en-US" sz="700" b="0" i="0" u="none" strike="noStrike" dirty="0">
                          <a:solidFill>
                            <a:srgbClr val="000000"/>
                          </a:solidFill>
                          <a:effectLst/>
                          <a:latin typeface="Calibri"/>
                        </a:rPr>
                        <a:t>0.98814</a:t>
                      </a: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0" i="0" u="none" strike="noStrike" dirty="0">
                          <a:solidFill>
                            <a:srgbClr val="000000"/>
                          </a:solidFill>
                          <a:effectLst/>
                          <a:latin typeface="Calibri"/>
                        </a:rPr>
                        <a:t>-3.2</a:t>
                      </a: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700" b="0" i="0" u="none" strike="noStrike" dirty="0" smtClean="0">
                          <a:solidFill>
                            <a:srgbClr val="000000"/>
                          </a:solidFill>
                          <a:effectLst/>
                          <a:latin typeface="Calibri"/>
                        </a:rPr>
                        <a:t>0.26</a:t>
                      </a:r>
                      <a:endParaRPr lang="en-US" sz="700" b="0" i="0" u="none" strike="noStrike" dirty="0">
                        <a:solidFill>
                          <a:srgbClr val="000000"/>
                        </a:solidFill>
                        <a:effectLst/>
                        <a:latin typeface="Calibri"/>
                      </a:endParaRP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122682">
                <a:tc>
                  <a:txBody>
                    <a:bodyPr/>
                    <a:lstStyle/>
                    <a:p>
                      <a:pPr algn="ctr" fontAlgn="b"/>
                      <a:r>
                        <a:rPr lang="en-US" sz="700" b="0" i="0" u="none" strike="noStrike" dirty="0" smtClean="0">
                          <a:solidFill>
                            <a:srgbClr val="000000"/>
                          </a:solidFill>
                          <a:effectLst/>
                          <a:latin typeface="+mn-lt"/>
                        </a:rPr>
                        <a:t>183±3v</a:t>
                      </a:r>
                      <a:endParaRPr lang="en-US" sz="700" b="0" i="0" u="none" strike="noStrike" dirty="0">
                        <a:solidFill>
                          <a:srgbClr val="000000"/>
                        </a:solidFill>
                        <a:effectLst/>
                        <a:latin typeface="Calibri"/>
                      </a:endParaRP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700" b="0" i="0" u="none" strike="noStrike" dirty="0">
                          <a:solidFill>
                            <a:srgbClr val="000000"/>
                          </a:solidFill>
                          <a:effectLst/>
                          <a:latin typeface="Calibri"/>
                        </a:rPr>
                        <a:t>1.00000</a:t>
                      </a: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r" fontAlgn="b"/>
                      <a:r>
                        <a:rPr lang="en-US" sz="700" b="0" i="0" u="none" strike="noStrike" dirty="0">
                          <a:solidFill>
                            <a:srgbClr val="000000"/>
                          </a:solidFill>
                          <a:effectLst/>
                          <a:latin typeface="Calibri"/>
                        </a:rPr>
                        <a:t>0.99212</a:t>
                      </a: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0" i="0" u="none" strike="noStrike" dirty="0">
                          <a:solidFill>
                            <a:srgbClr val="000000"/>
                          </a:solidFill>
                          <a:effectLst/>
                          <a:latin typeface="Calibri"/>
                        </a:rPr>
                        <a:t>-2.1</a:t>
                      </a: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700" b="0" i="0" u="none" strike="noStrike" dirty="0" smtClean="0">
                          <a:solidFill>
                            <a:srgbClr val="000000"/>
                          </a:solidFill>
                          <a:effectLst/>
                          <a:latin typeface="Calibri"/>
                        </a:rPr>
                        <a:t>0.24</a:t>
                      </a:r>
                      <a:endParaRPr lang="en-US" sz="700" b="0" i="0" u="none" strike="noStrike" dirty="0">
                        <a:solidFill>
                          <a:srgbClr val="000000"/>
                        </a:solidFill>
                        <a:effectLst/>
                        <a:latin typeface="Calibri"/>
                      </a:endParaRP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122682">
                <a:tc>
                  <a:txBody>
                    <a:bodyPr/>
                    <a:lstStyle/>
                    <a:p>
                      <a:pPr algn="ctr" fontAlgn="b"/>
                      <a:r>
                        <a:rPr lang="en-US" sz="700" b="0" i="0" u="none" strike="noStrike" dirty="0" smtClean="0">
                          <a:solidFill>
                            <a:srgbClr val="000000"/>
                          </a:solidFill>
                          <a:effectLst/>
                          <a:latin typeface="+mn-lt"/>
                        </a:rPr>
                        <a:t>183±7v</a:t>
                      </a:r>
                      <a:endParaRPr lang="en-US" sz="700" b="0" i="0" u="none" strike="noStrike" dirty="0">
                        <a:solidFill>
                          <a:srgbClr val="000000"/>
                        </a:solidFill>
                        <a:effectLst/>
                        <a:latin typeface="Calibri"/>
                      </a:endParaRP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700" b="0" i="0" u="none" strike="noStrike" dirty="0">
                          <a:solidFill>
                            <a:srgbClr val="000000"/>
                          </a:solidFill>
                          <a:effectLst/>
                          <a:latin typeface="Calibri"/>
                        </a:rPr>
                        <a:t>1.00000</a:t>
                      </a: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r" fontAlgn="b"/>
                      <a:r>
                        <a:rPr lang="en-US" sz="700" b="0" i="0" u="none" strike="noStrike" dirty="0">
                          <a:solidFill>
                            <a:srgbClr val="000000"/>
                          </a:solidFill>
                          <a:effectLst/>
                          <a:latin typeface="Calibri"/>
                        </a:rPr>
                        <a:t>0.99212</a:t>
                      </a: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0" i="0" u="none" strike="noStrike" dirty="0">
                          <a:solidFill>
                            <a:srgbClr val="000000"/>
                          </a:solidFill>
                          <a:effectLst/>
                          <a:latin typeface="Calibri"/>
                        </a:rPr>
                        <a:t>-2.1</a:t>
                      </a: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700" b="0" i="0" u="none" strike="noStrike" dirty="0" smtClean="0">
                          <a:solidFill>
                            <a:srgbClr val="000000"/>
                          </a:solidFill>
                          <a:effectLst/>
                          <a:latin typeface="Calibri"/>
                        </a:rPr>
                        <a:t>0.24</a:t>
                      </a:r>
                      <a:endParaRPr lang="en-US" sz="700" b="0" i="0" u="none" strike="noStrike" dirty="0">
                        <a:solidFill>
                          <a:srgbClr val="000000"/>
                        </a:solidFill>
                        <a:effectLst/>
                        <a:latin typeface="Calibri"/>
                      </a:endParaRPr>
                    </a:p>
                  </a:txBody>
                  <a:tcPr marL="9525" marR="9525" marT="88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4087030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msr2_18v.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3888" y="861869"/>
            <a:ext cx="3956538" cy="3556000"/>
          </a:xfrm>
          <a:prstGeom prst="rect">
            <a:avLst/>
          </a:prstGeom>
        </p:spPr>
      </p:pic>
      <p:pic>
        <p:nvPicPr>
          <p:cNvPr id="3" name="Picture 2" descr="amsr2_18h.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67484" y="861869"/>
            <a:ext cx="3956538" cy="3556000"/>
          </a:xfrm>
          <a:prstGeom prst="rect">
            <a:avLst/>
          </a:prstGeom>
        </p:spPr>
      </p:pic>
      <p:sp>
        <p:nvSpPr>
          <p:cNvPr id="4" name="TextBox 3"/>
          <p:cNvSpPr txBox="1"/>
          <p:nvPr/>
        </p:nvSpPr>
        <p:spPr>
          <a:xfrm>
            <a:off x="400624" y="4497377"/>
            <a:ext cx="8479286" cy="1727859"/>
          </a:xfrm>
          <a:prstGeom prst="rect">
            <a:avLst/>
          </a:prstGeom>
          <a:noFill/>
        </p:spPr>
        <p:txBody>
          <a:bodyPr wrap="square" lIns="62179" tIns="31090" rIns="62179" bIns="31090" rtlCol="0">
            <a:spAutoFit/>
          </a:bodyPr>
          <a:lstStyle/>
          <a:p>
            <a:pPr marL="191072" indent="-191072" algn="just">
              <a:spcAft>
                <a:spcPts val="408"/>
              </a:spcAft>
              <a:buFont typeface="Arial"/>
              <a:buChar char="•"/>
            </a:pPr>
            <a:r>
              <a:rPr lang="en-US" sz="1400" dirty="0" smtClean="0"/>
              <a:t>A key aspect of the XCAL team </a:t>
            </a:r>
            <a:r>
              <a:rPr lang="en-US" sz="1400" dirty="0" err="1" smtClean="0"/>
              <a:t>intercalibration</a:t>
            </a:r>
            <a:r>
              <a:rPr lang="en-US" sz="1400" dirty="0" smtClean="0"/>
              <a:t> approach is the application of multiple independent approaches by team members.</a:t>
            </a:r>
            <a:endParaRPr lang="en-US" sz="1400" dirty="0"/>
          </a:p>
          <a:p>
            <a:pPr marL="194310" indent="-194310" algn="just">
              <a:spcAft>
                <a:spcPts val="408"/>
              </a:spcAft>
              <a:buFont typeface="Arial"/>
              <a:buChar char="•"/>
            </a:pPr>
            <a:r>
              <a:rPr lang="en-US" sz="1400" dirty="0"/>
              <a:t>Comparisons are made between different group’s results to identify outliers. An attempt is made to track down and understand the reason(s) for significant discrepancies.</a:t>
            </a:r>
          </a:p>
          <a:p>
            <a:pPr marL="194310" indent="-194310" algn="just">
              <a:spcAft>
                <a:spcPts val="408"/>
              </a:spcAft>
              <a:buFont typeface="Arial"/>
              <a:buChar char="•"/>
            </a:pPr>
            <a:r>
              <a:rPr lang="en-US" sz="1400" dirty="0"/>
              <a:t>If an error is identified, it is fixed and rerun. Otherwise, outlier may be excluded or prompt further investigation.</a:t>
            </a:r>
          </a:p>
          <a:p>
            <a:pPr marL="194310" indent="-194310" algn="just">
              <a:spcAft>
                <a:spcPts val="408"/>
              </a:spcAft>
              <a:buFont typeface="Arial"/>
              <a:buChar char="•"/>
            </a:pPr>
            <a:r>
              <a:rPr lang="en-US" sz="1400" dirty="0"/>
              <a:t>Mean and uncertainty are calculated for both cold and warm scenes</a:t>
            </a:r>
            <a:r>
              <a:rPr lang="en-US" sz="1400" dirty="0" smtClean="0"/>
              <a:t>. The above plot shows the individual and composite results for the AMSR2 18 GHz channels versus GMI.</a:t>
            </a:r>
            <a:endParaRPr lang="en-US" sz="1400" dirty="0"/>
          </a:p>
        </p:txBody>
      </p:sp>
      <p:sp>
        <p:nvSpPr>
          <p:cNvPr id="5" name="TextBox 4"/>
          <p:cNvSpPr txBox="1"/>
          <p:nvPr/>
        </p:nvSpPr>
        <p:spPr>
          <a:xfrm>
            <a:off x="1921693" y="16195"/>
            <a:ext cx="5205489" cy="586007"/>
          </a:xfrm>
          <a:prstGeom prst="rect">
            <a:avLst/>
          </a:prstGeom>
          <a:noFill/>
        </p:spPr>
        <p:txBody>
          <a:bodyPr wrap="square" lIns="62179" tIns="31090" rIns="62179" bIns="31090" rtlCol="0">
            <a:spAutoFit/>
          </a:bodyPr>
          <a:lstStyle/>
          <a:p>
            <a:pPr algn="ctr"/>
            <a:r>
              <a:rPr lang="en-US" sz="2200" dirty="0" err="1"/>
              <a:t>Intercalibration</a:t>
            </a:r>
            <a:r>
              <a:rPr lang="en-US" sz="2200" dirty="0"/>
              <a:t> vs. GPM GMI</a:t>
            </a:r>
          </a:p>
          <a:p>
            <a:pPr algn="ctr"/>
            <a:r>
              <a:rPr lang="en-US" sz="1200" dirty="0"/>
              <a:t>Merging Results from Multiple Independent Approaches</a:t>
            </a:r>
            <a:endParaRPr lang="en-US" sz="1200" dirty="0"/>
          </a:p>
        </p:txBody>
      </p:sp>
    </p:spTree>
    <p:extLst>
      <p:ext uri="{BB962C8B-B14F-4D97-AF65-F5344CB8AC3E}">
        <p14:creationId xmlns:p14="http://schemas.microsoft.com/office/powerpoint/2010/main" val="684491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1402" y="8534"/>
            <a:ext cx="5532598" cy="966705"/>
          </a:xfrm>
        </p:spPr>
        <p:txBody>
          <a:bodyPr>
            <a:normAutofit fontScale="90000"/>
          </a:bodyPr>
          <a:lstStyle/>
          <a:p>
            <a:r>
              <a:rPr lang="en-US" sz="4000" dirty="0" smtClean="0"/>
              <a:t>XCAL Imager </a:t>
            </a:r>
            <a:r>
              <a:rPr lang="en-US" sz="4000" dirty="0" smtClean="0"/>
              <a:t>Calibration</a:t>
            </a:r>
            <a:r>
              <a:rPr lang="en-US" dirty="0" smtClean="0"/>
              <a:t/>
            </a:r>
            <a:br>
              <a:rPr lang="en-US" dirty="0" smtClean="0"/>
            </a:br>
            <a:r>
              <a:rPr lang="en-US" sz="2200" dirty="0" smtClean="0"/>
              <a:t>(Window Channels)</a:t>
            </a:r>
            <a:endParaRPr lang="en-US" sz="2200" dirty="0"/>
          </a:p>
        </p:txBody>
      </p:sp>
      <p:pic>
        <p:nvPicPr>
          <p:cNvPr id="4" name="Picture 3" descr="imager_cold-cal.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 y="8534"/>
            <a:ext cx="3704844" cy="3191866"/>
          </a:xfrm>
          <a:prstGeom prst="rect">
            <a:avLst/>
          </a:prstGeom>
        </p:spPr>
      </p:pic>
      <p:pic>
        <p:nvPicPr>
          <p:cNvPr id="5" name="Picture 4" descr="imager_warm-cal.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0400"/>
            <a:ext cx="3714750" cy="3200400"/>
          </a:xfrm>
          <a:prstGeom prst="rect">
            <a:avLst/>
          </a:prstGeom>
        </p:spPr>
      </p:pic>
      <p:sp>
        <p:nvSpPr>
          <p:cNvPr id="6" name="Content Placeholder 2"/>
          <p:cNvSpPr>
            <a:spLocks noGrp="1"/>
          </p:cNvSpPr>
          <p:nvPr>
            <p:ph idx="1"/>
          </p:nvPr>
        </p:nvSpPr>
        <p:spPr>
          <a:xfrm>
            <a:off x="3714750" y="1128089"/>
            <a:ext cx="5334100" cy="5093728"/>
          </a:xfrm>
        </p:spPr>
        <p:txBody>
          <a:bodyPr>
            <a:normAutofit fontScale="92500" lnSpcReduction="20000"/>
          </a:bodyPr>
          <a:lstStyle/>
          <a:p>
            <a:pPr marL="171450" indent="-171450"/>
            <a:r>
              <a:rPr lang="en-US" sz="2000" dirty="0" smtClean="0"/>
              <a:t>TRMM TMI:</a:t>
            </a:r>
          </a:p>
          <a:p>
            <a:pPr marL="571500" lvl="1" indent="-171450"/>
            <a:r>
              <a:rPr lang="en-US" sz="1600" dirty="0" smtClean="0"/>
              <a:t>Calibration differs a bit from GMI, but is very stable</a:t>
            </a:r>
          </a:p>
          <a:p>
            <a:pPr marL="171450" indent="-171450"/>
            <a:r>
              <a:rPr lang="en-US" sz="2000" dirty="0" smtClean="0"/>
              <a:t>AMSR2:</a:t>
            </a:r>
          </a:p>
          <a:p>
            <a:pPr marL="571500" lvl="1" indent="-171450"/>
            <a:r>
              <a:rPr lang="en-US" sz="1600" b="1" dirty="0" smtClean="0"/>
              <a:t>AMSR2 calibration is significantly colder than GMI for all channels, varying from ~1K for 89v to almost 5K for 18v.</a:t>
            </a:r>
          </a:p>
          <a:p>
            <a:pPr marL="571500" lvl="1" indent="-171450"/>
            <a:r>
              <a:rPr lang="en-US" sz="1600" dirty="0" smtClean="0"/>
              <a:t>AMSR2 also exhibits significant scene temperature-dependent calibration differences (i.e. warm vs. cold scenes</a:t>
            </a:r>
          </a:p>
          <a:p>
            <a:pPr marL="571500" lvl="1" indent="-171450"/>
            <a:r>
              <a:rPr lang="en-US" sz="1600" dirty="0" smtClean="0"/>
              <a:t>Remote Sensing Systems derived substantial nonlinearity in the AMSR2 calibration (very different than the JAXA adjustments).</a:t>
            </a:r>
          </a:p>
          <a:p>
            <a:pPr marL="171450" indent="-171450"/>
            <a:r>
              <a:rPr lang="en-US" sz="2000" dirty="0" smtClean="0"/>
              <a:t>DMSP SSMIS:</a:t>
            </a:r>
          </a:p>
          <a:p>
            <a:pPr marL="571500" lvl="1" indent="-171450"/>
            <a:r>
              <a:rPr lang="en-US" sz="1600" dirty="0" smtClean="0"/>
              <a:t>Calibration vs. GMI generally within a few K, but vary by sensor</a:t>
            </a:r>
          </a:p>
          <a:p>
            <a:pPr marL="571500" lvl="1" indent="-171450"/>
            <a:r>
              <a:rPr lang="en-US" sz="1600" b="1" dirty="0" smtClean="0"/>
              <a:t>Significant corrections are applied to all of the SSMIS sensors for emissive reflector, solar intrusions, cross-track biases.</a:t>
            </a:r>
          </a:p>
          <a:p>
            <a:pPr marL="571500" lvl="1" indent="-171450"/>
            <a:r>
              <a:rPr lang="en-US" sz="1600" dirty="0" smtClean="0"/>
              <a:t>F16 and F17 have large emissive reflector issues, but solar intrusion and thermal issues also impact F18 and F19</a:t>
            </a:r>
          </a:p>
          <a:p>
            <a:pPr marL="171450" indent="-171450"/>
            <a:r>
              <a:rPr lang="en-US" sz="2000" dirty="0" err="1" smtClean="0"/>
              <a:t>WindSat</a:t>
            </a:r>
            <a:r>
              <a:rPr lang="en-US" sz="2000" dirty="0" smtClean="0"/>
              <a:t>:</a:t>
            </a:r>
          </a:p>
          <a:p>
            <a:pPr marL="571500" lvl="1" indent="-171450"/>
            <a:r>
              <a:rPr lang="en-US" sz="1600" dirty="0" smtClean="0"/>
              <a:t>Not currently part of GPM constellation. Calibration is generally very consistent with GMI with largest difference of 2K for 18 GHz H-Pol channel</a:t>
            </a:r>
            <a:r>
              <a:rPr lang="en-US" sz="1600" dirty="0" smtClean="0"/>
              <a:t>.</a:t>
            </a:r>
            <a:endParaRPr lang="en-US" sz="1600" dirty="0" smtClean="0"/>
          </a:p>
        </p:txBody>
      </p:sp>
    </p:spTree>
    <p:extLst>
      <p:ext uri="{BB962C8B-B14F-4D97-AF65-F5344CB8AC3E}">
        <p14:creationId xmlns:p14="http://schemas.microsoft.com/office/powerpoint/2010/main" val="147875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3011" y="107664"/>
            <a:ext cx="6921397" cy="534699"/>
          </a:xfrm>
        </p:spPr>
        <p:txBody>
          <a:bodyPr>
            <a:noAutofit/>
          </a:bodyPr>
          <a:lstStyle/>
          <a:p>
            <a:r>
              <a:rPr lang="en-US" sz="3600" dirty="0" smtClean="0"/>
              <a:t>XCAL Sounder </a:t>
            </a:r>
            <a:r>
              <a:rPr lang="en-US" sz="3600" dirty="0" smtClean="0"/>
              <a:t>Channel Calibration</a:t>
            </a:r>
            <a:endParaRPr lang="en-US" sz="3600" dirty="0"/>
          </a:p>
        </p:txBody>
      </p:sp>
      <p:pic>
        <p:nvPicPr>
          <p:cNvPr id="3" name="Picture 2" descr="sounder_cal.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8117"/>
            <a:ext cx="3962400" cy="3413760"/>
          </a:xfrm>
          <a:prstGeom prst="rect">
            <a:avLst/>
          </a:prstGeom>
        </p:spPr>
      </p:pic>
      <p:sp>
        <p:nvSpPr>
          <p:cNvPr id="4" name="Content Placeholder 2"/>
          <p:cNvSpPr>
            <a:spLocks noGrp="1"/>
          </p:cNvSpPr>
          <p:nvPr>
            <p:ph idx="1"/>
          </p:nvPr>
        </p:nvSpPr>
        <p:spPr>
          <a:xfrm>
            <a:off x="3962400" y="1075802"/>
            <a:ext cx="5098492" cy="5078226"/>
          </a:xfrm>
        </p:spPr>
        <p:txBody>
          <a:bodyPr>
            <a:normAutofit fontScale="70000" lnSpcReduction="20000"/>
          </a:bodyPr>
          <a:lstStyle/>
          <a:p>
            <a:pPr marL="171450" indent="-171450"/>
            <a:r>
              <a:rPr lang="en-US" sz="2300" dirty="0"/>
              <a:t>MHS and SAPHIR:</a:t>
            </a:r>
          </a:p>
          <a:p>
            <a:pPr marL="571500" lvl="1" indent="-171450"/>
            <a:r>
              <a:rPr lang="en-US" sz="1800" b="1" dirty="0"/>
              <a:t>Differences between GMI and the MHS/SAPHIR sensors are all less than 1K and most &lt; 0.5K.   This lends credence to the calibration of GMI, all the MHSs and SAPHIR</a:t>
            </a:r>
          </a:p>
          <a:p>
            <a:pPr marL="171450" indent="-171450"/>
            <a:r>
              <a:rPr lang="en-US" sz="2300" dirty="0"/>
              <a:t>ATMS:</a:t>
            </a:r>
          </a:p>
          <a:p>
            <a:pPr marL="571500" lvl="1" indent="-171450"/>
            <a:r>
              <a:rPr lang="en-US" sz="1800" dirty="0"/>
              <a:t>The water vapor channels look good</a:t>
            </a:r>
          </a:p>
          <a:p>
            <a:pPr marL="571500" lvl="1" indent="-171450"/>
            <a:r>
              <a:rPr lang="en-US" sz="1800" dirty="0"/>
              <a:t>23, 31, and 88 GHz appear to have scan-related errors (possibly due to polarization alignment for 88 GHz and beam blockage for 23 an 31 GHz).</a:t>
            </a:r>
          </a:p>
          <a:p>
            <a:pPr marL="171450" indent="-171450"/>
            <a:r>
              <a:rPr lang="en-US" sz="2300" dirty="0" smtClean="0"/>
              <a:t>DMSP </a:t>
            </a:r>
            <a:r>
              <a:rPr lang="en-US" sz="2300" dirty="0" smtClean="0"/>
              <a:t>F16:</a:t>
            </a:r>
          </a:p>
          <a:p>
            <a:pPr marL="571500" lvl="1" indent="-171450"/>
            <a:r>
              <a:rPr lang="en-US" sz="1800" b="1" dirty="0" smtClean="0"/>
              <a:t>183 channels started to drift significantly starting around Dec 1, 2013 so Tb were set to missing</a:t>
            </a:r>
          </a:p>
          <a:p>
            <a:pPr marL="571500" lvl="1" indent="-171450"/>
            <a:r>
              <a:rPr lang="en-US" sz="1800" b="1" dirty="0" smtClean="0"/>
              <a:t>150 GHz channel failed in May 2015</a:t>
            </a:r>
          </a:p>
          <a:p>
            <a:pPr marL="171450" indent="-171450"/>
            <a:r>
              <a:rPr lang="en-US" sz="2300" dirty="0" smtClean="0"/>
              <a:t>DMSP F17:</a:t>
            </a:r>
          </a:p>
          <a:p>
            <a:pPr marL="571500" lvl="1" indent="-171450"/>
            <a:r>
              <a:rPr lang="en-US" sz="1800" b="1" dirty="0" smtClean="0"/>
              <a:t>Correction applied for large calibration errors (up to ~10K peak to peak) due to emissive reflector (larger impact than for imager channels). </a:t>
            </a:r>
          </a:p>
          <a:p>
            <a:pPr marL="171450" indent="-171450"/>
            <a:r>
              <a:rPr lang="en-US" sz="2300" dirty="0" smtClean="0"/>
              <a:t>DMSP F18:</a:t>
            </a:r>
          </a:p>
          <a:p>
            <a:pPr marL="571500" lvl="1" indent="-171450"/>
            <a:r>
              <a:rPr lang="en-US" sz="1800" dirty="0" smtClean="0"/>
              <a:t>Sounder channels look reasonably good with small calibration differences versus GMI</a:t>
            </a:r>
          </a:p>
          <a:p>
            <a:pPr marL="171450" indent="-171450"/>
            <a:r>
              <a:rPr lang="en-US" sz="2300" dirty="0" smtClean="0"/>
              <a:t>DMSP F19:</a:t>
            </a:r>
          </a:p>
          <a:p>
            <a:pPr marL="571500" lvl="1" indent="-171450"/>
            <a:r>
              <a:rPr lang="en-US" sz="1800" b="1" dirty="0" smtClean="0"/>
              <a:t>The 150/183 GHz </a:t>
            </a:r>
            <a:r>
              <a:rPr lang="en-US" sz="1800" b="1" dirty="0" err="1" smtClean="0"/>
              <a:t>feedhorn</a:t>
            </a:r>
            <a:r>
              <a:rPr lang="en-US" sz="1800" b="1" dirty="0" smtClean="0"/>
              <a:t> apparently has debris in it resulting in temperatures that are 8-11K colder than GMI/MHS</a:t>
            </a:r>
            <a:r>
              <a:rPr lang="en-US" sz="1800" b="1" dirty="0" smtClean="0"/>
              <a:t>.</a:t>
            </a:r>
            <a:endParaRPr lang="en-US" sz="1800" b="1" dirty="0" smtClean="0"/>
          </a:p>
        </p:txBody>
      </p:sp>
      <p:sp>
        <p:nvSpPr>
          <p:cNvPr id="5" name="TextBox 4"/>
          <p:cNvSpPr txBox="1"/>
          <p:nvPr/>
        </p:nvSpPr>
        <p:spPr>
          <a:xfrm>
            <a:off x="3442447" y="3614915"/>
            <a:ext cx="184666"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1422406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85752" y="353766"/>
            <a:ext cx="3695843" cy="523234"/>
          </a:xfrm>
          <a:prstGeom prst="rect">
            <a:avLst/>
          </a:prstGeom>
        </p:spPr>
        <p:txBody>
          <a:bodyPr vert="horz" lIns="88823" tIns="44411" rIns="88823" bIns="44411" rtlCol="0" anchor="ctr">
            <a:normAutofit/>
          </a:bodyPr>
          <a:lstStyle>
            <a:lvl1pPr algn="ctr" defTabSz="653110" rtl="0" eaLnBrk="1" latinLnBrk="0" hangingPunct="1">
              <a:spcBef>
                <a:spcPct val="0"/>
              </a:spcBef>
              <a:buNone/>
              <a:defRPr sz="6300" kern="1200">
                <a:solidFill>
                  <a:schemeClr val="tx1"/>
                </a:solidFill>
                <a:latin typeface="+mj-lt"/>
                <a:ea typeface="+mj-ea"/>
                <a:cs typeface="+mj-cs"/>
              </a:defRPr>
            </a:lvl1pPr>
          </a:lstStyle>
          <a:p>
            <a:r>
              <a:rPr lang="en-US" sz="2200" dirty="0"/>
              <a:t>Summary</a:t>
            </a:r>
            <a:endParaRPr lang="en-US" sz="2200" dirty="0"/>
          </a:p>
        </p:txBody>
      </p:sp>
      <p:sp>
        <p:nvSpPr>
          <p:cNvPr id="3" name="Content Placeholder 2"/>
          <p:cNvSpPr txBox="1">
            <a:spLocks/>
          </p:cNvSpPr>
          <p:nvPr/>
        </p:nvSpPr>
        <p:spPr>
          <a:xfrm>
            <a:off x="4372754" y="1244602"/>
            <a:ext cx="4664743" cy="4747293"/>
          </a:xfrm>
          <a:prstGeom prst="rect">
            <a:avLst/>
          </a:prstGeom>
        </p:spPr>
        <p:txBody>
          <a:bodyPr vert="horz" lIns="88823" tIns="44411" rIns="88823" bIns="44411" rtlCol="0">
            <a:normAutofit fontScale="47500" lnSpcReduction="20000"/>
          </a:bodyPr>
          <a:lstStyle>
            <a:lvl1pPr marL="0" indent="0" algn="ctr" defTabSz="653110" rtl="0" eaLnBrk="1" latinLnBrk="0" hangingPunct="1">
              <a:spcBef>
                <a:spcPct val="20000"/>
              </a:spcBef>
              <a:buFont typeface="Arial"/>
              <a:buNone/>
              <a:defRPr sz="4600" kern="1200">
                <a:solidFill>
                  <a:schemeClr val="tx1">
                    <a:tint val="75000"/>
                  </a:schemeClr>
                </a:solidFill>
                <a:latin typeface="+mn-lt"/>
                <a:ea typeface="+mn-ea"/>
                <a:cs typeface="+mn-cs"/>
              </a:defRPr>
            </a:lvl1pPr>
            <a:lvl2pPr marL="653110" indent="0" algn="ctr" defTabSz="653110" rtl="0" eaLnBrk="1" latinLnBrk="0" hangingPunct="1">
              <a:spcBef>
                <a:spcPct val="20000"/>
              </a:spcBef>
              <a:buFont typeface="Arial"/>
              <a:buNone/>
              <a:defRPr sz="4000" kern="1200">
                <a:solidFill>
                  <a:schemeClr val="tx1">
                    <a:tint val="75000"/>
                  </a:schemeClr>
                </a:solidFill>
                <a:latin typeface="+mn-lt"/>
                <a:ea typeface="+mn-ea"/>
                <a:cs typeface="+mn-cs"/>
              </a:defRPr>
            </a:lvl2pPr>
            <a:lvl3pPr marL="1306220" indent="0" algn="ctr" defTabSz="653110" rtl="0" eaLnBrk="1" latinLnBrk="0" hangingPunct="1">
              <a:spcBef>
                <a:spcPct val="20000"/>
              </a:spcBef>
              <a:buFont typeface="Arial"/>
              <a:buNone/>
              <a:defRPr sz="3400" kern="1200">
                <a:solidFill>
                  <a:schemeClr val="tx1">
                    <a:tint val="75000"/>
                  </a:schemeClr>
                </a:solidFill>
                <a:latin typeface="+mn-lt"/>
                <a:ea typeface="+mn-ea"/>
                <a:cs typeface="+mn-cs"/>
              </a:defRPr>
            </a:lvl3pPr>
            <a:lvl4pPr marL="1959331" indent="0" algn="ctr" defTabSz="653110" rtl="0" eaLnBrk="1" latinLnBrk="0" hangingPunct="1">
              <a:spcBef>
                <a:spcPct val="20000"/>
              </a:spcBef>
              <a:buFont typeface="Arial"/>
              <a:buNone/>
              <a:defRPr sz="2900" kern="1200">
                <a:solidFill>
                  <a:schemeClr val="tx1">
                    <a:tint val="75000"/>
                  </a:schemeClr>
                </a:solidFill>
                <a:latin typeface="+mn-lt"/>
                <a:ea typeface="+mn-ea"/>
                <a:cs typeface="+mn-cs"/>
              </a:defRPr>
            </a:lvl4pPr>
            <a:lvl5pPr marL="2612441" indent="0" algn="ctr" defTabSz="653110" rtl="0" eaLnBrk="1" latinLnBrk="0" hangingPunct="1">
              <a:spcBef>
                <a:spcPct val="20000"/>
              </a:spcBef>
              <a:buFont typeface="Arial"/>
              <a:buNone/>
              <a:defRPr sz="2900" kern="1200">
                <a:solidFill>
                  <a:schemeClr val="tx1">
                    <a:tint val="75000"/>
                  </a:schemeClr>
                </a:solidFill>
                <a:latin typeface="+mn-lt"/>
                <a:ea typeface="+mn-ea"/>
                <a:cs typeface="+mn-cs"/>
              </a:defRPr>
            </a:lvl5pPr>
            <a:lvl6pPr marL="3265551" indent="0" algn="ctr" defTabSz="653110" rtl="0" eaLnBrk="1" latinLnBrk="0" hangingPunct="1">
              <a:spcBef>
                <a:spcPct val="20000"/>
              </a:spcBef>
              <a:buFont typeface="Arial"/>
              <a:buNone/>
              <a:defRPr sz="2900" kern="1200">
                <a:solidFill>
                  <a:schemeClr val="tx1">
                    <a:tint val="75000"/>
                  </a:schemeClr>
                </a:solidFill>
                <a:latin typeface="+mn-lt"/>
                <a:ea typeface="+mn-ea"/>
                <a:cs typeface="+mn-cs"/>
              </a:defRPr>
            </a:lvl6pPr>
            <a:lvl7pPr marL="3918661" indent="0" algn="ctr" defTabSz="653110" rtl="0" eaLnBrk="1" latinLnBrk="0" hangingPunct="1">
              <a:spcBef>
                <a:spcPct val="20000"/>
              </a:spcBef>
              <a:buFont typeface="Arial"/>
              <a:buNone/>
              <a:defRPr sz="2900" kern="1200">
                <a:solidFill>
                  <a:schemeClr val="tx1">
                    <a:tint val="75000"/>
                  </a:schemeClr>
                </a:solidFill>
                <a:latin typeface="+mn-lt"/>
                <a:ea typeface="+mn-ea"/>
                <a:cs typeface="+mn-cs"/>
              </a:defRPr>
            </a:lvl7pPr>
            <a:lvl8pPr marL="4571771" indent="0" algn="ctr" defTabSz="653110" rtl="0" eaLnBrk="1" latinLnBrk="0" hangingPunct="1">
              <a:spcBef>
                <a:spcPct val="20000"/>
              </a:spcBef>
              <a:buFont typeface="Arial"/>
              <a:buNone/>
              <a:defRPr sz="2900" kern="1200">
                <a:solidFill>
                  <a:schemeClr val="tx1">
                    <a:tint val="75000"/>
                  </a:schemeClr>
                </a:solidFill>
                <a:latin typeface="+mn-lt"/>
                <a:ea typeface="+mn-ea"/>
                <a:cs typeface="+mn-cs"/>
              </a:defRPr>
            </a:lvl8pPr>
            <a:lvl9pPr marL="5224882" indent="0" algn="ctr" defTabSz="653110" rtl="0" eaLnBrk="1" latinLnBrk="0" hangingPunct="1">
              <a:spcBef>
                <a:spcPct val="20000"/>
              </a:spcBef>
              <a:buFont typeface="Arial"/>
              <a:buNone/>
              <a:defRPr sz="2900" kern="1200">
                <a:solidFill>
                  <a:schemeClr val="tx1">
                    <a:tint val="75000"/>
                  </a:schemeClr>
                </a:solidFill>
                <a:latin typeface="+mn-lt"/>
                <a:ea typeface="+mn-ea"/>
                <a:cs typeface="+mn-cs"/>
              </a:defRPr>
            </a:lvl9pPr>
          </a:lstStyle>
          <a:p>
            <a:pPr marL="191072" indent="-191072" algn="l">
              <a:lnSpc>
                <a:spcPct val="120000"/>
              </a:lnSpc>
              <a:spcBef>
                <a:spcPts val="408"/>
              </a:spcBef>
              <a:spcAft>
                <a:spcPts val="408"/>
              </a:spcAft>
              <a:buFont typeface="Arial"/>
              <a:buChar char="•"/>
            </a:pPr>
            <a:r>
              <a:rPr lang="en-US" sz="3100" dirty="0">
                <a:solidFill>
                  <a:srgbClr val="000000"/>
                </a:solidFill>
              </a:rPr>
              <a:t>TRMM </a:t>
            </a:r>
            <a:r>
              <a:rPr lang="en-US" sz="3100" dirty="0" smtClean="0">
                <a:solidFill>
                  <a:srgbClr val="000000"/>
                </a:solidFill>
              </a:rPr>
              <a:t>Reprocessing</a:t>
            </a:r>
            <a:endParaRPr lang="en-US" sz="3100" dirty="0">
              <a:solidFill>
                <a:srgbClr val="000000"/>
              </a:solidFill>
            </a:endParaRPr>
          </a:p>
          <a:p>
            <a:pPr marL="389700" lvl="1" indent="-198628" algn="l">
              <a:lnSpc>
                <a:spcPct val="120000"/>
              </a:lnSpc>
              <a:spcBef>
                <a:spcPts val="0"/>
              </a:spcBef>
              <a:buFont typeface="Wingdings" charset="2"/>
              <a:buChar char="Ø"/>
            </a:pPr>
            <a:r>
              <a:rPr lang="en-US" sz="2800" dirty="0" smtClean="0">
                <a:solidFill>
                  <a:srgbClr val="000000"/>
                </a:solidFill>
              </a:rPr>
              <a:t>TMI Version 8 updates (emissive reflector, </a:t>
            </a:r>
            <a:r>
              <a:rPr lang="en-US" sz="2800" dirty="0" err="1" smtClean="0">
                <a:solidFill>
                  <a:srgbClr val="000000"/>
                </a:solidFill>
              </a:rPr>
              <a:t>geolocation</a:t>
            </a:r>
            <a:r>
              <a:rPr lang="en-US" sz="2800" dirty="0" smtClean="0">
                <a:solidFill>
                  <a:srgbClr val="000000"/>
                </a:solidFill>
              </a:rPr>
              <a:t> etc.)</a:t>
            </a:r>
          </a:p>
          <a:p>
            <a:pPr marL="389700" lvl="2" indent="-198628" algn="l">
              <a:lnSpc>
                <a:spcPct val="120000"/>
              </a:lnSpc>
              <a:spcBef>
                <a:spcPts val="0"/>
              </a:spcBef>
              <a:buFont typeface="Wingdings" charset="2"/>
              <a:buChar char="Ø"/>
            </a:pPr>
            <a:r>
              <a:rPr lang="en-US" sz="2700" dirty="0">
                <a:solidFill>
                  <a:srgbClr val="000000"/>
                </a:solidFill>
              </a:rPr>
              <a:t>Constellation sensors (SSM/I F11, F13, F14 and F15, AMSR-E, and AMSU-B on NOAA-15, NOAA-16 and NOAA-17)</a:t>
            </a:r>
          </a:p>
          <a:p>
            <a:pPr marL="191072" indent="-191072" algn="l">
              <a:lnSpc>
                <a:spcPct val="120000"/>
              </a:lnSpc>
              <a:spcBef>
                <a:spcPts val="408"/>
              </a:spcBef>
              <a:spcAft>
                <a:spcPts val="408"/>
              </a:spcAft>
              <a:buFont typeface="Arial"/>
              <a:buChar char="•"/>
            </a:pPr>
            <a:r>
              <a:rPr lang="en-US" sz="3100" dirty="0">
                <a:solidFill>
                  <a:srgbClr val="000000"/>
                </a:solidFill>
              </a:rPr>
              <a:t>Constellation Changes and Monitoring</a:t>
            </a:r>
          </a:p>
          <a:p>
            <a:pPr marL="389700" lvl="2" indent="-198628" algn="l">
              <a:lnSpc>
                <a:spcPct val="120000"/>
              </a:lnSpc>
              <a:spcBef>
                <a:spcPts val="0"/>
              </a:spcBef>
              <a:buFont typeface="Wingdings" charset="2"/>
              <a:buChar char="Ø"/>
            </a:pPr>
            <a:r>
              <a:rPr lang="en-US" sz="2700" dirty="0" smtClean="0">
                <a:solidFill>
                  <a:srgbClr val="000000"/>
                </a:solidFill>
              </a:rPr>
              <a:t>New Sensors: </a:t>
            </a:r>
            <a:r>
              <a:rPr lang="en-US" sz="2700" dirty="0" err="1" smtClean="0">
                <a:solidFill>
                  <a:srgbClr val="000000"/>
                </a:solidFill>
              </a:rPr>
              <a:t>Metop</a:t>
            </a:r>
            <a:r>
              <a:rPr lang="en-US" sz="2700" dirty="0">
                <a:solidFill>
                  <a:srgbClr val="000000"/>
                </a:solidFill>
              </a:rPr>
              <a:t>-</a:t>
            </a:r>
            <a:r>
              <a:rPr lang="en-US" sz="2700" dirty="0" smtClean="0">
                <a:solidFill>
                  <a:srgbClr val="000000"/>
                </a:solidFill>
              </a:rPr>
              <a:t>C MHS, DMSP F20 SSMIS?</a:t>
            </a:r>
            <a:endParaRPr lang="en-US" sz="2700" dirty="0">
              <a:solidFill>
                <a:srgbClr val="000000"/>
              </a:solidFill>
            </a:endParaRPr>
          </a:p>
          <a:p>
            <a:pPr marL="389700" lvl="2" indent="-198628" algn="l">
              <a:lnSpc>
                <a:spcPct val="120000"/>
              </a:lnSpc>
              <a:spcBef>
                <a:spcPts val="0"/>
              </a:spcBef>
              <a:buFont typeface="Wingdings" charset="2"/>
              <a:buChar char="Ø"/>
            </a:pPr>
            <a:r>
              <a:rPr lang="en-US" sz="2700" dirty="0" smtClean="0">
                <a:solidFill>
                  <a:srgbClr val="000000"/>
                </a:solidFill>
              </a:rPr>
              <a:t>Monitoring: http://</a:t>
            </a:r>
            <a:r>
              <a:rPr lang="en-US" sz="2700" dirty="0" err="1" smtClean="0">
                <a:solidFill>
                  <a:srgbClr val="000000"/>
                </a:solidFill>
              </a:rPr>
              <a:t>rain.atmos.colostate.edu</a:t>
            </a:r>
            <a:r>
              <a:rPr lang="en-US" sz="2700" dirty="0" smtClean="0">
                <a:solidFill>
                  <a:srgbClr val="000000"/>
                </a:solidFill>
              </a:rPr>
              <a:t>/XCAL</a:t>
            </a:r>
            <a:endParaRPr lang="en-US" sz="2700" dirty="0">
              <a:solidFill>
                <a:srgbClr val="000000"/>
              </a:solidFill>
            </a:endParaRPr>
          </a:p>
          <a:p>
            <a:pPr marL="191072" indent="-191072" algn="l">
              <a:lnSpc>
                <a:spcPct val="120000"/>
              </a:lnSpc>
              <a:spcBef>
                <a:spcPts val="408"/>
              </a:spcBef>
              <a:spcAft>
                <a:spcPts val="408"/>
              </a:spcAft>
              <a:buFont typeface="Arial"/>
              <a:buChar char="•"/>
            </a:pPr>
            <a:r>
              <a:rPr lang="en-US" sz="3100" dirty="0">
                <a:solidFill>
                  <a:srgbClr val="000000"/>
                </a:solidFill>
              </a:rPr>
              <a:t>C</a:t>
            </a:r>
            <a:r>
              <a:rPr lang="en-US" sz="3100" dirty="0" smtClean="0">
                <a:solidFill>
                  <a:srgbClr val="000000"/>
                </a:solidFill>
              </a:rPr>
              <a:t>onsistency </a:t>
            </a:r>
            <a:r>
              <a:rPr lang="en-US" sz="3100" dirty="0">
                <a:solidFill>
                  <a:srgbClr val="000000"/>
                </a:solidFill>
              </a:rPr>
              <a:t>of S</a:t>
            </a:r>
            <a:r>
              <a:rPr lang="en-US" sz="3100" dirty="0" smtClean="0">
                <a:solidFill>
                  <a:srgbClr val="000000"/>
                </a:solidFill>
              </a:rPr>
              <a:t>imulated </a:t>
            </a:r>
            <a:r>
              <a:rPr lang="en-US" sz="3100" dirty="0">
                <a:solidFill>
                  <a:srgbClr val="000000"/>
                </a:solidFill>
              </a:rPr>
              <a:t>and </a:t>
            </a:r>
            <a:r>
              <a:rPr lang="en-US" sz="3100" dirty="0" smtClean="0">
                <a:solidFill>
                  <a:srgbClr val="000000"/>
                </a:solidFill>
              </a:rPr>
              <a:t>Observed </a:t>
            </a:r>
            <a:r>
              <a:rPr lang="en-US" sz="3100" dirty="0">
                <a:solidFill>
                  <a:srgbClr val="000000"/>
                </a:solidFill>
              </a:rPr>
              <a:t>GMI </a:t>
            </a:r>
            <a:r>
              <a:rPr lang="en-US" sz="3100" dirty="0" smtClean="0">
                <a:solidFill>
                  <a:srgbClr val="000000"/>
                </a:solidFill>
              </a:rPr>
              <a:t>Tb</a:t>
            </a:r>
            <a:endParaRPr lang="en-US" sz="3100" dirty="0">
              <a:solidFill>
                <a:srgbClr val="000000"/>
              </a:solidFill>
            </a:endParaRPr>
          </a:p>
          <a:p>
            <a:pPr marL="389700" lvl="2" indent="-198628" algn="l">
              <a:lnSpc>
                <a:spcPct val="120000"/>
              </a:lnSpc>
              <a:spcBef>
                <a:spcPts val="0"/>
              </a:spcBef>
              <a:buFont typeface="Wingdings" charset="2"/>
              <a:buChar char="Ø"/>
            </a:pPr>
            <a:r>
              <a:rPr lang="en-US" sz="2700" dirty="0" err="1">
                <a:solidFill>
                  <a:srgbClr val="000000"/>
                </a:solidFill>
              </a:rPr>
              <a:t>Radiative</a:t>
            </a:r>
            <a:r>
              <a:rPr lang="en-US" sz="2700" dirty="0">
                <a:solidFill>
                  <a:srgbClr val="000000"/>
                </a:solidFill>
              </a:rPr>
              <a:t> transfer: Investigating model differences (</a:t>
            </a:r>
            <a:r>
              <a:rPr lang="en-US" sz="2700" dirty="0">
                <a:solidFill>
                  <a:srgbClr val="000000"/>
                </a:solidFill>
              </a:rPr>
              <a:t>O</a:t>
            </a:r>
            <a:r>
              <a:rPr lang="en-US" sz="2700" dirty="0">
                <a:solidFill>
                  <a:srgbClr val="000000"/>
                </a:solidFill>
              </a:rPr>
              <a:t>cean </a:t>
            </a:r>
            <a:r>
              <a:rPr lang="en-US" sz="2700" dirty="0" err="1">
                <a:solidFill>
                  <a:srgbClr val="000000"/>
                </a:solidFill>
              </a:rPr>
              <a:t>emissivities</a:t>
            </a:r>
            <a:r>
              <a:rPr lang="en-US" sz="2700" dirty="0">
                <a:solidFill>
                  <a:srgbClr val="000000"/>
                </a:solidFill>
              </a:rPr>
              <a:t> above 90 GHz, Atmospheric absorption).</a:t>
            </a:r>
          </a:p>
          <a:p>
            <a:pPr marL="389700" lvl="2" indent="-198628" algn="l">
              <a:lnSpc>
                <a:spcPct val="120000"/>
              </a:lnSpc>
              <a:spcBef>
                <a:spcPts val="0"/>
              </a:spcBef>
              <a:buFont typeface="Wingdings" charset="2"/>
              <a:buChar char="Ø"/>
            </a:pPr>
            <a:r>
              <a:rPr lang="en-US" sz="2700" dirty="0">
                <a:solidFill>
                  <a:srgbClr val="000000"/>
                </a:solidFill>
              </a:rPr>
              <a:t>Atmospheric and surface states: Improved geophysical retrieval algorithms.</a:t>
            </a:r>
          </a:p>
          <a:p>
            <a:pPr marL="191072" indent="-191072" algn="l">
              <a:lnSpc>
                <a:spcPct val="120000"/>
              </a:lnSpc>
              <a:spcBef>
                <a:spcPts val="408"/>
              </a:spcBef>
              <a:spcAft>
                <a:spcPts val="408"/>
              </a:spcAft>
              <a:buFont typeface="Arial"/>
              <a:buChar char="•"/>
            </a:pPr>
            <a:r>
              <a:rPr lang="en-US" sz="3100" dirty="0">
                <a:solidFill>
                  <a:srgbClr val="000000"/>
                </a:solidFill>
              </a:rPr>
              <a:t>Error Assessments</a:t>
            </a:r>
          </a:p>
          <a:p>
            <a:pPr marL="191072" indent="-191072" algn="l">
              <a:lnSpc>
                <a:spcPct val="120000"/>
              </a:lnSpc>
              <a:spcBef>
                <a:spcPts val="408"/>
              </a:spcBef>
              <a:spcAft>
                <a:spcPts val="408"/>
              </a:spcAft>
              <a:buFont typeface="Arial"/>
              <a:buChar char="•"/>
            </a:pPr>
            <a:r>
              <a:rPr lang="en-US" sz="3100" dirty="0">
                <a:solidFill>
                  <a:srgbClr val="000000"/>
                </a:solidFill>
              </a:rPr>
              <a:t>Radio Frequency Interference (RFI)</a:t>
            </a:r>
          </a:p>
          <a:p>
            <a:pPr marL="191072" indent="-191072" algn="l">
              <a:lnSpc>
                <a:spcPct val="120000"/>
              </a:lnSpc>
              <a:spcBef>
                <a:spcPts val="408"/>
              </a:spcBef>
              <a:spcAft>
                <a:spcPts val="408"/>
              </a:spcAft>
              <a:buFont typeface="Arial"/>
              <a:buChar char="•"/>
            </a:pPr>
            <a:r>
              <a:rPr lang="en-US" sz="3100" dirty="0">
                <a:solidFill>
                  <a:srgbClr val="000000"/>
                </a:solidFill>
              </a:rPr>
              <a:t>Time</a:t>
            </a:r>
            <a:r>
              <a:rPr lang="en-US" sz="3100" dirty="0" smtClean="0">
                <a:solidFill>
                  <a:srgbClr val="000000"/>
                </a:solidFill>
              </a:rPr>
              <a:t>-Dependent Variability </a:t>
            </a:r>
            <a:r>
              <a:rPr lang="en-US" sz="3100" dirty="0">
                <a:solidFill>
                  <a:srgbClr val="000000"/>
                </a:solidFill>
              </a:rPr>
              <a:t>(TMI </a:t>
            </a:r>
            <a:r>
              <a:rPr lang="en-US" sz="3100" dirty="0" smtClean="0">
                <a:solidFill>
                  <a:srgbClr val="000000"/>
                </a:solidFill>
              </a:rPr>
              <a:t>Stability</a:t>
            </a:r>
            <a:r>
              <a:rPr lang="en-US" sz="3100" dirty="0">
                <a:solidFill>
                  <a:srgbClr val="000000"/>
                </a:solidFill>
              </a:rPr>
              <a:t>).</a:t>
            </a:r>
          </a:p>
          <a:p>
            <a:pPr marL="191072" indent="-191072" algn="l">
              <a:lnSpc>
                <a:spcPct val="120000"/>
              </a:lnSpc>
              <a:spcBef>
                <a:spcPts val="408"/>
              </a:spcBef>
              <a:spcAft>
                <a:spcPts val="408"/>
              </a:spcAft>
              <a:buFont typeface="Arial"/>
              <a:buChar char="•"/>
            </a:pPr>
            <a:r>
              <a:rPr lang="en-US" sz="3100" dirty="0">
                <a:solidFill>
                  <a:srgbClr val="000000"/>
                </a:solidFill>
              </a:rPr>
              <a:t>Dealing with channels with no nearby GMI equivalent </a:t>
            </a:r>
            <a:r>
              <a:rPr lang="en-US" sz="3100" dirty="0" smtClean="0">
                <a:solidFill>
                  <a:srgbClr val="000000"/>
                </a:solidFill>
              </a:rPr>
              <a:t>(e.g. 23.8 GHz H-Pol, 183</a:t>
            </a:r>
            <a:r>
              <a:rPr lang="en-US" sz="3100" dirty="0">
                <a:solidFill>
                  <a:srgbClr val="000000"/>
                </a:solidFill>
              </a:rPr>
              <a:t>±1 GHz)</a:t>
            </a:r>
          </a:p>
          <a:p>
            <a:pPr marL="191072" indent="-191072" algn="l">
              <a:lnSpc>
                <a:spcPct val="120000"/>
              </a:lnSpc>
              <a:spcBef>
                <a:spcPts val="408"/>
              </a:spcBef>
              <a:spcAft>
                <a:spcPts val="408"/>
              </a:spcAft>
              <a:buFont typeface="Arial"/>
              <a:buChar char="•"/>
            </a:pPr>
            <a:r>
              <a:rPr lang="en-US" sz="3100" dirty="0">
                <a:solidFill>
                  <a:srgbClr val="000000"/>
                </a:solidFill>
              </a:rPr>
              <a:t>Other </a:t>
            </a:r>
            <a:r>
              <a:rPr lang="en-US" sz="3100" dirty="0" smtClean="0">
                <a:solidFill>
                  <a:srgbClr val="000000"/>
                </a:solidFill>
              </a:rPr>
              <a:t>Applications</a:t>
            </a:r>
            <a:endParaRPr lang="en-US" sz="3100" dirty="0">
              <a:solidFill>
                <a:srgbClr val="000000"/>
              </a:solidFill>
            </a:endParaRPr>
          </a:p>
          <a:p>
            <a:endParaRPr lang="en-US" dirty="0"/>
          </a:p>
        </p:txBody>
      </p:sp>
      <p:sp>
        <p:nvSpPr>
          <p:cNvPr id="4" name="Content Placeholder 2"/>
          <p:cNvSpPr txBox="1">
            <a:spLocks/>
          </p:cNvSpPr>
          <p:nvPr/>
        </p:nvSpPr>
        <p:spPr>
          <a:xfrm>
            <a:off x="0" y="1244602"/>
            <a:ext cx="4259007" cy="3520193"/>
          </a:xfrm>
          <a:prstGeom prst="rect">
            <a:avLst/>
          </a:prstGeom>
        </p:spPr>
        <p:txBody>
          <a:bodyPr vert="horz" lIns="88823" tIns="44411" rIns="88823" bIns="44411" rtlCol="0">
            <a:normAutofit/>
          </a:bodyPr>
          <a:lstStyle>
            <a:lvl1pPr marL="0" indent="0" algn="ctr" defTabSz="653110" rtl="0" eaLnBrk="1" latinLnBrk="0" hangingPunct="1">
              <a:spcBef>
                <a:spcPct val="20000"/>
              </a:spcBef>
              <a:buFont typeface="Arial"/>
              <a:buNone/>
              <a:defRPr sz="4600" kern="1200">
                <a:solidFill>
                  <a:schemeClr val="tx1">
                    <a:tint val="75000"/>
                  </a:schemeClr>
                </a:solidFill>
                <a:latin typeface="+mn-lt"/>
                <a:ea typeface="+mn-ea"/>
                <a:cs typeface="+mn-cs"/>
              </a:defRPr>
            </a:lvl1pPr>
            <a:lvl2pPr marL="653110" indent="0" algn="ctr" defTabSz="653110" rtl="0" eaLnBrk="1" latinLnBrk="0" hangingPunct="1">
              <a:spcBef>
                <a:spcPct val="20000"/>
              </a:spcBef>
              <a:buFont typeface="Arial"/>
              <a:buNone/>
              <a:defRPr sz="4000" kern="1200">
                <a:solidFill>
                  <a:schemeClr val="tx1">
                    <a:tint val="75000"/>
                  </a:schemeClr>
                </a:solidFill>
                <a:latin typeface="+mn-lt"/>
                <a:ea typeface="+mn-ea"/>
                <a:cs typeface="+mn-cs"/>
              </a:defRPr>
            </a:lvl2pPr>
            <a:lvl3pPr marL="1306220" indent="0" algn="ctr" defTabSz="653110" rtl="0" eaLnBrk="1" latinLnBrk="0" hangingPunct="1">
              <a:spcBef>
                <a:spcPct val="20000"/>
              </a:spcBef>
              <a:buFont typeface="Arial"/>
              <a:buNone/>
              <a:defRPr sz="3400" kern="1200">
                <a:solidFill>
                  <a:schemeClr val="tx1">
                    <a:tint val="75000"/>
                  </a:schemeClr>
                </a:solidFill>
                <a:latin typeface="+mn-lt"/>
                <a:ea typeface="+mn-ea"/>
                <a:cs typeface="+mn-cs"/>
              </a:defRPr>
            </a:lvl3pPr>
            <a:lvl4pPr marL="1959331" indent="0" algn="ctr" defTabSz="653110" rtl="0" eaLnBrk="1" latinLnBrk="0" hangingPunct="1">
              <a:spcBef>
                <a:spcPct val="20000"/>
              </a:spcBef>
              <a:buFont typeface="Arial"/>
              <a:buNone/>
              <a:defRPr sz="2900" kern="1200">
                <a:solidFill>
                  <a:schemeClr val="tx1">
                    <a:tint val="75000"/>
                  </a:schemeClr>
                </a:solidFill>
                <a:latin typeface="+mn-lt"/>
                <a:ea typeface="+mn-ea"/>
                <a:cs typeface="+mn-cs"/>
              </a:defRPr>
            </a:lvl4pPr>
            <a:lvl5pPr marL="2612441" indent="0" algn="ctr" defTabSz="653110" rtl="0" eaLnBrk="1" latinLnBrk="0" hangingPunct="1">
              <a:spcBef>
                <a:spcPct val="20000"/>
              </a:spcBef>
              <a:buFont typeface="Arial"/>
              <a:buNone/>
              <a:defRPr sz="2900" kern="1200">
                <a:solidFill>
                  <a:schemeClr val="tx1">
                    <a:tint val="75000"/>
                  </a:schemeClr>
                </a:solidFill>
                <a:latin typeface="+mn-lt"/>
                <a:ea typeface="+mn-ea"/>
                <a:cs typeface="+mn-cs"/>
              </a:defRPr>
            </a:lvl5pPr>
            <a:lvl6pPr marL="3265551" indent="0" algn="ctr" defTabSz="653110" rtl="0" eaLnBrk="1" latinLnBrk="0" hangingPunct="1">
              <a:spcBef>
                <a:spcPct val="20000"/>
              </a:spcBef>
              <a:buFont typeface="Arial"/>
              <a:buNone/>
              <a:defRPr sz="2900" kern="1200">
                <a:solidFill>
                  <a:schemeClr val="tx1">
                    <a:tint val="75000"/>
                  </a:schemeClr>
                </a:solidFill>
                <a:latin typeface="+mn-lt"/>
                <a:ea typeface="+mn-ea"/>
                <a:cs typeface="+mn-cs"/>
              </a:defRPr>
            </a:lvl6pPr>
            <a:lvl7pPr marL="3918661" indent="0" algn="ctr" defTabSz="653110" rtl="0" eaLnBrk="1" latinLnBrk="0" hangingPunct="1">
              <a:spcBef>
                <a:spcPct val="20000"/>
              </a:spcBef>
              <a:buFont typeface="Arial"/>
              <a:buNone/>
              <a:defRPr sz="2900" kern="1200">
                <a:solidFill>
                  <a:schemeClr val="tx1">
                    <a:tint val="75000"/>
                  </a:schemeClr>
                </a:solidFill>
                <a:latin typeface="+mn-lt"/>
                <a:ea typeface="+mn-ea"/>
                <a:cs typeface="+mn-cs"/>
              </a:defRPr>
            </a:lvl7pPr>
            <a:lvl8pPr marL="4571771" indent="0" algn="ctr" defTabSz="653110" rtl="0" eaLnBrk="1" latinLnBrk="0" hangingPunct="1">
              <a:spcBef>
                <a:spcPct val="20000"/>
              </a:spcBef>
              <a:buFont typeface="Arial"/>
              <a:buNone/>
              <a:defRPr sz="2900" kern="1200">
                <a:solidFill>
                  <a:schemeClr val="tx1">
                    <a:tint val="75000"/>
                  </a:schemeClr>
                </a:solidFill>
                <a:latin typeface="+mn-lt"/>
                <a:ea typeface="+mn-ea"/>
                <a:cs typeface="+mn-cs"/>
              </a:defRPr>
            </a:lvl8pPr>
            <a:lvl9pPr marL="5224882" indent="0" algn="ctr" defTabSz="653110" rtl="0" eaLnBrk="1" latinLnBrk="0" hangingPunct="1">
              <a:spcBef>
                <a:spcPct val="20000"/>
              </a:spcBef>
              <a:buFont typeface="Arial"/>
              <a:buNone/>
              <a:defRPr sz="2900" kern="1200">
                <a:solidFill>
                  <a:schemeClr val="tx1">
                    <a:tint val="75000"/>
                  </a:schemeClr>
                </a:solidFill>
                <a:latin typeface="+mn-lt"/>
                <a:ea typeface="+mn-ea"/>
                <a:cs typeface="+mn-cs"/>
              </a:defRPr>
            </a:lvl9pPr>
          </a:lstStyle>
          <a:p>
            <a:pPr marL="191072" indent="-191072" algn="l">
              <a:buFont typeface="Arial"/>
              <a:buChar char="•"/>
            </a:pPr>
            <a:r>
              <a:rPr lang="en-US" sz="1600" dirty="0">
                <a:solidFill>
                  <a:srgbClr val="000000"/>
                </a:solidFill>
              </a:rPr>
              <a:t>GPM GMI is extremely well calibrated and stable, providing an ideal calibration reference for the constellation radiometers.</a:t>
            </a:r>
          </a:p>
          <a:p>
            <a:pPr marL="191072" indent="-191072" algn="l">
              <a:buFont typeface="Arial"/>
              <a:buChar char="•"/>
            </a:pPr>
            <a:r>
              <a:rPr lang="en-US" sz="1600" dirty="0">
                <a:solidFill>
                  <a:srgbClr val="000000"/>
                </a:solidFill>
              </a:rPr>
              <a:t>The XCAL team delivered </a:t>
            </a:r>
            <a:r>
              <a:rPr lang="en-US" sz="1600" dirty="0" err="1">
                <a:solidFill>
                  <a:srgbClr val="000000"/>
                </a:solidFill>
              </a:rPr>
              <a:t>intercalibration</a:t>
            </a:r>
            <a:r>
              <a:rPr lang="en-US" sz="1600" dirty="0">
                <a:solidFill>
                  <a:srgbClr val="000000"/>
                </a:solidFill>
              </a:rPr>
              <a:t> </a:t>
            </a:r>
            <a:r>
              <a:rPr lang="en-US" sz="1600" dirty="0">
                <a:solidFill>
                  <a:srgbClr val="000000"/>
                </a:solidFill>
              </a:rPr>
              <a:t>tables for all of the </a:t>
            </a:r>
            <a:r>
              <a:rPr lang="en-US" sz="1600" dirty="0" smtClean="0">
                <a:solidFill>
                  <a:srgbClr val="000000"/>
                </a:solidFill>
              </a:rPr>
              <a:t>GPM constellation imagers </a:t>
            </a:r>
            <a:r>
              <a:rPr lang="en-US" sz="1600" dirty="0">
                <a:solidFill>
                  <a:srgbClr val="000000"/>
                </a:solidFill>
              </a:rPr>
              <a:t>and </a:t>
            </a:r>
            <a:r>
              <a:rPr lang="en-US" sz="1600" dirty="0" smtClean="0">
                <a:solidFill>
                  <a:srgbClr val="000000"/>
                </a:solidFill>
              </a:rPr>
              <a:t>sounders </a:t>
            </a:r>
            <a:r>
              <a:rPr lang="en-US" sz="1600" dirty="0">
                <a:solidFill>
                  <a:srgbClr val="000000"/>
                </a:solidFill>
              </a:rPr>
              <a:t>September 2015 for the V04 reprocessing.</a:t>
            </a:r>
          </a:p>
          <a:p>
            <a:pPr marL="191072" indent="-191072" algn="l">
              <a:buFont typeface="Arial"/>
              <a:buChar char="•"/>
            </a:pPr>
            <a:r>
              <a:rPr lang="en-US" sz="1600" dirty="0">
                <a:solidFill>
                  <a:srgbClr val="000000"/>
                </a:solidFill>
              </a:rPr>
              <a:t>Monitoring of constellation radiometers is critical to identify problems impacting the precipitation estimates. Recent examples include failure of F16 high-frequency channels and SAPHIR </a:t>
            </a:r>
            <a:r>
              <a:rPr lang="en-US" sz="1600" dirty="0" err="1">
                <a:solidFill>
                  <a:srgbClr val="000000"/>
                </a:solidFill>
              </a:rPr>
              <a:t>geolocation</a:t>
            </a:r>
            <a:r>
              <a:rPr lang="en-US" sz="1600" dirty="0">
                <a:solidFill>
                  <a:srgbClr val="000000"/>
                </a:solidFill>
              </a:rPr>
              <a:t> issues.</a:t>
            </a:r>
          </a:p>
          <a:p>
            <a:endParaRPr lang="en-US" dirty="0"/>
          </a:p>
        </p:txBody>
      </p:sp>
      <p:sp>
        <p:nvSpPr>
          <p:cNvPr id="5" name="Title 1"/>
          <p:cNvSpPr txBox="1">
            <a:spLocks/>
          </p:cNvSpPr>
          <p:nvPr/>
        </p:nvSpPr>
        <p:spPr>
          <a:xfrm>
            <a:off x="5039204" y="353766"/>
            <a:ext cx="3695843" cy="523234"/>
          </a:xfrm>
          <a:prstGeom prst="rect">
            <a:avLst/>
          </a:prstGeom>
        </p:spPr>
        <p:txBody>
          <a:bodyPr vert="horz" lIns="88823" tIns="44411" rIns="88823" bIns="44411" rtlCol="0" anchor="ctr">
            <a:normAutofit/>
          </a:bodyPr>
          <a:lstStyle>
            <a:lvl1pPr algn="ctr" defTabSz="653110" rtl="0" eaLnBrk="1" latinLnBrk="0" hangingPunct="1">
              <a:spcBef>
                <a:spcPct val="0"/>
              </a:spcBef>
              <a:buNone/>
              <a:defRPr sz="6300" kern="1200">
                <a:solidFill>
                  <a:schemeClr val="tx1"/>
                </a:solidFill>
                <a:latin typeface="+mj-lt"/>
                <a:ea typeface="+mj-ea"/>
                <a:cs typeface="+mj-cs"/>
              </a:defRPr>
            </a:lvl1pPr>
          </a:lstStyle>
          <a:p>
            <a:r>
              <a:rPr lang="en-US" sz="2200" dirty="0"/>
              <a:t>Current and Future Plans</a:t>
            </a:r>
            <a:endParaRPr lang="en-US" sz="2200" dirty="0"/>
          </a:p>
        </p:txBody>
      </p:sp>
    </p:spTree>
    <p:extLst>
      <p:ext uri="{BB962C8B-B14F-4D97-AF65-F5344CB8AC3E}">
        <p14:creationId xmlns:p14="http://schemas.microsoft.com/office/powerpoint/2010/main" val="38311007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373</TotalTime>
  <Words>1338</Words>
  <Application>Microsoft Macintosh PowerPoint</Application>
  <PresentationFormat>Custom</PresentationFormat>
  <Paragraphs>166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GPM XCAL Team Status and Plans</vt:lpstr>
      <vt:lpstr>GMI Calibration Summary</vt:lpstr>
      <vt:lpstr>PowerPoint Presentation</vt:lpstr>
      <vt:lpstr>XCAL Imager Calibration (Window Channels)</vt:lpstr>
      <vt:lpstr>XCAL Sounder Channel Calibration</vt:lpstr>
      <vt:lpstr>PowerPoint Presentation</vt:lpstr>
    </vt:vector>
  </TitlesOfParts>
  <Company>Colorado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Intercalibration of the GPM Constellation Using GMI as a Reference</dc:title>
  <dc:creator>Wesley Berg</dc:creator>
  <cp:lastModifiedBy>Wesley Berg</cp:lastModifiedBy>
  <cp:revision>42</cp:revision>
  <dcterms:created xsi:type="dcterms:W3CDTF">2015-12-11T18:47:50Z</dcterms:created>
  <dcterms:modified xsi:type="dcterms:W3CDTF">2016-01-04T19:50:39Z</dcterms:modified>
</cp:coreProperties>
</file>