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69" r:id="rId3"/>
    <p:sldId id="370" r:id="rId4"/>
    <p:sldId id="371" r:id="rId5"/>
    <p:sldId id="372" r:id="rId6"/>
    <p:sldId id="373" r:id="rId7"/>
    <p:sldId id="374" r:id="rId8"/>
    <p:sldId id="375" r:id="rId9"/>
    <p:sldId id="382" r:id="rId10"/>
    <p:sldId id="383" r:id="rId11"/>
    <p:sldId id="384" r:id="rId12"/>
    <p:sldId id="385" r:id="rId13"/>
    <p:sldId id="386" r:id="rId14"/>
    <p:sldId id="376" r:id="rId15"/>
    <p:sldId id="377" r:id="rId16"/>
    <p:sldId id="378" r:id="rId17"/>
    <p:sldId id="379" r:id="rId18"/>
    <p:sldId id="387" r:id="rId19"/>
    <p:sldId id="380" r:id="rId20"/>
    <p:sldId id="312" r:id="rId21"/>
    <p:sldId id="381" r:id="rId22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FF"/>
    <a:srgbClr val="F18A01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91" autoAdjust="0"/>
    <p:restoredTop sz="94706" autoAdjust="0"/>
  </p:normalViewPr>
  <p:slideViewPr>
    <p:cSldViewPr>
      <p:cViewPr>
        <p:scale>
          <a:sx n="75" d="100"/>
          <a:sy n="75" d="100"/>
        </p:scale>
        <p:origin x="-177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 varScale="1">
        <p:scale>
          <a:sx n="80" d="100"/>
          <a:sy n="80" d="100"/>
        </p:scale>
        <p:origin x="-2352" y="-78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00_GSICS\320_GSICS_VIS\DCC_SNU_cou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00_GSICS\320_GSICS_VIS\DCC_SNU_coun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300_GSICS\320_GSICS_VIS\DCC_SNU_cou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DCC count_SNU</c:v>
                </c:pt>
              </c:strCache>
            </c:strRef>
          </c:tx>
          <c:marker>
            <c:symbol val="none"/>
          </c:marker>
          <c:cat>
            <c:strRef>
              <c:f>Sheet1!$A$2:$B$58</c:f>
              <c:strCache>
                <c:ptCount val="57"/>
                <c:pt idx="0">
                  <c:v>201104</c:v>
                </c:pt>
                <c:pt idx="1">
                  <c:v>201105</c:v>
                </c:pt>
                <c:pt idx="2">
                  <c:v>201106</c:v>
                </c:pt>
                <c:pt idx="3">
                  <c:v>201107</c:v>
                </c:pt>
                <c:pt idx="4">
                  <c:v>201108</c:v>
                </c:pt>
                <c:pt idx="5">
                  <c:v>201109</c:v>
                </c:pt>
                <c:pt idx="6">
                  <c:v>201110</c:v>
                </c:pt>
                <c:pt idx="7">
                  <c:v>201111</c:v>
                </c:pt>
                <c:pt idx="8">
                  <c:v>201112</c:v>
                </c:pt>
                <c:pt idx="9">
                  <c:v>201201</c:v>
                </c:pt>
                <c:pt idx="10">
                  <c:v>201202</c:v>
                </c:pt>
                <c:pt idx="11">
                  <c:v>201203</c:v>
                </c:pt>
                <c:pt idx="12">
                  <c:v>201204</c:v>
                </c:pt>
                <c:pt idx="13">
                  <c:v>201205</c:v>
                </c:pt>
                <c:pt idx="14">
                  <c:v>201206</c:v>
                </c:pt>
                <c:pt idx="15">
                  <c:v>201207</c:v>
                </c:pt>
                <c:pt idx="16">
                  <c:v>201208</c:v>
                </c:pt>
                <c:pt idx="17">
                  <c:v>201209</c:v>
                </c:pt>
                <c:pt idx="18">
                  <c:v>201210</c:v>
                </c:pt>
                <c:pt idx="19">
                  <c:v>201211</c:v>
                </c:pt>
                <c:pt idx="20">
                  <c:v>201212</c:v>
                </c:pt>
                <c:pt idx="21">
                  <c:v>201301</c:v>
                </c:pt>
                <c:pt idx="22">
                  <c:v>201302</c:v>
                </c:pt>
                <c:pt idx="23">
                  <c:v>201303</c:v>
                </c:pt>
                <c:pt idx="24">
                  <c:v>201304</c:v>
                </c:pt>
                <c:pt idx="25">
                  <c:v>201305</c:v>
                </c:pt>
                <c:pt idx="26">
                  <c:v>201306</c:v>
                </c:pt>
                <c:pt idx="27">
                  <c:v>201307</c:v>
                </c:pt>
                <c:pt idx="28">
                  <c:v>201308</c:v>
                </c:pt>
                <c:pt idx="29">
                  <c:v>201309</c:v>
                </c:pt>
                <c:pt idx="30">
                  <c:v>201310</c:v>
                </c:pt>
                <c:pt idx="31">
                  <c:v>201311</c:v>
                </c:pt>
                <c:pt idx="32">
                  <c:v>201312</c:v>
                </c:pt>
                <c:pt idx="33">
                  <c:v>201401</c:v>
                </c:pt>
                <c:pt idx="34">
                  <c:v>201402</c:v>
                </c:pt>
                <c:pt idx="35">
                  <c:v>201403</c:v>
                </c:pt>
                <c:pt idx="36">
                  <c:v>201404</c:v>
                </c:pt>
                <c:pt idx="37">
                  <c:v>201405</c:v>
                </c:pt>
                <c:pt idx="38">
                  <c:v>201406</c:v>
                </c:pt>
                <c:pt idx="39">
                  <c:v>201407</c:v>
                </c:pt>
                <c:pt idx="40">
                  <c:v>201408</c:v>
                </c:pt>
                <c:pt idx="41">
                  <c:v>201409</c:v>
                </c:pt>
                <c:pt idx="42">
                  <c:v>201410</c:v>
                </c:pt>
                <c:pt idx="43">
                  <c:v>201411</c:v>
                </c:pt>
                <c:pt idx="44">
                  <c:v>201412</c:v>
                </c:pt>
                <c:pt idx="45">
                  <c:v>201501</c:v>
                </c:pt>
                <c:pt idx="46">
                  <c:v>201502</c:v>
                </c:pt>
                <c:pt idx="47">
                  <c:v>201503</c:v>
                </c:pt>
                <c:pt idx="48">
                  <c:v>201504</c:v>
                </c:pt>
                <c:pt idx="49">
                  <c:v>201505</c:v>
                </c:pt>
                <c:pt idx="50">
                  <c:v>201506</c:v>
                </c:pt>
                <c:pt idx="51">
                  <c:v>201507</c:v>
                </c:pt>
                <c:pt idx="52">
                  <c:v>201508</c:v>
                </c:pt>
                <c:pt idx="53">
                  <c:v>201509</c:v>
                </c:pt>
                <c:pt idx="54">
                  <c:v>201510</c:v>
                </c:pt>
                <c:pt idx="55">
                  <c:v>201511</c:v>
                </c:pt>
                <c:pt idx="56">
                  <c:v>201512</c:v>
                </c:pt>
              </c:strCache>
            </c:strRef>
          </c:cat>
          <c:val>
            <c:numRef>
              <c:f>Sheet1!$C$2:$C$58</c:f>
              <c:numCache>
                <c:formatCode>0.00E+00</c:formatCode>
                <c:ptCount val="57"/>
                <c:pt idx="0">
                  <c:v>3726</c:v>
                </c:pt>
                <c:pt idx="1">
                  <c:v>1749</c:v>
                </c:pt>
                <c:pt idx="2">
                  <c:v>2097</c:v>
                </c:pt>
                <c:pt idx="3">
                  <c:v>5698</c:v>
                </c:pt>
                <c:pt idx="4">
                  <c:v>221</c:v>
                </c:pt>
                <c:pt idx="5">
                  <c:v>1080</c:v>
                </c:pt>
                <c:pt idx="6">
                  <c:v>405</c:v>
                </c:pt>
                <c:pt idx="7">
                  <c:v>868</c:v>
                </c:pt>
                <c:pt idx="8">
                  <c:v>9998</c:v>
                </c:pt>
                <c:pt idx="9">
                  <c:v>2265</c:v>
                </c:pt>
                <c:pt idx="10">
                  <c:v>334</c:v>
                </c:pt>
                <c:pt idx="11">
                  <c:v>4933</c:v>
                </c:pt>
                <c:pt idx="12">
                  <c:v>227</c:v>
                </c:pt>
                <c:pt idx="13">
                  <c:v>324</c:v>
                </c:pt>
                <c:pt idx="14">
                  <c:v>3330</c:v>
                </c:pt>
                <c:pt idx="15">
                  <c:v>1434</c:v>
                </c:pt>
                <c:pt idx="16">
                  <c:v>3723</c:v>
                </c:pt>
                <c:pt idx="17">
                  <c:v>1236</c:v>
                </c:pt>
                <c:pt idx="18">
                  <c:v>1870</c:v>
                </c:pt>
                <c:pt idx="19">
                  <c:v>830</c:v>
                </c:pt>
                <c:pt idx="20">
                  <c:v>1181</c:v>
                </c:pt>
                <c:pt idx="21">
                  <c:v>8383</c:v>
                </c:pt>
                <c:pt idx="22">
                  <c:v>3349</c:v>
                </c:pt>
                <c:pt idx="23">
                  <c:v>1387</c:v>
                </c:pt>
                <c:pt idx="24">
                  <c:v>2046</c:v>
                </c:pt>
                <c:pt idx="25">
                  <c:v>543</c:v>
                </c:pt>
                <c:pt idx="26">
                  <c:v>7985</c:v>
                </c:pt>
                <c:pt idx="27">
                  <c:v>7482</c:v>
                </c:pt>
                <c:pt idx="28">
                  <c:v>1367</c:v>
                </c:pt>
                <c:pt idx="29">
                  <c:v>2225</c:v>
                </c:pt>
                <c:pt idx="30">
                  <c:v>345</c:v>
                </c:pt>
                <c:pt idx="31">
                  <c:v>1960</c:v>
                </c:pt>
                <c:pt idx="32">
                  <c:v>2600</c:v>
                </c:pt>
                <c:pt idx="33">
                  <c:v>6165</c:v>
                </c:pt>
                <c:pt idx="34">
                  <c:v>3169</c:v>
                </c:pt>
                <c:pt idx="35">
                  <c:v>1748</c:v>
                </c:pt>
                <c:pt idx="36">
                  <c:v>2091</c:v>
                </c:pt>
                <c:pt idx="37">
                  <c:v>52</c:v>
                </c:pt>
                <c:pt idx="38">
                  <c:v>204</c:v>
                </c:pt>
                <c:pt idx="39">
                  <c:v>6809</c:v>
                </c:pt>
                <c:pt idx="40">
                  <c:v>603</c:v>
                </c:pt>
                <c:pt idx="41">
                  <c:v>2029</c:v>
                </c:pt>
                <c:pt idx="42">
                  <c:v>955</c:v>
                </c:pt>
                <c:pt idx="43">
                  <c:v>599</c:v>
                </c:pt>
                <c:pt idx="44">
                  <c:v>2179</c:v>
                </c:pt>
                <c:pt idx="45">
                  <c:v>5878</c:v>
                </c:pt>
                <c:pt idx="46">
                  <c:v>3099</c:v>
                </c:pt>
                <c:pt idx="47">
                  <c:v>4078</c:v>
                </c:pt>
                <c:pt idx="48">
                  <c:v>134</c:v>
                </c:pt>
                <c:pt idx="49">
                  <c:v>3467</c:v>
                </c:pt>
                <c:pt idx="50">
                  <c:v>782</c:v>
                </c:pt>
                <c:pt idx="51">
                  <c:v>3504</c:v>
                </c:pt>
                <c:pt idx="52">
                  <c:v>39</c:v>
                </c:pt>
                <c:pt idx="53">
                  <c:v>1891</c:v>
                </c:pt>
                <c:pt idx="54">
                  <c:v>8861</c:v>
                </c:pt>
                <c:pt idx="55">
                  <c:v>180</c:v>
                </c:pt>
                <c:pt idx="56">
                  <c:v>154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14528"/>
        <c:axId val="88802048"/>
      </c:lineChart>
      <c:catAx>
        <c:axId val="882145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88802048"/>
        <c:crosses val="autoZero"/>
        <c:auto val="1"/>
        <c:lblAlgn val="ctr"/>
        <c:lblOffset val="100"/>
        <c:noMultiLvlLbl val="0"/>
      </c:catAx>
      <c:valAx>
        <c:axId val="88802048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88214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ko-K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NASA method MODIS DCC</c:v>
                </c:pt>
              </c:strCache>
            </c:strRef>
          </c:tx>
          <c:marker>
            <c:symbol val="none"/>
          </c:marker>
          <c:cat>
            <c:numRef>
              <c:f>Sheet1!$A$2:$A$58</c:f>
              <c:numCache>
                <c:formatCode>General</c:formatCode>
                <c:ptCount val="57"/>
                <c:pt idx="0">
                  <c:v>201104</c:v>
                </c:pt>
                <c:pt idx="1">
                  <c:v>201105</c:v>
                </c:pt>
                <c:pt idx="2">
                  <c:v>201106</c:v>
                </c:pt>
                <c:pt idx="3">
                  <c:v>201107</c:v>
                </c:pt>
                <c:pt idx="4">
                  <c:v>201108</c:v>
                </c:pt>
                <c:pt idx="5">
                  <c:v>201109</c:v>
                </c:pt>
                <c:pt idx="6">
                  <c:v>201110</c:v>
                </c:pt>
                <c:pt idx="7">
                  <c:v>201111</c:v>
                </c:pt>
                <c:pt idx="8">
                  <c:v>201112</c:v>
                </c:pt>
                <c:pt idx="9">
                  <c:v>201201</c:v>
                </c:pt>
                <c:pt idx="10">
                  <c:v>201202</c:v>
                </c:pt>
                <c:pt idx="11">
                  <c:v>201203</c:v>
                </c:pt>
                <c:pt idx="12">
                  <c:v>201204</c:v>
                </c:pt>
                <c:pt idx="13">
                  <c:v>201205</c:v>
                </c:pt>
                <c:pt idx="14">
                  <c:v>201206</c:v>
                </c:pt>
                <c:pt idx="15">
                  <c:v>201207</c:v>
                </c:pt>
                <c:pt idx="16">
                  <c:v>201208</c:v>
                </c:pt>
                <c:pt idx="17">
                  <c:v>201209</c:v>
                </c:pt>
                <c:pt idx="18">
                  <c:v>201210</c:v>
                </c:pt>
                <c:pt idx="19">
                  <c:v>201211</c:v>
                </c:pt>
                <c:pt idx="20">
                  <c:v>201212</c:v>
                </c:pt>
                <c:pt idx="21">
                  <c:v>201301</c:v>
                </c:pt>
                <c:pt idx="22">
                  <c:v>201302</c:v>
                </c:pt>
                <c:pt idx="23">
                  <c:v>201303</c:v>
                </c:pt>
                <c:pt idx="24">
                  <c:v>201304</c:v>
                </c:pt>
                <c:pt idx="25">
                  <c:v>201305</c:v>
                </c:pt>
                <c:pt idx="26">
                  <c:v>201306</c:v>
                </c:pt>
                <c:pt idx="27">
                  <c:v>201307</c:v>
                </c:pt>
                <c:pt idx="28">
                  <c:v>201308</c:v>
                </c:pt>
                <c:pt idx="29">
                  <c:v>201309</c:v>
                </c:pt>
                <c:pt idx="30">
                  <c:v>201310</c:v>
                </c:pt>
                <c:pt idx="31">
                  <c:v>201311</c:v>
                </c:pt>
                <c:pt idx="32">
                  <c:v>201312</c:v>
                </c:pt>
                <c:pt idx="33">
                  <c:v>201401</c:v>
                </c:pt>
                <c:pt idx="34">
                  <c:v>201402</c:v>
                </c:pt>
                <c:pt idx="35">
                  <c:v>201403</c:v>
                </c:pt>
                <c:pt idx="36">
                  <c:v>201404</c:v>
                </c:pt>
                <c:pt idx="37">
                  <c:v>201405</c:v>
                </c:pt>
                <c:pt idx="38">
                  <c:v>201406</c:v>
                </c:pt>
                <c:pt idx="39">
                  <c:v>201407</c:v>
                </c:pt>
                <c:pt idx="40">
                  <c:v>201408</c:v>
                </c:pt>
                <c:pt idx="41">
                  <c:v>201409</c:v>
                </c:pt>
                <c:pt idx="42">
                  <c:v>201410</c:v>
                </c:pt>
                <c:pt idx="43">
                  <c:v>201411</c:v>
                </c:pt>
                <c:pt idx="44">
                  <c:v>201412</c:v>
                </c:pt>
                <c:pt idx="45">
                  <c:v>201501</c:v>
                </c:pt>
                <c:pt idx="46">
                  <c:v>201502</c:v>
                </c:pt>
                <c:pt idx="47">
                  <c:v>201503</c:v>
                </c:pt>
                <c:pt idx="48">
                  <c:v>201504</c:v>
                </c:pt>
                <c:pt idx="49">
                  <c:v>201505</c:v>
                </c:pt>
                <c:pt idx="50">
                  <c:v>201506</c:v>
                </c:pt>
                <c:pt idx="51">
                  <c:v>201507</c:v>
                </c:pt>
                <c:pt idx="52">
                  <c:v>201508</c:v>
                </c:pt>
                <c:pt idx="53">
                  <c:v>201509</c:v>
                </c:pt>
                <c:pt idx="54">
                  <c:v>201510</c:v>
                </c:pt>
                <c:pt idx="55">
                  <c:v>201511</c:v>
                </c:pt>
                <c:pt idx="56">
                  <c:v>201512</c:v>
                </c:pt>
              </c:numCache>
            </c:numRef>
          </c:cat>
          <c:val>
            <c:numRef>
              <c:f>Sheet1!$E$2:$E$58</c:f>
              <c:numCache>
                <c:formatCode>0.00E+00</c:formatCode>
                <c:ptCount val="57"/>
                <c:pt idx="0">
                  <c:v>3692</c:v>
                </c:pt>
                <c:pt idx="1">
                  <c:v>3143</c:v>
                </c:pt>
                <c:pt idx="2">
                  <c:v>2050</c:v>
                </c:pt>
                <c:pt idx="3">
                  <c:v>5222</c:v>
                </c:pt>
                <c:pt idx="4">
                  <c:v>848</c:v>
                </c:pt>
                <c:pt idx="5">
                  <c:v>1664</c:v>
                </c:pt>
                <c:pt idx="6">
                  <c:v>2473</c:v>
                </c:pt>
                <c:pt idx="7">
                  <c:v>2920</c:v>
                </c:pt>
                <c:pt idx="8">
                  <c:v>4220</c:v>
                </c:pt>
                <c:pt idx="9">
                  <c:v>58952</c:v>
                </c:pt>
                <c:pt idx="10">
                  <c:v>11482</c:v>
                </c:pt>
                <c:pt idx="11">
                  <c:v>60207</c:v>
                </c:pt>
                <c:pt idx="12">
                  <c:v>1058</c:v>
                </c:pt>
                <c:pt idx="13">
                  <c:v>1132</c:v>
                </c:pt>
                <c:pt idx="14">
                  <c:v>8423</c:v>
                </c:pt>
                <c:pt idx="15">
                  <c:v>3151</c:v>
                </c:pt>
                <c:pt idx="16">
                  <c:v>4298</c:v>
                </c:pt>
                <c:pt idx="17">
                  <c:v>5089</c:v>
                </c:pt>
                <c:pt idx="18">
                  <c:v>4308</c:v>
                </c:pt>
                <c:pt idx="19">
                  <c:v>3119</c:v>
                </c:pt>
                <c:pt idx="20">
                  <c:v>4317</c:v>
                </c:pt>
                <c:pt idx="21">
                  <c:v>102919</c:v>
                </c:pt>
                <c:pt idx="22">
                  <c:v>54505</c:v>
                </c:pt>
                <c:pt idx="23">
                  <c:v>4133</c:v>
                </c:pt>
                <c:pt idx="24">
                  <c:v>2595</c:v>
                </c:pt>
                <c:pt idx="25">
                  <c:v>1480</c:v>
                </c:pt>
                <c:pt idx="26">
                  <c:v>7554</c:v>
                </c:pt>
                <c:pt idx="27">
                  <c:v>1123</c:v>
                </c:pt>
                <c:pt idx="28">
                  <c:v>320</c:v>
                </c:pt>
                <c:pt idx="29">
                  <c:v>3517</c:v>
                </c:pt>
                <c:pt idx="30">
                  <c:v>5409</c:v>
                </c:pt>
                <c:pt idx="31">
                  <c:v>10354</c:v>
                </c:pt>
                <c:pt idx="32">
                  <c:v>16835</c:v>
                </c:pt>
                <c:pt idx="33">
                  <c:v>49184</c:v>
                </c:pt>
                <c:pt idx="34">
                  <c:v>3115</c:v>
                </c:pt>
                <c:pt idx="35">
                  <c:v>2503</c:v>
                </c:pt>
                <c:pt idx="36">
                  <c:v>3843</c:v>
                </c:pt>
                <c:pt idx="37">
                  <c:v>188</c:v>
                </c:pt>
                <c:pt idx="38">
                  <c:v>335</c:v>
                </c:pt>
                <c:pt idx="39">
                  <c:v>10548</c:v>
                </c:pt>
                <c:pt idx="40">
                  <c:v>57</c:v>
                </c:pt>
                <c:pt idx="41">
                  <c:v>289</c:v>
                </c:pt>
                <c:pt idx="42">
                  <c:v>7011</c:v>
                </c:pt>
                <c:pt idx="43">
                  <c:v>7502</c:v>
                </c:pt>
                <c:pt idx="44">
                  <c:v>14119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15104"/>
        <c:axId val="88816640"/>
      </c:lineChart>
      <c:catAx>
        <c:axId val="88815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88816640"/>
        <c:crosses val="autoZero"/>
        <c:auto val="1"/>
        <c:lblAlgn val="ctr"/>
        <c:lblOffset val="100"/>
        <c:noMultiLvlLbl val="0"/>
      </c:catAx>
      <c:valAx>
        <c:axId val="8881664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88815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NASA method COMS DCC</c:v>
                </c:pt>
              </c:strCache>
            </c:strRef>
          </c:tx>
          <c:marker>
            <c:symbol val="none"/>
          </c:marker>
          <c:cat>
            <c:numRef>
              <c:f>Sheet1!$A$2:$A$58</c:f>
              <c:numCache>
                <c:formatCode>General</c:formatCode>
                <c:ptCount val="57"/>
                <c:pt idx="0">
                  <c:v>201104</c:v>
                </c:pt>
                <c:pt idx="1">
                  <c:v>201105</c:v>
                </c:pt>
                <c:pt idx="2">
                  <c:v>201106</c:v>
                </c:pt>
                <c:pt idx="3">
                  <c:v>201107</c:v>
                </c:pt>
                <c:pt idx="4">
                  <c:v>201108</c:v>
                </c:pt>
                <c:pt idx="5">
                  <c:v>201109</c:v>
                </c:pt>
                <c:pt idx="6">
                  <c:v>201110</c:v>
                </c:pt>
                <c:pt idx="7">
                  <c:v>201111</c:v>
                </c:pt>
                <c:pt idx="8">
                  <c:v>201112</c:v>
                </c:pt>
                <c:pt idx="9">
                  <c:v>201201</c:v>
                </c:pt>
                <c:pt idx="10">
                  <c:v>201202</c:v>
                </c:pt>
                <c:pt idx="11">
                  <c:v>201203</c:v>
                </c:pt>
                <c:pt idx="12">
                  <c:v>201204</c:v>
                </c:pt>
                <c:pt idx="13">
                  <c:v>201205</c:v>
                </c:pt>
                <c:pt idx="14">
                  <c:v>201206</c:v>
                </c:pt>
                <c:pt idx="15">
                  <c:v>201207</c:v>
                </c:pt>
                <c:pt idx="16">
                  <c:v>201208</c:v>
                </c:pt>
                <c:pt idx="17">
                  <c:v>201209</c:v>
                </c:pt>
                <c:pt idx="18">
                  <c:v>201210</c:v>
                </c:pt>
                <c:pt idx="19">
                  <c:v>201211</c:v>
                </c:pt>
                <c:pt idx="20">
                  <c:v>201212</c:v>
                </c:pt>
                <c:pt idx="21">
                  <c:v>201301</c:v>
                </c:pt>
                <c:pt idx="22">
                  <c:v>201302</c:v>
                </c:pt>
                <c:pt idx="23">
                  <c:v>201303</c:v>
                </c:pt>
                <c:pt idx="24">
                  <c:v>201304</c:v>
                </c:pt>
                <c:pt idx="25">
                  <c:v>201305</c:v>
                </c:pt>
                <c:pt idx="26">
                  <c:v>201306</c:v>
                </c:pt>
                <c:pt idx="27">
                  <c:v>201307</c:v>
                </c:pt>
                <c:pt idx="28">
                  <c:v>201308</c:v>
                </c:pt>
                <c:pt idx="29">
                  <c:v>201309</c:v>
                </c:pt>
                <c:pt idx="30">
                  <c:v>201310</c:v>
                </c:pt>
                <c:pt idx="31">
                  <c:v>201311</c:v>
                </c:pt>
                <c:pt idx="32">
                  <c:v>201312</c:v>
                </c:pt>
                <c:pt idx="33">
                  <c:v>201401</c:v>
                </c:pt>
                <c:pt idx="34">
                  <c:v>201402</c:v>
                </c:pt>
                <c:pt idx="35">
                  <c:v>201403</c:v>
                </c:pt>
                <c:pt idx="36">
                  <c:v>201404</c:v>
                </c:pt>
                <c:pt idx="37">
                  <c:v>201405</c:v>
                </c:pt>
                <c:pt idx="38">
                  <c:v>201406</c:v>
                </c:pt>
                <c:pt idx="39">
                  <c:v>201407</c:v>
                </c:pt>
                <c:pt idx="40">
                  <c:v>201408</c:v>
                </c:pt>
                <c:pt idx="41">
                  <c:v>201409</c:v>
                </c:pt>
                <c:pt idx="42">
                  <c:v>201410</c:v>
                </c:pt>
                <c:pt idx="43">
                  <c:v>201411</c:v>
                </c:pt>
                <c:pt idx="44">
                  <c:v>201412</c:v>
                </c:pt>
                <c:pt idx="45">
                  <c:v>201501</c:v>
                </c:pt>
                <c:pt idx="46">
                  <c:v>201502</c:v>
                </c:pt>
                <c:pt idx="47">
                  <c:v>201503</c:v>
                </c:pt>
                <c:pt idx="48">
                  <c:v>201504</c:v>
                </c:pt>
                <c:pt idx="49">
                  <c:v>201505</c:v>
                </c:pt>
                <c:pt idx="50">
                  <c:v>201506</c:v>
                </c:pt>
                <c:pt idx="51">
                  <c:v>201507</c:v>
                </c:pt>
                <c:pt idx="52">
                  <c:v>201508</c:v>
                </c:pt>
                <c:pt idx="53">
                  <c:v>201509</c:v>
                </c:pt>
                <c:pt idx="54">
                  <c:v>201510</c:v>
                </c:pt>
                <c:pt idx="55">
                  <c:v>201511</c:v>
                </c:pt>
                <c:pt idx="56">
                  <c:v>201512</c:v>
                </c:pt>
              </c:numCache>
            </c:numRef>
          </c:cat>
          <c:val>
            <c:numRef>
              <c:f>Sheet1!$G$2:$G$58</c:f>
              <c:numCache>
                <c:formatCode>0.00E+00</c:formatCode>
                <c:ptCount val="57"/>
                <c:pt idx="0">
                  <c:v>496578</c:v>
                </c:pt>
                <c:pt idx="1">
                  <c:v>699749</c:v>
                </c:pt>
                <c:pt idx="2">
                  <c:v>674386</c:v>
                </c:pt>
                <c:pt idx="3">
                  <c:v>904094</c:v>
                </c:pt>
                <c:pt idx="4">
                  <c:v>617353</c:v>
                </c:pt>
                <c:pt idx="5">
                  <c:v>756749</c:v>
                </c:pt>
                <c:pt idx="6">
                  <c:v>608590</c:v>
                </c:pt>
                <c:pt idx="7">
                  <c:v>500251</c:v>
                </c:pt>
                <c:pt idx="8">
                  <c:v>916195</c:v>
                </c:pt>
                <c:pt idx="9">
                  <c:v>475999</c:v>
                </c:pt>
                <c:pt idx="10">
                  <c:v>299574</c:v>
                </c:pt>
                <c:pt idx="11">
                  <c:v>621647</c:v>
                </c:pt>
                <c:pt idx="12">
                  <c:v>202753</c:v>
                </c:pt>
                <c:pt idx="13">
                  <c:v>453758</c:v>
                </c:pt>
                <c:pt idx="14">
                  <c:v>677350</c:v>
                </c:pt>
                <c:pt idx="15">
                  <c:v>764183</c:v>
                </c:pt>
                <c:pt idx="16">
                  <c:v>856812</c:v>
                </c:pt>
                <c:pt idx="17">
                  <c:v>853558</c:v>
                </c:pt>
                <c:pt idx="18">
                  <c:v>573528</c:v>
                </c:pt>
                <c:pt idx="19">
                  <c:v>481073</c:v>
                </c:pt>
                <c:pt idx="20">
                  <c:v>524770</c:v>
                </c:pt>
                <c:pt idx="21">
                  <c:v>521535</c:v>
                </c:pt>
                <c:pt idx="22">
                  <c:v>447988</c:v>
                </c:pt>
                <c:pt idx="23">
                  <c:v>142421</c:v>
                </c:pt>
                <c:pt idx="24">
                  <c:v>297589</c:v>
                </c:pt>
                <c:pt idx="25">
                  <c:v>234147</c:v>
                </c:pt>
                <c:pt idx="26">
                  <c:v>743769</c:v>
                </c:pt>
                <c:pt idx="27">
                  <c:v>725669</c:v>
                </c:pt>
                <c:pt idx="28">
                  <c:v>732604</c:v>
                </c:pt>
                <c:pt idx="29">
                  <c:v>982777</c:v>
                </c:pt>
                <c:pt idx="30">
                  <c:v>764511</c:v>
                </c:pt>
                <c:pt idx="31">
                  <c:v>841274</c:v>
                </c:pt>
                <c:pt idx="32">
                  <c:v>698944</c:v>
                </c:pt>
                <c:pt idx="33">
                  <c:v>571807</c:v>
                </c:pt>
                <c:pt idx="34">
                  <c:v>123050</c:v>
                </c:pt>
                <c:pt idx="35">
                  <c:v>206561</c:v>
                </c:pt>
                <c:pt idx="36">
                  <c:v>496356</c:v>
                </c:pt>
                <c:pt idx="37">
                  <c:v>188470</c:v>
                </c:pt>
                <c:pt idx="38">
                  <c:v>398214</c:v>
                </c:pt>
                <c:pt idx="39">
                  <c:v>1360644</c:v>
                </c:pt>
                <c:pt idx="40">
                  <c:v>486465</c:v>
                </c:pt>
                <c:pt idx="41">
                  <c:v>885385</c:v>
                </c:pt>
                <c:pt idx="42">
                  <c:v>499602</c:v>
                </c:pt>
                <c:pt idx="43">
                  <c:v>416144</c:v>
                </c:pt>
                <c:pt idx="44">
                  <c:v>759113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860928"/>
        <c:axId val="88862720"/>
      </c:lineChart>
      <c:catAx>
        <c:axId val="88860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88862720"/>
        <c:crosses val="autoZero"/>
        <c:auto val="1"/>
        <c:lblAlgn val="ctr"/>
        <c:lblOffset val="100"/>
        <c:noMultiLvlLbl val="0"/>
      </c:catAx>
      <c:valAx>
        <c:axId val="88862720"/>
        <c:scaling>
          <c:orientation val="minMax"/>
        </c:scaling>
        <c:delete val="0"/>
        <c:axPos val="l"/>
        <c:majorGridlines/>
        <c:numFmt formatCode="0.00E+0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ko-KR"/>
          </a:p>
        </c:txPr>
        <c:crossAx val="888609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5B6F12-F817-4C8B-A45F-0ACBDFB7A2A7}" type="datetimeFigureOut">
              <a:rPr lang="ko-KR" altLang="en-US" smtClean="0"/>
              <a:t>2016-02-04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307E3B-E353-4C90-A4BB-F195CCCFFD0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085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69432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10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19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2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07E3B-E353-4C90-A4BB-F195CCCFFD09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0729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21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3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4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5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6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7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8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ko-KR" altLang="en-US" dirty="0" smtClean="0">
              <a:latin typeface="굴림" charset="-127"/>
              <a:ea typeface="굴림" charset="-127"/>
            </a:endParaRPr>
          </a:p>
        </p:txBody>
      </p:sp>
      <p:sp>
        <p:nvSpPr>
          <p:cNvPr id="72708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2AE90F-3CDF-4BF2-B132-734D9204019F}" type="slidenum">
              <a:rPr lang="en-US" altLang="ko-KR" smtClean="0">
                <a:latin typeface="굴림" charset="-127"/>
                <a:ea typeface="굴림" charset="-127"/>
              </a:rPr>
              <a:pPr/>
              <a:t>9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75595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C8897-9055-4102-8226-888C27D684E5}" type="datetime1">
              <a:rPr lang="ko-KR" altLang="en-US" smtClean="0"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EC9B380F-62CC-46C0-9552-DE222F08F70D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3" descr="E:\[최은아]\기상청\매뉴얼\AS\Outline\A-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86" b="17451"/>
          <a:stretch/>
        </p:blipFill>
        <p:spPr bwMode="auto">
          <a:xfrm>
            <a:off x="1669" y="3242862"/>
            <a:ext cx="9144000" cy="357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0177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B287A-60A2-4AED-8D9C-0CE68E41C026}" type="datetime1">
              <a:rPr lang="ko-KR" altLang="en-US" smtClean="0"/>
              <a:t>2016-02-04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8460432" y="6623774"/>
            <a:ext cx="648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A0FDD05-527A-48BB-9F50-CC3CC9F10FF7}" type="slidenum">
              <a:rPr lang="ko-KR" altLang="en-US" sz="11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ko-KR" altLang="en-US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5" descr="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38" r="7039"/>
          <a:stretch>
            <a:fillRect/>
          </a:stretch>
        </p:blipFill>
        <p:spPr bwMode="auto">
          <a:xfrm>
            <a:off x="7156450" y="1588"/>
            <a:ext cx="19875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지구-1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2"/>
          <a:stretch/>
        </p:blipFill>
        <p:spPr bwMode="auto">
          <a:xfrm>
            <a:off x="0" y="696119"/>
            <a:ext cx="9144000" cy="5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7367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[최은아]\기상청\매뉴얼\AS\Outline\A-2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제목 1"/>
          <p:cNvSpPr>
            <a:spLocks noGrp="1"/>
          </p:cNvSpPr>
          <p:nvPr>
            <p:ph type="ctrTitle"/>
          </p:nvPr>
        </p:nvSpPr>
        <p:spPr>
          <a:xfrm>
            <a:off x="1071538" y="3143248"/>
            <a:ext cx="6072230" cy="642942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Cre고딕 B" pitchFamily="18" charset="-127"/>
                <a:ea typeface="Cre고딕 B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813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CC07-667B-4B0B-835E-CE3822D06502}" type="datetime1">
              <a:rPr lang="ko-KR" altLang="en-US" smtClean="0"/>
              <a:t>2016-02-04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B380F-62CC-46C0-9552-DE222F08F70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2706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2" r:id="rId3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0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0.pn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2.png"/><Relationship Id="rId4" Type="http://schemas.openxmlformats.org/officeDocument/2006/relationships/image" Target="../media/image8.jpe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msc.kma.go.kr/html/homepage/en/gsics/gsicsMain.do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5" y="1412776"/>
            <a:ext cx="8928992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ko-KR" sz="4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HY헤드라인M" pitchFamily="18" charset="-127"/>
                <a:cs typeface="Arial" pitchFamily="34" charset="0"/>
              </a:rPr>
              <a:t>COMS MI</a:t>
            </a:r>
          </a:p>
          <a:p>
            <a:pPr algn="ctr"/>
            <a:r>
              <a:rPr lang="en-US" altLang="ko-KR" sz="4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HY헤드라인M" pitchFamily="18" charset="-127"/>
                <a:cs typeface="Arial" pitchFamily="34" charset="0"/>
              </a:rPr>
              <a:t>DCC results </a:t>
            </a:r>
            <a:r>
              <a:rPr lang="en-US" altLang="ko-KR" sz="4800" b="1" cap="all" dirty="0">
                <a:ln w="0"/>
                <a:solidFill>
                  <a:srgbClr val="002060"/>
                </a:solidFill>
                <a:effectLst/>
                <a:latin typeface="Arial" pitchFamily="34" charset="0"/>
                <a:ea typeface="HY헤드라인M" pitchFamily="18" charset="-127"/>
                <a:cs typeface="Arial" pitchFamily="34" charset="0"/>
              </a:rPr>
              <a:t>from SNU </a:t>
            </a:r>
            <a:r>
              <a:rPr lang="en-US" altLang="ko-KR" sz="4800" b="1" cap="all" dirty="0" smtClean="0">
                <a:ln w="0"/>
                <a:solidFill>
                  <a:srgbClr val="002060"/>
                </a:solidFill>
                <a:effectLst/>
                <a:latin typeface="Arial" pitchFamily="34" charset="0"/>
                <a:ea typeface="HY헤드라인M" pitchFamily="18" charset="-127"/>
                <a:cs typeface="Arial" pitchFamily="34" charset="0"/>
              </a:rPr>
              <a:t>and </a:t>
            </a:r>
            <a:r>
              <a:rPr lang="en-US" altLang="ko-KR" sz="4800" b="1" cap="all" dirty="0">
                <a:ln w="0"/>
                <a:solidFill>
                  <a:srgbClr val="002060"/>
                </a:solidFill>
                <a:effectLst/>
                <a:latin typeface="Arial" pitchFamily="34" charset="0"/>
                <a:ea typeface="HY헤드라인M" pitchFamily="18" charset="-127"/>
                <a:cs typeface="Arial" pitchFamily="34" charset="0"/>
              </a:rPr>
              <a:t>NASA methods </a:t>
            </a:r>
            <a:endParaRPr lang="en-US" altLang="ko-KR" sz="4800" b="1" cap="all" dirty="0" smtClean="0">
              <a:ln w="0"/>
              <a:solidFill>
                <a:srgbClr val="002060"/>
              </a:solidFill>
              <a:effectLst/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9342" y="4293096"/>
            <a:ext cx="6602641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2016.  2.  4.</a:t>
            </a:r>
          </a:p>
          <a:p>
            <a:pPr algn="ctr"/>
            <a:endParaRPr lang="en-US" altLang="ko-KR" sz="2400" dirty="0" smtClean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Tae-</a:t>
            </a:r>
            <a:r>
              <a:rPr lang="en-US" altLang="ko-KR" sz="2400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Hyeong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Oh, </a:t>
            </a:r>
            <a:r>
              <a:rPr lang="en-US" altLang="ko-KR" sz="2400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Dohyeong</a:t>
            </a:r>
            <a:r>
              <a:rPr lang="en-US" altLang="ko-KR" sz="24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Kim, </a:t>
            </a:r>
            <a:r>
              <a:rPr lang="en-US" altLang="ko-KR" sz="2400" b="1" u="sng" dirty="0" err="1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Hyesook</a:t>
            </a:r>
            <a:r>
              <a:rPr lang="en-US" altLang="ko-KR" sz="2400" b="1" u="sng" dirty="0" smtClean="0">
                <a:solidFill>
                  <a:srgbClr val="FFFF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Lee</a:t>
            </a:r>
          </a:p>
          <a:p>
            <a:pPr algn="ctr"/>
            <a:endParaRPr lang="en-US" altLang="ko-KR" sz="1000" dirty="0" smtClean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National Meteorological Satellite Center (NMCS)</a:t>
            </a:r>
          </a:p>
          <a:p>
            <a:pPr algn="ctr"/>
            <a:r>
              <a:rPr lang="en-US" altLang="ko-KR" sz="2000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Korea Meteorological Administration (KMA)</a:t>
            </a:r>
            <a:endParaRPr lang="ko-KR" altLang="en-US" sz="2000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14339" name="Picture 3" descr="D:\행정 문서\양식\로고\심벌마크 기본형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264" y="0"/>
            <a:ext cx="1052736" cy="105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7" y="14427"/>
            <a:ext cx="46085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ko-KR" sz="10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GRWG Web Meeting</a:t>
            </a:r>
            <a:r>
              <a:rPr lang="en-US" altLang="ko-KR" sz="1000" b="1" dirty="0" smtClean="0">
                <a:solidFill>
                  <a:srgbClr val="7030A0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, 4 February, 2016</a:t>
            </a:r>
            <a:endParaRPr lang="ko-KR" altLang="en-US" sz="1000" b="1" dirty="0">
              <a:solidFill>
                <a:srgbClr val="7030A0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943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" b="8611"/>
          <a:stretch/>
        </p:blipFill>
        <p:spPr>
          <a:xfrm>
            <a:off x="1863009" y="1929044"/>
            <a:ext cx="1800000" cy="1641979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65"/>
          <a:stretch/>
        </p:blipFill>
        <p:spPr>
          <a:xfrm>
            <a:off x="3509568" y="1928789"/>
            <a:ext cx="1800000" cy="1642235"/>
          </a:xfrm>
          <a:prstGeom prst="rect">
            <a:avLst/>
          </a:prstGeom>
        </p:spPr>
      </p:pic>
      <p:pic>
        <p:nvPicPr>
          <p:cNvPr id="51" name="그림 50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11"/>
          <a:stretch/>
        </p:blipFill>
        <p:spPr>
          <a:xfrm>
            <a:off x="5161620" y="1926028"/>
            <a:ext cx="1800000" cy="1644996"/>
          </a:xfrm>
          <a:prstGeom prst="rect">
            <a:avLst/>
          </a:prstGeom>
        </p:spPr>
      </p:pic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3: Methodology for DCC BRDF test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-37216"/>
            <a:ext cx="9146183" cy="101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7"/>
          <a:stretch/>
        </p:blipFill>
        <p:spPr>
          <a:xfrm>
            <a:off x="1863009" y="332656"/>
            <a:ext cx="1800000" cy="1633021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60"/>
          <a:stretch/>
        </p:blipFill>
        <p:spPr>
          <a:xfrm>
            <a:off x="3509568" y="337760"/>
            <a:ext cx="1800000" cy="1627917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07"/>
          <a:stretch/>
        </p:blipFill>
        <p:spPr>
          <a:xfrm>
            <a:off x="5161620" y="334999"/>
            <a:ext cx="1800000" cy="1630678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 b="9574"/>
          <a:stretch/>
        </p:blipFill>
        <p:spPr>
          <a:xfrm>
            <a:off x="6808179" y="338016"/>
            <a:ext cx="1652253" cy="1627661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2"/>
          <a:stretch/>
        </p:blipFill>
        <p:spPr>
          <a:xfrm>
            <a:off x="1863009" y="5166817"/>
            <a:ext cx="1800000" cy="1646798"/>
          </a:xfrm>
          <a:prstGeom prst="rect">
            <a:avLst/>
          </a:prstGeom>
        </p:spPr>
      </p:pic>
      <p:pic>
        <p:nvPicPr>
          <p:cNvPr id="57" name="그림 56"/>
          <p:cNvPicPr preferRelativeResize="0">
            <a:picLocks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8"/>
          <a:stretch/>
        </p:blipFill>
        <p:spPr>
          <a:xfrm>
            <a:off x="3509568" y="5164056"/>
            <a:ext cx="1800000" cy="1649559"/>
          </a:xfrm>
          <a:prstGeom prst="rect">
            <a:avLst/>
          </a:prstGeom>
        </p:spPr>
      </p:pic>
      <p:pic>
        <p:nvPicPr>
          <p:cNvPr id="58" name="그림 57"/>
          <p:cNvPicPr preferRelativeResize="0">
            <a:picLocks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7"/>
          <a:stretch/>
        </p:blipFill>
        <p:spPr>
          <a:xfrm>
            <a:off x="5161620" y="5157192"/>
            <a:ext cx="1800000" cy="1656423"/>
          </a:xfrm>
          <a:prstGeom prst="rect">
            <a:avLst/>
          </a:prstGeom>
        </p:spPr>
      </p:pic>
      <p:pic>
        <p:nvPicPr>
          <p:cNvPr id="59" name="Picture 2" descr="C:\Documents and Settings\lws\My Documents\about_GSICS\2013_DCC_webmeeting\COMS_DCC_BRDF\20_Reflectance_400_-40.tif"/>
          <p:cNvPicPr preferRelativeResize="0">
            <a:picLocks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 b="7977"/>
          <a:stretch/>
        </p:blipFill>
        <p:spPr bwMode="auto">
          <a:xfrm>
            <a:off x="6808179" y="5157192"/>
            <a:ext cx="1652253" cy="165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그림 59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3" t="12233" b="11109"/>
          <a:stretch/>
        </p:blipFill>
        <p:spPr>
          <a:xfrm>
            <a:off x="8605141" y="1316843"/>
            <a:ext cx="537113" cy="458162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589832" y="93832"/>
            <a:ext cx="470000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75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139952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79613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43447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45748" y="1013111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77615" y="5895759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6418" y="-27384"/>
            <a:ext cx="1881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600" b="1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P</a:t>
            </a:r>
            <a:r>
              <a:rPr lang="en-US" altLang="ko-KR" sz="2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art 3: Results 1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(SZA = 20</a:t>
            </a:r>
            <a:r>
              <a:rPr lang="en-US" altLang="ko-KR" sz="1600" b="1" spc="-150" dirty="0" smtClean="0">
                <a:latin typeface="Times New Roman"/>
                <a:ea typeface="HY헤드라인M" pitchFamily="18" charset="-127"/>
                <a:cs typeface="Times New Roman"/>
              </a:rPr>
              <a:t>º</a:t>
            </a: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6" name="그림 45"/>
          <p:cNvPicPr preferRelativeResize="0">
            <a:picLocks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46"/>
          <a:stretch/>
        </p:blipFill>
        <p:spPr>
          <a:xfrm>
            <a:off x="1863009" y="3537059"/>
            <a:ext cx="1800000" cy="1626377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4"/>
          <a:stretch/>
        </p:blipFill>
        <p:spPr>
          <a:xfrm>
            <a:off x="3509568" y="3531079"/>
            <a:ext cx="1800000" cy="1632357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0"/>
          <a:stretch/>
        </p:blipFill>
        <p:spPr>
          <a:xfrm>
            <a:off x="5161620" y="3528318"/>
            <a:ext cx="1800000" cy="1635118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 b="9328"/>
          <a:stretch/>
        </p:blipFill>
        <p:spPr>
          <a:xfrm>
            <a:off x="6808179" y="3531335"/>
            <a:ext cx="1652253" cy="1632101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8" b="8779"/>
          <a:stretch/>
        </p:blipFill>
        <p:spPr>
          <a:xfrm>
            <a:off x="6808179" y="1929045"/>
            <a:ext cx="1652253" cy="1641979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254220" y="4250901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149424" y="2681453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611806" y="265757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926000" y="335699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882101" y="191683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082201" y="245439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235842" y="225762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432616" y="207651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54220" y="2582145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0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3: Methodology for DCC BRDF test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3" name="직사각형 42"/>
          <p:cNvSpPr/>
          <p:nvPr/>
        </p:nvSpPr>
        <p:spPr>
          <a:xfrm>
            <a:off x="0" y="-37216"/>
            <a:ext cx="9146183" cy="101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4" name="그림 43"/>
          <p:cNvPicPr preferRelativeResize="0"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2" y="337289"/>
            <a:ext cx="1800000" cy="1800000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1" y="337289"/>
            <a:ext cx="1800000" cy="1800000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0" y="337289"/>
            <a:ext cx="1800000" cy="1800000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8695"/>
          <a:stretch/>
        </p:blipFill>
        <p:spPr>
          <a:xfrm>
            <a:off x="6799645" y="337289"/>
            <a:ext cx="1631350" cy="1800000"/>
          </a:xfrm>
          <a:prstGeom prst="rect">
            <a:avLst/>
          </a:prstGeom>
        </p:spPr>
      </p:pic>
      <p:pic>
        <p:nvPicPr>
          <p:cNvPr id="48" name="그림 47"/>
          <p:cNvPicPr preferRelativeResize="0"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964598"/>
            <a:ext cx="1800000" cy="1800000"/>
          </a:xfrm>
          <a:prstGeom prst="rect">
            <a:avLst/>
          </a:prstGeom>
        </p:spPr>
      </p:pic>
      <p:pic>
        <p:nvPicPr>
          <p:cNvPr id="49" name="그림 48"/>
          <p:cNvPicPr preferRelativeResize="0"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255" y="1964598"/>
            <a:ext cx="1800000" cy="1800000"/>
          </a:xfrm>
          <a:prstGeom prst="rect">
            <a:avLst/>
          </a:prstGeom>
        </p:spPr>
      </p:pic>
      <p:pic>
        <p:nvPicPr>
          <p:cNvPr id="50" name="그림 49"/>
          <p:cNvPicPr preferRelativeResize="0"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014" y="1964598"/>
            <a:ext cx="1800000" cy="1800000"/>
          </a:xfrm>
          <a:prstGeom prst="rect">
            <a:avLst/>
          </a:prstGeom>
        </p:spPr>
      </p:pic>
      <p:pic>
        <p:nvPicPr>
          <p:cNvPr id="51" name="그림 50"/>
          <p:cNvPicPr preferRelativeResize="0">
            <a:picLocks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21"/>
          <a:stretch/>
        </p:blipFill>
        <p:spPr>
          <a:xfrm>
            <a:off x="6775373" y="1964598"/>
            <a:ext cx="1655622" cy="1800000"/>
          </a:xfrm>
          <a:prstGeom prst="rect">
            <a:avLst/>
          </a:prstGeom>
        </p:spPr>
      </p:pic>
      <p:pic>
        <p:nvPicPr>
          <p:cNvPr id="52" name="그림 51"/>
          <p:cNvPicPr preferRelativeResize="0"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2" y="3594628"/>
            <a:ext cx="1800000" cy="1800000"/>
          </a:xfrm>
          <a:prstGeom prst="rect">
            <a:avLst/>
          </a:prstGeom>
        </p:spPr>
      </p:pic>
      <p:pic>
        <p:nvPicPr>
          <p:cNvPr id="53" name="그림 52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1" y="3594628"/>
            <a:ext cx="1800000" cy="1800000"/>
          </a:xfrm>
          <a:prstGeom prst="rect">
            <a:avLst/>
          </a:prstGeom>
        </p:spPr>
      </p:pic>
      <p:pic>
        <p:nvPicPr>
          <p:cNvPr id="54" name="그림 53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0" y="3594628"/>
            <a:ext cx="1800000" cy="1800000"/>
          </a:xfrm>
          <a:prstGeom prst="rect">
            <a:avLst/>
          </a:prstGeom>
        </p:spPr>
      </p:pic>
      <p:pic>
        <p:nvPicPr>
          <p:cNvPr id="55" name="그림 54"/>
          <p:cNvPicPr preferRelativeResize="0">
            <a:picLocks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4"/>
          <a:stretch/>
        </p:blipFill>
        <p:spPr>
          <a:xfrm>
            <a:off x="6787510" y="3594628"/>
            <a:ext cx="1643486" cy="1800000"/>
          </a:xfrm>
          <a:prstGeom prst="rect">
            <a:avLst/>
          </a:prstGeom>
        </p:spPr>
      </p:pic>
      <p:pic>
        <p:nvPicPr>
          <p:cNvPr id="56" name="그림 55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832" y="5221937"/>
            <a:ext cx="1800000" cy="1800000"/>
          </a:xfrm>
          <a:prstGeom prst="rect">
            <a:avLst/>
          </a:prstGeom>
        </p:spPr>
      </p:pic>
      <p:pic>
        <p:nvPicPr>
          <p:cNvPr id="57" name="그림 56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91" y="5221937"/>
            <a:ext cx="1800000" cy="1800000"/>
          </a:xfrm>
          <a:prstGeom prst="rect">
            <a:avLst/>
          </a:prstGeom>
        </p:spPr>
      </p:pic>
      <p:pic>
        <p:nvPicPr>
          <p:cNvPr id="58" name="그림 57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150" y="5221937"/>
            <a:ext cx="1800000" cy="1800000"/>
          </a:xfrm>
          <a:prstGeom prst="rect">
            <a:avLst/>
          </a:prstGeom>
        </p:spPr>
      </p:pic>
      <p:pic>
        <p:nvPicPr>
          <p:cNvPr id="59" name="그림 58"/>
          <p:cNvPicPr preferRelativeResize="0">
            <a:picLocks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" r="8695"/>
          <a:stretch/>
        </p:blipFill>
        <p:spPr>
          <a:xfrm>
            <a:off x="6799644" y="5221937"/>
            <a:ext cx="1631352" cy="18000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589832" y="93832"/>
            <a:ext cx="470000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75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139952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100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9613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434476" y="93832"/>
            <a:ext cx="612668" cy="30060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r>
              <a:rPr lang="en-US" altLang="ko-KR" sz="2000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00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그림 63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3" t="12233" b="11109"/>
          <a:stretch/>
        </p:blipFill>
        <p:spPr>
          <a:xfrm>
            <a:off x="8605141" y="1316843"/>
            <a:ext cx="537113" cy="4581626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187624" y="1013111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196096" y="2618777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96096" y="4298667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3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19491" y="5940144"/>
            <a:ext cx="774105" cy="305233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b="1" dirty="0">
                <a:latin typeface="Arial" pitchFamily="34" charset="0"/>
                <a:cs typeface="Arial" pitchFamily="34" charset="0"/>
              </a:rPr>
              <a:t>4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0 </a:t>
            </a:r>
            <a:r>
              <a:rPr lang="ko-KR" altLang="en-US" b="1" dirty="0" smtClean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</a:t>
            </a:r>
            <a:endParaRPr lang="ko-KR" alt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148064" y="2719953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533446" y="270569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93692" y="3433633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842241" y="1955332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6080841" y="249289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234482" y="229612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6431256" y="211501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6418" y="-27384"/>
            <a:ext cx="1881286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600" b="1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P</a:t>
            </a:r>
            <a:r>
              <a:rPr lang="en-US" altLang="ko-KR" sz="2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art 3: Results </a:t>
            </a:r>
            <a:r>
              <a:rPr lang="en-US" altLang="ko-KR" sz="2600" b="1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2</a:t>
            </a:r>
            <a:endParaRPr lang="en-US" altLang="ko-KR" sz="2600" b="1" spc="-150" dirty="0" smtClean="0">
              <a:latin typeface="Arial" pitchFamily="34" charset="0"/>
              <a:ea typeface="HY헤드라인M" pitchFamily="18" charset="-127"/>
              <a:cs typeface="Arial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(SZA = 30</a:t>
            </a:r>
            <a:r>
              <a:rPr lang="en-US" altLang="ko-KR" sz="1600" b="1" spc="-150" dirty="0" smtClean="0">
                <a:latin typeface="Times New Roman"/>
                <a:ea typeface="HY헤드라인M" pitchFamily="18" charset="-127"/>
                <a:cs typeface="Times New Roman"/>
              </a:rPr>
              <a:t>º</a:t>
            </a:r>
            <a:r>
              <a:rPr lang="en-US" altLang="ko-KR" sz="1600" b="1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)</a:t>
            </a:r>
            <a:endParaRPr lang="ko-KR" altLang="en-US" sz="1600" b="1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0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</a:t>
            </a: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3: </a:t>
            </a: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Result</a:t>
            </a:r>
            <a:r>
              <a:rPr lang="ko-KR" alt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3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pic>
        <p:nvPicPr>
          <p:cNvPr id="43" name="그림 42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2"/>
          <a:stretch/>
        </p:blipFill>
        <p:spPr>
          <a:xfrm>
            <a:off x="7251170" y="2054403"/>
            <a:ext cx="1800000" cy="1800000"/>
          </a:xfrm>
          <a:prstGeom prst="rect">
            <a:avLst/>
          </a:prstGeom>
        </p:spPr>
      </p:pic>
      <p:pic>
        <p:nvPicPr>
          <p:cNvPr id="44" name="그림 43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1"/>
          <a:stretch/>
        </p:blipFill>
        <p:spPr>
          <a:xfrm>
            <a:off x="5546446" y="2054403"/>
            <a:ext cx="1800000" cy="1800000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33"/>
          <a:stretch/>
        </p:blipFill>
        <p:spPr>
          <a:xfrm>
            <a:off x="3841721" y="2054403"/>
            <a:ext cx="1800000" cy="1800000"/>
          </a:xfrm>
          <a:prstGeom prst="rect">
            <a:avLst/>
          </a:prstGeom>
        </p:spPr>
      </p:pic>
      <p:pic>
        <p:nvPicPr>
          <p:cNvPr id="46" name="그림 45"/>
          <p:cNvPicPr preferRelativeResize="0"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51"/>
          <a:stretch/>
        </p:blipFill>
        <p:spPr>
          <a:xfrm>
            <a:off x="2136996" y="2054403"/>
            <a:ext cx="1800000" cy="1800000"/>
          </a:xfrm>
          <a:prstGeom prst="rect">
            <a:avLst/>
          </a:prstGeom>
        </p:spPr>
      </p:pic>
      <p:pic>
        <p:nvPicPr>
          <p:cNvPr id="47" name="그림 46"/>
          <p:cNvPicPr preferRelativeResize="0"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2"/>
          <a:stretch/>
        </p:blipFill>
        <p:spPr>
          <a:xfrm>
            <a:off x="432271" y="2054403"/>
            <a:ext cx="1800000" cy="1800000"/>
          </a:xfrm>
          <a:prstGeom prst="rect">
            <a:avLst/>
          </a:prstGeom>
        </p:spPr>
      </p:pic>
      <p:sp>
        <p:nvSpPr>
          <p:cNvPr id="48" name="직사각형 47"/>
          <p:cNvSpPr/>
          <p:nvPr/>
        </p:nvSpPr>
        <p:spPr>
          <a:xfrm>
            <a:off x="217834" y="932008"/>
            <a:ext cx="3415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b="1" u="sng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r>
              <a:rPr lang="en-US" altLang="ko-KR" b="1" u="sng" spc="-150" dirty="0" smtClean="0">
                <a:latin typeface="Arial" pitchFamily="34" charset="0"/>
                <a:ea typeface="HY헤드라인M" pitchFamily="18" charset="-127"/>
                <a:cs typeface="Arial" pitchFamily="34" charset="0"/>
              </a:rPr>
              <a:t>SZA = 20º, COT = 200, Re = 20</a:t>
            </a:r>
            <a:r>
              <a:rPr lang="ko-KR" altLang="en-US" b="1" u="sng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ko-KR" altLang="en-US" b="1" u="sng" dirty="0">
                <a:latin typeface="Arial" pitchFamily="34" charset="0"/>
                <a:cs typeface="Arial" pitchFamily="34" charset="0"/>
              </a:rPr>
              <a:t>μ</a:t>
            </a: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m</a:t>
            </a:r>
            <a:r>
              <a:rPr lang="en-US" altLang="ko-KR" b="1" u="sng" spc="-150" dirty="0"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  <a:endParaRPr lang="ko-KR" altLang="en-US" b="1" u="sng" spc="-150" dirty="0"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99592" y="3939732"/>
            <a:ext cx="1152880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COMS ch.1 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0.675</a:t>
            </a:r>
            <a:r>
              <a:rPr lang="ko-KR" altLang="en-US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555999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ch.1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0.645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338092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ch.2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0.847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" name="그림 51"/>
          <p:cNvPicPr preferRelativeResize="0"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96" t="10921" r="-259" b="9874"/>
          <a:stretch/>
        </p:blipFill>
        <p:spPr>
          <a:xfrm>
            <a:off x="107504" y="1650022"/>
            <a:ext cx="459284" cy="2618625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6056057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ch.3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0.466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740575" y="3939733"/>
            <a:ext cx="1180131" cy="569387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none" rtlCol="0" anchor="ctr">
            <a:spAutoFit/>
          </a:bodyPr>
          <a:lstStyle/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MODIS ch.4</a:t>
            </a:r>
          </a:p>
          <a:p>
            <a:pPr algn="ctr"/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500" b="1" dirty="0" smtClean="0">
                <a:latin typeface="Times New Roman" pitchFamily="18" charset="0"/>
                <a:cs typeface="Times New Roman" pitchFamily="18" charset="0"/>
              </a:rPr>
              <a:t>0.554</a:t>
            </a:r>
            <a:r>
              <a:rPr lang="ko-KR" altLang="en-US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1500" b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ko-KR" sz="15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ko-KR" altLang="en-US" sz="15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5" name="표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86646"/>
              </p:ext>
            </p:extLst>
          </p:nvPr>
        </p:nvGraphicFramePr>
        <p:xfrm>
          <a:off x="179512" y="4648552"/>
          <a:ext cx="8928992" cy="868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056"/>
                <a:gridCol w="1584176"/>
                <a:gridCol w="1872208"/>
                <a:gridCol w="1728192"/>
                <a:gridCol w="1656184"/>
                <a:gridCol w="1584176"/>
              </a:tblGrid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err="1" smtClean="0">
                          <a:latin typeface="Arial" pitchFamily="34" charset="0"/>
                          <a:cs typeface="Arial" pitchFamily="34" charset="0"/>
                        </a:rPr>
                        <a:t>Q</a:t>
                      </a:r>
                      <a:r>
                        <a:rPr lang="en-US" altLang="ko-KR" sz="1300" baseline="-25000" dirty="0" err="1" smtClean="0">
                          <a:latin typeface="Arial" pitchFamily="34" charset="0"/>
                          <a:cs typeface="Arial" pitchFamily="34" charset="0"/>
                        </a:rPr>
                        <a:t>ext</a:t>
                      </a:r>
                      <a:endParaRPr lang="ko-KR" altLang="en-US" sz="13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2.0022</a:t>
                      </a:r>
                      <a:endParaRPr lang="ko-KR" altLang="en-US" sz="1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2.0019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1.9963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2.0038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1.9942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l-GR" altLang="ko-KR" sz="1300" dirty="0" smtClean="0">
                          <a:latin typeface="Arial" pitchFamily="34" charset="0"/>
                          <a:cs typeface="Arial" pitchFamily="34" charset="0"/>
                        </a:rPr>
                        <a:t>ω</a:t>
                      </a:r>
                      <a:r>
                        <a:rPr lang="en-US" altLang="ko-KR" sz="1300" baseline="-25000" dirty="0" smtClean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ko-KR" altLang="en-US" sz="13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0.9999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1.0000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002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g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0.8118</a:t>
                      </a:r>
                      <a:endParaRPr lang="ko-KR" altLang="en-US" sz="13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0.8118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0.8124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0.8100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0.8105</a:t>
                      </a:r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5652120" y="279836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7502" y="278410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97748" y="351204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46297" y="203374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584897" y="257130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738538" y="237453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935312" y="219342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39552" y="277911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4934" y="276485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285180" y="349279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33729" y="201449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72329" y="255205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625970" y="235528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822744" y="217417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258921" y="276308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4303" y="274882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004549" y="347676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53098" y="199846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191698" y="253602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345339" y="2339255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542113" y="2158147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958238" y="2811211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343620" y="2796953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4703866" y="3524891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652415" y="2046590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91015" y="2584154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044656" y="2387380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5241430" y="2206272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7376122" y="2820836"/>
            <a:ext cx="325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761504" y="2806578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180º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8121750" y="3534516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90º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8070299" y="2056215"/>
            <a:ext cx="4956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270º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8308899" y="2593779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8462540" y="2397005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40º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659314" y="2215897"/>
            <a:ext cx="4106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60º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8080" y="1650022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dirty="0" smtClean="0">
                <a:latin typeface="Arial" pitchFamily="34" charset="0"/>
                <a:cs typeface="Arial" pitchFamily="34" charset="0"/>
              </a:rPr>
              <a:t>0.94 – 1.00</a:t>
            </a:r>
            <a:endParaRPr lang="ko-KR" altLang="en-US" sz="1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602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Result</a:t>
            </a:r>
            <a:r>
              <a:rPr lang="ko-KR" alt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 </a:t>
            </a:r>
          </a:p>
        </p:txBody>
      </p:sp>
      <p:sp>
        <p:nvSpPr>
          <p:cNvPr id="92" name="직사각형 91"/>
          <p:cNvSpPr/>
          <p:nvPr/>
        </p:nvSpPr>
        <p:spPr>
          <a:xfrm>
            <a:off x="514581" y="1196752"/>
            <a:ext cx="8114837" cy="46905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SBDART model could be constructed bi-directional reflectance distribution structure above cloud layer with respect to various input parameters and wavelength of channels, not implying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Lambertian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surface.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simulated reflectance using SBDART for COMS vicarious calibration is ranging from 0.93 to 1.02.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DCC BRDF is highly dependent on scattering parameterization of RT model.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Vicarious calibration for COMS using DCC target has been conducted well in spite of dependency on the result of RT model simulation. </a:t>
            </a: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from DCC target is consistent with other target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data and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the degradation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are </a:t>
            </a:r>
            <a:r>
              <a:rPr lang="en-US" altLang="ko-KR">
                <a:latin typeface="Arial" pitchFamily="34" charset="0"/>
                <a:ea typeface="Arial Unicode MS" pitchFamily="50" charset="-127"/>
                <a:cs typeface="Arial" pitchFamily="34" charset="0"/>
              </a:rPr>
              <a:t>about </a:t>
            </a:r>
            <a:r>
              <a:rPr lang="en-US" altLang="ko-KR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5.47%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(1.17%/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year)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</a:t>
            </a:r>
            <a:r>
              <a:rPr lang="en-US" altLang="ko-KR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Sep. 2011 to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Dec. 2015.</a:t>
            </a:r>
            <a:endParaRPr lang="en-US" altLang="ko-K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396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NASA DCC method for COMS MI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6184" y="1052736"/>
            <a:ext cx="823619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DCC selection thresholds : same as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Doelling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et al. (2013)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except for homogeneity check for MODIS data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Use nominal date (MYD021KM) in this analysis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DCC domain: (COMS : 128.2</a:t>
            </a:r>
            <a:r>
              <a:rPr lang="en-US" altLang="ko-KR" dirty="0" smtClean="0">
                <a:latin typeface="Arial" pitchFamily="34" charset="0"/>
                <a:ea typeface="Arial Unicode MS"/>
                <a:cs typeface="Arial" pitchFamily="34" charset="0"/>
              </a:rPr>
              <a:t>〫E)</a:t>
            </a: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20</a:t>
            </a:r>
            <a:r>
              <a:rPr lang="en-US" altLang="ko-KR" dirty="0" smtClean="0">
                <a:latin typeface="Arial" pitchFamily="34" charset="0"/>
                <a:ea typeface="Arial Unicode MS"/>
                <a:cs typeface="Arial" pitchFamily="34" charset="0"/>
              </a:rPr>
              <a:t>〫S &lt; latitude &lt; 20〫N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 smtClean="0">
                <a:latin typeface="Arial" pitchFamily="34" charset="0"/>
                <a:ea typeface="Arial Unicode MS"/>
                <a:cs typeface="Arial" pitchFamily="34" charset="0"/>
              </a:rPr>
              <a:t>108.2〫E &lt; longitude &lt; 148.2〫</a:t>
            </a:r>
            <a:endParaRPr lang="en-US" altLang="ko-KR" dirty="0">
              <a:latin typeface="Arial" pitchFamily="34" charset="0"/>
              <a:ea typeface="Arial Unicode MS"/>
              <a:cs typeface="Arial" pitchFamily="34" charset="0"/>
            </a:endParaRPr>
          </a:p>
        </p:txBody>
      </p:sp>
      <p:graphicFrame>
        <p:nvGraphicFramePr>
          <p:cNvPr id="5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519067"/>
              </p:ext>
            </p:extLst>
          </p:nvPr>
        </p:nvGraphicFramePr>
        <p:xfrm>
          <a:off x="395536" y="3261812"/>
          <a:ext cx="8424936" cy="347955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376264"/>
                <a:gridCol w="3296026"/>
                <a:gridCol w="2752646"/>
              </a:tblGrid>
              <a:tr h="50405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COMS DCC threshold</a:t>
                      </a:r>
                      <a:endParaRPr lang="en-US" sz="1400" b="1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en-US" sz="1400" b="1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NASA DCC threshold</a:t>
                      </a:r>
                      <a:endParaRPr lang="en-US" sz="1400" b="1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TB</a:t>
                      </a:r>
                      <a:r>
                        <a:rPr lang="en-US" altLang="ko-KR" sz="1300" b="1" baseline="-25000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US" altLang="ko-KR" sz="13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 ≤ 190 K</a:t>
                      </a:r>
                      <a:endParaRPr lang="ko-KR" altLang="en-US" sz="1300" b="1" dirty="0" smtClean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Window brightness temperature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BT11μm &lt; 205°K</a:t>
                      </a:r>
                      <a:endParaRPr lang="en-US" sz="1300" b="1" dirty="0">
                        <a:solidFill>
                          <a:srgbClr val="C00000"/>
                        </a:solidFill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852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STD(TB</a:t>
                      </a:r>
                      <a:r>
                        <a:rPr lang="en-US" altLang="ko-KR" sz="1300" baseline="-25000" dirty="0" smtClean="0">
                          <a:latin typeface="Arial" pitchFamily="34" charset="0"/>
                          <a:cs typeface="Arial" pitchFamily="34" charset="0"/>
                        </a:rPr>
                        <a:t>11</a:t>
                      </a: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≤ 1K</a:t>
                      </a:r>
                      <a:endParaRPr lang="ko-KR" altLang="en-US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Brightness temperature homogeneity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Standard deviation of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3x3 pixels </a:t>
                      </a:r>
                      <a:b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BT11μm &lt;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1°K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59053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STD(R</a:t>
                      </a:r>
                      <a:r>
                        <a:rPr lang="en-US" altLang="ko-KR" sz="1300" baseline="-25000" dirty="0" smtClean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)/Mean(R</a:t>
                      </a:r>
                      <a:r>
                        <a:rPr lang="en-US" altLang="ko-KR" sz="1300" baseline="-25000" dirty="0" smtClean="0">
                          <a:latin typeface="Arial" pitchFamily="34" charset="0"/>
                          <a:cs typeface="Arial" pitchFamily="34" charset="0"/>
                        </a:rPr>
                        <a:t>0.6</a:t>
                      </a: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) ≤0.03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Visible radiance homogeneity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Standard deviation of </a:t>
                      </a:r>
                      <a:b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3x3 pixels visible radiance &lt; 3%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SZA &lt; 40°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Solar zenith angle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SZA &lt; 40°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93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VZA &lt; 40°</a:t>
                      </a:r>
                      <a:endParaRPr lang="en-US" altLang="ko-KR" sz="1300" b="0" dirty="0" smtClean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View zenith angle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VZA &lt; 40°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49937">
                <a:tc>
                  <a:txBody>
                    <a:bodyPr/>
                    <a:lstStyle/>
                    <a:p>
                      <a:pPr algn="ctr"/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Local time range</a:t>
                      </a:r>
                      <a:r>
                        <a:rPr lang="en-US" sz="1300" baseline="0" dirty="0" smtClean="0">
                          <a:latin typeface="Arial" pitchFamily="34" charset="0"/>
                          <a:cs typeface="Arial" pitchFamily="34" charset="0"/>
                        </a:rPr>
                        <a:t> at GEOSat longitude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 smtClean="0">
                          <a:latin typeface="Arial" pitchFamily="34" charset="0"/>
                          <a:cs typeface="Arial" pitchFamily="34" charset="0"/>
                        </a:rPr>
                        <a:t>12:00 PM &lt; image time &lt; 3:00 PM</a:t>
                      </a:r>
                      <a:endParaRPr lang="en-US" sz="1300" b="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DCC selection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6184" y="836712"/>
            <a:ext cx="8236192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Comparison of DCC counts between COMS DCC and NASA DCC method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endParaRPr lang="en-US" altLang="ko-KR" dirty="0"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1452" y="1628800"/>
            <a:ext cx="12282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Operational </a:t>
            </a:r>
            <a:br>
              <a:rPr lang="en-US" altLang="ko-KR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COMS DCC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9512" y="3409836"/>
            <a:ext cx="165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MODIS DCC </a:t>
            </a:r>
            <a:br>
              <a:rPr lang="en-US" altLang="ko-KR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 NASA method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9982" y="5445224"/>
            <a:ext cx="1651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COMS DCC </a:t>
            </a:r>
            <a:br>
              <a:rPr lang="en-US" altLang="ko-KR" sz="1400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b="1" dirty="0" smtClean="0">
                <a:latin typeface="Arial" pitchFamily="34" charset="0"/>
                <a:cs typeface="Arial" pitchFamily="34" charset="0"/>
              </a:rPr>
              <a:t>on NASA method</a:t>
            </a:r>
          </a:p>
        </p:txBody>
      </p:sp>
      <p:graphicFrame>
        <p:nvGraphicFramePr>
          <p:cNvPr id="11" name="차트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5025187"/>
              </p:ext>
            </p:extLst>
          </p:nvPr>
        </p:nvGraphicFramePr>
        <p:xfrm>
          <a:off x="1979712" y="1287924"/>
          <a:ext cx="684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차트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342827"/>
              </p:ext>
            </p:extLst>
          </p:nvPr>
        </p:nvGraphicFramePr>
        <p:xfrm>
          <a:off x="1912376" y="2996952"/>
          <a:ext cx="684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차트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8592357"/>
              </p:ext>
            </p:extLst>
          </p:nvPr>
        </p:nvGraphicFramePr>
        <p:xfrm>
          <a:off x="1912376" y="4896834"/>
          <a:ext cx="6840000" cy="16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9722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Results of NASA DCC method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16184" y="980728"/>
            <a:ext cx="8236192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Good agreements with the ATBD or those of other GEO satellites</a:t>
            </a:r>
          </a:p>
        </p:txBody>
      </p:sp>
      <p:pic>
        <p:nvPicPr>
          <p:cNvPr id="3074" name="Picture 2" descr="D:\300_GSICS\320_GSICS_VIS\COMS_NASA_DCC\plot_image\COMS_DCC_resul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" y="2276872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300_GSICS\320_GSICS_VIS\COMS_NASA_DCC\plot_image\Modis_DCC_resul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488" y="2276872"/>
            <a:ext cx="432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9132" y="1916832"/>
            <a:ext cx="510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Time series of mode and mean of DCC pixels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87624" y="3429000"/>
            <a:ext cx="11523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5619328" y="2838016"/>
            <a:ext cx="1152368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899592" y="2545740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Mode : DN = 0.02 x Day + 623.020</a:t>
            </a:r>
          </a:p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Mean : DN = 0.03 x Day + 582.859</a:t>
            </a:r>
            <a:endParaRPr lang="ko-KR" altLang="en-US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4088" y="2545740"/>
            <a:ext cx="29979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Mode : DN = 0.00 x Day + 459.336</a:t>
            </a:r>
          </a:p>
          <a:p>
            <a:r>
              <a:rPr lang="en-US" altLang="ko-KR" sz="1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Mean : DN = 0.00 x Day + 451.500</a:t>
            </a:r>
            <a:endParaRPr lang="ko-KR" altLang="en-US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Monthly</a:t>
            </a:r>
            <a:r>
              <a:rPr lang="ko-KR" altLang="en-US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Gain 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07504" y="2693643"/>
            <a:ext cx="4343848" cy="3111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SBAF for COMS : 0.9427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(DCC web meeting in June 5, 2015)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Need to compare with the results based on RT simulation method</a:t>
            </a:r>
          </a:p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Usage of other SBAF or that calculated ourselves will also be considered</a:t>
            </a:r>
            <a:endParaRPr lang="en-US" altLang="ko-KR" dirty="0">
              <a:latin typeface="Arial Unicode MS"/>
              <a:ea typeface="Arial Unicode MS"/>
              <a:cs typeface="Arial Unicode MS"/>
            </a:endParaRPr>
          </a:p>
        </p:txBody>
      </p:sp>
      <p:graphicFrame>
        <p:nvGraphicFramePr>
          <p:cNvPr id="2" name="개체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876189"/>
              </p:ext>
            </p:extLst>
          </p:nvPr>
        </p:nvGraphicFramePr>
        <p:xfrm>
          <a:off x="798513" y="1436837"/>
          <a:ext cx="7620000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수식" r:id="rId4" imgW="4749480" imgH="253800" progId="Equation.3">
                  <p:embed/>
                </p:oleObj>
              </mc:Choice>
              <mc:Fallback>
                <p:oleObj name="수식" r:id="rId4" imgW="4749480" imgH="253800" progId="Equation.3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513" y="1436837"/>
                        <a:ext cx="7620000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69" name="Picture 21" descr="D:\300_GSICS\320_GSICS_VIS\COMS_NASA_DCC\plot_image\COMS_gain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38" y="2264267"/>
            <a:ext cx="5100462" cy="392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16016" y="2617167"/>
            <a:ext cx="287290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altLang="ko-KR" sz="14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Gain : 2.6797e-05 x Day + 0.712</a:t>
            </a:r>
          </a:p>
        </p:txBody>
      </p:sp>
    </p:spTree>
    <p:extLst>
      <p:ext uri="{BB962C8B-B14F-4D97-AF65-F5344CB8AC3E}">
        <p14:creationId xmlns:p14="http://schemas.microsoft.com/office/powerpoint/2010/main" val="309722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Comparison other results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539552" y="980728"/>
            <a:ext cx="8424936" cy="1449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Comparison with lunar, DCC(RTM) and DCC(NASA method)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DCC(RTM</a:t>
            </a:r>
            <a:r>
              <a:rPr lang="en-US" altLang="ko-KR" dirty="0" smtClean="0">
                <a:solidFill>
                  <a:srgbClr val="C0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) : 1.1689/year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00B05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Moon : 1.2318/year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, </a:t>
            </a:r>
            <a:r>
              <a:rPr lang="en-US" altLang="ko-KR" dirty="0" smtClean="0">
                <a:solidFill>
                  <a:srgbClr val="0066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DCC(NASA):0.9757/year</a:t>
            </a:r>
          </a:p>
          <a:p>
            <a:pPr marL="742950" lvl="1" indent="-285750" eaLnBrk="0" hangingPunct="0">
              <a:lnSpc>
                <a:spcPct val="150000"/>
              </a:lnSpc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Need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more investigation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for the </a:t>
            </a:r>
            <a:r>
              <a:rPr lang="en-US" altLang="ko-KR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DCC result with NASA method</a:t>
            </a:r>
            <a:endParaRPr lang="en-US" altLang="ko-KR" dirty="0" smtClean="0"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075" name="Picture 3" descr="D:\300_GSICS\320_GSICS_VIS\COMS_NASA_DCC\plot_image\lunar_RTM_DCC_resul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00" y="2402301"/>
            <a:ext cx="7351791" cy="441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17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Summary and Future Plans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テキスト ボックス 5"/>
          <p:cNvSpPr txBox="1"/>
          <p:nvPr/>
        </p:nvSpPr>
        <p:spPr>
          <a:xfrm>
            <a:off x="590736" y="1124744"/>
            <a:ext cx="808572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ja-JP" sz="2000" b="1" dirty="0" smtClean="0">
                <a:latin typeface="Arial" pitchFamily="34" charset="0"/>
                <a:cs typeface="Arial" pitchFamily="34" charset="0"/>
              </a:rPr>
              <a:t>Summary</a:t>
            </a:r>
          </a:p>
          <a:p>
            <a:pPr marL="465138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Implementation of NASA’s DCC method to COMS MI</a:t>
            </a:r>
          </a:p>
          <a:p>
            <a:pPr marL="179388">
              <a:lnSpc>
                <a:spcPct val="150000"/>
              </a:lnSpc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    -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good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agreement with the ATBD</a:t>
            </a:r>
          </a:p>
          <a:p>
            <a:pPr marL="465138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Need a modification for the DCC data processing</a:t>
            </a:r>
          </a:p>
          <a:p>
            <a:pPr marL="465138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altLang="ja-JP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kumimoji="1" lang="en-US" altLang="ja-JP" sz="2000" b="1" dirty="0" smtClean="0">
                <a:latin typeface="Arial" pitchFamily="34" charset="0"/>
                <a:cs typeface="Arial" pitchFamily="34" charset="0"/>
              </a:rPr>
              <a:t>Future plans</a:t>
            </a:r>
          </a:p>
          <a:p>
            <a:pPr marL="4635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Investigate the impact of BRDF and SBAF on the calibration results</a:t>
            </a:r>
          </a:p>
          <a:p>
            <a:pPr marL="4635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Comparison 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of the results with those based on RT simulation method</a:t>
            </a:r>
          </a:p>
          <a:p>
            <a:pPr marL="4635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Uncertainty evaluation</a:t>
            </a:r>
          </a:p>
          <a:p>
            <a:pPr marL="4635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Creation of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netCDF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 intermediate data which contain selected DCC pixels for replication (and GSICS Correction </a:t>
            </a:r>
            <a:r>
              <a:rPr lang="en-US" altLang="ja-JP" dirty="0" err="1" smtClean="0">
                <a:latin typeface="Arial" pitchFamily="34" charset="0"/>
                <a:cs typeface="Arial" pitchFamily="34" charset="0"/>
              </a:rPr>
              <a:t>netCDF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97224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GSICS Activity of KMA for visible channel</a:t>
            </a:r>
            <a:endParaRPr lang="ko-KR" altLang="en-US" spc="-150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11560" y="1052736"/>
            <a:ext cx="8136904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KMA Installed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vicarious calibration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system for visible channel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using 5 targets. 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ocean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, desert, water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cloud,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deep convective cloud (DCC)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, and Moon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dirty="0">
                <a:latin typeface="Arial" pitchFamily="34" charset="0"/>
                <a:cs typeface="Arial" pitchFamily="34" charset="0"/>
              </a:rPr>
              <a:t>W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e have tested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with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these target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data since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2011.</a:t>
            </a:r>
            <a:endParaRPr lang="en-US" altLang="ko-KR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내용 개체 틀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181183"/>
              </p:ext>
            </p:extLst>
          </p:nvPr>
        </p:nvGraphicFramePr>
        <p:xfrm>
          <a:off x="89694" y="2694064"/>
          <a:ext cx="8964612" cy="4001969"/>
        </p:xfrm>
        <a:graphic>
          <a:graphicData uri="http://schemas.openxmlformats.org/drawingml/2006/table">
            <a:tbl>
              <a:tblPr/>
              <a:tblGrid>
                <a:gridCol w="810050"/>
                <a:gridCol w="1404086"/>
                <a:gridCol w="1566097"/>
                <a:gridCol w="1854115"/>
                <a:gridCol w="1854147"/>
                <a:gridCol w="1476117"/>
              </a:tblGrid>
              <a:tr h="4656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Target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Ocean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Desert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Water cloud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Deep convective cloud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Moon</a:t>
                      </a:r>
                      <a:endParaRPr kumimoji="0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0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Period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Sep. 2011 ~  Present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50" charset="-127"/>
                        <a:ea typeface="-윤고딕120" pitchFamily="18" charset="-127"/>
                      </a:endParaRPr>
                    </a:p>
                  </a:txBody>
                  <a:tcPr marL="91438" marR="91438" marT="45723" marB="4572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88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Source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Regular observation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Special obs.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-윤고딕120" pitchFamily="18" charset="-127"/>
                          <a:cs typeface="Arial" pitchFamily="34" charset="0"/>
                        </a:rPr>
                        <a:t>(twice a month)</a:t>
                      </a:r>
                      <a:endParaRPr kumimoji="0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-윤고딕120" pitchFamily="18" charset="-127"/>
                        <a:cs typeface="Arial" pitchFamily="34" charset="0"/>
                      </a:endParaRPr>
                    </a:p>
                  </a:txBody>
                  <a:tcPr marL="91445" marR="91445" marT="45735" marB="457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9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Obs.</a:t>
                      </a: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Pacific Ocean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Indian Ocean</a:t>
                      </a: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Simpson Desert 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in Australia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Over ocean regions</a:t>
                      </a:r>
                    </a:p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Overcast clouds</a:t>
                      </a:r>
                    </a:p>
                    <a:p>
                      <a:pPr latinLnBrk="1"/>
                      <a:endParaRPr lang="ko-KR" altLang="en-US" sz="140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eaLnBrk="1" hangingPunct="1">
                        <a:buFont typeface="Arial" pitchFamily="34" charset="0"/>
                        <a:buNone/>
                        <a:defRPr/>
                      </a:pP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High</a:t>
                      </a:r>
                      <a:r>
                        <a:rPr lang="en-US" altLang="ko-KR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reaching</a:t>
                      </a:r>
                      <a:br>
                        <a:rPr lang="en-US" altLang="ko-KR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</a:br>
                      <a:r>
                        <a:rPr lang="en-US" altLang="ko-KR" sz="1400" baseline="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    o</a:t>
                      </a:r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vercast clouds</a:t>
                      </a:r>
                    </a:p>
                    <a:p>
                      <a:pPr latinLnBrk="1"/>
                      <a:endParaRPr lang="ko-KR" altLang="en-US" sz="140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400" dirty="0" smtClean="0">
                          <a:latin typeface="Arial" pitchFamily="34" charset="0"/>
                          <a:ea typeface="Arial Unicode MS" pitchFamily="50" charset="-127"/>
                          <a:cs typeface="Arial" pitchFamily="34" charset="0"/>
                        </a:rPr>
                        <a:t>- moon</a:t>
                      </a:r>
                      <a:endParaRPr lang="ko-KR" altLang="en-US" sz="1400" dirty="0">
                        <a:latin typeface="Arial" pitchFamily="34" charset="0"/>
                        <a:ea typeface="Arial Unicode MS" pitchFamily="50" charset="-127"/>
                        <a:cs typeface="Arial" pitchFamily="34" charset="0"/>
                      </a:endParaRPr>
                    </a:p>
                  </a:txBody>
                  <a:tcPr marL="91445" marR="91445"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2436813" y="4905647"/>
            <a:ext cx="1301750" cy="1758950"/>
            <a:chOff x="2951" y="834"/>
            <a:chExt cx="2734" cy="2862"/>
          </a:xfrm>
        </p:grpSpPr>
        <p:pic>
          <p:nvPicPr>
            <p:cNvPr id="7" name="Picture 4" descr="10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29" t="26950" r="8992" b="5624"/>
            <a:stretch>
              <a:fillRect/>
            </a:stretch>
          </p:blipFill>
          <p:spPr bwMode="auto">
            <a:xfrm>
              <a:off x="2951" y="834"/>
              <a:ext cx="2734" cy="2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8" name="Object 5"/>
            <p:cNvGraphicFramePr>
              <a:graphicFrameLocks noChangeAspect="1"/>
            </p:cNvGraphicFramePr>
            <p:nvPr/>
          </p:nvGraphicFramePr>
          <p:xfrm>
            <a:off x="3692" y="2059"/>
            <a:ext cx="1993" cy="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6" name="SPW 8.0 Graph" r:id="rId5" imgW="5084978" imgH="4278478" progId="Equation.3">
                    <p:embed/>
                  </p:oleObj>
                </mc:Choice>
                <mc:Fallback>
                  <p:oleObj name="SPW 8.0 Graph" r:id="rId5" imgW="5084978" imgH="4278478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92" y="2059"/>
                          <a:ext cx="1993" cy="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3447" y="1426"/>
              <a:ext cx="212" cy="209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631" y="1637"/>
              <a:ext cx="2054" cy="42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3445" y="1631"/>
              <a:ext cx="274" cy="42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</p:grpSp>
      <p:pic>
        <p:nvPicPr>
          <p:cNvPr id="12" name="Picture 8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910410"/>
            <a:ext cx="1301750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B71"/>
                  </a:outerShdw>
                </a:effectLst>
              </a14:hiddenEffects>
            </a:ext>
          </a:extLst>
        </p:spPr>
      </p:pic>
      <p:pic>
        <p:nvPicPr>
          <p:cNvPr id="13" name="Picture 1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04" y="4834210"/>
            <a:ext cx="1297508" cy="175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B71"/>
                  </a:outerShdw>
                </a:effectLst>
              </a14:hiddenEffects>
            </a:ext>
          </a:extLst>
        </p:spPr>
      </p:pic>
      <p:pic>
        <p:nvPicPr>
          <p:cNvPr id="14" name="Picture 1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40572"/>
            <a:ext cx="1585913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5B71"/>
                  </a:outerShdw>
                </a:effectLst>
              </a14:hiddenEffects>
            </a:ext>
          </a:extLst>
        </p:spPr>
      </p:pic>
      <p:pic>
        <p:nvPicPr>
          <p:cNvPr id="15" name="Picture 2" descr="C:\Documents and Settings\lws\바탕 화면\달.tif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4" t="20178" r="15701" b="18625"/>
          <a:stretch>
            <a:fillRect/>
          </a:stretch>
        </p:blipFill>
        <p:spPr bwMode="auto">
          <a:xfrm>
            <a:off x="7686675" y="5125729"/>
            <a:ext cx="1296988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669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331640" y="2996952"/>
            <a:ext cx="6072230" cy="642942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ko-KR" sz="72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Thank you </a:t>
            </a:r>
            <a:endParaRPr lang="ko-KR" altLang="en-US" sz="7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8119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vicarious calibration algorithm using DCC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6739" y="6349052"/>
            <a:ext cx="26003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2009, Ham and </a:t>
            </a:r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2010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2"/>
          <p:cNvSpPr>
            <a:spLocks noChangeShapeType="1"/>
          </p:cNvSpPr>
          <p:nvPr/>
        </p:nvSpPr>
        <p:spPr bwMode="auto">
          <a:xfrm>
            <a:off x="3556000" y="1815926"/>
            <a:ext cx="0" cy="320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6" name="Text Box 3"/>
          <p:cNvSpPr txBox="1">
            <a:spLocks noChangeArrowheads="1"/>
          </p:cNvSpPr>
          <p:nvPr/>
        </p:nvSpPr>
        <p:spPr bwMode="auto">
          <a:xfrm>
            <a:off x="3092450" y="2168351"/>
            <a:ext cx="9017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MODIS </a:t>
            </a:r>
            <a:r>
              <a:rPr lang="el-GR" altLang="ko-KR" sz="1400" b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ko-KR" sz="1400" b="1" baseline="-25000">
                <a:latin typeface="Arial" pitchFamily="34" charset="0"/>
              </a:rPr>
              <a:t>c,0.646</a:t>
            </a:r>
            <a:endParaRPr lang="el-GR" altLang="ko-KR" sz="1400" b="1" baseline="-25000">
              <a:latin typeface="Arial" pitchFamily="34" charset="0"/>
            </a:endParaRPr>
          </a:p>
        </p:txBody>
      </p:sp>
      <p:sp>
        <p:nvSpPr>
          <p:cNvPr id="57" name="Line 4"/>
          <p:cNvSpPr>
            <a:spLocks noChangeShapeType="1"/>
          </p:cNvSpPr>
          <p:nvPr/>
        </p:nvSpPr>
        <p:spPr bwMode="auto">
          <a:xfrm>
            <a:off x="1436688" y="3947938"/>
            <a:ext cx="0" cy="104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>
            <a:off x="5180013" y="5646563"/>
            <a:ext cx="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59" name="Line 6"/>
          <p:cNvSpPr>
            <a:spLocks noChangeShapeType="1"/>
          </p:cNvSpPr>
          <p:nvPr/>
        </p:nvSpPr>
        <p:spPr bwMode="auto">
          <a:xfrm>
            <a:off x="4760913" y="1447626"/>
            <a:ext cx="1587" cy="3581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0" name="Line 7"/>
          <p:cNvSpPr>
            <a:spLocks noChangeShapeType="1"/>
          </p:cNvSpPr>
          <p:nvPr/>
        </p:nvSpPr>
        <p:spPr bwMode="auto">
          <a:xfrm>
            <a:off x="1441450" y="2489026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1" name="Line 8"/>
          <p:cNvSpPr>
            <a:spLocks noChangeShapeType="1"/>
          </p:cNvSpPr>
          <p:nvPr/>
        </p:nvSpPr>
        <p:spPr bwMode="auto">
          <a:xfrm>
            <a:off x="2254250" y="2782713"/>
            <a:ext cx="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2" name="Text Box 9"/>
          <p:cNvSpPr txBox="1">
            <a:spLocks noChangeArrowheads="1"/>
          </p:cNvSpPr>
          <p:nvPr/>
        </p:nvSpPr>
        <p:spPr bwMode="auto">
          <a:xfrm>
            <a:off x="368300" y="2577926"/>
            <a:ext cx="976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000">
                <a:latin typeface="Arial" pitchFamily="34" charset="0"/>
              </a:rPr>
              <a:t>Ice</a:t>
            </a:r>
          </a:p>
        </p:txBody>
      </p:sp>
      <p:sp>
        <p:nvSpPr>
          <p:cNvPr id="63" name="Text Box 10"/>
          <p:cNvSpPr txBox="1">
            <a:spLocks noChangeArrowheads="1"/>
          </p:cNvSpPr>
          <p:nvPr/>
        </p:nvSpPr>
        <p:spPr bwMode="auto">
          <a:xfrm>
            <a:off x="68263" y="3103388"/>
            <a:ext cx="1366837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Baum Scattering Data</a:t>
            </a:r>
          </a:p>
          <a:p>
            <a:pPr algn="ctr"/>
            <a:r>
              <a:rPr lang="en-US" altLang="ko-KR" sz="1000">
                <a:latin typeface="Arial" pitchFamily="34" charset="0"/>
              </a:rPr>
              <a:t>(</a:t>
            </a:r>
            <a:r>
              <a:rPr lang="en-US" altLang="ko-KR" sz="1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sz="1000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ext</a:t>
            </a:r>
            <a:r>
              <a:rPr lang="en-US" altLang="ko-KR" sz="1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, g, ω, P(Θ), f</a:t>
            </a:r>
            <a:r>
              <a:rPr lang="en-US" altLang="ko-KR" sz="1000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1000">
                <a:latin typeface="Arial" pitchFamily="34" charset="0"/>
              </a:rPr>
              <a:t> )</a:t>
            </a:r>
            <a:endParaRPr lang="en-US" altLang="ko-KR" sz="1600">
              <a:latin typeface="Arial" pitchFamily="34" charset="0"/>
            </a:endParaRPr>
          </a:p>
        </p:txBody>
      </p:sp>
      <p:sp>
        <p:nvSpPr>
          <p:cNvPr id="64" name="Text Box 11"/>
          <p:cNvSpPr txBox="1">
            <a:spLocks noChangeArrowheads="1"/>
          </p:cNvSpPr>
          <p:nvPr/>
        </p:nvSpPr>
        <p:spPr bwMode="auto">
          <a:xfrm>
            <a:off x="1363663" y="2577926"/>
            <a:ext cx="10937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000">
                <a:latin typeface="Arial" pitchFamily="34" charset="0"/>
              </a:rPr>
              <a:t>Water</a:t>
            </a: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1506538" y="3103388"/>
            <a:ext cx="1370012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Mie Scattering Data</a:t>
            </a:r>
          </a:p>
          <a:p>
            <a:pPr algn="ctr"/>
            <a:r>
              <a:rPr lang="en-US" altLang="ko-KR" sz="1000">
                <a:latin typeface="Arial" pitchFamily="34" charset="0"/>
              </a:rPr>
              <a:t>(</a:t>
            </a:r>
            <a:r>
              <a:rPr lang="en-US" altLang="ko-KR" sz="1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sz="1000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ext</a:t>
            </a:r>
            <a:r>
              <a:rPr lang="en-US" altLang="ko-KR" sz="1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, g, ω, P(Θ), f</a:t>
            </a:r>
            <a:r>
              <a:rPr lang="en-US" altLang="ko-KR" sz="1000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1000">
                <a:latin typeface="Arial" pitchFamily="34" charset="0"/>
              </a:rPr>
              <a:t> )</a:t>
            </a:r>
          </a:p>
        </p:txBody>
      </p:sp>
      <p:sp>
        <p:nvSpPr>
          <p:cNvPr id="66" name="Text Box 13"/>
          <p:cNvSpPr txBox="1">
            <a:spLocks noChangeArrowheads="1"/>
          </p:cNvSpPr>
          <p:nvPr/>
        </p:nvSpPr>
        <p:spPr bwMode="auto">
          <a:xfrm>
            <a:off x="5324475" y="4976638"/>
            <a:ext cx="1160463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MODIS </a:t>
            </a:r>
          </a:p>
          <a:p>
            <a:pPr algn="ctr"/>
            <a:r>
              <a:rPr lang="en-US" altLang="ko-KR" sz="1200" b="1">
                <a:latin typeface="Arial" pitchFamily="34" charset="0"/>
              </a:rPr>
              <a:t>Geometry, </a:t>
            </a:r>
            <a:r>
              <a:rPr lang="en-US" altLang="ko-KR" sz="1200" b="1">
                <a:latin typeface="Arial" pitchFamily="34" charset="0"/>
                <a:cs typeface="Times New Roman" pitchFamily="18" charset="0"/>
              </a:rPr>
              <a:t>T</a:t>
            </a:r>
            <a:r>
              <a:rPr lang="en-US" altLang="ko-KR" sz="1200" b="1" baseline="-25000">
                <a:latin typeface="Arial" pitchFamily="34" charset="0"/>
                <a:cs typeface="Times New Roman" pitchFamily="18" charset="0"/>
              </a:rPr>
              <a:t>s</a:t>
            </a:r>
            <a:endParaRPr lang="el-GR" altLang="ko-KR" sz="1200" b="1" baseline="-25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Line 14"/>
          <p:cNvSpPr>
            <a:spLocks noChangeShapeType="1"/>
          </p:cNvSpPr>
          <p:nvPr/>
        </p:nvSpPr>
        <p:spPr bwMode="auto">
          <a:xfrm>
            <a:off x="2238375" y="371933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8" name="Line 15"/>
          <p:cNvSpPr>
            <a:spLocks noChangeShapeType="1"/>
          </p:cNvSpPr>
          <p:nvPr/>
        </p:nvSpPr>
        <p:spPr bwMode="auto">
          <a:xfrm>
            <a:off x="573088" y="372410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9" name="Rectangle 16"/>
          <p:cNvSpPr>
            <a:spLocks noChangeArrowheads="1"/>
          </p:cNvSpPr>
          <p:nvPr/>
        </p:nvSpPr>
        <p:spPr bwMode="auto">
          <a:xfrm>
            <a:off x="644525" y="5048076"/>
            <a:ext cx="164623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sz="1400" b="1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ext</a:t>
            </a:r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, g, ω, P(Θ), f</a:t>
            </a:r>
            <a:r>
              <a:rPr lang="en-US" altLang="ko-KR" sz="1400" b="1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d</a:t>
            </a:r>
            <a:r>
              <a:rPr lang="en-US" altLang="ko-KR" sz="1400" b="1">
                <a:latin typeface="Arial" pitchFamily="34" charset="0"/>
                <a:ea typeface="바탕" pitchFamily="18" charset="-127"/>
                <a:cs typeface="Times New Roman" pitchFamily="18" charset="0"/>
              </a:rPr>
              <a:t> </a:t>
            </a:r>
          </a:p>
        </p:txBody>
      </p:sp>
      <p:sp>
        <p:nvSpPr>
          <p:cNvPr id="70" name="Line 17"/>
          <p:cNvSpPr>
            <a:spLocks noChangeShapeType="1"/>
          </p:cNvSpPr>
          <p:nvPr/>
        </p:nvSpPr>
        <p:spPr bwMode="auto">
          <a:xfrm>
            <a:off x="587375" y="2784301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1" name="Text Box 18"/>
          <p:cNvSpPr txBox="1">
            <a:spLocks noChangeArrowheads="1"/>
          </p:cNvSpPr>
          <p:nvPr/>
        </p:nvSpPr>
        <p:spPr bwMode="auto">
          <a:xfrm>
            <a:off x="6651625" y="5036963"/>
            <a:ext cx="50323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Z</a:t>
            </a:r>
            <a:r>
              <a:rPr lang="en-US" altLang="ko-KR" sz="1400" b="1" baseline="-25000">
                <a:latin typeface="Arial" pitchFamily="34" charset="0"/>
              </a:rPr>
              <a:t>c</a:t>
            </a:r>
            <a:endParaRPr lang="el-GR" altLang="ko-KR" sz="1400" b="1" baseline="-250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2" name="Text Box 19"/>
          <p:cNvSpPr txBox="1">
            <a:spLocks noChangeArrowheads="1"/>
          </p:cNvSpPr>
          <p:nvPr/>
        </p:nvSpPr>
        <p:spPr bwMode="auto">
          <a:xfrm>
            <a:off x="4303713" y="2168351"/>
            <a:ext cx="9017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MODIS Lat./Lon.</a:t>
            </a:r>
            <a:endParaRPr lang="el-GR" altLang="ko-KR" sz="1400" b="1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3" name="Text Box 20"/>
          <p:cNvSpPr txBox="1">
            <a:spLocks noChangeArrowheads="1"/>
          </p:cNvSpPr>
          <p:nvPr/>
        </p:nvSpPr>
        <p:spPr bwMode="auto">
          <a:xfrm>
            <a:off x="715963" y="4189238"/>
            <a:ext cx="1458912" cy="498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Interpolation</a:t>
            </a:r>
            <a:r>
              <a:rPr lang="en-US" altLang="ko-KR" sz="1600" b="1">
                <a:latin typeface="Arial" pitchFamily="34" charset="0"/>
              </a:rPr>
              <a:t> </a:t>
            </a:r>
          </a:p>
          <a:p>
            <a:pPr algn="ctr"/>
            <a:r>
              <a:rPr lang="en-US" altLang="ko-KR" sz="1000">
                <a:latin typeface="Arial" pitchFamily="34" charset="0"/>
              </a:rPr>
              <a:t>with respect to r</a:t>
            </a:r>
            <a:r>
              <a:rPr lang="en-US" altLang="ko-KR" sz="1000" baseline="-25000">
                <a:latin typeface="Arial" pitchFamily="34" charset="0"/>
              </a:rPr>
              <a:t>e</a:t>
            </a:r>
          </a:p>
        </p:txBody>
      </p:sp>
      <p:sp>
        <p:nvSpPr>
          <p:cNvPr id="74" name="Text Box 21"/>
          <p:cNvSpPr txBox="1">
            <a:spLocks noChangeArrowheads="1"/>
          </p:cNvSpPr>
          <p:nvPr/>
        </p:nvSpPr>
        <p:spPr bwMode="auto">
          <a:xfrm>
            <a:off x="4545013" y="5049663"/>
            <a:ext cx="43338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A</a:t>
            </a:r>
            <a:r>
              <a:rPr lang="en-US" altLang="ko-KR" sz="1400" b="1" baseline="-25000">
                <a:latin typeface="Arial" pitchFamily="34" charset="0"/>
              </a:rPr>
              <a:t>s</a:t>
            </a:r>
            <a:endParaRPr lang="el-GR" altLang="ko-KR" sz="1400" b="1" baseline="-250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>
            <a:off x="6907213" y="1803226"/>
            <a:ext cx="0" cy="3209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6" name="Text Box 23"/>
          <p:cNvSpPr txBox="1">
            <a:spLocks noChangeArrowheads="1"/>
          </p:cNvSpPr>
          <p:nvPr/>
        </p:nvSpPr>
        <p:spPr bwMode="auto">
          <a:xfrm>
            <a:off x="6630988" y="3606626"/>
            <a:ext cx="53975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P(z)</a:t>
            </a:r>
            <a:endParaRPr lang="el-GR" altLang="ko-KR" sz="1400" b="1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1436688" y="1807988"/>
            <a:ext cx="54625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>
            <a:off x="1438275" y="1807988"/>
            <a:ext cx="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79" name="Text Box 26"/>
          <p:cNvSpPr txBox="1">
            <a:spLocks noChangeArrowheads="1"/>
          </p:cNvSpPr>
          <p:nvPr/>
        </p:nvSpPr>
        <p:spPr bwMode="auto">
          <a:xfrm>
            <a:off x="6492875" y="2095326"/>
            <a:ext cx="8255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MODIS P</a:t>
            </a:r>
            <a:r>
              <a:rPr lang="en-US" altLang="ko-KR" sz="1400" b="1" baseline="-25000">
                <a:latin typeface="Arial" pitchFamily="34" charset="0"/>
              </a:rPr>
              <a:t>c</a:t>
            </a:r>
            <a:endParaRPr lang="el-GR" altLang="ko-KR" sz="1400" b="1" baseline="-250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>
            <a:off x="5911850" y="1812751"/>
            <a:ext cx="0" cy="3113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1" name="Text Box 28"/>
          <p:cNvSpPr txBox="1">
            <a:spLocks noChangeArrowheads="1"/>
          </p:cNvSpPr>
          <p:nvPr/>
        </p:nvSpPr>
        <p:spPr bwMode="auto">
          <a:xfrm>
            <a:off x="4741863" y="5818013"/>
            <a:ext cx="874712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600" b="1">
                <a:latin typeface="Arial" pitchFamily="34" charset="0"/>
                <a:ea typeface="18"/>
                <a:cs typeface="18"/>
              </a:rPr>
              <a:t>RTM</a:t>
            </a:r>
          </a:p>
        </p:txBody>
      </p:sp>
      <p:sp>
        <p:nvSpPr>
          <p:cNvPr id="82" name="Text Box 29"/>
          <p:cNvSpPr txBox="1">
            <a:spLocks noChangeArrowheads="1"/>
          </p:cNvSpPr>
          <p:nvPr/>
        </p:nvSpPr>
        <p:spPr bwMode="auto">
          <a:xfrm>
            <a:off x="4183063" y="6464449"/>
            <a:ext cx="1976437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Simulated Radiances</a:t>
            </a:r>
          </a:p>
        </p:txBody>
      </p:sp>
      <p:sp>
        <p:nvSpPr>
          <p:cNvPr id="83" name="Text Box 30"/>
          <p:cNvSpPr txBox="1">
            <a:spLocks noChangeArrowheads="1"/>
          </p:cNvSpPr>
          <p:nvPr/>
        </p:nvSpPr>
        <p:spPr bwMode="auto">
          <a:xfrm>
            <a:off x="700088" y="2023888"/>
            <a:ext cx="1528762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MODIS QA 1km</a:t>
            </a:r>
          </a:p>
          <a:p>
            <a:pPr algn="ctr"/>
            <a:r>
              <a:rPr lang="en-US" altLang="ko-KR" sz="1400" b="1">
                <a:latin typeface="Arial" pitchFamily="34" charset="0"/>
              </a:rPr>
              <a:t>Phase Flag</a:t>
            </a:r>
            <a:endParaRPr lang="en-US" altLang="el-GR" sz="1400" b="1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84" name="Line 31"/>
          <p:cNvSpPr>
            <a:spLocks noChangeShapeType="1"/>
          </p:cNvSpPr>
          <p:nvPr/>
        </p:nvSpPr>
        <p:spPr bwMode="auto">
          <a:xfrm>
            <a:off x="5502275" y="1231726"/>
            <a:ext cx="2414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5" name="Text Box 32"/>
          <p:cNvSpPr txBox="1">
            <a:spLocks noChangeArrowheads="1"/>
          </p:cNvSpPr>
          <p:nvPr/>
        </p:nvSpPr>
        <p:spPr bwMode="auto">
          <a:xfrm>
            <a:off x="6262688" y="1015826"/>
            <a:ext cx="809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000">
                <a:latin typeface="Arial" pitchFamily="34" charset="0"/>
              </a:rPr>
              <a:t>Collocation</a:t>
            </a:r>
          </a:p>
        </p:txBody>
      </p:sp>
      <p:sp>
        <p:nvSpPr>
          <p:cNvPr id="86" name="Line 33"/>
          <p:cNvSpPr>
            <a:spLocks noChangeShapeType="1"/>
          </p:cNvSpPr>
          <p:nvPr/>
        </p:nvSpPr>
        <p:spPr bwMode="auto">
          <a:xfrm>
            <a:off x="8216900" y="1411113"/>
            <a:ext cx="0" cy="3600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87" name="Text Box 34"/>
          <p:cNvSpPr txBox="1">
            <a:spLocks noChangeArrowheads="1"/>
          </p:cNvSpPr>
          <p:nvPr/>
        </p:nvSpPr>
        <p:spPr bwMode="auto">
          <a:xfrm>
            <a:off x="7812088" y="2212801"/>
            <a:ext cx="800100" cy="9525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P(z)</a:t>
            </a:r>
          </a:p>
          <a:p>
            <a:pPr algn="ctr"/>
            <a:r>
              <a:rPr lang="en-US" altLang="ko-KR" sz="1400" b="1">
                <a:latin typeface="Arial" pitchFamily="34" charset="0"/>
              </a:rPr>
              <a:t>T(z)</a:t>
            </a:r>
          </a:p>
          <a:p>
            <a:pPr algn="ctr"/>
            <a:r>
              <a:rPr lang="el-GR" altLang="ko-KR" sz="1400" b="1">
                <a:latin typeface="Arial" pitchFamily="34" charset="0"/>
              </a:rPr>
              <a:t>ρ</a:t>
            </a:r>
            <a:r>
              <a:rPr lang="en-US" altLang="ko-KR" sz="1600" b="1" baseline="-25000">
                <a:latin typeface="Arial" pitchFamily="34" charset="0"/>
              </a:rPr>
              <a:t>H</a:t>
            </a:r>
            <a:r>
              <a:rPr lang="en-US" altLang="ko-KR" sz="900" b="1" baseline="-50000">
                <a:latin typeface="Arial" pitchFamily="34" charset="0"/>
              </a:rPr>
              <a:t>2</a:t>
            </a:r>
            <a:r>
              <a:rPr lang="en-US" altLang="ko-KR" sz="1600" b="1" baseline="-25000">
                <a:latin typeface="Arial" pitchFamily="34" charset="0"/>
              </a:rPr>
              <a:t>O</a:t>
            </a:r>
            <a:r>
              <a:rPr lang="en-US" altLang="ko-KR" sz="1600" b="1" baseline="-2500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b="1">
                <a:latin typeface="Arial" pitchFamily="34" charset="0"/>
              </a:rPr>
              <a:t>(z)</a:t>
            </a:r>
            <a:endParaRPr lang="en-US" altLang="ko-KR" sz="1400" b="1" baseline="-2500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l-GR" altLang="ko-KR" sz="1400" b="1">
                <a:latin typeface="Arial" pitchFamily="34" charset="0"/>
              </a:rPr>
              <a:t>ρ</a:t>
            </a:r>
            <a:r>
              <a:rPr lang="en-US" altLang="ko-KR" sz="1600" b="1" baseline="-25000">
                <a:latin typeface="Arial" pitchFamily="34" charset="0"/>
              </a:rPr>
              <a:t>O</a:t>
            </a:r>
            <a:r>
              <a:rPr lang="en-US" altLang="ko-KR" sz="900" b="1" baseline="-50000">
                <a:latin typeface="Arial" pitchFamily="34" charset="0"/>
              </a:rPr>
              <a:t>3</a:t>
            </a:r>
            <a:r>
              <a:rPr lang="en-US" altLang="ko-KR" sz="1400" b="1">
                <a:latin typeface="Arial" pitchFamily="34" charset="0"/>
              </a:rPr>
              <a:t>(z)</a:t>
            </a:r>
            <a:endParaRPr lang="el-GR" altLang="ko-KR" sz="1400" b="1">
              <a:latin typeface="Arial" pitchFamily="34" charset="0"/>
            </a:endParaRPr>
          </a:p>
        </p:txBody>
      </p:sp>
      <p:sp>
        <p:nvSpPr>
          <p:cNvPr id="88" name="Text Box 35"/>
          <p:cNvSpPr txBox="1">
            <a:spLocks noChangeArrowheads="1"/>
          </p:cNvSpPr>
          <p:nvPr/>
        </p:nvSpPr>
        <p:spPr bwMode="auto">
          <a:xfrm>
            <a:off x="7920038" y="3754263"/>
            <a:ext cx="57943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  <a:ea typeface="18"/>
                <a:cs typeface="18"/>
              </a:rPr>
              <a:t>CKD</a:t>
            </a:r>
          </a:p>
        </p:txBody>
      </p:sp>
      <p:sp>
        <p:nvSpPr>
          <p:cNvPr id="89" name="Text Box 36"/>
          <p:cNvSpPr txBox="1">
            <a:spLocks noChangeArrowheads="1"/>
          </p:cNvSpPr>
          <p:nvPr/>
        </p:nvSpPr>
        <p:spPr bwMode="auto">
          <a:xfrm>
            <a:off x="7966075" y="5036963"/>
            <a:ext cx="50323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ko-KR" sz="1400" b="1">
                <a:latin typeface="Arial" pitchFamily="34" charset="0"/>
                <a:cs typeface="Times New Roman" pitchFamily="18" charset="0"/>
              </a:rPr>
              <a:t>τ</a:t>
            </a:r>
            <a:r>
              <a:rPr lang="en-US" altLang="ko-KR" sz="1400" b="1" baseline="-25000">
                <a:latin typeface="Arial" pitchFamily="34" charset="0"/>
              </a:rPr>
              <a:t>g</a:t>
            </a:r>
            <a:endParaRPr lang="el-GR" altLang="ko-KR" sz="1400" b="1" baseline="-250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90" name="Line 37"/>
          <p:cNvSpPr>
            <a:spLocks noChangeShapeType="1"/>
          </p:cNvSpPr>
          <p:nvPr/>
        </p:nvSpPr>
        <p:spPr bwMode="auto">
          <a:xfrm>
            <a:off x="1458913" y="5367163"/>
            <a:ext cx="0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1" name="Line 38"/>
          <p:cNvSpPr>
            <a:spLocks noChangeShapeType="1"/>
          </p:cNvSpPr>
          <p:nvPr/>
        </p:nvSpPr>
        <p:spPr bwMode="auto">
          <a:xfrm>
            <a:off x="4760913" y="5363988"/>
            <a:ext cx="0" cy="280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2" name="Line 39"/>
          <p:cNvSpPr>
            <a:spLocks noChangeShapeType="1"/>
          </p:cNvSpPr>
          <p:nvPr/>
        </p:nvSpPr>
        <p:spPr bwMode="auto">
          <a:xfrm>
            <a:off x="6907213" y="53528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3" name="Line 40"/>
          <p:cNvSpPr>
            <a:spLocks noChangeShapeType="1"/>
          </p:cNvSpPr>
          <p:nvPr/>
        </p:nvSpPr>
        <p:spPr bwMode="auto">
          <a:xfrm>
            <a:off x="8228013" y="5352876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4" name="Text Box 41"/>
          <p:cNvSpPr txBox="1">
            <a:spLocks noChangeArrowheads="1"/>
          </p:cNvSpPr>
          <p:nvPr/>
        </p:nvSpPr>
        <p:spPr bwMode="auto">
          <a:xfrm>
            <a:off x="6796088" y="6453336"/>
            <a:ext cx="1946275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400" b="1">
                <a:latin typeface="Arial" pitchFamily="34" charset="0"/>
              </a:rPr>
              <a:t>Observed Radiances</a:t>
            </a:r>
          </a:p>
        </p:txBody>
      </p:sp>
      <p:sp>
        <p:nvSpPr>
          <p:cNvPr id="95" name="Text Box 42"/>
          <p:cNvSpPr txBox="1">
            <a:spLocks noChangeArrowheads="1"/>
          </p:cNvSpPr>
          <p:nvPr/>
        </p:nvSpPr>
        <p:spPr bwMode="auto">
          <a:xfrm>
            <a:off x="4111625" y="3112913"/>
            <a:ext cx="1285875" cy="6191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MODIS Land Cover Type</a:t>
            </a:r>
          </a:p>
          <a:p>
            <a:pPr algn="ctr"/>
            <a:r>
              <a:rPr lang="en-US" altLang="ko-KR" sz="1000">
                <a:latin typeface="Arial" pitchFamily="34" charset="0"/>
              </a:rPr>
              <a:t>(0.05</a:t>
            </a:r>
            <a:r>
              <a:rPr lang="en-US" altLang="ko-KR" sz="1000">
                <a:latin typeface="Arial" pitchFamily="34" charset="0"/>
                <a:cs typeface="Arial" pitchFamily="34" charset="0"/>
              </a:rPr>
              <a:t>° grid data)</a:t>
            </a:r>
          </a:p>
        </p:txBody>
      </p:sp>
      <p:sp>
        <p:nvSpPr>
          <p:cNvPr id="96" name="Text Box 43"/>
          <p:cNvSpPr txBox="1">
            <a:spLocks noChangeArrowheads="1"/>
          </p:cNvSpPr>
          <p:nvPr/>
        </p:nvSpPr>
        <p:spPr bwMode="auto">
          <a:xfrm>
            <a:off x="7878763" y="1065038"/>
            <a:ext cx="677862" cy="3460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b="1">
                <a:latin typeface="Arial" pitchFamily="34" charset="0"/>
                <a:ea typeface="18"/>
                <a:cs typeface="18"/>
              </a:rPr>
              <a:t>AIRS</a:t>
            </a:r>
          </a:p>
        </p:txBody>
      </p:sp>
      <p:sp>
        <p:nvSpPr>
          <p:cNvPr id="97" name="Text Box 44"/>
          <p:cNvSpPr txBox="1">
            <a:spLocks noChangeArrowheads="1"/>
          </p:cNvSpPr>
          <p:nvPr/>
        </p:nvSpPr>
        <p:spPr bwMode="auto">
          <a:xfrm>
            <a:off x="3460750" y="980901"/>
            <a:ext cx="2136775" cy="498475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ko-KR" sz="1600" b="1">
                <a:latin typeface="Arial" pitchFamily="34" charset="0"/>
              </a:rPr>
              <a:t>MODIS Cloud Pixels</a:t>
            </a:r>
          </a:p>
          <a:p>
            <a:pPr algn="ctr"/>
            <a:r>
              <a:rPr lang="en-US" altLang="ko-KR" sz="1000">
                <a:latin typeface="Arial" pitchFamily="34" charset="0"/>
                <a:cs typeface="Times New Roman" pitchFamily="18" charset="0"/>
              </a:rPr>
              <a:t>(N</a:t>
            </a:r>
            <a:r>
              <a:rPr lang="en-US" altLang="ko-KR" sz="1000">
                <a:latin typeface="Arial" pitchFamily="34" charset="0"/>
                <a:cs typeface="Arial" pitchFamily="34" charset="0"/>
              </a:rPr>
              <a:t>=1, </a:t>
            </a:r>
            <a:r>
              <a:rPr lang="el-GR" altLang="ko-KR" sz="1000">
                <a:latin typeface="Arial" pitchFamily="34" charset="0"/>
                <a:cs typeface="Times New Roman" pitchFamily="18" charset="0"/>
              </a:rPr>
              <a:t>τ</a:t>
            </a:r>
            <a:r>
              <a:rPr lang="en-US" altLang="ko-KR" sz="1000" baseline="-25000">
                <a:latin typeface="Arial" pitchFamily="34" charset="0"/>
                <a:cs typeface="Times New Roman" pitchFamily="18" charset="0"/>
              </a:rPr>
              <a:t>c,0.646</a:t>
            </a:r>
            <a:r>
              <a:rPr lang="el-GR" altLang="ko-KR" sz="1000">
                <a:latin typeface="Arial" pitchFamily="34" charset="0"/>
                <a:cs typeface="Times New Roman" pitchFamily="18" charset="0"/>
              </a:rPr>
              <a:t>≥</a:t>
            </a:r>
            <a:r>
              <a:rPr lang="en-US" altLang="ko-KR" sz="1000">
                <a:latin typeface="Arial" pitchFamily="34" charset="0"/>
                <a:cs typeface="Times New Roman" pitchFamily="18" charset="0"/>
              </a:rPr>
              <a:t> 10)</a:t>
            </a:r>
            <a:endParaRPr lang="el-GR" altLang="el-GR" sz="1000"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98" name="Line 45"/>
          <p:cNvSpPr>
            <a:spLocks noChangeShapeType="1"/>
          </p:cNvSpPr>
          <p:nvPr/>
        </p:nvSpPr>
        <p:spPr bwMode="auto">
          <a:xfrm>
            <a:off x="5903913" y="5443363"/>
            <a:ext cx="0" cy="19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9" name="Line 46"/>
          <p:cNvSpPr>
            <a:spLocks noChangeShapeType="1"/>
          </p:cNvSpPr>
          <p:nvPr/>
        </p:nvSpPr>
        <p:spPr bwMode="auto">
          <a:xfrm>
            <a:off x="571500" y="3943176"/>
            <a:ext cx="166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0" name="Line 47"/>
          <p:cNvSpPr>
            <a:spLocks noChangeShapeType="1"/>
          </p:cNvSpPr>
          <p:nvPr/>
        </p:nvSpPr>
        <p:spPr bwMode="auto">
          <a:xfrm>
            <a:off x="587375" y="2784301"/>
            <a:ext cx="16668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1" name="Text Box 48"/>
          <p:cNvSpPr txBox="1">
            <a:spLocks noChangeArrowheads="1"/>
          </p:cNvSpPr>
          <p:nvPr/>
        </p:nvSpPr>
        <p:spPr bwMode="auto">
          <a:xfrm>
            <a:off x="3300413" y="5040138"/>
            <a:ext cx="503237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l-GR" altLang="ko-KR" sz="1400" b="1">
                <a:latin typeface="Times New Roman" pitchFamily="18" charset="0"/>
                <a:cs typeface="Times New Roman" pitchFamily="18" charset="0"/>
              </a:rPr>
              <a:t>τ</a:t>
            </a:r>
            <a:r>
              <a:rPr lang="en-US" altLang="ko-KR" sz="1400" b="1" baseline="-25000">
                <a:latin typeface="Arial" pitchFamily="34" charset="0"/>
              </a:rPr>
              <a:t>c,</a:t>
            </a:r>
            <a:r>
              <a:rPr lang="el-GR" altLang="ko-KR" sz="1400" b="1" baseline="-25000">
                <a:latin typeface="Arial" pitchFamily="34" charset="0"/>
                <a:cs typeface="Arial" pitchFamily="34" charset="0"/>
              </a:rPr>
              <a:t>λ</a:t>
            </a:r>
          </a:p>
        </p:txBody>
      </p:sp>
      <p:sp>
        <p:nvSpPr>
          <p:cNvPr id="102" name="Line 49"/>
          <p:cNvSpPr>
            <a:spLocks noChangeShapeType="1"/>
          </p:cNvSpPr>
          <p:nvPr/>
        </p:nvSpPr>
        <p:spPr bwMode="auto">
          <a:xfrm>
            <a:off x="3556000" y="5359226"/>
            <a:ext cx="0" cy="280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3" name="Line 50"/>
          <p:cNvSpPr>
            <a:spLocks noChangeShapeType="1"/>
          </p:cNvSpPr>
          <p:nvPr/>
        </p:nvSpPr>
        <p:spPr bwMode="auto">
          <a:xfrm>
            <a:off x="1465263" y="5643388"/>
            <a:ext cx="6767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4" name="Rectangle 51"/>
          <p:cNvSpPr>
            <a:spLocks noChangeArrowheads="1"/>
          </p:cNvSpPr>
          <p:nvPr/>
        </p:nvSpPr>
        <p:spPr bwMode="auto">
          <a:xfrm>
            <a:off x="3308350" y="4400376"/>
            <a:ext cx="496888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1400" b="1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Q</a:t>
            </a:r>
            <a:r>
              <a:rPr lang="en-US" altLang="ko-KR" sz="1400" b="1" baseline="-30000">
                <a:solidFill>
                  <a:srgbClr val="000000"/>
                </a:solidFill>
                <a:latin typeface="Arial" pitchFamily="34" charset="0"/>
                <a:ea typeface="바탕" pitchFamily="18" charset="-127"/>
                <a:cs typeface="Times New Roman" pitchFamily="18" charset="0"/>
              </a:rPr>
              <a:t>ext</a:t>
            </a:r>
          </a:p>
        </p:txBody>
      </p:sp>
      <p:sp>
        <p:nvSpPr>
          <p:cNvPr id="105" name="Line 52"/>
          <p:cNvSpPr>
            <a:spLocks noChangeShapeType="1"/>
          </p:cNvSpPr>
          <p:nvPr/>
        </p:nvSpPr>
        <p:spPr bwMode="auto">
          <a:xfrm>
            <a:off x="2300288" y="5192538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6" name="Line 53"/>
          <p:cNvSpPr>
            <a:spLocks noChangeShapeType="1"/>
          </p:cNvSpPr>
          <p:nvPr/>
        </p:nvSpPr>
        <p:spPr bwMode="auto">
          <a:xfrm flipV="1">
            <a:off x="2732088" y="4578176"/>
            <a:ext cx="0" cy="611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7" name="Line 54"/>
          <p:cNvSpPr>
            <a:spLocks noChangeShapeType="1"/>
          </p:cNvSpPr>
          <p:nvPr/>
        </p:nvSpPr>
        <p:spPr bwMode="auto">
          <a:xfrm>
            <a:off x="2732088" y="4578176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8" name="Text Box 55"/>
          <p:cNvSpPr txBox="1">
            <a:spLocks noChangeArrowheads="1"/>
          </p:cNvSpPr>
          <p:nvPr/>
        </p:nvSpPr>
        <p:spPr bwMode="auto">
          <a:xfrm>
            <a:off x="4146550" y="4176538"/>
            <a:ext cx="1223963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ko-KR" sz="1200" b="1">
                <a:latin typeface="Arial" pitchFamily="34" charset="0"/>
              </a:rPr>
              <a:t>Ocean pixels</a:t>
            </a:r>
          </a:p>
        </p:txBody>
      </p:sp>
      <p:sp>
        <p:nvSpPr>
          <p:cNvPr id="109" name="Line 56"/>
          <p:cNvSpPr>
            <a:spLocks noChangeShapeType="1"/>
          </p:cNvSpPr>
          <p:nvPr/>
        </p:nvSpPr>
        <p:spPr bwMode="auto">
          <a:xfrm flipH="1">
            <a:off x="7591425" y="2673176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0" name="Line 57"/>
          <p:cNvSpPr>
            <a:spLocks noChangeShapeType="1"/>
          </p:cNvSpPr>
          <p:nvPr/>
        </p:nvSpPr>
        <p:spPr bwMode="auto">
          <a:xfrm>
            <a:off x="7591425" y="2679526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1" name="Line 58"/>
          <p:cNvSpPr>
            <a:spLocks noChangeShapeType="1"/>
          </p:cNvSpPr>
          <p:nvPr/>
        </p:nvSpPr>
        <p:spPr bwMode="auto">
          <a:xfrm flipH="1" flipV="1">
            <a:off x="7207250" y="3757438"/>
            <a:ext cx="3841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12" name="Line 59"/>
          <p:cNvSpPr>
            <a:spLocks noChangeShapeType="1"/>
          </p:cNvSpPr>
          <p:nvPr/>
        </p:nvSpPr>
        <p:spPr bwMode="auto">
          <a:xfrm>
            <a:off x="6164263" y="6591449"/>
            <a:ext cx="615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489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>
                <a:solidFill>
                  <a:schemeClr val="bg1"/>
                </a:solidFill>
                <a:latin typeface="Arial" pitchFamily="34" charset="0"/>
                <a:ea typeface="HY헤드라인M" pitchFamily="18" charset="-127"/>
                <a:cs typeface="Arial" pitchFamily="34" charset="0"/>
              </a:rPr>
              <a:t>GSICS Activity of KMA for visible channel</a:t>
            </a:r>
            <a:endParaRPr lang="ko-KR" altLang="en-US" spc="-150" dirty="0">
              <a:solidFill>
                <a:schemeClr val="bg1"/>
              </a:solidFill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6184" y="980728"/>
            <a:ext cx="8236192" cy="192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from DCC target is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consistent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 with other target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data, </a:t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making linear regression line with high correlation.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The 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degradation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 are about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5.80% (1.23%/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year)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the moon and </a:t>
            </a:r>
            <a:r>
              <a:rPr lang="en-US" altLang="ko-KR" b="1" dirty="0" smtClean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5.47% (1.17%/</a:t>
            </a:r>
            <a:r>
              <a:rPr lang="en-US" altLang="ko-KR" b="1" dirty="0">
                <a:solidFill>
                  <a:srgbClr val="FF0000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year)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the </a:t>
            </a: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DCC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from </a:t>
            </a: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Apr. </a:t>
            </a:r>
            <a:r>
              <a:rPr lang="en-US" altLang="ko-KR" b="1" dirty="0">
                <a:latin typeface="Arial" pitchFamily="34" charset="0"/>
                <a:ea typeface="Arial Unicode MS" pitchFamily="50" charset="-127"/>
                <a:cs typeface="Arial" pitchFamily="34" charset="0"/>
              </a:rPr>
              <a:t>2011 to </a:t>
            </a:r>
            <a:r>
              <a:rPr lang="en-US" altLang="ko-KR" b="1" dirty="0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Dec. 2015.</a:t>
            </a:r>
          </a:p>
          <a:p>
            <a:pPr marL="285750" indent="-285750" eaLnBrk="0" hangingPunct="0">
              <a:spcBef>
                <a:spcPct val="20000"/>
              </a:spcBef>
              <a:buFont typeface="Wingdings" pitchFamily="2" charset="2"/>
              <a:buChar char="u"/>
              <a:defRPr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Result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of GSICS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is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>displayed on KMA’s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homepage 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b="1" dirty="0">
                <a:latin typeface="Arial" pitchFamily="34" charset="0"/>
                <a:cs typeface="Arial" pitchFamily="34" charset="0"/>
                <a:hlinkClick r:id="rId3"/>
              </a:rPr>
              <a:t>http://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  <a:hlinkClick r:id="rId3"/>
              </a:rPr>
              <a:t>nmsc.kma.go.kr/html/homepage/en/gsics/gsicsMain.do</a:t>
            </a:r>
            <a:endParaRPr lang="en-US" altLang="ko-K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0" y="3205038"/>
            <a:ext cx="9120967" cy="3536330"/>
            <a:chOff x="0" y="3049539"/>
            <a:chExt cx="9120967" cy="3536330"/>
          </a:xfrm>
        </p:grpSpPr>
        <p:pic>
          <p:nvPicPr>
            <p:cNvPr id="2050" name="Picture 2" descr="E:\hs_lee\GSICS\Vis_Ocean_Desert_WC_DCC\20160127_results\scatter plot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49539"/>
              <a:ext cx="3726209" cy="3536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1" name="Picture 3" descr="D:\300_GSICS\320_GSICS_VIS\DCC_result\plot_image_201512\Moon_DCC_monthly_ratio_201512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7" r="4432"/>
            <a:stretch/>
          </p:blipFill>
          <p:spPr bwMode="auto">
            <a:xfrm>
              <a:off x="3606428" y="3404716"/>
              <a:ext cx="5514539" cy="2664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vicarious calibration algorithm using DCC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876176" y="1140292"/>
            <a:ext cx="7872280" cy="5457060"/>
            <a:chOff x="876176" y="1052736"/>
            <a:chExt cx="7872280" cy="5457060"/>
          </a:xfrm>
        </p:grpSpPr>
        <p:sp>
          <p:nvSpPr>
            <p:cNvPr id="5" name="Text Box 2"/>
            <p:cNvSpPr txBox="1">
              <a:spLocks noChangeArrowheads="1"/>
            </p:cNvSpPr>
            <p:nvPr/>
          </p:nvSpPr>
          <p:spPr bwMode="auto">
            <a:xfrm>
              <a:off x="2638525" y="1052736"/>
              <a:ext cx="1133475" cy="284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>
                  <a:latin typeface="Arial" pitchFamily="34" charset="0"/>
                </a:rPr>
                <a:t>Satellite data</a:t>
              </a:r>
            </a:p>
          </p:txBody>
        </p:sp>
        <p:sp>
          <p:nvSpPr>
            <p:cNvPr id="6" name="Line 3"/>
            <p:cNvSpPr>
              <a:spLocks noChangeShapeType="1"/>
            </p:cNvSpPr>
            <p:nvPr/>
          </p:nvSpPr>
          <p:spPr bwMode="auto">
            <a:xfrm>
              <a:off x="3197325" y="1346423"/>
              <a:ext cx="0" cy="1793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H="1">
              <a:off x="4346377" y="1523951"/>
              <a:ext cx="9525" cy="8969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3616804" y="1700808"/>
              <a:ext cx="1468672" cy="46166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</a:rPr>
                <a:t>Well-calibrated </a:t>
              </a:r>
            </a:p>
            <a:p>
              <a:pPr algn="ctr"/>
              <a:r>
                <a:rPr lang="en-US" altLang="ko-KR" sz="1200" b="1" dirty="0">
                  <a:latin typeface="Arial" pitchFamily="34" charset="0"/>
                </a:rPr>
                <a:t>IR band (</a:t>
              </a:r>
              <a:r>
                <a:rPr lang="en-US" altLang="ko-KR" sz="1200" b="1" dirty="0" smtClean="0">
                  <a:latin typeface="Arial" pitchFamily="34" charset="0"/>
                </a:rPr>
                <a:t>10.8 </a:t>
              </a:r>
              <a:r>
                <a:rPr lang="el-GR" altLang="ko-KR" sz="12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μ</a:t>
              </a:r>
              <a:r>
                <a:rPr lang="en-US" altLang="ko-KR" sz="1200" b="1" dirty="0">
                  <a:latin typeface="Arial" pitchFamily="34" charset="0"/>
                  <a:cs typeface="Arial" pitchFamily="34" charset="0"/>
                </a:rPr>
                <a:t>m)</a:t>
              </a:r>
              <a:endParaRPr lang="el-GR" altLang="ko-KR" sz="1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4095552" y="2426295"/>
              <a:ext cx="511175" cy="28416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>
                  <a:latin typeface="Arial" pitchFamily="34" charset="0"/>
                </a:rPr>
                <a:t>TB</a:t>
              </a:r>
              <a:r>
                <a:rPr lang="en-US" altLang="ko-KR" sz="1200" b="1" baseline="-25000">
                  <a:latin typeface="Arial" pitchFamily="34" charset="0"/>
                </a:rPr>
                <a:t>11</a:t>
              </a:r>
              <a:endParaRPr lang="el-GR" altLang="ko-KR" sz="1200" b="1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3518495" y="3961408"/>
              <a:ext cx="1665288" cy="28416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>
                  <a:latin typeface="Arial" pitchFamily="34" charset="0"/>
                </a:rPr>
                <a:t>Selected DCC pixels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4351139" y="3661370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800923" y="3670888"/>
              <a:ext cx="2727325" cy="7413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</a:rPr>
                <a:t>Assumption of input parameters</a:t>
              </a:r>
            </a:p>
            <a:p>
              <a:pPr algn="ctr"/>
              <a:r>
                <a:rPr lang="en-US" altLang="ko-KR" sz="1000" dirty="0">
                  <a:latin typeface="Arial" pitchFamily="34" charset="0"/>
                </a:rPr>
                <a:t>COT=200, r</a:t>
              </a:r>
              <a:r>
                <a:rPr lang="en-US" altLang="ko-KR" sz="1000" baseline="-25000" dirty="0">
                  <a:latin typeface="Arial" pitchFamily="34" charset="0"/>
                </a:rPr>
                <a:t>e</a:t>
              </a:r>
              <a:r>
                <a:rPr lang="en-US" altLang="ko-KR" sz="1000" dirty="0">
                  <a:latin typeface="Arial" pitchFamily="34" charset="0"/>
                </a:rPr>
                <a:t> = 20 </a:t>
              </a:r>
              <a:r>
                <a:rPr lang="el-GR" altLang="ko-KR" sz="1000" dirty="0">
                  <a:latin typeface="Arial" pitchFamily="34" charset="0"/>
                  <a:cs typeface="Arial" pitchFamily="34" charset="0"/>
                </a:rPr>
                <a:t>μ</a:t>
              </a:r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m, </a:t>
              </a:r>
            </a:p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Cloud height = 1~15km</a:t>
              </a:r>
            </a:p>
            <a:p>
              <a:pPr algn="ctr"/>
              <a:r>
                <a:rPr lang="en-US" altLang="ko-KR" sz="1000" dirty="0">
                  <a:latin typeface="Arial" pitchFamily="34" charset="0"/>
                  <a:cs typeface="Arial" pitchFamily="34" charset="0"/>
                </a:rPr>
                <a:t>Tropical profiles</a:t>
              </a:r>
              <a:endParaRPr lang="el-GR" altLang="ko-KR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flipV="1">
              <a:off x="5183783" y="4103489"/>
              <a:ext cx="6171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7164585" y="4422619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283523" y="5179215"/>
              <a:ext cx="1762125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</a:rPr>
                <a:t>Simulated visible radiances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386386" y="3631208"/>
              <a:ext cx="401638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000">
                  <a:latin typeface="Arial" pitchFamily="34" charset="0"/>
                </a:rPr>
                <a:t>Yes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5134344" y="3084180"/>
              <a:ext cx="34607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000">
                  <a:latin typeface="Arial" pitchFamily="34" charset="0"/>
                </a:rPr>
                <a:t>No</a:t>
              </a:r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H="1">
              <a:off x="5107657" y="3293630"/>
              <a:ext cx="4683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4351139" y="2712045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0" name="Line 20"/>
            <p:cNvSpPr>
              <a:spLocks noChangeShapeType="1"/>
            </p:cNvSpPr>
            <p:nvPr/>
          </p:nvSpPr>
          <p:spPr bwMode="auto">
            <a:xfrm flipV="1">
              <a:off x="5575969" y="1201305"/>
              <a:ext cx="0" cy="20891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3771999" y="1201405"/>
              <a:ext cx="180396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Text Box 22"/>
            <p:cNvSpPr txBox="1">
              <a:spLocks noChangeArrowheads="1"/>
            </p:cNvSpPr>
            <p:nvPr/>
          </p:nvSpPr>
          <p:spPr bwMode="auto">
            <a:xfrm>
              <a:off x="899592" y="5179215"/>
              <a:ext cx="1762125" cy="4667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>
                  <a:latin typeface="Arial" pitchFamily="34" charset="0"/>
                </a:rPr>
                <a:t>Observed visible radiances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3182664" y="6232797"/>
              <a:ext cx="2757488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0C0C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</a:rPr>
                <a:t>Vicarious </a:t>
              </a:r>
              <a:r>
                <a:rPr lang="en-US" altLang="ko-KR" sz="1200" b="1" dirty="0" smtClean="0">
                  <a:latin typeface="Arial" pitchFamily="34" charset="0"/>
                </a:rPr>
                <a:t>calibration</a:t>
              </a:r>
              <a:endParaRPr lang="en-US" altLang="ko-KR" sz="1200" b="1" dirty="0">
                <a:latin typeface="Arial" pitchFamily="34" charset="0"/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H="1">
              <a:off x="1776686" y="1532161"/>
              <a:ext cx="3968" cy="36250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1780654" y="5662389"/>
              <a:ext cx="0" cy="2592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7164585" y="5667963"/>
              <a:ext cx="0" cy="263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4562202" y="5921647"/>
              <a:ext cx="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5724723" y="4664363"/>
              <a:ext cx="2879725" cy="2841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>
                  <a:latin typeface="Arial" pitchFamily="34" charset="0"/>
                </a:rPr>
                <a:t>Cloud Radiative transfer modeling</a:t>
              </a:r>
              <a:endParaRPr lang="el-GR" altLang="ko-KR" sz="1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7164585" y="4969808"/>
              <a:ext cx="0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876176" y="1792089"/>
              <a:ext cx="1808958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latin typeface="Arial" pitchFamily="34" charset="0"/>
                </a:rPr>
                <a:t>Visible band (</a:t>
              </a:r>
              <a:r>
                <a:rPr lang="en-US" altLang="ko-KR" sz="1200" b="1" dirty="0" smtClean="0">
                  <a:latin typeface="Arial" pitchFamily="34" charset="0"/>
                </a:rPr>
                <a:t>0.67</a:t>
              </a:r>
              <a:r>
                <a:rPr lang="en-US" altLang="ko-KR" sz="1200" b="1" dirty="0" smtClean="0">
                  <a:latin typeface="Arial" pitchFamily="34" charset="0"/>
                  <a:ea typeface="Arial Unicode MS" pitchFamily="50" charset="-127"/>
                  <a:cs typeface="Arial Unicode MS" pitchFamily="50" charset="-127"/>
                </a:rPr>
                <a:t> </a:t>
              </a:r>
              <a:r>
                <a:rPr lang="el-GR" altLang="ko-KR" sz="12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μ</a:t>
              </a:r>
              <a:r>
                <a:rPr lang="en-US" altLang="ko-KR" sz="1200" b="1" dirty="0">
                  <a:latin typeface="Arial" pitchFamily="34" charset="0"/>
                  <a:ea typeface="Arial Unicode MS" pitchFamily="50" charset="-127"/>
                  <a:cs typeface="Arial" pitchFamily="34" charset="0"/>
                </a:rPr>
                <a:t>m</a:t>
              </a:r>
              <a:r>
                <a:rPr lang="en-US" altLang="ko-KR" sz="1200" b="1" dirty="0">
                  <a:latin typeface="Arial" pitchFamily="34" charset="0"/>
                </a:rPr>
                <a:t>)</a:t>
              </a:r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2636317" y="1929409"/>
              <a:ext cx="10536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3" name="Text Box 32"/>
            <p:cNvSpPr txBox="1">
              <a:spLocks noChangeArrowheads="1"/>
            </p:cNvSpPr>
            <p:nvPr/>
          </p:nvSpPr>
          <p:spPr bwMode="auto">
            <a:xfrm>
              <a:off x="2771800" y="1725115"/>
              <a:ext cx="809625" cy="244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000" dirty="0">
                  <a:latin typeface="Arial" pitchFamily="34" charset="0"/>
                </a:rPr>
                <a:t>Same FOV</a:t>
              </a:r>
            </a:p>
          </p:txBody>
        </p:sp>
        <p:sp>
          <p:nvSpPr>
            <p:cNvPr id="34" name="Line 33"/>
            <p:cNvSpPr>
              <a:spLocks noChangeShapeType="1"/>
            </p:cNvSpPr>
            <p:nvPr/>
          </p:nvSpPr>
          <p:spPr bwMode="auto">
            <a:xfrm>
              <a:off x="1780654" y="1532161"/>
              <a:ext cx="25739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5" name="Line 34"/>
            <p:cNvSpPr>
              <a:spLocks noChangeShapeType="1"/>
            </p:cNvSpPr>
            <p:nvPr/>
          </p:nvSpPr>
          <p:spPr bwMode="auto">
            <a:xfrm flipV="1">
              <a:off x="1780654" y="5921647"/>
              <a:ext cx="53839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H="1" flipV="1">
              <a:off x="1780653" y="4103489"/>
              <a:ext cx="173784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37" name="Group 13"/>
            <p:cNvGrpSpPr>
              <a:grpSpLocks/>
            </p:cNvGrpSpPr>
            <p:nvPr/>
          </p:nvGrpSpPr>
          <p:grpSpPr bwMode="auto">
            <a:xfrm>
              <a:off x="3595489" y="2935883"/>
              <a:ext cx="1511300" cy="720725"/>
              <a:chOff x="1752" y="1217"/>
              <a:chExt cx="952" cy="454"/>
            </a:xfrm>
          </p:grpSpPr>
          <p:sp>
            <p:nvSpPr>
              <p:cNvPr id="52" name="Text Box 14"/>
              <p:cNvSpPr txBox="1">
                <a:spLocks noChangeArrowheads="1"/>
              </p:cNvSpPr>
              <p:nvPr/>
            </p:nvSpPr>
            <p:spPr bwMode="auto">
              <a:xfrm>
                <a:off x="1882" y="1298"/>
                <a:ext cx="675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ko-KR" sz="1200" b="1" dirty="0">
                    <a:latin typeface="Arial" pitchFamily="34" charset="0"/>
                  </a:rPr>
                  <a:t>Threshold </a:t>
                </a:r>
                <a:r>
                  <a:rPr lang="en-US" altLang="ko-KR" sz="1200" b="1" dirty="0" smtClean="0">
                    <a:latin typeface="Arial" pitchFamily="34" charset="0"/>
                  </a:rPr>
                  <a:t>conditions</a:t>
                </a:r>
              </a:p>
            </p:txBody>
          </p:sp>
          <p:sp>
            <p:nvSpPr>
              <p:cNvPr id="53" name="AutoShape 15"/>
              <p:cNvSpPr>
                <a:spLocks noChangeArrowheads="1"/>
              </p:cNvSpPr>
              <p:nvPr/>
            </p:nvSpPr>
            <p:spPr bwMode="auto">
              <a:xfrm>
                <a:off x="1752" y="1217"/>
                <a:ext cx="952" cy="454"/>
              </a:xfrm>
              <a:prstGeom prst="diamond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grpSp>
          <p:nvGrpSpPr>
            <p:cNvPr id="38" name="그룹 37"/>
            <p:cNvGrpSpPr/>
            <p:nvPr/>
          </p:nvGrpSpPr>
          <p:grpSpPr>
            <a:xfrm>
              <a:off x="3364524" y="2655066"/>
              <a:ext cx="1819259" cy="1757185"/>
              <a:chOff x="3364524" y="2655066"/>
              <a:chExt cx="1819259" cy="1757185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3452076" y="2819995"/>
                <a:ext cx="1731707" cy="1592256"/>
                <a:chOff x="3452076" y="2819995"/>
                <a:chExt cx="1731707" cy="1592256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3518494" y="2914507"/>
                  <a:ext cx="1665289" cy="1497744"/>
                </a:xfrm>
                <a:prstGeom prst="roundRect">
                  <a:avLst/>
                </a:prstGeom>
                <a:noFill/>
                <a:ln>
                  <a:solidFill>
                    <a:srgbClr val="3333CC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직사각형 50"/>
                <p:cNvSpPr/>
                <p:nvPr/>
              </p:nvSpPr>
              <p:spPr>
                <a:xfrm>
                  <a:off x="3452076" y="2819995"/>
                  <a:ext cx="325421" cy="276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TextBox 48"/>
              <p:cNvSpPr txBox="1"/>
              <p:nvPr/>
            </p:nvSpPr>
            <p:spPr>
              <a:xfrm>
                <a:off x="3364524" y="2655066"/>
                <a:ext cx="44114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ko-KR" sz="3000" dirty="0" smtClean="0">
                    <a:solidFill>
                      <a:srgbClr val="3333CC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Arial Black" pitchFamily="34" charset="0"/>
                  </a:rPr>
                  <a:t>1</a:t>
                </a:r>
                <a:endParaRPr lang="ko-KR" altLang="en-US" sz="3000" dirty="0">
                  <a:solidFill>
                    <a:srgbClr val="3333CC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itchFamily="34" charset="0"/>
                </a:endParaRP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5293249" y="4233426"/>
              <a:ext cx="3455207" cy="834607"/>
              <a:chOff x="5293249" y="4233426"/>
              <a:chExt cx="3455207" cy="834607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5330977" y="4489667"/>
                <a:ext cx="3417479" cy="578366"/>
                <a:chOff x="3427823" y="3024906"/>
                <a:chExt cx="1678966" cy="751178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3518494" y="3096445"/>
                  <a:ext cx="1588295" cy="679639"/>
                </a:xfrm>
                <a:prstGeom prst="roundRect">
                  <a:avLst/>
                </a:prstGeom>
                <a:noFill/>
                <a:ln>
                  <a:solidFill>
                    <a:srgbClr val="3333CC"/>
                  </a:solidFill>
                  <a:prstDash val="sys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직사각형 46"/>
                <p:cNvSpPr/>
                <p:nvPr/>
              </p:nvSpPr>
              <p:spPr>
                <a:xfrm>
                  <a:off x="3427823" y="3024906"/>
                  <a:ext cx="188640" cy="2764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5" name="직사각형 44"/>
              <p:cNvSpPr/>
              <p:nvPr/>
            </p:nvSpPr>
            <p:spPr>
              <a:xfrm>
                <a:off x="5293249" y="4233426"/>
                <a:ext cx="44114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3000" dirty="0">
                    <a:solidFill>
                      <a:srgbClr val="3333CC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Arial Black" pitchFamily="34" charset="0"/>
                  </a:rPr>
                  <a:t>2</a:t>
                </a:r>
                <a:endParaRPr lang="ko-KR" altLang="en-US" sz="3000" dirty="0">
                  <a:solidFill>
                    <a:srgbClr val="3333CC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itchFamily="34" charset="0"/>
                </a:endParaRPr>
              </a:p>
            </p:txBody>
          </p:sp>
        </p:grpSp>
        <p:grpSp>
          <p:nvGrpSpPr>
            <p:cNvPr id="40" name="그룹 39"/>
            <p:cNvGrpSpPr/>
            <p:nvPr/>
          </p:nvGrpSpPr>
          <p:grpSpPr>
            <a:xfrm>
              <a:off x="5568253" y="3038494"/>
              <a:ext cx="3180203" cy="2761074"/>
              <a:chOff x="5568253" y="3038494"/>
              <a:chExt cx="3180203" cy="2761074"/>
            </a:xfrm>
          </p:grpSpPr>
          <p:sp>
            <p:nvSpPr>
              <p:cNvPr id="41" name="모서리가 둥근 직사각형 40"/>
              <p:cNvSpPr/>
              <p:nvPr/>
            </p:nvSpPr>
            <p:spPr>
              <a:xfrm>
                <a:off x="5568253" y="3427641"/>
                <a:ext cx="3180203" cy="2371927"/>
              </a:xfrm>
              <a:prstGeom prst="roundRect">
                <a:avLst/>
              </a:prstGeom>
              <a:noFill/>
              <a:ln>
                <a:solidFill>
                  <a:srgbClr val="3333CC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직사각형 41"/>
              <p:cNvSpPr/>
              <p:nvPr/>
            </p:nvSpPr>
            <p:spPr>
              <a:xfrm>
                <a:off x="5910968" y="3290455"/>
                <a:ext cx="406218" cy="23597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직사각형 42"/>
              <p:cNvSpPr/>
              <p:nvPr/>
            </p:nvSpPr>
            <p:spPr>
              <a:xfrm>
                <a:off x="5921254" y="3038494"/>
                <a:ext cx="441146" cy="553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3000" dirty="0">
                    <a:solidFill>
                      <a:srgbClr val="3333CC"/>
                    </a:solidFill>
                    <a:effectLst>
                      <a:outerShdw blurRad="60007" dist="200025" dir="15000000" sy="30000" kx="-1800000" algn="bl" rotWithShape="0">
                        <a:prstClr val="black">
                          <a:alpha val="32000"/>
                        </a:prstClr>
                      </a:outerShdw>
                    </a:effectLst>
                    <a:latin typeface="Arial Black" pitchFamily="34" charset="0"/>
                  </a:rPr>
                  <a:t>3</a:t>
                </a:r>
                <a:endParaRPr lang="ko-KR" altLang="en-US" sz="3000" dirty="0">
                  <a:solidFill>
                    <a:srgbClr val="3333CC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Arial Black" pitchFamily="34" charset="0"/>
                </a:endParaRPr>
              </a:p>
            </p:txBody>
          </p:sp>
        </p:grpSp>
      </p:grpSp>
      <p:sp>
        <p:nvSpPr>
          <p:cNvPr id="54" name="TextBox 53"/>
          <p:cNvSpPr txBox="1"/>
          <p:nvPr/>
        </p:nvSpPr>
        <p:spPr>
          <a:xfrm>
            <a:off x="6516216" y="941664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2009, Ham and </a:t>
            </a:r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2010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</a:t>
            </a: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1: Selection of DCC </a:t>
            </a: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targets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582" y="1200080"/>
            <a:ext cx="82395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ko-KR" sz="2000" b="1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Threshold conditions </a:t>
            </a: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to select the overshooting DCCs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convective </a:t>
            </a:r>
            <a:r>
              <a:rPr lang="en-US" altLang="ko-KR" sz="1600" dirty="0">
                <a:latin typeface="Arial" pitchFamily="34" charset="0"/>
                <a:cs typeface="Arial" pitchFamily="34" charset="0"/>
              </a:rPr>
              <a:t>clouds whose tops extended from 14 to 19 km with extremely high </a:t>
            </a:r>
            <a:r>
              <a:rPr lang="en-US" altLang="ko-KR" sz="1600" dirty="0" smtClean="0">
                <a:latin typeface="Arial" pitchFamily="34" charset="0"/>
                <a:cs typeface="Arial" pitchFamily="34" charset="0"/>
              </a:rPr>
              <a:t>reflectivity</a:t>
            </a:r>
            <a:endParaRPr lang="en-US" altLang="ko-KR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4535913"/>
              </p:ext>
            </p:extLst>
          </p:nvPr>
        </p:nvGraphicFramePr>
        <p:xfrm>
          <a:off x="467544" y="2192490"/>
          <a:ext cx="8280920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72108"/>
                <a:gridCol w="972108"/>
                <a:gridCol w="6336704"/>
              </a:tblGrid>
              <a:tr h="118926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Solar geometry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SZA ≤</a:t>
                      </a:r>
                      <a:r>
                        <a:rPr lang="en-US" altLang="ko-KR" sz="1600" b="1" dirty="0" smtClean="0">
                          <a:latin typeface="Times New Roman"/>
                          <a:cs typeface="Times New Roman"/>
                        </a:rPr>
                        <a:t> 40º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042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Viewing geometry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VZA ≤</a:t>
                      </a:r>
                      <a:r>
                        <a:rPr lang="en-US" altLang="ko-KR" sz="1600" b="1" dirty="0" smtClean="0">
                          <a:latin typeface="Times New Roman"/>
                          <a:cs typeface="Times New Roman"/>
                        </a:rPr>
                        <a:t> 40º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1246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geometry criteria: </a:t>
                      </a:r>
                    </a:p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to minimize navigation errors and 3-D </a:t>
                      </a:r>
                      <a:r>
                        <a:rPr lang="en-US" altLang="ko-KR" sz="1300" b="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radiative</a:t>
                      </a:r>
                      <a:r>
                        <a:rPr lang="en-US" altLang="ko-KR" sz="1300" b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effects</a:t>
                      </a:r>
                      <a:endParaRPr lang="ko-KR" altLang="en-US" sz="1300" b="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300" b="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Surface type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No restriction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2792">
                <a:tc>
                  <a:txBody>
                    <a:bodyPr/>
                    <a:lstStyle/>
                    <a:p>
                      <a:pPr latinLnBrk="1"/>
                      <a:endParaRPr lang="ko-KR" altLang="en-US" sz="1600" b="1" u="non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- no restriction of surface type:</a:t>
                      </a:r>
                      <a:r>
                        <a:rPr lang="en-US" altLang="ko-KR" sz="13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altLang="ko-KR" sz="13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u="none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less influence on reflectance of DCC targets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u="none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53950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r>
                        <a:rPr lang="en-US" altLang="ko-K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conditions (1)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target pixel: TB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≤ 190 K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6241"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3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only temperature criterion:</a:t>
                      </a:r>
                      <a:r>
                        <a:rPr lang="en-US" altLang="ko-KR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br>
                        <a:rPr lang="en-US" altLang="ko-KR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overshooting DCCs represent cloud top temperature lower than the TTL temperature (~190 K)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23078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r>
                        <a:rPr lang="en-US" altLang="ko-K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conditions (2)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environmental pixel: STD(TB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r>
                        <a:rPr lang="en-US" altLang="ko-KR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≤ 1K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7838">
                <a:tc gridSpan="2"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environmental pixel: STD(R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)/Mean(R</a:t>
                      </a:r>
                      <a:r>
                        <a:rPr lang="en-US" altLang="ko-KR" sz="1600" b="1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r>
                        <a:rPr lang="en-US" altLang="ko-KR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) ≤0.03</a:t>
                      </a:r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36241">
                <a:tc>
                  <a:txBody>
                    <a:bodyPr/>
                    <a:lstStyle/>
                    <a:p>
                      <a:pPr latinLnBrk="1"/>
                      <a:endParaRPr lang="ko-KR" altLang="en-US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u="sng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3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- two types of homogeneity checks: </a:t>
                      </a:r>
                      <a:r>
                        <a:rPr lang="en-US" altLang="ko-KR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/>
                      </a:r>
                      <a:br>
                        <a:rPr lang="en-US" altLang="ko-KR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to avoid selection of cloud edge or small-scale plumes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1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6" name="그룹 5"/>
          <p:cNvGrpSpPr/>
          <p:nvPr/>
        </p:nvGrpSpPr>
        <p:grpSpPr>
          <a:xfrm>
            <a:off x="6363124" y="2060848"/>
            <a:ext cx="2457348" cy="2478469"/>
            <a:chOff x="6444209" y="1382579"/>
            <a:chExt cx="2457348" cy="2478469"/>
          </a:xfrm>
        </p:grpSpPr>
        <p:sp>
          <p:nvSpPr>
            <p:cNvPr id="7" name="구름 모양 설명선 6"/>
            <p:cNvSpPr/>
            <p:nvPr/>
          </p:nvSpPr>
          <p:spPr>
            <a:xfrm>
              <a:off x="6444209" y="1556792"/>
              <a:ext cx="2457348" cy="2304256"/>
            </a:xfrm>
            <a:prstGeom prst="cloudCallout">
              <a:avLst>
                <a:gd name="adj1" fmla="val -9853"/>
                <a:gd name="adj2" fmla="val 34095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33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8" name="직선 화살표 연결선 7"/>
            <p:cNvCxnSpPr/>
            <p:nvPr/>
          </p:nvCxnSpPr>
          <p:spPr>
            <a:xfrm flipH="1">
              <a:off x="7740352" y="1649423"/>
              <a:ext cx="504056" cy="1104196"/>
            </a:xfrm>
            <a:prstGeom prst="straightConnector1">
              <a:avLst/>
            </a:prstGeom>
            <a:ln w="19050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884368" y="1382579"/>
              <a:ext cx="865943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dirty="0" smtClean="0">
                  <a:solidFill>
                    <a:srgbClr val="00B0F0"/>
                  </a:solidFill>
                  <a:latin typeface="Arial" pitchFamily="34" charset="0"/>
                  <a:cs typeface="Arial" pitchFamily="34" charset="0"/>
                </a:rPr>
                <a:t>target pixel</a:t>
              </a:r>
              <a:endParaRPr lang="ko-KR" altLang="en-US" sz="10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013039" y="3237691"/>
              <a:ext cx="1489510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ko-KR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9 x 9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ko-KR" sz="1000" b="1" dirty="0" smtClean="0">
                  <a:solidFill>
                    <a:srgbClr val="7030A0"/>
                  </a:solidFill>
                  <a:latin typeface="Arial" pitchFamily="34" charset="0"/>
                  <a:cs typeface="Arial" pitchFamily="34" charset="0"/>
                </a:rPr>
                <a:t>environmental pixels </a:t>
              </a:r>
              <a:endParaRPr lang="ko-KR" altLang="en-US" sz="10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519659">
              <a:off x="7851678" y="2946078"/>
              <a:ext cx="8034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00" b="1" i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STD, </a:t>
              </a:r>
            </a:p>
            <a:p>
              <a:r>
                <a:rPr lang="en-US" altLang="ko-KR" sz="1000" b="1" i="1" dirty="0" smtClean="0">
                  <a:solidFill>
                    <a:srgbClr val="3333FF"/>
                  </a:solidFill>
                  <a:latin typeface="Arial" pitchFamily="34" charset="0"/>
                  <a:cs typeface="Arial" pitchFamily="34" charset="0"/>
                </a:rPr>
                <a:t>STD/Mean</a:t>
              </a:r>
              <a:endParaRPr lang="ko-KR" altLang="en-US" sz="1000" b="1" i="1" dirty="0">
                <a:solidFill>
                  <a:srgbClr val="3333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315687"/>
              </p:ext>
            </p:extLst>
          </p:nvPr>
        </p:nvGraphicFramePr>
        <p:xfrm>
          <a:off x="6743736" y="2697306"/>
          <a:ext cx="1874520" cy="15121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pattFill prst="pct60">
                      <a:fgClr>
                        <a:srgbClr val="00B0F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019"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300" dirty="0"/>
                    </a:p>
                  </a:txBody>
                  <a:tcPr>
                    <a:lnL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4604" y="6165304"/>
            <a:ext cx="83469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TB</a:t>
            </a:r>
            <a:r>
              <a:rPr lang="en-US" altLang="ko-KR" sz="1100" baseline="-25000" dirty="0" smtClean="0"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: brightness temperature at 10.8 </a:t>
            </a:r>
            <a:r>
              <a:rPr lang="el-GR" altLang="ko-KR" sz="1100" dirty="0" smtClean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m, R</a:t>
            </a:r>
            <a:r>
              <a:rPr lang="en-US" altLang="ko-KR" sz="1100" baseline="-25000" dirty="0" smtClean="0">
                <a:latin typeface="Times New Roman" pitchFamily="18" charset="0"/>
                <a:cs typeface="Times New Roman" pitchFamily="18" charset="0"/>
              </a:rPr>
              <a:t>0.6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: reflectance at 0.67 </a:t>
            </a:r>
            <a:r>
              <a:rPr lang="el-GR" altLang="ko-KR" sz="1100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en-US" altLang="ko-KR" sz="1100" dirty="0" smtClean="0">
                <a:latin typeface="Times New Roman" pitchFamily="18" charset="0"/>
                <a:cs typeface="Times New Roman" pitchFamily="18" charset="0"/>
              </a:rPr>
              <a:t>m, STD: standard deviation in environmental  (9x9) pixels</a:t>
            </a:r>
          </a:p>
        </p:txBody>
      </p:sp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</a:t>
            </a: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2: cloud RTM description (1/2) 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619" y="1052736"/>
            <a:ext cx="8513869" cy="56630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SBDART (Santa Barbara </a:t>
            </a:r>
            <a:r>
              <a:rPr lang="en-US" altLang="ko-KR" sz="2000" b="1" u="sng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Disort</a:t>
            </a:r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2000" b="1" u="sng" dirty="0" err="1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Transfer) model</a:t>
            </a:r>
            <a:br>
              <a:rPr lang="en-US" altLang="ko-KR" sz="2000" b="1" u="sng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i="1" dirty="0" err="1" smtClean="0">
                <a:latin typeface="Times New Roman" pitchFamily="18" charset="0"/>
                <a:cs typeface="Times New Roman" pitchFamily="18" charset="0"/>
              </a:rPr>
              <a:t>Ricchiazzi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 et al. 1998)</a:t>
            </a:r>
            <a:r>
              <a:rPr lang="en-US" altLang="ko-KR" b="1" u="sng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u="sng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based on DISORT (Discrete Ordinates </a:t>
            </a:r>
            <a:r>
              <a:rPr lang="en-US" altLang="ko-KR" dirty="0" err="1" smtClean="0">
                <a:latin typeface="Arial" pitchFamily="34" charset="0"/>
                <a:cs typeface="Arial" pitchFamily="34" charset="0"/>
              </a:rPr>
              <a:t>Radiative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Transfer) model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capable up to 32 streams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relatively accurate and efficient RTM for cloudy atmosphere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altLang="ko-KR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en-US" altLang="ko-KR" b="1" u="sng" dirty="0" smtClean="0">
                <a:latin typeface="Arial" pitchFamily="34" charset="0"/>
                <a:cs typeface="Arial" pitchFamily="34" charset="0"/>
              </a:rPr>
              <a:t>KMA used some options as follows: </a:t>
            </a:r>
          </a:p>
          <a:p>
            <a:endParaRPr lang="en-US" altLang="ko-KR" sz="1000" b="1" u="sng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phase function: delta-fit method </a:t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(Hu et al. 2000)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bulk phase function: strong forward peak 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                                   and thousands of Legendre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polynomials</a:t>
            </a:r>
            <a:br>
              <a:rPr lang="en-US" altLang="ko-KR" dirty="0">
                <a:latin typeface="Arial" pitchFamily="34" charset="0"/>
                <a:cs typeface="Arial" pitchFamily="34" charset="0"/>
              </a:rPr>
            </a:br>
            <a:r>
              <a:rPr lang="en-US" altLang="ko-KR" dirty="0">
                <a:latin typeface="Arial" pitchFamily="34" charset="0"/>
                <a:cs typeface="Arial" pitchFamily="34" charset="0"/>
              </a:rPr>
              <a:t>- 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needed to truncate </a:t>
            </a:r>
            <a:r>
              <a:rPr lang="en-US" altLang="ko-KR" dirty="0">
                <a:latin typeface="Arial" pitchFamily="34" charset="0"/>
                <a:cs typeface="Arial" pitchFamily="34" charset="0"/>
              </a:rPr>
              <a:t>method for the phase function in the forward direction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to reduce the computational burden without degrading accuracy</a:t>
            </a:r>
            <a:br>
              <a:rPr lang="en-US" altLang="ko-KR" dirty="0" smtClean="0">
                <a:latin typeface="Arial" pitchFamily="34" charset="0"/>
                <a:cs typeface="Arial" pitchFamily="34" charset="0"/>
              </a:rPr>
            </a:b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gases absorption: correlated-k-distribution (CKD) method </a:t>
            </a:r>
            <a:r>
              <a:rPr lang="en-US" altLang="ko-KR" b="1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dirty="0">
                <a:latin typeface="Arial" pitchFamily="34" charset="0"/>
                <a:cs typeface="Arial" pitchFamily="34" charset="0"/>
              </a:rPr>
            </a:b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Kratz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 1995; </a:t>
            </a:r>
            <a:r>
              <a:rPr lang="en-US" altLang="ko-KR" i="1" dirty="0" err="1" smtClean="0">
                <a:latin typeface="Times New Roman" pitchFamily="18" charset="0"/>
                <a:cs typeface="Times New Roman" pitchFamily="18" charset="0"/>
              </a:rPr>
              <a:t>Kratz</a:t>
            </a:r>
            <a:r>
              <a:rPr lang="en-US" altLang="ko-KR" i="1" dirty="0" smtClean="0">
                <a:latin typeface="Times New Roman" pitchFamily="18" charset="0"/>
                <a:cs typeface="Times New Roman" pitchFamily="18" charset="0"/>
              </a:rPr>
              <a:t> and Rose 1999)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ko-KR" b="1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- gaseous absorption associated with Rayleigh scattering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altLang="ko-KR" b="1" dirty="0" err="1" smtClean="0">
                <a:latin typeface="Arial" pitchFamily="34" charset="0"/>
                <a:cs typeface="Arial" pitchFamily="34" charset="0"/>
              </a:rPr>
              <a:t>sfc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. info.: oceanic surface properties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 for any surface type</a:t>
            </a:r>
          </a:p>
        </p:txBody>
      </p:sp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/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</a:t>
            </a: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2: cloud RTM description (</a:t>
            </a: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2/2)</a:t>
            </a:r>
            <a:endParaRPr lang="en-US" altLang="ko-KR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516939" y="1052736"/>
            <a:ext cx="7943493" cy="382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SzPct val="120000"/>
              <a:buFont typeface="Wingdings" pitchFamily="2" charset="2"/>
              <a:buChar char="u"/>
            </a:pPr>
            <a:r>
              <a:rPr lang="en-US" altLang="ko-KR" b="1" dirty="0">
                <a:latin typeface="Arial" pitchFamily="34" charset="0"/>
                <a:cs typeface="Arial" pitchFamily="34" charset="0"/>
              </a:rPr>
              <a:t>Scattering </a:t>
            </a:r>
            <a:r>
              <a:rPr lang="en-US" altLang="ko-KR" b="1" dirty="0" smtClean="0">
                <a:latin typeface="Arial" pitchFamily="34" charset="0"/>
                <a:cs typeface="Arial" pitchFamily="34" charset="0"/>
              </a:rPr>
              <a:t>properties: Baum model</a:t>
            </a: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/>
            </a:r>
            <a:b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</a:b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>Baum </a:t>
            </a:r>
            <a:r>
              <a:rPr lang="en-US" altLang="ko-KR" b="1" i="1" u="sng" dirty="0">
                <a:solidFill>
                  <a:srgbClr val="3333FF"/>
                </a:solidFill>
                <a:latin typeface="Arial" pitchFamily="34" charset="0"/>
              </a:rPr>
              <a:t>et al. </a:t>
            </a:r>
            <a:r>
              <a:rPr lang="en-US" altLang="ko-KR" b="1" u="sng" dirty="0">
                <a:solidFill>
                  <a:srgbClr val="3333FF"/>
                </a:solidFill>
                <a:latin typeface="Arial" pitchFamily="34" charset="0"/>
              </a:rPr>
              <a:t>(2005a and 2005b) for </a:t>
            </a: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>non-spherical </a:t>
            </a:r>
            <a:r>
              <a:rPr lang="en-US" altLang="ko-KR" b="1" u="sng" dirty="0">
                <a:solidFill>
                  <a:srgbClr val="3333FF"/>
                </a:solidFill>
                <a:latin typeface="Arial" pitchFamily="34" charset="0"/>
              </a:rPr>
              <a:t>ice </a:t>
            </a:r>
            <a:r>
              <a:rPr lang="en-US" altLang="ko-KR" b="1" u="sng" dirty="0" smtClean="0">
                <a:solidFill>
                  <a:srgbClr val="3333FF"/>
                </a:solidFill>
                <a:latin typeface="Arial" pitchFamily="34" charset="0"/>
              </a:rPr>
              <a:t>particles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dirty="0" smtClean="0">
                <a:latin typeface="Arial" pitchFamily="34" charset="0"/>
              </a:rPr>
              <a:t>- </a:t>
            </a:r>
            <a:r>
              <a:rPr lang="en-US" altLang="ko-KR" dirty="0">
                <a:latin typeface="Arial" pitchFamily="34" charset="0"/>
              </a:rPr>
              <a:t>based on in-situ measurements to obtain habit fractions </a:t>
            </a:r>
            <a:r>
              <a:rPr lang="en-US" altLang="ko-KR" dirty="0" smtClean="0">
                <a:latin typeface="Arial" pitchFamily="34" charset="0"/>
              </a:rPr>
              <a:t/>
            </a:r>
            <a:br>
              <a:rPr lang="en-US" altLang="ko-KR" dirty="0" smtClean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    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ko-KR" sz="1600" i="1" dirty="0" err="1">
                <a:latin typeface="Times New Roman" pitchFamily="18" charset="0"/>
                <a:cs typeface="Times New Roman" pitchFamily="18" charset="0"/>
              </a:rPr>
              <a:t>Heymsfield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 et al., 2002</a:t>
            </a: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ko-KR" dirty="0">
                <a:latin typeface="Arial" pitchFamily="34" charset="0"/>
              </a:rPr>
              <a:t/>
            </a:r>
            <a:br>
              <a:rPr lang="en-US" altLang="ko-KR" dirty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- </a:t>
            </a:r>
            <a:r>
              <a:rPr lang="en-US" altLang="ko-KR" dirty="0">
                <a:latin typeface="Arial" pitchFamily="34" charset="0"/>
              </a:rPr>
              <a:t>use single scattering properties of </a:t>
            </a:r>
            <a:r>
              <a:rPr lang="en-US" altLang="ko-KR" dirty="0" err="1">
                <a:latin typeface="Arial" pitchFamily="34" charset="0"/>
              </a:rPr>
              <a:t>droxtals</a:t>
            </a:r>
            <a:r>
              <a:rPr lang="en-US" altLang="ko-KR" dirty="0">
                <a:latin typeface="Arial" pitchFamily="34" charset="0"/>
              </a:rPr>
              <a:t>, hexagonal plates, </a:t>
            </a:r>
            <a:r>
              <a:rPr lang="en-US" altLang="ko-KR" dirty="0" smtClean="0">
                <a:latin typeface="Arial" pitchFamily="34" charset="0"/>
              </a:rPr>
              <a:t>hollow</a:t>
            </a:r>
            <a:br>
              <a:rPr lang="en-US" altLang="ko-KR" dirty="0" smtClean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  columns</a:t>
            </a:r>
            <a:r>
              <a:rPr lang="en-US" altLang="ko-KR" dirty="0">
                <a:latin typeface="Arial" pitchFamily="34" charset="0"/>
              </a:rPr>
              <a:t>, solid columns, bullet rosettes, and aggregates 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600" i="1" dirty="0" smtClean="0">
                <a:latin typeface="Times New Roman" pitchFamily="18" charset="0"/>
                <a:cs typeface="Times New Roman" pitchFamily="18" charset="0"/>
              </a:rPr>
              <a:t>     (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Yang and </a:t>
            </a:r>
            <a:r>
              <a:rPr lang="en-US" altLang="ko-KR" sz="1600" i="1" dirty="0" err="1">
                <a:latin typeface="Times New Roman" pitchFamily="18" charset="0"/>
                <a:cs typeface="Times New Roman" pitchFamily="18" charset="0"/>
              </a:rPr>
              <a:t>Liou</a:t>
            </a:r>
            <a:r>
              <a:rPr lang="en-US" altLang="ko-KR" sz="1600" i="1" dirty="0">
                <a:latin typeface="Times New Roman" pitchFamily="18" charset="0"/>
                <a:cs typeface="Times New Roman" pitchFamily="18" charset="0"/>
              </a:rPr>
              <a:t>, 1996a and 1996b; Yang et al., 2003a and 2003b)</a:t>
            </a:r>
            <a:br>
              <a:rPr lang="en-US" altLang="ko-KR" sz="1600" i="1" dirty="0">
                <a:latin typeface="Times New Roman" pitchFamily="18" charset="0"/>
                <a:cs typeface="Times New Roman" pitchFamily="18" charset="0"/>
              </a:rPr>
            </a:br>
            <a:r>
              <a:rPr lang="en-US" altLang="ko-KR" dirty="0" smtClean="0">
                <a:latin typeface="Arial" pitchFamily="34" charset="0"/>
              </a:rPr>
              <a:t>- </a:t>
            </a:r>
            <a:r>
              <a:rPr lang="en-US" altLang="ko-KR" dirty="0">
                <a:latin typeface="Arial" pitchFamily="34" charset="0"/>
              </a:rPr>
              <a:t>band averaged scattering properties with respect to r</a:t>
            </a:r>
            <a:r>
              <a:rPr lang="en-US" altLang="ko-KR" baseline="-25000" dirty="0">
                <a:latin typeface="Arial" pitchFamily="34" charset="0"/>
              </a:rPr>
              <a:t>e</a:t>
            </a:r>
            <a:r>
              <a:rPr lang="en-US" altLang="ko-KR" dirty="0">
                <a:latin typeface="Arial" pitchFamily="34" charset="0"/>
              </a:rPr>
              <a:t> </a:t>
            </a:r>
            <a:r>
              <a:rPr lang="en-US" altLang="ko-KR" dirty="0" smtClean="0">
                <a:latin typeface="Arial" pitchFamily="34" charset="0"/>
              </a:rPr>
              <a:t/>
            </a:r>
            <a:br>
              <a:rPr lang="en-US" altLang="ko-KR" dirty="0" smtClean="0">
                <a:latin typeface="Arial" pitchFamily="34" charset="0"/>
              </a:rPr>
            </a:br>
            <a:r>
              <a:rPr lang="en-US" altLang="ko-KR" dirty="0" smtClean="0">
                <a:latin typeface="Arial" pitchFamily="34" charset="0"/>
              </a:rPr>
              <a:t>  by </a:t>
            </a:r>
            <a:r>
              <a:rPr lang="en-US" altLang="ko-KR" dirty="0">
                <a:latin typeface="Arial" pitchFamily="34" charset="0"/>
              </a:rPr>
              <a:t>integration of single scattering </a:t>
            </a:r>
            <a:r>
              <a:rPr lang="en-US" altLang="ko-KR" dirty="0" smtClean="0">
                <a:latin typeface="Arial" pitchFamily="34" charset="0"/>
              </a:rPr>
              <a:t>properties</a:t>
            </a:r>
            <a:endParaRPr lang="en-US" altLang="ko-KR" baseline="-25000" dirty="0" smtClean="0">
              <a:latin typeface="Arial" pitchFamily="34" charset="0"/>
            </a:endParaRPr>
          </a:p>
          <a:p>
            <a:pPr lvl="2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400" baseline="-25000" dirty="0" smtClean="0">
                <a:latin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</a:rPr>
              <a:t> </a:t>
            </a:r>
            <a:r>
              <a:rPr lang="en-US" altLang="ko-KR" sz="1400" dirty="0" err="1" smtClean="0">
                <a:latin typeface="Arial" pitchFamily="34" charset="0"/>
              </a:rPr>
              <a:t>Q</a:t>
            </a:r>
            <a:r>
              <a:rPr lang="en-US" altLang="ko-KR" sz="1400" baseline="-25000" dirty="0" err="1" smtClean="0">
                <a:latin typeface="Arial" pitchFamily="34" charset="0"/>
              </a:rPr>
              <a:t>ext</a:t>
            </a:r>
            <a:r>
              <a:rPr lang="en-US" altLang="ko-KR" sz="1400" baseline="-25000" dirty="0" smtClean="0">
                <a:latin typeface="Arial" pitchFamily="34" charset="0"/>
              </a:rPr>
              <a:t> </a:t>
            </a:r>
            <a:r>
              <a:rPr lang="en-US" altLang="ko-KR" sz="1400" dirty="0">
                <a:latin typeface="Arial" pitchFamily="34" charset="0"/>
                <a:cs typeface="Arial" pitchFamily="34" charset="0"/>
              </a:rPr>
              <a:t>(extinction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efficiency)</a:t>
            </a:r>
            <a:r>
              <a:rPr lang="en-US" altLang="ko-KR" sz="1400" dirty="0" smtClean="0">
                <a:latin typeface="Arial" pitchFamily="34" charset="0"/>
              </a:rPr>
              <a:t>,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l-GR" altLang="ko-KR" sz="1400" dirty="0" smtClean="0">
                <a:latin typeface="Arial" pitchFamily="34" charset="0"/>
                <a:cs typeface="Arial" pitchFamily="34" charset="0"/>
              </a:rPr>
              <a:t>ω</a:t>
            </a:r>
            <a:r>
              <a:rPr lang="en-US" altLang="ko-KR" sz="14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(Single scattering albedo), 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SzPct val="120000"/>
            </a:pPr>
            <a:r>
              <a:rPr lang="en-US" altLang="ko-KR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g (asymmetry factor),   P(</a:t>
            </a:r>
            <a:r>
              <a:rPr lang="el-GR" altLang="ko-KR" sz="1400" dirty="0">
                <a:latin typeface="Arial" pitchFamily="34" charset="0"/>
                <a:cs typeface="Arial" pitchFamily="34" charset="0"/>
              </a:rPr>
              <a:t>Θ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) (phase function),   </a:t>
            </a:r>
            <a:br>
              <a:rPr lang="en-US" altLang="ko-KR" sz="1400" dirty="0" smtClean="0">
                <a:latin typeface="Arial" pitchFamily="34" charset="0"/>
                <a:cs typeface="Arial" pitchFamily="34" charset="0"/>
              </a:rPr>
            </a:b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1400" dirty="0" err="1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altLang="ko-KR" sz="1400" baseline="-25000" dirty="0" err="1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altLang="ko-KR" sz="1400" dirty="0" smtClean="0">
                <a:latin typeface="Arial" pitchFamily="34" charset="0"/>
                <a:cs typeface="Arial" pitchFamily="34" charset="0"/>
              </a:rPr>
              <a:t> (delta transmitted energy)</a:t>
            </a:r>
            <a:endParaRPr lang="en-US" altLang="ko-KR" sz="1400" dirty="0">
              <a:latin typeface="Arial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576" y="2804752"/>
            <a:ext cx="1535920" cy="2064408"/>
          </a:xfrm>
          <a:prstGeom prst="rect">
            <a:avLst/>
          </a:prstGeom>
          <a:ln>
            <a:noFill/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7026" y="5045766"/>
            <a:ext cx="2455014" cy="1767610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103" y="5005196"/>
            <a:ext cx="2013345" cy="18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256" y="5005196"/>
            <a:ext cx="1980818" cy="188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</a:t>
            </a: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2: RTM inputs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20778"/>
              </p:ext>
            </p:extLst>
          </p:nvPr>
        </p:nvGraphicFramePr>
        <p:xfrm>
          <a:off x="467544" y="1412777"/>
          <a:ext cx="8208912" cy="246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88232"/>
                <a:gridCol w="2376264"/>
                <a:gridCol w="1296144"/>
                <a:gridCol w="2448272"/>
              </a:tblGrid>
              <a:tr h="4468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# of</a:t>
                      </a:r>
                      <a:r>
                        <a:rPr lang="ko-KR" altLang="en-US" sz="13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streams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20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Cloud conditions</a:t>
                      </a:r>
                      <a:endParaRPr lang="ko-KR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Ice</a:t>
                      </a:r>
                      <a:r>
                        <a:rPr lang="en-US" altLang="ko-KR" sz="13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phase</a:t>
                      </a:r>
                      <a:br>
                        <a:rPr lang="en-US" altLang="ko-KR" sz="13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</a:b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(use Baum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 scattering model)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0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Simulation wavelength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0.57488 </a:t>
                      </a:r>
                      <a:r>
                        <a:rPr lang="el-GR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m </a:t>
                      </a: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– 0.77992 </a:t>
                      </a:r>
                      <a:r>
                        <a:rPr lang="el-GR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COT = 200</a:t>
                      </a:r>
                      <a:endParaRPr lang="ko-KR" altLang="en-US" sz="13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3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(interval: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 0.04101</a:t>
                      </a:r>
                      <a:r>
                        <a:rPr lang="el-GR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m)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Effective radius = 20 </a:t>
                      </a:r>
                      <a:r>
                        <a:rPr lang="el-GR" altLang="ko-KR" sz="13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μ</a:t>
                      </a:r>
                      <a:r>
                        <a:rPr lang="en-US" altLang="ko-KR" sz="1300" baseline="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ko-KR" altLang="en-US" sz="13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Filter function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rectangular filter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Cloud top-height = 15 km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4652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Geometry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SZA, VZA, SAA, VAA </a:t>
                      </a:r>
                    </a:p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(Observed pixels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 information)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Cloud depth = 14 km</a:t>
                      </a:r>
                      <a:endParaRPr lang="ko-KR" altLang="en-US" sz="13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531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surface type (BRDF)</a:t>
                      </a:r>
                      <a:endParaRPr lang="ko-KR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Ocean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2653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300" b="1" dirty="0" smtClean="0">
                          <a:latin typeface="Arial" pitchFamily="34" charset="0"/>
                          <a:cs typeface="Arial" pitchFamily="34" charset="0"/>
                        </a:rPr>
                        <a:t>atmosphere</a:t>
                      </a:r>
                      <a:endParaRPr lang="ko-KR" altLang="en-US" sz="13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300" dirty="0" smtClean="0">
                          <a:latin typeface="Arial" pitchFamily="34" charset="0"/>
                          <a:cs typeface="Arial" pitchFamily="34" charset="0"/>
                        </a:rPr>
                        <a:t>Tropical</a:t>
                      </a:r>
                      <a:r>
                        <a:rPr lang="en-US" altLang="ko-KR" sz="1300" baseline="0" dirty="0" smtClean="0">
                          <a:latin typeface="Arial" pitchFamily="34" charset="0"/>
                          <a:cs typeface="Arial" pitchFamily="34" charset="0"/>
                        </a:rPr>
                        <a:t> standard profile</a:t>
                      </a:r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9757091"/>
              </p:ext>
            </p:extLst>
          </p:nvPr>
        </p:nvGraphicFramePr>
        <p:xfrm>
          <a:off x="274134" y="4437112"/>
          <a:ext cx="8640960" cy="2331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942"/>
                <a:gridCol w="976804"/>
                <a:gridCol w="779567"/>
                <a:gridCol w="864096"/>
                <a:gridCol w="1080120"/>
                <a:gridCol w="1008110"/>
                <a:gridCol w="960107"/>
                <a:gridCol w="960107"/>
                <a:gridCol w="960107"/>
              </a:tblGrid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Input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Sfc</a:t>
                      </a: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Atmos.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AOT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Cloud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Parameters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albedo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profiles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At 0.55 </a:t>
                      </a:r>
                      <a:r>
                        <a:rPr lang="el-GR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COT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re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Zc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Reference value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Oceanic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TRO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 </a:t>
                      </a:r>
                      <a:r>
                        <a:rPr lang="el-GR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μ</a:t>
                      </a:r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</a:t>
                      </a:r>
                      <a:endParaRPr lang="ko-KR" altLang="en-US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 km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 km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65">
                <a:tc gridSpan="2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Input range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 – 0.4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MLS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 – 3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100 – 400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– 30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 – 18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 – 14 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865">
                <a:tc rowSpan="5"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Maximum uncertainty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1.29%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4.79%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1.64%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0.15%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10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1.29%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4.79%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1.96%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0.16%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20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1.29%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4.74%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2.35%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0.18%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30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0.09%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1.30%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4.60%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3.02%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0.21%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73865">
                <a:tc vMerge="1">
                  <a:txBody>
                    <a:bodyPr/>
                    <a:lstStyle/>
                    <a:p>
                      <a:pPr latinLnBrk="1"/>
                      <a:endParaRPr lang="ko-KR" altLang="en-US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SZA = 40</a:t>
                      </a:r>
                      <a:r>
                        <a:rPr lang="en-US" altLang="ko-KR" sz="1100" dirty="0" smtClean="0">
                          <a:latin typeface="Times New Roman"/>
                          <a:cs typeface="Times New Roman"/>
                        </a:rPr>
                        <a:t>º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0.08%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1.30%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0.13%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4.41%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3.02%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0.21%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0.24%</a:t>
                      </a:r>
                      <a:endParaRPr lang="ko-KR" altLang="en-US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4026550"/>
            <a:ext cx="23086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u"/>
            </a:pPr>
            <a:r>
              <a:rPr lang="en-US" altLang="ko-KR" sz="1600" b="1" dirty="0" smtClean="0">
                <a:latin typeface="Arial" pitchFamily="34" charset="0"/>
                <a:cs typeface="Arial" pitchFamily="34" charset="0"/>
              </a:rPr>
              <a:t>uncertainty ranges</a:t>
            </a:r>
            <a:endParaRPr lang="ko-KR" alt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8750" y="4138627"/>
            <a:ext cx="22257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in Appendix of </a:t>
            </a:r>
            <a:r>
              <a:rPr lang="en-US" altLang="ko-KR" sz="1200" i="1" dirty="0" err="1" smtClean="0">
                <a:latin typeface="Times New Roman" pitchFamily="18" charset="0"/>
                <a:cs typeface="Times New Roman" pitchFamily="18" charset="0"/>
              </a:rPr>
              <a:t>Sohn</a:t>
            </a:r>
            <a:r>
              <a:rPr lang="en-US" altLang="ko-KR" sz="1200" i="1" dirty="0" smtClean="0">
                <a:latin typeface="Times New Roman" pitchFamily="18" charset="0"/>
                <a:cs typeface="Times New Roman" pitchFamily="18" charset="0"/>
              </a:rPr>
              <a:t> et al. (2009)</a:t>
            </a:r>
            <a:endParaRPr lang="ko-KR" altLang="en-US" sz="1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908720"/>
            <a:ext cx="7962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u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RTM input parameters for COMS calibration using DCC target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148064" y="4715518"/>
            <a:ext cx="792088" cy="202584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6113043" y="4715519"/>
            <a:ext cx="792088" cy="2025849"/>
          </a:xfrm>
          <a:prstGeom prst="rect">
            <a:avLst/>
          </a:prstGeom>
          <a:solidFill>
            <a:schemeClr val="accent5">
              <a:lumMod val="60000"/>
              <a:lumOff val="40000"/>
              <a:alpha val="3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1580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2"/>
          <p:cNvSpPr txBox="1">
            <a:spLocks/>
          </p:cNvSpPr>
          <p:nvPr/>
        </p:nvSpPr>
        <p:spPr bwMode="auto">
          <a:xfrm>
            <a:off x="107504" y="44624"/>
            <a:ext cx="8610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2400" b="1">
                <a:solidFill>
                  <a:schemeClr val="tx2"/>
                </a:solidFill>
                <a:latin typeface="Arial" charset="0"/>
                <a:ea typeface="굴림" pitchFamily="50" charset="-127"/>
              </a:defRPr>
            </a:lvl9pPr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Part </a:t>
            </a:r>
            <a:r>
              <a:rPr lang="en-US" altLang="ko-KR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HY헤드라인M" pitchFamily="18" charset="-127"/>
                <a:cs typeface="Arial" pitchFamily="34" charset="0"/>
              </a:rPr>
              <a:t>3: Methodology for DCC BRDF test</a:t>
            </a:r>
            <a:endParaRPr lang="ko-KR" alt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HY헤드라인M" pitchFamily="18" charset="-127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2035" y="1176717"/>
            <a:ext cx="23695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BRDF structure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350027" y="1928314"/>
            <a:ext cx="3861933" cy="2796830"/>
            <a:chOff x="683568" y="1722874"/>
            <a:chExt cx="3861933" cy="2796830"/>
          </a:xfrm>
        </p:grpSpPr>
        <p:grpSp>
          <p:nvGrpSpPr>
            <p:cNvPr id="6" name="그룹 5"/>
            <p:cNvGrpSpPr/>
            <p:nvPr/>
          </p:nvGrpSpPr>
          <p:grpSpPr>
            <a:xfrm>
              <a:off x="683568" y="1722874"/>
              <a:ext cx="3861933" cy="2796830"/>
              <a:chOff x="683568" y="1722874"/>
              <a:chExt cx="3861933" cy="2796830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683568" y="1722874"/>
                <a:ext cx="3861933" cy="2796830"/>
                <a:chOff x="683568" y="1562994"/>
                <a:chExt cx="3861933" cy="2796830"/>
              </a:xfrm>
            </p:grpSpPr>
            <p:sp>
              <p:nvSpPr>
                <p:cNvPr id="16" name="타원 15"/>
                <p:cNvSpPr/>
                <p:nvPr/>
              </p:nvSpPr>
              <p:spPr>
                <a:xfrm>
                  <a:off x="1391569" y="1844824"/>
                  <a:ext cx="2232248" cy="22322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7" name="타원 16"/>
                <p:cNvSpPr/>
                <p:nvPr/>
              </p:nvSpPr>
              <p:spPr>
                <a:xfrm>
                  <a:off x="1717701" y="2170956"/>
                  <a:ext cx="1579984" cy="15799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18" name="타원 17"/>
                <p:cNvSpPr/>
                <p:nvPr/>
              </p:nvSpPr>
              <p:spPr>
                <a:xfrm>
                  <a:off x="2139700" y="2592955"/>
                  <a:ext cx="754758" cy="75475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19" name="직선 연결선 18"/>
                <p:cNvCxnSpPr/>
                <p:nvPr/>
              </p:nvCxnSpPr>
              <p:spPr>
                <a:xfrm>
                  <a:off x="1103537" y="2960948"/>
                  <a:ext cx="2880320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직선 연결선 19"/>
                <p:cNvCxnSpPr/>
                <p:nvPr/>
              </p:nvCxnSpPr>
              <p:spPr>
                <a:xfrm flipV="1">
                  <a:off x="2507693" y="1628800"/>
                  <a:ext cx="0" cy="259228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" name="TextBox 20"/>
                <p:cNvSpPr txBox="1"/>
                <p:nvPr/>
              </p:nvSpPr>
              <p:spPr>
                <a:xfrm>
                  <a:off x="992392" y="2696054"/>
                  <a:ext cx="32573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3646421" y="2669299"/>
                  <a:ext cx="4956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180º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2447548" y="4082825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90º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2483768" y="1585815"/>
                  <a:ext cx="49564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270º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TextBox 24"/>
                <p:cNvSpPr txBox="1"/>
                <p:nvPr/>
              </p:nvSpPr>
              <p:spPr>
                <a:xfrm>
                  <a:off x="2591310" y="2477985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>
                      <a:latin typeface="Arial" pitchFamily="34" charset="0"/>
                      <a:cs typeface="Arial" pitchFamily="34" charset="0"/>
                    </a:rPr>
                    <a:t>2</a:t>
                  </a:r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2859903" y="2204979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40º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3119428" y="1948756"/>
                  <a:ext cx="41069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ko-KR" sz="1200" b="1" dirty="0" smtClean="0">
                      <a:latin typeface="Arial" pitchFamily="34" charset="0"/>
                      <a:cs typeface="Arial" pitchFamily="34" charset="0"/>
                    </a:rPr>
                    <a:t>60º</a:t>
                  </a:r>
                  <a:endParaRPr lang="ko-KR" altLang="en-US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cxnSp>
              <p:nvCxnSpPr>
                <p:cNvPr id="29" name="직선 화살표 연결선 28"/>
                <p:cNvCxnSpPr/>
                <p:nvPr/>
              </p:nvCxnSpPr>
              <p:spPr>
                <a:xfrm flipV="1">
                  <a:off x="2506691" y="2170956"/>
                  <a:ext cx="1066822" cy="789992"/>
                </a:xfrm>
                <a:prstGeom prst="straightConnector1">
                  <a:avLst/>
                </a:prstGeom>
                <a:ln w="19050">
                  <a:solidFill>
                    <a:srgbClr val="3333FF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extBox 29"/>
                <p:cNvSpPr txBox="1"/>
                <p:nvPr/>
              </p:nvSpPr>
              <p:spPr>
                <a:xfrm>
                  <a:off x="3419872" y="1700808"/>
                  <a:ext cx="1125629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latin typeface="Arial" pitchFamily="34" charset="0"/>
                      <a:cs typeface="Arial" pitchFamily="34" charset="0"/>
                    </a:rPr>
                    <a:t>radial axis</a:t>
                  </a:r>
                </a:p>
                <a:p>
                  <a:pPr algn="ctr"/>
                  <a:r>
                    <a:rPr lang="en-US" altLang="ko-KR" sz="1500" b="1" dirty="0" smtClean="0">
                      <a:solidFill>
                        <a:srgbClr val="3333FF"/>
                      </a:solidFill>
                      <a:latin typeface="Arial" pitchFamily="34" charset="0"/>
                      <a:cs typeface="Arial" pitchFamily="34" charset="0"/>
                    </a:rPr>
                    <a:t>VZA</a:t>
                  </a:r>
                  <a:endParaRPr lang="ko-KR" altLang="en-US" sz="1500" b="1" dirty="0">
                    <a:solidFill>
                      <a:srgbClr val="3333FF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31" name="그룹 30"/>
                <p:cNvGrpSpPr/>
                <p:nvPr/>
              </p:nvGrpSpPr>
              <p:grpSpPr>
                <a:xfrm rot="954789">
                  <a:off x="1399567" y="1842183"/>
                  <a:ext cx="2219154" cy="2232695"/>
                  <a:chOff x="3131840" y="1616855"/>
                  <a:chExt cx="5082963" cy="5052505"/>
                </a:xfrm>
              </p:grpSpPr>
              <p:sp>
                <p:nvSpPr>
                  <p:cNvPr id="34" name="원호 33"/>
                  <p:cNvSpPr/>
                  <p:nvPr/>
                </p:nvSpPr>
                <p:spPr>
                  <a:xfrm>
                    <a:off x="3174243" y="1616855"/>
                    <a:ext cx="5040560" cy="5040560"/>
                  </a:xfrm>
                  <a:prstGeom prst="arc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35" name="원호 34"/>
                  <p:cNvSpPr/>
                  <p:nvPr/>
                </p:nvSpPr>
                <p:spPr>
                  <a:xfrm flipH="1">
                    <a:off x="3131840" y="1628800"/>
                    <a:ext cx="5040560" cy="5040560"/>
                  </a:xfrm>
                  <a:prstGeom prst="arc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</p:grpSp>
            <p:cxnSp>
              <p:nvCxnSpPr>
                <p:cNvPr id="32" name="직선 화살표 연결선 31"/>
                <p:cNvCxnSpPr/>
                <p:nvPr/>
              </p:nvCxnSpPr>
              <p:spPr>
                <a:xfrm flipH="1">
                  <a:off x="1423339" y="2481978"/>
                  <a:ext cx="76200" cy="211820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683568" y="1562994"/>
                  <a:ext cx="1519968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altLang="ko-KR" sz="1500" b="1" dirty="0" smtClean="0">
                      <a:latin typeface="Arial" pitchFamily="34" charset="0"/>
                      <a:cs typeface="Arial" pitchFamily="34" charset="0"/>
                    </a:rPr>
                    <a:t>tangential axis</a:t>
                  </a:r>
                </a:p>
                <a:p>
                  <a:pPr algn="ctr"/>
                  <a:r>
                    <a:rPr lang="en-US" altLang="ko-KR" sz="1500" b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rPr>
                    <a:t>RAA</a:t>
                  </a:r>
                  <a:endParaRPr lang="ko-KR" altLang="en-US" sz="15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원호 13"/>
              <p:cNvSpPr/>
              <p:nvPr/>
            </p:nvSpPr>
            <p:spPr>
              <a:xfrm rot="873831" flipH="1" flipV="1">
                <a:off x="1396212" y="2391983"/>
                <a:ext cx="2263046" cy="1870899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원호 14"/>
              <p:cNvSpPr/>
              <p:nvPr/>
            </p:nvSpPr>
            <p:spPr>
              <a:xfrm rot="873831" flipV="1">
                <a:off x="1359463" y="2019225"/>
                <a:ext cx="2253562" cy="2227417"/>
              </a:xfrm>
              <a:prstGeom prst="arc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7" name="타원 6"/>
            <p:cNvSpPr/>
            <p:nvPr/>
          </p:nvSpPr>
          <p:spPr>
            <a:xfrm>
              <a:off x="2646283" y="3074137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>
              <a:off x="2847420" y="3068960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>
              <a:off x="3048557" y="3068960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>
              <a:off x="3249693" y="3068960"/>
              <a:ext cx="107796" cy="10779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H="1" flipV="1">
              <a:off x="3127480" y="3172490"/>
              <a:ext cx="402638" cy="626630"/>
            </a:xfrm>
            <a:prstGeom prst="straightConnector1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36348" y="3799120"/>
              <a:ext cx="178446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1500" b="1" dirty="0" smtClean="0">
                  <a:latin typeface="Arial" pitchFamily="34" charset="0"/>
                  <a:cs typeface="Arial" pitchFamily="34" charset="0"/>
                </a:rPr>
                <a:t>incident radiation</a:t>
              </a:r>
            </a:p>
            <a:p>
              <a:pPr algn="ctr"/>
              <a:r>
                <a:rPr lang="en-US" altLang="ko-KR" sz="1500" b="1" dirty="0" smtClean="0">
                  <a:solidFill>
                    <a:srgbClr val="92D050"/>
                  </a:solidFill>
                  <a:latin typeface="Arial" pitchFamily="34" charset="0"/>
                  <a:cs typeface="Arial" pitchFamily="34" charset="0"/>
                </a:rPr>
                <a:t>SZA</a:t>
              </a:r>
              <a:endParaRPr lang="ko-KR" altLang="en-US" sz="1500" b="1" dirty="0">
                <a:solidFill>
                  <a:srgbClr val="92D05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6" name="그룹 35"/>
          <p:cNvGrpSpPr/>
          <p:nvPr/>
        </p:nvGrpSpPr>
        <p:grpSpPr>
          <a:xfrm>
            <a:off x="4620125" y="1580599"/>
            <a:ext cx="4344363" cy="4944745"/>
            <a:chOff x="4644008" y="1724614"/>
            <a:chExt cx="4344363" cy="4944745"/>
          </a:xfrm>
        </p:grpSpPr>
        <p:sp>
          <p:nvSpPr>
            <p:cNvPr id="37" name="TextBox 36"/>
            <p:cNvSpPr txBox="1"/>
            <p:nvPr/>
          </p:nvSpPr>
          <p:spPr>
            <a:xfrm>
              <a:off x="4667891" y="1724615"/>
              <a:ext cx="4042517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ko-KR" b="1" u="sng" dirty="0" smtClean="0">
                  <a:latin typeface="Arial" pitchFamily="34" charset="0"/>
                  <a:cs typeface="Arial" pitchFamily="34" charset="0"/>
                </a:rPr>
                <a:t>geometry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(degree)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SZA    = [10, 20, 30, 40]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VZA    = [0, 5, 10, … 55, 60]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RAA   = [5, 15, 20, </a:t>
              </a:r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… 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170, 175]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직사각형 37"/>
            <p:cNvSpPr/>
            <p:nvPr/>
          </p:nvSpPr>
          <p:spPr>
            <a:xfrm>
              <a:off x="5280467" y="2852936"/>
              <a:ext cx="3707904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300" dirty="0">
                  <a:latin typeface="Times New Roman" pitchFamily="18" charset="0"/>
                  <a:cs typeface="Times New Roman" pitchFamily="18" charset="0"/>
                </a:rPr>
                <a:t>RAA: relative azimuth </a:t>
              </a:r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angle between SAA and VAA</a:t>
              </a:r>
              <a:endParaRPr lang="en-US" altLang="ko-KR" sz="13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(0 </a:t>
              </a:r>
              <a:r>
                <a:rPr lang="en-US" altLang="ko-KR" sz="1300" dirty="0">
                  <a:latin typeface="Times New Roman" pitchFamily="18" charset="0"/>
                  <a:cs typeface="Times New Roman" pitchFamily="18" charset="0"/>
                </a:rPr>
                <a:t>≤ RAA &lt;</a:t>
              </a:r>
              <a:r>
                <a:rPr lang="en-US" altLang="ko-KR" sz="1300" dirty="0" smtClean="0">
                  <a:latin typeface="Times New Roman" pitchFamily="18" charset="0"/>
                  <a:cs typeface="Times New Roman" pitchFamily="18" charset="0"/>
                </a:rPr>
                <a:t>180)</a:t>
              </a:r>
              <a:endParaRPr lang="en-US" altLang="ko-KR" sz="13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667891" y="3718773"/>
              <a:ext cx="3999813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ko-KR" b="1" u="sng" dirty="0" smtClean="0">
                  <a:latin typeface="Arial" pitchFamily="34" charset="0"/>
                  <a:cs typeface="Arial" pitchFamily="34" charset="0"/>
                </a:rPr>
                <a:t>cloud parameter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COT   = [50, 75, 100, 200, 400]</a:t>
              </a:r>
            </a:p>
            <a:p>
              <a:pPr lvl="1"/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Re      = [10, 20, 30, 40] 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el-GR" altLang="ko-KR" sz="1500" dirty="0">
                  <a:latin typeface="Arial"/>
                  <a:cs typeface="Arial"/>
                </a:rPr>
                <a:t>μ</a:t>
              </a:r>
              <a:r>
                <a:rPr lang="en-US" altLang="ko-KR" sz="1500" dirty="0" smtClean="0">
                  <a:latin typeface="Arial"/>
                  <a:cs typeface="Arial"/>
                </a:rPr>
                <a:t>m)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/>
              </a:r>
              <a:br>
                <a:rPr lang="en-US" altLang="ko-KR" b="1" dirty="0" smtClean="0">
                  <a:latin typeface="Arial" pitchFamily="34" charset="0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- cloud top height    = 15 km </a:t>
              </a:r>
              <a:b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- cloud base height  =1 km</a:t>
              </a:r>
              <a:endParaRPr lang="ko-KR" altLang="en-US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667890" y="5364969"/>
              <a:ext cx="3429144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- </a:t>
              </a:r>
              <a:r>
                <a:rPr lang="en-US" altLang="ko-KR" b="1" u="sng" dirty="0" smtClean="0">
                  <a:latin typeface="Arial" pitchFamily="34" charset="0"/>
                  <a:cs typeface="Arial" pitchFamily="34" charset="0"/>
                </a:rPr>
                <a:t>other inputs</a:t>
              </a:r>
            </a:p>
            <a:p>
              <a:pPr lvl="1"/>
              <a:r>
                <a:rPr lang="en-US" altLang="ko-KR" b="1" dirty="0">
                  <a:latin typeface="Arial" pitchFamily="34" charset="0"/>
                  <a:cs typeface="Arial" pitchFamily="34" charset="0"/>
                </a:rPr>
                <a:t>- COMS ch.1 </a:t>
              </a:r>
              <a:r>
                <a:rPr lang="en-US" altLang="ko-KR" sz="1500" dirty="0">
                  <a:latin typeface="Arial" pitchFamily="34" charset="0"/>
                  <a:cs typeface="Arial" pitchFamily="34" charset="0"/>
                </a:rPr>
                <a:t>(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0.675 </a:t>
              </a:r>
              <a:r>
                <a:rPr lang="el-GR" altLang="ko-KR" sz="1500" dirty="0" smtClean="0">
                  <a:latin typeface="Arial"/>
                  <a:cs typeface="Arial"/>
                </a:rPr>
                <a:t>μ</a:t>
              </a:r>
              <a:r>
                <a:rPr lang="en-US" altLang="ko-KR" sz="1500" dirty="0" smtClean="0">
                  <a:latin typeface="Arial"/>
                  <a:cs typeface="Arial"/>
                </a:rPr>
                <a:t>m</a:t>
              </a: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), </a:t>
              </a:r>
              <a:br>
                <a:rPr lang="en-US" altLang="ko-KR" sz="1500" dirty="0" smtClean="0">
                  <a:latin typeface="Arial" pitchFamily="34" charset="0"/>
                  <a:cs typeface="Arial" pitchFamily="34" charset="0"/>
                </a:rPr>
              </a:br>
              <a:r>
                <a:rPr lang="en-US" altLang="ko-KR" sz="1500" dirty="0" smtClean="0">
                  <a:latin typeface="Arial" pitchFamily="34" charset="0"/>
                  <a:cs typeface="Arial" pitchFamily="34" charset="0"/>
                </a:rPr>
                <a:t>   </a:t>
              </a:r>
              <a:r>
                <a:rPr lang="en-US" altLang="ko-KR" b="1" dirty="0" smtClean="0">
                  <a:latin typeface="Arial" pitchFamily="34" charset="0"/>
                  <a:cs typeface="Arial" pitchFamily="34" charset="0"/>
                </a:rPr>
                <a:t>MODIS ch.1, 2, 3, 4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  <a:p>
              <a:pPr lvl="1"/>
              <a:r>
                <a:rPr lang="en-US" altLang="ko-KR" b="1" dirty="0" smtClean="0">
                  <a:solidFill>
                    <a:schemeClr val="bg1">
                      <a:lumMod val="65000"/>
                    </a:schemeClr>
                  </a:solidFill>
                  <a:latin typeface="Arial" pitchFamily="34" charset="0"/>
                  <a:cs typeface="Arial" pitchFamily="34" charset="0"/>
                </a:rPr>
                <a:t>- tropical standard profile</a:t>
              </a:r>
              <a:endParaRPr lang="ko-KR" altLang="en-US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4644008" y="1724614"/>
              <a:ext cx="4320480" cy="49447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4720721" y="1176717"/>
            <a:ext cx="157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2000" b="1" dirty="0" smtClean="0">
                <a:latin typeface="Arial" pitchFamily="34" charset="0"/>
                <a:cs typeface="Arial" pitchFamily="34" charset="0"/>
              </a:rPr>
              <a:t>Test plan</a:t>
            </a:r>
            <a:endParaRPr lang="ko-KR" altLang="en-US" sz="2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333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17011</TotalTime>
  <Words>1506</Words>
  <Application>Microsoft Office PowerPoint</Application>
  <PresentationFormat>화면 슬라이드 쇼(4:3)</PresentationFormat>
  <Paragraphs>455</Paragraphs>
  <Slides>21</Slides>
  <Notes>21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21</vt:i4>
      </vt:variant>
    </vt:vector>
  </HeadingPairs>
  <TitlesOfParts>
    <vt:vector size="24" baseType="lpstr">
      <vt:lpstr>Office 테마</vt:lpstr>
      <vt:lpstr>SPW 8.0 Graph</vt:lpstr>
      <vt:lpstr>수식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Thank you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choimj</dc:creator>
  <cp:lastModifiedBy>Hyesook</cp:lastModifiedBy>
  <cp:revision>402</cp:revision>
  <cp:lastPrinted>2016-02-02T07:13:00Z</cp:lastPrinted>
  <dcterms:created xsi:type="dcterms:W3CDTF">2014-08-27T00:06:11Z</dcterms:created>
  <dcterms:modified xsi:type="dcterms:W3CDTF">2016-02-04T09:08:59Z</dcterms:modified>
</cp:coreProperties>
</file>