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70" r:id="rId4"/>
    <p:sldId id="260" r:id="rId5"/>
    <p:sldId id="256" r:id="rId6"/>
    <p:sldId id="276" r:id="rId7"/>
    <p:sldId id="265" r:id="rId8"/>
    <p:sldId id="273" r:id="rId9"/>
    <p:sldId id="278" r:id="rId10"/>
    <p:sldId id="279" r:id="rId11"/>
    <p:sldId id="277" r:id="rId12"/>
    <p:sldId id="261" r:id="rId13"/>
    <p:sldId id="262" r:id="rId14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0000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3" autoAdjust="0"/>
    <p:restoredTop sz="94172" autoAdjust="0"/>
  </p:normalViewPr>
  <p:slideViewPr>
    <p:cSldViewPr showGuides="1">
      <p:cViewPr varScale="1">
        <p:scale>
          <a:sx n="77" d="100"/>
          <a:sy n="77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935CC-D865-4863-83B3-1B5E31B6AD16}" type="datetimeFigureOut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7024D-BF84-4064-BDE3-BFC8546C7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47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B767-2209-4C52-904A-6012993F738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64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B767-2209-4C52-904A-6012993F738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64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B767-2209-4C52-904A-6012993F738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64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90BB-A525-4083-8763-70F4FF0FD717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8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EA15-A789-49A4-AF21-BF1A14498A09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47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B442-9701-440A-A4DA-9AD0D63D0203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78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1A91-C415-4DDE-A905-EA1D8F9B6DC8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43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D412-248A-43AD-A253-AAA90838F47C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50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2A93-176F-4C68-A08C-91114EE7B753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46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152F-5853-4320-A249-57AEFC285074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8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9388-BFE8-49B5-8B77-561D6FE441C9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18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B2F3-2275-4DFB-B750-8C928C5C6A52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0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A735-B49D-4081-93B4-8C92BEEF5596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00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EAE6-2C97-48C2-9409-F2415B565123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95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022A-6A7B-4A1A-9159-7D29E3EA65F1}" type="datetime1">
              <a:rPr kumimoji="1" lang="ja-JP" altLang="en-US" smtClean="0"/>
              <a:t>2016/2/4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94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/>
          <a:lstStyle/>
          <a:p>
            <a:r>
              <a:rPr kumimoji="1" lang="en-US" altLang="ja-JP" dirty="0" smtClean="0"/>
              <a:t>DCC inter-calibration of Himawari-8/AHI VNIR bands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>
                <a:solidFill>
                  <a:schemeClr val="tx1"/>
                </a:solidFill>
              </a:rPr>
              <a:t>Masaya 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Takahashi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Meteorological Satellite Center,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Japan </a:t>
            </a:r>
            <a:r>
              <a:rPr lang="en-US" altLang="ja-JP" sz="2800" dirty="0" smtClean="0">
                <a:solidFill>
                  <a:schemeClr val="tx1"/>
                </a:solidFill>
              </a:rPr>
              <a:t>Meteorological Agency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93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015-MSC\高橋行端\Meetings\GSICS\WebMeeting\201602\figs\tseries_himawari8_vnircal_raymatchDC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b="52768"/>
          <a:stretch/>
        </p:blipFill>
        <p:spPr bwMode="auto">
          <a:xfrm>
            <a:off x="5952" y="2708920"/>
            <a:ext cx="9144000" cy="19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015-MSC\高橋行端\Meetings\GSICS\WebMeeting\201602\figs\tseries_himawari8_vnircal_raymatchDC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8" b="4324"/>
          <a:stretch/>
        </p:blipFill>
        <p:spPr bwMode="auto">
          <a:xfrm>
            <a:off x="3176" y="4564134"/>
            <a:ext cx="91440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99592" y="73768"/>
            <a:ext cx="72008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 smtClean="0"/>
              <a:t>Comparison of multiple calibration </a:t>
            </a:r>
            <a:r>
              <a:rPr lang="en-GB" sz="3200" b="1" dirty="0" smtClean="0"/>
              <a:t>methods</a:t>
            </a:r>
            <a:endParaRPr lang="en-GB" sz="32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9510" y="2812257"/>
            <a:ext cx="7719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Band1 </a:t>
            </a:r>
            <a:r>
              <a:rPr kumimoji="1" lang="en-US" altLang="ja-JP" sz="1600" dirty="0" smtClean="0"/>
              <a:t>(0.47</a:t>
            </a:r>
            <a:r>
              <a:rPr kumimoji="1" lang="el-GR" altLang="ja-JP" sz="1600" dirty="0" smtClean="0"/>
              <a:t>μ</a:t>
            </a:r>
            <a:r>
              <a:rPr kumimoji="1" lang="en-US" altLang="ja-JP" sz="1600" dirty="0" smtClean="0"/>
              <a:t>m)                                    </a:t>
            </a:r>
            <a:r>
              <a:rPr lang="en-US" altLang="ja-JP" sz="1600" dirty="0" smtClean="0"/>
              <a:t>Band2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0.51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                                    </a:t>
            </a:r>
            <a:r>
              <a:rPr lang="en-US" altLang="ja-JP" sz="1600" dirty="0" smtClean="0"/>
              <a:t>  Band3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0.64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</a:t>
            </a:r>
            <a:endParaRPr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6108" y="4604566"/>
            <a:ext cx="7722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Band4</a:t>
            </a:r>
            <a:r>
              <a:rPr kumimoji="1" lang="en-US" altLang="ja-JP" sz="1600" b="1" dirty="0" smtClean="0"/>
              <a:t> </a:t>
            </a:r>
            <a:r>
              <a:rPr kumimoji="1" lang="en-US" altLang="ja-JP" sz="1600" dirty="0" smtClean="0"/>
              <a:t>(0.86</a:t>
            </a:r>
            <a:r>
              <a:rPr kumimoji="1" lang="el-GR" altLang="ja-JP" sz="1600" dirty="0" smtClean="0"/>
              <a:t>μ</a:t>
            </a:r>
            <a:r>
              <a:rPr kumimoji="1" lang="en-US" altLang="ja-JP" sz="1600" dirty="0" smtClean="0"/>
              <a:t>m)                                    </a:t>
            </a:r>
            <a:r>
              <a:rPr lang="en-US" altLang="ja-JP" sz="1600" dirty="0" smtClean="0"/>
              <a:t>Band5 </a:t>
            </a:r>
            <a:r>
              <a:rPr lang="en-US" altLang="ja-JP" sz="1600" dirty="0" smtClean="0"/>
              <a:t>(1.6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                                      </a:t>
            </a:r>
            <a:r>
              <a:rPr lang="en-US" altLang="ja-JP" sz="1600" dirty="0" smtClean="0"/>
              <a:t>   Band6 </a:t>
            </a:r>
            <a:r>
              <a:rPr lang="en-US" altLang="ja-JP" sz="1600" dirty="0" smtClean="0"/>
              <a:t>(2.3</a:t>
            </a:r>
            <a:r>
              <a:rPr lang="el-GR" altLang="ja-JP" sz="1600" dirty="0" smtClean="0"/>
              <a:t>μ</a:t>
            </a:r>
            <a:r>
              <a:rPr lang="en-US" altLang="ja-JP" sz="1600" dirty="0" smtClean="0"/>
              <a:t>m)</a:t>
            </a:r>
            <a:endParaRPr lang="ja-JP" altLang="en-US" sz="16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00176" y="2361580"/>
            <a:ext cx="73162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Time series of </a:t>
            </a:r>
            <a:r>
              <a:rPr lang="en-US" altLang="ja-JP" dirty="0" smtClean="0">
                <a:solidFill>
                  <a:srgbClr val="006600"/>
                </a:solidFill>
              </a:rPr>
              <a:t>“</a:t>
            </a:r>
            <a:r>
              <a:rPr lang="en-US" altLang="ja-JP" b="1" dirty="0" smtClean="0">
                <a:solidFill>
                  <a:srgbClr val="006600"/>
                </a:solidFill>
              </a:rPr>
              <a:t>ray-matched DCC</a:t>
            </a:r>
            <a:r>
              <a:rPr lang="en-US" altLang="ja-JP" dirty="0" smtClean="0">
                <a:solidFill>
                  <a:srgbClr val="006600"/>
                </a:solidFill>
              </a:rPr>
              <a:t>”,</a:t>
            </a:r>
            <a:r>
              <a:rPr kumimoji="1" lang="en-US" altLang="ja-JP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dirty="0" smtClean="0">
                <a:solidFill>
                  <a:srgbClr val="0000FF"/>
                </a:solidFill>
              </a:rPr>
              <a:t>Ray-matching </a:t>
            </a:r>
            <a:r>
              <a:rPr kumimoji="1" lang="en-US" altLang="ja-JP" dirty="0" smtClean="0"/>
              <a:t>and </a:t>
            </a:r>
            <a:r>
              <a:rPr kumimoji="1" lang="en-US" altLang="ja-JP" dirty="0" smtClean="0">
                <a:solidFill>
                  <a:srgbClr val="FF0000"/>
                </a:solidFill>
              </a:rPr>
              <a:t>RT simulation </a:t>
            </a:r>
            <a:r>
              <a:rPr kumimoji="1" lang="en-US" altLang="ja-JP" dirty="0" smtClean="0"/>
              <a:t>results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95008" y="4077072"/>
            <a:ext cx="1535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8000"/>
                </a:solidFill>
              </a:rPr>
              <a:t>Cal. </a:t>
            </a:r>
            <a:r>
              <a:rPr kumimoji="1" lang="en-US" altLang="ja-JP" sz="1400" b="1" dirty="0" err="1" smtClean="0">
                <a:solidFill>
                  <a:srgbClr val="008000"/>
                </a:solidFill>
              </a:rPr>
              <a:t>Coef</a:t>
            </a:r>
            <a:r>
              <a:rPr kumimoji="1" lang="en-US" altLang="ja-JP" sz="1400" b="1" dirty="0" smtClean="0">
                <a:solidFill>
                  <a:srgbClr val="008000"/>
                </a:solidFill>
              </a:rPr>
              <a:t>. updated</a:t>
            </a:r>
            <a:endParaRPr kumimoji="1" lang="ja-JP" altLang="en-US" sz="1400" b="1" dirty="0">
              <a:solidFill>
                <a:srgbClr val="00800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899592" y="4136380"/>
            <a:ext cx="216024" cy="72008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7849431" y="2981534"/>
            <a:ext cx="360040" cy="37545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763310" y="4697369"/>
            <a:ext cx="360040" cy="37545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785890" y="3751969"/>
            <a:ext cx="360040" cy="37545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18384" y="724634"/>
            <a:ext cx="6973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Ray-matched AHI/VIIRS DCC: data on 2 September are </a:t>
            </a:r>
            <a:r>
              <a:rPr kumimoji="1" lang="en-US" altLang="ja-JP" sz="2000" u="sng" dirty="0" smtClean="0"/>
              <a:t>included</a:t>
            </a:r>
            <a:endParaRPr kumimoji="1" lang="ja-JP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8489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2015-MSC\高橋行端\Meetings\GSICS\WebMeeting\201602\figs\tseries_himawari8_vnirc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14" b="4445"/>
          <a:stretch/>
        </p:blipFill>
        <p:spPr bwMode="auto">
          <a:xfrm>
            <a:off x="15305" y="4518541"/>
            <a:ext cx="9122791" cy="18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2015-MSC\高橋行端\Meetings\GSICS\WebMeeting\201602\figs\tseries_himawari8_vnirc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2" b="56965"/>
          <a:stretch/>
        </p:blipFill>
        <p:spPr bwMode="auto">
          <a:xfrm>
            <a:off x="21209" y="2737739"/>
            <a:ext cx="9122791" cy="169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99592" y="73768"/>
            <a:ext cx="72008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 smtClean="0"/>
              <a:t>Comparison of multiple calibration </a:t>
            </a:r>
            <a:r>
              <a:rPr lang="en-GB" sz="3200" b="1" dirty="0" smtClean="0"/>
              <a:t>methods</a:t>
            </a:r>
            <a:endParaRPr lang="en-GB" sz="32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3256" y="2812257"/>
            <a:ext cx="7719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Band </a:t>
            </a:r>
            <a:r>
              <a:rPr kumimoji="1" lang="en-US" altLang="ja-JP" sz="1600" b="1" dirty="0" smtClean="0"/>
              <a:t>1</a:t>
            </a:r>
            <a:r>
              <a:rPr kumimoji="1" lang="en-US" altLang="ja-JP" sz="1600" dirty="0" smtClean="0"/>
              <a:t> (0.47</a:t>
            </a:r>
            <a:r>
              <a:rPr kumimoji="1" lang="el-GR" altLang="ja-JP" sz="1600" dirty="0" smtClean="0"/>
              <a:t>μ</a:t>
            </a:r>
            <a:r>
              <a:rPr kumimoji="1" lang="en-US" altLang="ja-JP" sz="1600" dirty="0" smtClean="0"/>
              <a:t>m)                                    </a:t>
            </a:r>
            <a:r>
              <a:rPr lang="en-US" altLang="ja-JP" sz="1600" dirty="0" smtClean="0"/>
              <a:t>Band </a:t>
            </a:r>
            <a:r>
              <a:rPr lang="en-US" altLang="ja-JP" sz="1600" b="1" dirty="0" smtClean="0"/>
              <a:t>2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0.51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                                    Band </a:t>
            </a:r>
            <a:r>
              <a:rPr lang="en-US" altLang="ja-JP" sz="1600" b="1" dirty="0" smtClean="0"/>
              <a:t>3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0.64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</a:t>
            </a:r>
            <a:endParaRPr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9854" y="4604566"/>
            <a:ext cx="7722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Band</a:t>
            </a:r>
            <a:r>
              <a:rPr kumimoji="1" lang="en-US" altLang="ja-JP" sz="1600" b="1" dirty="0" smtClean="0"/>
              <a:t> 4 </a:t>
            </a:r>
            <a:r>
              <a:rPr kumimoji="1" lang="en-US" altLang="ja-JP" sz="1600" dirty="0" smtClean="0"/>
              <a:t>(0.86</a:t>
            </a:r>
            <a:r>
              <a:rPr kumimoji="1" lang="el-GR" altLang="ja-JP" sz="1600" dirty="0" smtClean="0"/>
              <a:t>μ</a:t>
            </a:r>
            <a:r>
              <a:rPr kumimoji="1" lang="en-US" altLang="ja-JP" sz="1600" dirty="0" smtClean="0"/>
              <a:t>m)                                    </a:t>
            </a:r>
            <a:r>
              <a:rPr lang="en-US" altLang="ja-JP" sz="1600" dirty="0" smtClean="0"/>
              <a:t>Band </a:t>
            </a:r>
            <a:r>
              <a:rPr lang="en-US" altLang="ja-JP" sz="1600" b="1" dirty="0" smtClean="0"/>
              <a:t>5</a:t>
            </a:r>
            <a:r>
              <a:rPr lang="en-US" altLang="ja-JP" sz="1600" dirty="0" smtClean="0"/>
              <a:t> (1.6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                                      Band </a:t>
            </a:r>
            <a:r>
              <a:rPr lang="en-US" altLang="ja-JP" sz="1600" b="1" dirty="0" smtClean="0"/>
              <a:t>6</a:t>
            </a:r>
            <a:r>
              <a:rPr lang="en-US" altLang="ja-JP" sz="1600" dirty="0" smtClean="0"/>
              <a:t> (2.3</a:t>
            </a:r>
            <a:r>
              <a:rPr lang="el-GR" altLang="ja-JP" sz="1600" dirty="0" smtClean="0"/>
              <a:t>μ</a:t>
            </a:r>
            <a:r>
              <a:rPr lang="en-US" altLang="ja-JP" sz="1600" dirty="0" smtClean="0"/>
              <a:t>m)</a:t>
            </a:r>
            <a:endParaRPr lang="ja-JP" altLang="en-US" sz="16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8128" y="2361580"/>
            <a:ext cx="80648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Time series of </a:t>
            </a:r>
            <a:r>
              <a:rPr lang="en-US" altLang="ja-JP" dirty="0" smtClean="0">
                <a:solidFill>
                  <a:srgbClr val="006600"/>
                </a:solidFill>
              </a:rPr>
              <a:t>DCC </a:t>
            </a:r>
            <a:r>
              <a:rPr lang="en-US" altLang="ja-JP" dirty="0">
                <a:solidFill>
                  <a:srgbClr val="006600"/>
                </a:solidFill>
              </a:rPr>
              <a:t>from ray-matched </a:t>
            </a:r>
            <a:r>
              <a:rPr lang="en-US" altLang="ja-JP" dirty="0" smtClean="0">
                <a:solidFill>
                  <a:srgbClr val="006600"/>
                </a:solidFill>
              </a:rPr>
              <a:t>data,</a:t>
            </a:r>
            <a:r>
              <a:rPr kumimoji="1" lang="en-US" altLang="ja-JP" dirty="0" smtClean="0">
                <a:solidFill>
                  <a:srgbClr val="0000FF"/>
                </a:solidFill>
              </a:rPr>
              <a:t> Ray-matching </a:t>
            </a:r>
            <a:r>
              <a:rPr kumimoji="1" lang="en-US" altLang="ja-JP" dirty="0" smtClean="0"/>
              <a:t>and </a:t>
            </a:r>
            <a:r>
              <a:rPr kumimoji="1" lang="en-US" altLang="ja-JP" dirty="0" smtClean="0">
                <a:solidFill>
                  <a:srgbClr val="FF0000"/>
                </a:solidFill>
              </a:rPr>
              <a:t>RT simulation results</a:t>
            </a:r>
            <a:r>
              <a:rPr kumimoji="1" lang="en-US" altLang="ja-JP" dirty="0" smtClean="0"/>
              <a:t> 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18384" y="724634"/>
            <a:ext cx="6793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Ray-matched AHI/VIIRS DCC: data on 2 September are </a:t>
            </a:r>
            <a:r>
              <a:rPr kumimoji="1" lang="en-US" altLang="ja-JP" sz="2000" u="sng" dirty="0" smtClean="0"/>
              <a:t>removed</a:t>
            </a:r>
            <a:endParaRPr kumimoji="1" lang="ja-JP" altLang="en-US" sz="2000" u="sng" dirty="0"/>
          </a:p>
        </p:txBody>
      </p:sp>
      <p:sp>
        <p:nvSpPr>
          <p:cNvPr id="12" name="円/楕円 11"/>
          <p:cNvSpPr/>
          <p:nvPr/>
        </p:nvSpPr>
        <p:spPr>
          <a:xfrm>
            <a:off x="7849431" y="3364154"/>
            <a:ext cx="360040" cy="37545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5057409"/>
            <a:ext cx="360040" cy="37545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785890" y="3751969"/>
            <a:ext cx="360040" cy="37545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9552" y="1268760"/>
            <a:ext cx="8301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Discrepancy from other methods: reduced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Band2: discrepancy remains because data on 2 September is not critical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Need to revisit ray-matching implementation at JMA in order to derive stable results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83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MA802B\Desktop\sd_tseri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" b="52617"/>
          <a:stretch/>
        </p:blipFill>
        <p:spPr bwMode="auto">
          <a:xfrm>
            <a:off x="55088" y="2959621"/>
            <a:ext cx="9027658" cy="168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JMA802B\Desktop\sd_tseri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1" b="3377"/>
          <a:stretch/>
        </p:blipFill>
        <p:spPr bwMode="auto">
          <a:xfrm>
            <a:off x="60354" y="4617999"/>
            <a:ext cx="9027658" cy="1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27199" y="3018438"/>
            <a:ext cx="7719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Band </a:t>
            </a:r>
            <a:r>
              <a:rPr kumimoji="1" lang="en-US" altLang="ja-JP" sz="1600" b="1" dirty="0" smtClean="0"/>
              <a:t>1</a:t>
            </a:r>
            <a:r>
              <a:rPr kumimoji="1" lang="en-US" altLang="ja-JP" sz="1600" dirty="0" smtClean="0"/>
              <a:t> (0.47</a:t>
            </a:r>
            <a:r>
              <a:rPr kumimoji="1" lang="el-GR" altLang="ja-JP" sz="1600" dirty="0" smtClean="0"/>
              <a:t>μ</a:t>
            </a:r>
            <a:r>
              <a:rPr kumimoji="1" lang="en-US" altLang="ja-JP" sz="1600" dirty="0" smtClean="0"/>
              <a:t>m)                                    </a:t>
            </a:r>
            <a:r>
              <a:rPr lang="en-US" altLang="ja-JP" sz="1600" dirty="0" smtClean="0"/>
              <a:t>Band </a:t>
            </a:r>
            <a:r>
              <a:rPr lang="en-US" altLang="ja-JP" sz="1600" b="1" dirty="0" smtClean="0"/>
              <a:t>2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0.51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                                    Band </a:t>
            </a:r>
            <a:r>
              <a:rPr lang="en-US" altLang="ja-JP" sz="1600" b="1" dirty="0" smtClean="0"/>
              <a:t>3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0.64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</a:t>
            </a:r>
            <a:endParaRPr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91228" y="4687501"/>
            <a:ext cx="7722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Band</a:t>
            </a:r>
            <a:r>
              <a:rPr kumimoji="1" lang="en-US" altLang="ja-JP" sz="1600" b="1" dirty="0" smtClean="0"/>
              <a:t> 4 </a:t>
            </a:r>
            <a:r>
              <a:rPr kumimoji="1" lang="en-US" altLang="ja-JP" sz="1600" dirty="0" smtClean="0"/>
              <a:t>(0.86</a:t>
            </a:r>
            <a:r>
              <a:rPr kumimoji="1" lang="el-GR" altLang="ja-JP" sz="1600" dirty="0" smtClean="0"/>
              <a:t>μ</a:t>
            </a:r>
            <a:r>
              <a:rPr kumimoji="1" lang="en-US" altLang="ja-JP" sz="1600" dirty="0" smtClean="0"/>
              <a:t>m)                                    </a:t>
            </a:r>
            <a:r>
              <a:rPr lang="en-US" altLang="ja-JP" sz="1600" dirty="0" smtClean="0"/>
              <a:t>Band </a:t>
            </a:r>
            <a:r>
              <a:rPr lang="en-US" altLang="ja-JP" sz="1600" b="1" dirty="0" smtClean="0"/>
              <a:t>5</a:t>
            </a:r>
            <a:r>
              <a:rPr lang="en-US" altLang="ja-JP" sz="1600" dirty="0" smtClean="0"/>
              <a:t> (1.6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                                      Band </a:t>
            </a:r>
            <a:r>
              <a:rPr lang="en-US" altLang="ja-JP" sz="1600" b="1" dirty="0" smtClean="0"/>
              <a:t>6</a:t>
            </a:r>
            <a:r>
              <a:rPr lang="en-US" altLang="ja-JP" sz="1600" dirty="0" smtClean="0"/>
              <a:t> (2.3</a:t>
            </a:r>
            <a:r>
              <a:rPr lang="el-GR" altLang="ja-JP" sz="1600" dirty="0" smtClean="0"/>
              <a:t>μ</a:t>
            </a:r>
            <a:r>
              <a:rPr lang="en-US" altLang="ja-JP" sz="1600" dirty="0" smtClean="0"/>
              <a:t>m)</a:t>
            </a:r>
            <a:endParaRPr lang="ja-JP" altLang="en-US" sz="1600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4402584" y="3645024"/>
            <a:ext cx="0" cy="684000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366642" y="348536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1%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9552" y="798612"/>
            <a:ext cx="8422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ja-JP" sz="1600" dirty="0" smtClean="0"/>
              <a:t>SD </a:t>
            </a:r>
            <a:r>
              <a:rPr lang="en-US" altLang="ja-JP" sz="1600" dirty="0"/>
              <a:t>Observation : ~once every 2 </a:t>
            </a:r>
            <a:r>
              <a:rPr lang="en-US" altLang="ja-JP" sz="1600" dirty="0" smtClean="0"/>
              <a:t>weeks</a:t>
            </a:r>
          </a:p>
          <a:p>
            <a:pPr marL="268288" indent="-268288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ja-JP" sz="1600" dirty="0" smtClean="0"/>
              <a:t>Data before the end of Feb 2015: not reliable due to incorrect inputs for cal. slope calculation</a:t>
            </a:r>
          </a:p>
          <a:p>
            <a:pPr marL="268288" indent="-268288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kumimoji="1" lang="en-US" altLang="ja-JP" sz="1600" dirty="0" smtClean="0"/>
              <a:t>Degradation: ~1% / year in Bands 1-4, not clear in Bands 5 and 6</a:t>
            </a:r>
          </a:p>
          <a:p>
            <a:pPr marL="444500" indent="-177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1600" u="sng" dirty="0" smtClean="0"/>
              <a:t>Generally consistent results with other calibration methods</a:t>
            </a:r>
          </a:p>
          <a:p>
            <a:pPr marL="444500" indent="-177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Degradation of SD wil</a:t>
            </a:r>
            <a:r>
              <a:rPr lang="en-US" altLang="ja-JP" sz="1600" dirty="0"/>
              <a:t>l</a:t>
            </a:r>
            <a:r>
              <a:rPr lang="en-US" altLang="ja-JP" sz="1600" dirty="0" smtClean="0"/>
              <a:t> be evaluated in the near future</a:t>
            </a:r>
            <a:endParaRPr kumimoji="1" lang="en-US" altLang="ja-JP" sz="16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82951" y="2611154"/>
            <a:ext cx="658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Time series of inverse of calibration slope w.r.t. day 1 SD observation</a:t>
            </a:r>
            <a:endParaRPr kumimoji="1" lang="ja-JP" alt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271464" y="252140"/>
            <a:ext cx="5083448" cy="48651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 smtClean="0"/>
              <a:t>AHI solar diffuser calibration</a:t>
            </a:r>
            <a:endParaRPr lang="en-GB" sz="32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3322464" y="2993186"/>
            <a:ext cx="576064" cy="1528634"/>
          </a:xfrm>
          <a:prstGeom prst="rect">
            <a:avLst/>
          </a:prstGeom>
          <a:solidFill>
            <a:srgbClr val="BFBFB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326331" y="2997721"/>
            <a:ext cx="576064" cy="1528634"/>
          </a:xfrm>
          <a:prstGeom prst="rect">
            <a:avLst/>
          </a:prstGeom>
          <a:solidFill>
            <a:srgbClr val="BFBFB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23528" y="4643611"/>
            <a:ext cx="576064" cy="1528634"/>
          </a:xfrm>
          <a:prstGeom prst="rect">
            <a:avLst/>
          </a:prstGeom>
          <a:solidFill>
            <a:srgbClr val="BFBFB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338339" y="4643671"/>
            <a:ext cx="576064" cy="1528634"/>
          </a:xfrm>
          <a:prstGeom prst="rect">
            <a:avLst/>
          </a:prstGeom>
          <a:solidFill>
            <a:srgbClr val="BFBFB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343625" y="2999536"/>
            <a:ext cx="576064" cy="1528634"/>
          </a:xfrm>
          <a:prstGeom prst="rect">
            <a:avLst/>
          </a:prstGeom>
          <a:solidFill>
            <a:srgbClr val="BFBFB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347817" y="4646589"/>
            <a:ext cx="576064" cy="1528634"/>
          </a:xfrm>
          <a:prstGeom prst="rect">
            <a:avLst/>
          </a:prstGeom>
          <a:solidFill>
            <a:srgbClr val="BFBFB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262389"/>
            <a:ext cx="1967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Summary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196401"/>
            <a:ext cx="7540880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ct val="120000"/>
              </a:lnSpc>
            </a:pPr>
            <a:r>
              <a:rPr lang="en-US" altLang="ja-JP" sz="2200" b="1" dirty="0">
                <a:solidFill>
                  <a:srgbClr val="0070C0"/>
                </a:solidFill>
              </a:rPr>
              <a:t>1</a:t>
            </a:r>
            <a:r>
              <a:rPr kumimoji="1" lang="en-US" altLang="ja-JP" sz="2200" b="1" dirty="0" smtClean="0">
                <a:solidFill>
                  <a:srgbClr val="0070C0"/>
                </a:solidFill>
              </a:rPr>
              <a:t>) DCC based on NASA algorithm </a:t>
            </a:r>
            <a:r>
              <a:rPr lang="en-US" altLang="ja-JP" dirty="0" smtClean="0"/>
              <a:t>Stable results in all VNIR bands (0.47, 0.51, 0.64, 0.86, 1.6, 2.3 </a:t>
            </a:r>
            <a:r>
              <a:rPr lang="el-GR" altLang="ja-JP" dirty="0" smtClean="0"/>
              <a:t>μ</a:t>
            </a:r>
            <a:r>
              <a:rPr lang="en-US" altLang="ja-JP" dirty="0" smtClean="0"/>
              <a:t>m)</a:t>
            </a:r>
          </a:p>
          <a:p>
            <a:pPr marL="444500" indent="-266700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444500" algn="l"/>
              </a:tabLst>
            </a:pPr>
            <a:r>
              <a:rPr lang="en-US" altLang="ja-JP" dirty="0" smtClean="0"/>
              <a:t>Difference of DCC statistics over land/ocean will be investigated</a:t>
            </a:r>
          </a:p>
          <a:p>
            <a:pPr marL="444500" indent="-266700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444500" algn="l"/>
              </a:tabLst>
            </a:pPr>
            <a:r>
              <a:rPr lang="en-US" altLang="ja-JP" dirty="0" smtClean="0"/>
              <a:t>MODIS, VIIRS will also be implemented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1253" y="2780928"/>
            <a:ext cx="8602748" cy="1806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200" b="1" dirty="0" smtClean="0">
                <a:solidFill>
                  <a:srgbClr val="0070C0"/>
                </a:solidFill>
              </a:rPr>
              <a:t>2) DCC from Himawari-8/AHI vs. S-NPP/VIIRS ray-matched data</a:t>
            </a:r>
          </a:p>
          <a:p>
            <a:pPr marL="627063" indent="-2714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Show similar trends other calibration </a:t>
            </a:r>
            <a:r>
              <a:rPr lang="en-US" altLang="ja-JP" dirty="0" smtClean="0"/>
              <a:t>methods: ray-matching </a:t>
            </a:r>
            <a:r>
              <a:rPr lang="en-US" altLang="ja-JP" dirty="0" smtClean="0"/>
              <a:t>incl. water clouds pixels, RT simulation, solar </a:t>
            </a:r>
            <a:r>
              <a:rPr lang="en-US" altLang="ja-JP" dirty="0" smtClean="0"/>
              <a:t>diffuser</a:t>
            </a:r>
          </a:p>
          <a:p>
            <a:pPr marL="803275" indent="-2603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dirty="0" smtClean="0"/>
              <a:t>DCC method could be applicable to all AHI VNIR bands</a:t>
            </a:r>
            <a:endParaRPr lang="en-US" altLang="ja-JP" dirty="0" smtClean="0"/>
          </a:p>
          <a:p>
            <a:pPr marL="630238" indent="-2714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Implementation will be revisited to derive stable results</a:t>
            </a:r>
            <a:endParaRPr lang="en-US" altLang="ja-JP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584" y="5112538"/>
            <a:ext cx="6306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To continue comparison of multiple calibration methods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To integrate </a:t>
            </a:r>
            <a:r>
              <a:rPr kumimoji="1" lang="en-US" altLang="ja-JP" sz="2000" dirty="0" smtClean="0"/>
              <a:t>calibration methods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3568" y="4725144"/>
            <a:ext cx="5774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Future </a:t>
            </a:r>
            <a:r>
              <a:rPr kumimoji="1" lang="en-US" altLang="ja-JP" sz="2400" dirty="0" smtClean="0"/>
              <a:t>plans for all VNIR calibration methods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307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0682" y="940897"/>
            <a:ext cx="830802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200" b="1" dirty="0">
                <a:solidFill>
                  <a:srgbClr val="0070C0"/>
                </a:solidFill>
              </a:rPr>
              <a:t>1</a:t>
            </a:r>
            <a:r>
              <a:rPr kumimoji="1" lang="en-US" altLang="ja-JP" sz="2200" b="1" dirty="0" smtClean="0">
                <a:solidFill>
                  <a:srgbClr val="0070C0"/>
                </a:solidFill>
              </a:rPr>
              <a:t>) DCC </a:t>
            </a:r>
            <a:r>
              <a:rPr kumimoji="1" lang="en-US" altLang="ja-JP" sz="2200" b="1" dirty="0" smtClean="0">
                <a:solidFill>
                  <a:srgbClr val="0070C0"/>
                </a:solidFill>
              </a:rPr>
              <a:t>selected using GSICS standard algorithm (“standard DCC”)</a:t>
            </a:r>
            <a:endParaRPr kumimoji="1" lang="en-US" altLang="ja-JP" sz="2200" b="1" dirty="0" smtClean="0">
              <a:solidFill>
                <a:srgbClr val="0070C0"/>
              </a:solidFill>
            </a:endParaRPr>
          </a:p>
          <a:p>
            <a:pPr marL="627063" indent="-2714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Based on </a:t>
            </a:r>
            <a:r>
              <a:rPr lang="en-US" altLang="ja-JP" dirty="0" err="1" smtClean="0"/>
              <a:t>Doelling</a:t>
            </a:r>
            <a:r>
              <a:rPr lang="en-US" altLang="ja-JP" dirty="0" smtClean="0"/>
              <a:t> et al. (2011)</a:t>
            </a:r>
          </a:p>
          <a:p>
            <a:pPr marL="812800" indent="-279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SSP </a:t>
            </a:r>
            <a:r>
              <a:rPr lang="en-US" altLang="ja-JP" sz="1600" b="1" dirty="0"/>
              <a:t>+/- 20 </a:t>
            </a:r>
            <a:r>
              <a:rPr lang="en-US" altLang="ja-JP" sz="1600" dirty="0" smtClean="0"/>
              <a:t>deg.</a:t>
            </a:r>
            <a:r>
              <a:rPr lang="en-US" altLang="ja-JP" sz="1600" b="1" dirty="0" smtClean="0"/>
              <a:t> </a:t>
            </a:r>
            <a:r>
              <a:rPr lang="en-US" altLang="ja-JP" sz="1600" dirty="0"/>
              <a:t>(20S-20N, </a:t>
            </a:r>
            <a:r>
              <a:rPr lang="en-US" altLang="ja-JP" sz="1600" dirty="0" smtClean="0"/>
              <a:t>120.7E-160.7E), IR (Band13</a:t>
            </a:r>
            <a:r>
              <a:rPr lang="en-US" altLang="ja-JP" sz="1600" dirty="0"/>
              <a:t>: 10.4</a:t>
            </a:r>
            <a:r>
              <a:rPr lang="el-GR" altLang="ja-JP" sz="1600" dirty="0"/>
              <a:t>μ</a:t>
            </a:r>
            <a:r>
              <a:rPr lang="en-US" altLang="ja-JP" sz="1600" dirty="0"/>
              <a:t>m) &lt; </a:t>
            </a:r>
            <a:r>
              <a:rPr lang="en-US" altLang="ja-JP" sz="1600" b="1" dirty="0" smtClean="0"/>
              <a:t>205K</a:t>
            </a:r>
            <a:r>
              <a:rPr lang="en-US" altLang="ja-JP" sz="1600" dirty="0" smtClean="0"/>
              <a:t>, solar/satellite viewing angle &lt; </a:t>
            </a:r>
            <a:r>
              <a:rPr lang="en-US" altLang="ja-JP" sz="1600" b="1" dirty="0" smtClean="0"/>
              <a:t>40 </a:t>
            </a:r>
            <a:r>
              <a:rPr lang="en-US" altLang="ja-JP" sz="1600" dirty="0" smtClean="0"/>
              <a:t>deg., Smoothed </a:t>
            </a:r>
            <a:r>
              <a:rPr lang="en-US" altLang="ja-JP" sz="1600" dirty="0"/>
              <a:t>pixels based on 3x3 pixels </a:t>
            </a:r>
            <a:r>
              <a:rPr lang="en-US" altLang="ja-JP" sz="1600" dirty="0" err="1" smtClean="0"/>
              <a:t>stdv</a:t>
            </a:r>
            <a:endParaRPr lang="en-US" altLang="ja-JP" sz="1600" dirty="0" smtClean="0"/>
          </a:p>
          <a:p>
            <a:pPr marL="627063" indent="-2714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b="1" dirty="0" smtClean="0"/>
              <a:t>Hu BRDF</a:t>
            </a:r>
          </a:p>
          <a:p>
            <a:pPr marL="627063" indent="-2714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S-NPP/VIIRS: </a:t>
            </a:r>
            <a:r>
              <a:rPr lang="en-US" altLang="ja-JP" u="sng" dirty="0" smtClean="0"/>
              <a:t>not implemented yet</a:t>
            </a:r>
            <a:endParaRPr kumimoji="1" lang="ja-JP" altLang="en-US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645" y="3009652"/>
            <a:ext cx="9150518" cy="1717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000" b="1" dirty="0" smtClean="0">
                <a:solidFill>
                  <a:srgbClr val="0070C0"/>
                </a:solidFill>
              </a:rPr>
              <a:t>2) DCC from Himawari-8/AHI vs. S-NPP/VIIRS ray-matched 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data (“ray-matched DCC”)</a:t>
            </a:r>
            <a:endParaRPr kumimoji="1" lang="en-US" altLang="ja-JP" sz="2000" b="1" dirty="0" smtClean="0">
              <a:solidFill>
                <a:srgbClr val="0070C0"/>
              </a:solidFill>
            </a:endParaRPr>
          </a:p>
          <a:p>
            <a:pPr marL="627063" indent="-2714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Based on </a:t>
            </a:r>
            <a:r>
              <a:rPr lang="en-US" altLang="ja-JP" dirty="0" err="1" smtClean="0"/>
              <a:t>Doelling</a:t>
            </a:r>
            <a:r>
              <a:rPr lang="en-US" altLang="ja-JP" dirty="0" smtClean="0"/>
              <a:t> </a:t>
            </a:r>
            <a:r>
              <a:rPr lang="en-US" altLang="ja-JP" dirty="0" smtClean="0"/>
              <a:t>et al</a:t>
            </a:r>
            <a:r>
              <a:rPr lang="en-US" altLang="ja-JP" dirty="0" smtClean="0"/>
              <a:t>. (2011</a:t>
            </a:r>
            <a:r>
              <a:rPr lang="en-US" altLang="ja-JP" dirty="0" smtClean="0"/>
              <a:t>)</a:t>
            </a:r>
          </a:p>
          <a:p>
            <a:pPr marL="804863" indent="-2730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 err="1" smtClean="0"/>
              <a:t>Δt</a:t>
            </a:r>
            <a:r>
              <a:rPr lang="en-US" altLang="ja-JP" sz="1600" dirty="0" smtClean="0"/>
              <a:t> &lt; </a:t>
            </a:r>
            <a:r>
              <a:rPr lang="en-US" altLang="ja-JP" sz="1600" b="1" dirty="0" smtClean="0"/>
              <a:t>5 minutes</a:t>
            </a:r>
            <a:r>
              <a:rPr lang="en-US" altLang="ja-JP" sz="1600" dirty="0" smtClean="0"/>
              <a:t>,</a:t>
            </a:r>
            <a:r>
              <a:rPr lang="en-US" altLang="ja-JP" sz="1600" b="1" dirty="0" smtClean="0"/>
              <a:t> </a:t>
            </a:r>
            <a:r>
              <a:rPr lang="en-US" altLang="ja-JP" sz="1600" dirty="0" smtClean="0"/>
              <a:t>difference of solar/satellite zenith angle, azimuth angle &lt; </a:t>
            </a:r>
            <a:r>
              <a:rPr lang="en-US" altLang="ja-JP" sz="1600" b="1" dirty="0" smtClean="0"/>
              <a:t>10 deg.</a:t>
            </a:r>
            <a:r>
              <a:rPr lang="en-US" altLang="ja-JP" sz="1600" dirty="0" smtClean="0"/>
              <a:t>, etc</a:t>
            </a:r>
            <a:r>
              <a:rPr lang="en-US" altLang="ja-JP" sz="1600" dirty="0" smtClean="0"/>
              <a:t>.</a:t>
            </a:r>
          </a:p>
          <a:p>
            <a:pPr marL="804863" indent="-2730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Spatial averaging (e.g. 0.5 deg. bin) is NOT applied</a:t>
            </a:r>
            <a:endParaRPr lang="en-US" altLang="ja-JP" sz="1600" dirty="0" smtClean="0"/>
          </a:p>
          <a:p>
            <a:pPr marL="627063" indent="-2714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SBAF for DCC (derived from NASA Langley SBAF website) 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511588"/>
              </p:ext>
            </p:extLst>
          </p:nvPr>
        </p:nvGraphicFramePr>
        <p:xfrm>
          <a:off x="971600" y="5116143"/>
          <a:ext cx="7371917" cy="1158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83284"/>
                <a:gridCol w="936104"/>
                <a:gridCol w="936104"/>
                <a:gridCol w="936104"/>
                <a:gridCol w="936104"/>
                <a:gridCol w="1008112"/>
                <a:gridCol w="936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Himawari-8/AHI</a:t>
                      </a:r>
                      <a:endParaRPr kumimoji="1" lang="ja-JP" altLang="en-US" sz="16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Band1</a:t>
                      </a:r>
                    </a:p>
                    <a:p>
                      <a:pPr algn="ctr"/>
                      <a:r>
                        <a:rPr kumimoji="1" lang="en-US" altLang="ja-JP" sz="1600" b="0" dirty="0" smtClean="0"/>
                        <a:t>(0.47)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Band2</a:t>
                      </a:r>
                    </a:p>
                    <a:p>
                      <a:pPr algn="ctr"/>
                      <a:r>
                        <a:rPr kumimoji="1" lang="en-US" altLang="ja-JP" sz="1600" b="0" dirty="0" smtClean="0"/>
                        <a:t>(0.51)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Band3</a:t>
                      </a:r>
                    </a:p>
                    <a:p>
                      <a:pPr algn="ctr"/>
                      <a:r>
                        <a:rPr kumimoji="1" lang="en-US" altLang="ja-JP" sz="1600" b="0" dirty="0" smtClean="0"/>
                        <a:t>(0.64)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Band4</a:t>
                      </a:r>
                    </a:p>
                    <a:p>
                      <a:pPr algn="ctr"/>
                      <a:r>
                        <a:rPr kumimoji="1" lang="en-US" altLang="ja-JP" sz="1600" b="0" dirty="0" smtClean="0"/>
                        <a:t>(0.86)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Band5</a:t>
                      </a:r>
                    </a:p>
                    <a:p>
                      <a:pPr algn="ctr"/>
                      <a:r>
                        <a:rPr kumimoji="1" lang="en-US" altLang="ja-JP" sz="1600" b="0" dirty="0" smtClean="0"/>
                        <a:t>(1.6)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/>
                        <a:t>Band6</a:t>
                      </a:r>
                    </a:p>
                    <a:p>
                      <a:pPr algn="ctr"/>
                      <a:r>
                        <a:rPr kumimoji="1" lang="en-US" altLang="ja-JP" sz="1600" b="0" dirty="0" smtClean="0"/>
                        <a:t>(2.3)</a:t>
                      </a:r>
                      <a:endParaRPr kumimoji="1" lang="ja-JP" alt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S-NPP/VIIRS</a:t>
                      </a:r>
                      <a:endParaRPr kumimoji="1" lang="ja-JP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M3 (0.488)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M3 (0.488)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I1 (0.640)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M7 (0.865)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M10 (1.61)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M11 (2.25)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971600" y="241484"/>
            <a:ext cx="7538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DCC data used in this study (Mar.-Dec. 2015)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98900" y="4756103"/>
            <a:ext cx="3152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Channels used for inter-comparison</a:t>
            </a:r>
            <a:endParaRPr kumimoji="1" lang="ja-JP" altLang="en-US" sz="160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5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4099" name="Picture 3" descr="C:\Users\JMA802B\Desktop\fig\hist_stat_h8_ch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8" r="4764" b="3052"/>
          <a:stretch/>
        </p:blipFill>
        <p:spPr bwMode="auto">
          <a:xfrm>
            <a:off x="32529" y="1067024"/>
            <a:ext cx="3017250" cy="273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MA802B\Desktop\fig\hist_stat_h8_ch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9800" r="5262" b="2888"/>
          <a:stretch/>
        </p:blipFill>
        <p:spPr bwMode="auto">
          <a:xfrm>
            <a:off x="3174704" y="1040436"/>
            <a:ext cx="2801861" cy="27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MA802B\Desktop\fig\hist_stat_h8_ch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" t="9800" r="4488" b="2889"/>
          <a:stretch/>
        </p:blipFill>
        <p:spPr bwMode="auto">
          <a:xfrm>
            <a:off x="6113312" y="1026148"/>
            <a:ext cx="2851176" cy="27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MA802B\Desktop\fig\hist_stat_h8_ch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8" r="5078" b="8172"/>
          <a:stretch/>
        </p:blipFill>
        <p:spPr bwMode="auto">
          <a:xfrm>
            <a:off x="35496" y="3679660"/>
            <a:ext cx="3007315" cy="25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JMA802B\Desktop\fig\hist_stat_h8_ch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" t="11100" r="4725" b="8975"/>
          <a:stretch/>
        </p:blipFill>
        <p:spPr bwMode="auto">
          <a:xfrm>
            <a:off x="3146696" y="3693390"/>
            <a:ext cx="2859917" cy="253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MA802B\Desktop\fig\hist_stat_h8_ch6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11452" r="5071" b="9250"/>
          <a:stretch/>
        </p:blipFill>
        <p:spPr bwMode="auto">
          <a:xfrm>
            <a:off x="6100160" y="3713265"/>
            <a:ext cx="2847953" cy="25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928168" y="6130806"/>
            <a:ext cx="1563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Radiance [W/m</a:t>
            </a:r>
            <a:r>
              <a:rPr kumimoji="1" lang="en-US" altLang="ja-JP" sz="1100" baseline="30000" dirty="0" smtClean="0"/>
              <a:t>2</a:t>
            </a:r>
            <a:r>
              <a:rPr kumimoji="1" lang="en-US" altLang="ja-JP" sz="1100" dirty="0" smtClean="0"/>
              <a:t>/</a:t>
            </a:r>
            <a:r>
              <a:rPr kumimoji="1" lang="en-US" altLang="ja-JP" sz="1100" dirty="0" err="1" smtClean="0"/>
              <a:t>sr</a:t>
            </a:r>
            <a:r>
              <a:rPr kumimoji="1" lang="en-US" altLang="ja-JP" sz="1100" dirty="0" smtClean="0"/>
              <a:t>/um]</a:t>
            </a:r>
            <a:endParaRPr kumimoji="1" lang="ja-JP" altLang="en-US" sz="11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80496" y="6133528"/>
            <a:ext cx="1563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Radiance [W/m</a:t>
            </a:r>
            <a:r>
              <a:rPr kumimoji="1" lang="en-US" altLang="ja-JP" sz="1100" baseline="30000" dirty="0" smtClean="0"/>
              <a:t>2</a:t>
            </a:r>
            <a:r>
              <a:rPr kumimoji="1" lang="en-US" altLang="ja-JP" sz="1100" dirty="0" smtClean="0"/>
              <a:t>/</a:t>
            </a:r>
            <a:r>
              <a:rPr kumimoji="1" lang="en-US" altLang="ja-JP" sz="1100" dirty="0" err="1" smtClean="0"/>
              <a:t>sr</a:t>
            </a:r>
            <a:r>
              <a:rPr kumimoji="1" lang="en-US" altLang="ja-JP" sz="1100" dirty="0" smtClean="0"/>
              <a:t>/um]</a:t>
            </a:r>
            <a:endParaRPr kumimoji="1" lang="ja-JP" altLang="en-US" sz="11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81744" y="6147816"/>
            <a:ext cx="1563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Radiance [W/m</a:t>
            </a:r>
            <a:r>
              <a:rPr kumimoji="1" lang="en-US" altLang="ja-JP" sz="1100" baseline="30000" dirty="0" smtClean="0"/>
              <a:t>2</a:t>
            </a:r>
            <a:r>
              <a:rPr kumimoji="1" lang="en-US" altLang="ja-JP" sz="1100" dirty="0" smtClean="0"/>
              <a:t>/</a:t>
            </a:r>
            <a:r>
              <a:rPr kumimoji="1" lang="en-US" altLang="ja-JP" sz="1100" dirty="0" err="1" smtClean="0"/>
              <a:t>sr</a:t>
            </a:r>
            <a:r>
              <a:rPr kumimoji="1" lang="en-US" altLang="ja-JP" sz="1100" dirty="0" smtClean="0"/>
              <a:t>/um]</a:t>
            </a:r>
            <a:endParaRPr kumimoji="1" lang="ja-JP" altLang="en-US" sz="11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87624" y="202928"/>
            <a:ext cx="649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/>
              <a:t>“Standard </a:t>
            </a:r>
            <a:r>
              <a:rPr lang="en-US" altLang="ja-JP" sz="2600" dirty="0" smtClean="0"/>
              <a:t>DCC” : </a:t>
            </a:r>
            <a:r>
              <a:rPr lang="en-US" altLang="ja-JP" sz="2800" dirty="0" smtClean="0"/>
              <a:t>monthly AHI radiance PDFs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75656" y="1109888"/>
            <a:ext cx="7443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Band </a:t>
            </a:r>
            <a:r>
              <a:rPr kumimoji="1" lang="en-US" altLang="ja-JP" sz="1600" b="1" dirty="0" smtClean="0"/>
              <a:t>1</a:t>
            </a:r>
            <a:r>
              <a:rPr kumimoji="1" lang="en-US" altLang="ja-JP" sz="1600" dirty="0" smtClean="0"/>
              <a:t> (0.47</a:t>
            </a:r>
            <a:r>
              <a:rPr kumimoji="1" lang="el-GR" altLang="ja-JP" sz="1600" dirty="0" smtClean="0"/>
              <a:t>μ</a:t>
            </a:r>
            <a:r>
              <a:rPr kumimoji="1" lang="en-US" altLang="ja-JP" sz="1600" dirty="0" smtClean="0"/>
              <a:t>m)                                 </a:t>
            </a:r>
            <a:r>
              <a:rPr lang="en-US" altLang="ja-JP" sz="1600" dirty="0" smtClean="0"/>
              <a:t>Band </a:t>
            </a:r>
            <a:r>
              <a:rPr lang="en-US" altLang="ja-JP" sz="1600" b="1" dirty="0" smtClean="0"/>
              <a:t>2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0.51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                                   Band </a:t>
            </a:r>
            <a:r>
              <a:rPr lang="en-US" altLang="ja-JP" sz="1600" b="1" dirty="0" smtClean="0"/>
              <a:t>3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0.64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</a:t>
            </a:r>
            <a:endParaRPr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06720" y="3679590"/>
            <a:ext cx="7380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Band</a:t>
            </a:r>
            <a:r>
              <a:rPr kumimoji="1" lang="en-US" altLang="ja-JP" sz="1600" b="1" dirty="0" smtClean="0"/>
              <a:t> 4 </a:t>
            </a:r>
            <a:r>
              <a:rPr kumimoji="1" lang="en-US" altLang="ja-JP" sz="1600" dirty="0" smtClean="0"/>
              <a:t>(0.86</a:t>
            </a:r>
            <a:r>
              <a:rPr kumimoji="1" lang="el-GR" altLang="ja-JP" sz="1600" dirty="0" smtClean="0"/>
              <a:t>μ</a:t>
            </a:r>
            <a:r>
              <a:rPr kumimoji="1" lang="en-US" altLang="ja-JP" sz="1600" dirty="0" smtClean="0"/>
              <a:t>m)                                 </a:t>
            </a:r>
            <a:r>
              <a:rPr lang="en-US" altLang="ja-JP" sz="1600" dirty="0"/>
              <a:t>Band </a:t>
            </a:r>
            <a:r>
              <a:rPr lang="en-US" altLang="ja-JP" sz="1600" b="1" dirty="0" smtClean="0"/>
              <a:t>5</a:t>
            </a:r>
            <a:r>
              <a:rPr lang="en-US" altLang="ja-JP" sz="1600" dirty="0" smtClean="0"/>
              <a:t> (1.6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                                   Band </a:t>
            </a:r>
            <a:r>
              <a:rPr lang="en-US" altLang="ja-JP" sz="1600" b="1" dirty="0" smtClean="0"/>
              <a:t>6</a:t>
            </a:r>
            <a:r>
              <a:rPr lang="en-US" altLang="ja-JP" sz="1600" dirty="0" smtClean="0"/>
              <a:t> (2.3</a:t>
            </a:r>
            <a:r>
              <a:rPr lang="el-GR" altLang="ja-JP" sz="1600" dirty="0" smtClean="0"/>
              <a:t>μ</a:t>
            </a:r>
            <a:r>
              <a:rPr lang="en-US" altLang="ja-JP" sz="1600" dirty="0" smtClean="0"/>
              <a:t>m)</a:t>
            </a:r>
            <a:endParaRPr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43980" y="2180150"/>
            <a:ext cx="1239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Data before calibration slope updates</a:t>
            </a:r>
            <a:endParaRPr kumimoji="1" lang="ja-JP" altLang="en-US" sz="1400" dirty="0"/>
          </a:p>
        </p:txBody>
      </p:sp>
      <p:sp>
        <p:nvSpPr>
          <p:cNvPr id="5" name="正方形/長方形 4"/>
          <p:cNvSpPr/>
          <p:nvPr/>
        </p:nvSpPr>
        <p:spPr>
          <a:xfrm>
            <a:off x="6393318" y="2233550"/>
            <a:ext cx="1072642" cy="6318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7465960" y="2233550"/>
            <a:ext cx="202384" cy="175695"/>
          </a:xfrm>
          <a:prstGeom prst="line">
            <a:avLst/>
          </a:prstGeom>
          <a:ln w="254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54796" y="2549482"/>
            <a:ext cx="7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stable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65217" y="2564904"/>
            <a:ext cx="7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stable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145737" y="2564904"/>
            <a:ext cx="7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stable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611487" y="5363924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s</a:t>
            </a:r>
            <a:r>
              <a:rPr lang="en-US" altLang="ja-JP" sz="1600" dirty="0" smtClean="0">
                <a:solidFill>
                  <a:srgbClr val="FF0000"/>
                </a:solidFill>
              </a:rPr>
              <a:t>easonality?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03175" y="5373216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s</a:t>
            </a:r>
            <a:r>
              <a:rPr lang="en-US" altLang="ja-JP" sz="1600" dirty="0" smtClean="0">
                <a:solidFill>
                  <a:srgbClr val="FF0000"/>
                </a:solidFill>
              </a:rPr>
              <a:t>easonality?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9552" y="5363924"/>
            <a:ext cx="7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stable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015-MSC\高橋行端\Meetings\GSICS\WebMeeting\201602\figs\Himawari8+AHI+B01_RA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t="16389" r="13417" b="5833"/>
          <a:stretch/>
        </p:blipFill>
        <p:spPr bwMode="auto">
          <a:xfrm>
            <a:off x="257782" y="3113603"/>
            <a:ext cx="2883185" cy="12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2015-MSC\高橋行端\Meetings\GSICS\WebMeeting\201602\figs\Himawari8+AHI+B02_RA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16389" r="13417" b="5555"/>
          <a:stretch/>
        </p:blipFill>
        <p:spPr bwMode="auto">
          <a:xfrm>
            <a:off x="3246754" y="3091439"/>
            <a:ext cx="2892139" cy="12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2015-MSC\高橋行端\Meetings\GSICS\WebMeeting\201602\figs\Himawari8+AHI+B03_RA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16389" r="13672" b="5277"/>
          <a:stretch/>
        </p:blipFill>
        <p:spPr bwMode="auto">
          <a:xfrm>
            <a:off x="6193247" y="3078941"/>
            <a:ext cx="2878882" cy="12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2015-MSC\高橋行端\Meetings\GSICS\WebMeeting\201602\figs\Himawari8+AHI+B04_RA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16945" r="13803" b="5833"/>
          <a:stretch/>
        </p:blipFill>
        <p:spPr bwMode="auto">
          <a:xfrm>
            <a:off x="252958" y="4752519"/>
            <a:ext cx="2874405" cy="124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2015-MSC\高橋行端\Meetings\GSICS\WebMeeting\201602\figs\Himawari8+AHI+B05_RA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17222" r="13802" b="5278"/>
          <a:stretch/>
        </p:blipFill>
        <p:spPr bwMode="auto">
          <a:xfrm>
            <a:off x="3277294" y="4762215"/>
            <a:ext cx="2878882" cy="124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2015-MSC\高橋行端\Meetings\GSICS\WebMeeting\201602\figs\Himawari8+AHI+B06_RAC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17342" r="13809" b="5631"/>
          <a:stretch/>
        </p:blipFill>
        <p:spPr bwMode="auto">
          <a:xfrm>
            <a:off x="6215827" y="4774561"/>
            <a:ext cx="2870775" cy="12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7009" y="2825714"/>
            <a:ext cx="8873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AHI</a:t>
            </a:r>
            <a:r>
              <a:rPr kumimoji="1" lang="en-US" altLang="ja-JP" sz="1200" dirty="0" smtClean="0"/>
              <a:t> </a:t>
            </a:r>
            <a:r>
              <a:rPr kumimoji="1" lang="en-US" altLang="ja-JP" sz="1200" dirty="0" smtClean="0"/>
              <a:t>Band1 (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0.47</a:t>
            </a:r>
            <a:r>
              <a:rPr kumimoji="1" lang="el-GR" altLang="ja-JP" sz="1200" dirty="0" smtClean="0"/>
              <a:t>μ</a:t>
            </a:r>
            <a:r>
              <a:rPr kumimoji="1" lang="en-US" altLang="ja-JP" sz="1200" dirty="0" smtClean="0"/>
              <a:t>m), </a:t>
            </a:r>
            <a:r>
              <a:rPr kumimoji="1" lang="en-US" altLang="ja-JP" sz="1200" dirty="0" smtClean="0">
                <a:solidFill>
                  <a:srgbClr val="0000FF"/>
                </a:solidFill>
              </a:rPr>
              <a:t>VIIRS</a:t>
            </a:r>
            <a:r>
              <a:rPr kumimoji="1" lang="en-US" altLang="ja-JP" sz="1200" dirty="0" smtClean="0"/>
              <a:t> </a:t>
            </a:r>
            <a:r>
              <a:rPr lang="en-US" altLang="ja-JP" sz="1200" dirty="0" smtClean="0"/>
              <a:t>M3 (</a:t>
            </a:r>
            <a:r>
              <a:rPr lang="en-US" altLang="ja-JP" sz="1200" dirty="0" smtClean="0">
                <a:solidFill>
                  <a:srgbClr val="0000FF"/>
                </a:solidFill>
              </a:rPr>
              <a:t>0.488</a:t>
            </a:r>
            <a:r>
              <a:rPr lang="en-US" altLang="ja-JP" sz="1200" dirty="0" smtClean="0"/>
              <a:t> </a:t>
            </a:r>
            <a:r>
              <a:rPr lang="el-GR" altLang="ja-JP" sz="1200" dirty="0"/>
              <a:t>μ</a:t>
            </a:r>
            <a:r>
              <a:rPr lang="en-US" altLang="ja-JP" sz="1200" dirty="0" smtClean="0"/>
              <a:t>m)           </a:t>
            </a:r>
            <a:r>
              <a:rPr lang="en-US" altLang="ja-JP" sz="1200" dirty="0" smtClean="0">
                <a:solidFill>
                  <a:srgbClr val="FF0000"/>
                </a:solidFill>
              </a:rPr>
              <a:t>AHI</a:t>
            </a:r>
            <a:r>
              <a:rPr lang="en-US" altLang="ja-JP" sz="1200" dirty="0" smtClean="0"/>
              <a:t> Band2 </a:t>
            </a:r>
            <a:r>
              <a:rPr lang="en-US" altLang="ja-JP" sz="1200" dirty="0"/>
              <a:t>(</a:t>
            </a:r>
            <a:r>
              <a:rPr lang="en-US" altLang="ja-JP" sz="1200" dirty="0" smtClean="0">
                <a:solidFill>
                  <a:srgbClr val="FF0000"/>
                </a:solidFill>
              </a:rPr>
              <a:t>0.51</a:t>
            </a:r>
            <a:r>
              <a:rPr lang="el-GR" altLang="ja-JP" sz="1200" dirty="0" smtClean="0"/>
              <a:t>μ</a:t>
            </a:r>
            <a:r>
              <a:rPr lang="en-US" altLang="ja-JP" sz="1200" dirty="0"/>
              <a:t>m), </a:t>
            </a:r>
            <a:r>
              <a:rPr lang="en-US" altLang="ja-JP" sz="1200" dirty="0">
                <a:solidFill>
                  <a:srgbClr val="0000FF"/>
                </a:solidFill>
              </a:rPr>
              <a:t>VIIRS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M3 (</a:t>
            </a:r>
            <a:r>
              <a:rPr lang="en-US" altLang="ja-JP" sz="1200" dirty="0" smtClean="0">
                <a:solidFill>
                  <a:srgbClr val="0000FF"/>
                </a:solidFill>
              </a:rPr>
              <a:t>0.488</a:t>
            </a:r>
            <a:r>
              <a:rPr lang="en-US" altLang="ja-JP" sz="1200" dirty="0" smtClean="0"/>
              <a:t> </a:t>
            </a:r>
            <a:r>
              <a:rPr lang="el-GR" altLang="ja-JP" sz="1200" dirty="0"/>
              <a:t>μ</a:t>
            </a:r>
            <a:r>
              <a:rPr lang="en-US" altLang="ja-JP" sz="1200" dirty="0" smtClean="0"/>
              <a:t>m)              </a:t>
            </a:r>
            <a:r>
              <a:rPr lang="en-US" altLang="ja-JP" sz="1200" dirty="0" smtClean="0">
                <a:solidFill>
                  <a:srgbClr val="FF0000"/>
                </a:solidFill>
              </a:rPr>
              <a:t>AHI</a:t>
            </a:r>
            <a:r>
              <a:rPr lang="en-US" altLang="ja-JP" sz="1200" dirty="0" smtClean="0"/>
              <a:t> Band3 </a:t>
            </a:r>
            <a:r>
              <a:rPr lang="en-US" altLang="ja-JP" sz="1200" dirty="0"/>
              <a:t>(</a:t>
            </a:r>
            <a:r>
              <a:rPr lang="en-US" altLang="ja-JP" sz="1200" dirty="0" smtClean="0">
                <a:solidFill>
                  <a:srgbClr val="FF0000"/>
                </a:solidFill>
              </a:rPr>
              <a:t>0.64</a:t>
            </a:r>
            <a:r>
              <a:rPr lang="el-GR" altLang="ja-JP" sz="1200" dirty="0" smtClean="0"/>
              <a:t>μ</a:t>
            </a:r>
            <a:r>
              <a:rPr lang="en-US" altLang="ja-JP" sz="1200" dirty="0"/>
              <a:t>m), </a:t>
            </a:r>
            <a:r>
              <a:rPr lang="en-US" altLang="ja-JP" sz="1200" dirty="0">
                <a:solidFill>
                  <a:srgbClr val="0000FF"/>
                </a:solidFill>
              </a:rPr>
              <a:t>VIIRS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I1 (</a:t>
            </a:r>
            <a:r>
              <a:rPr lang="en-US" altLang="ja-JP" sz="1200" dirty="0" smtClean="0">
                <a:solidFill>
                  <a:srgbClr val="0000FF"/>
                </a:solidFill>
              </a:rPr>
              <a:t>0.640</a:t>
            </a:r>
            <a:r>
              <a:rPr lang="en-US" altLang="ja-JP" sz="1200" dirty="0" smtClean="0"/>
              <a:t> </a:t>
            </a:r>
            <a:r>
              <a:rPr lang="el-GR" altLang="ja-JP" sz="1200" dirty="0"/>
              <a:t>μ</a:t>
            </a:r>
            <a:r>
              <a:rPr lang="en-US" altLang="ja-JP" sz="1200" dirty="0"/>
              <a:t>m</a:t>
            </a:r>
            <a:r>
              <a:rPr lang="en-US" altLang="ja-JP" sz="1200" dirty="0" smtClean="0"/>
              <a:t>)</a:t>
            </a:r>
            <a:endParaRPr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8794" y="4458519"/>
            <a:ext cx="8873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AHI</a:t>
            </a:r>
            <a:r>
              <a:rPr kumimoji="1" lang="en-US" altLang="ja-JP" sz="1200" dirty="0" smtClean="0"/>
              <a:t> Band4 (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0.86</a:t>
            </a:r>
            <a:r>
              <a:rPr kumimoji="1" lang="el-GR" altLang="ja-JP" sz="1200" dirty="0" smtClean="0"/>
              <a:t>μ</a:t>
            </a:r>
            <a:r>
              <a:rPr kumimoji="1" lang="en-US" altLang="ja-JP" sz="1200" dirty="0" smtClean="0"/>
              <a:t>m), </a:t>
            </a:r>
            <a:r>
              <a:rPr kumimoji="1" lang="en-US" altLang="ja-JP" sz="1200" dirty="0" smtClean="0">
                <a:solidFill>
                  <a:srgbClr val="0000FF"/>
                </a:solidFill>
              </a:rPr>
              <a:t>VIIRS</a:t>
            </a:r>
            <a:r>
              <a:rPr kumimoji="1" lang="en-US" altLang="ja-JP" sz="1200" dirty="0" smtClean="0"/>
              <a:t> </a:t>
            </a:r>
            <a:r>
              <a:rPr lang="en-US" altLang="ja-JP" sz="1200" dirty="0" smtClean="0"/>
              <a:t>M7 (</a:t>
            </a:r>
            <a:r>
              <a:rPr lang="en-US" altLang="ja-JP" sz="1200" dirty="0" smtClean="0">
                <a:solidFill>
                  <a:srgbClr val="0000FF"/>
                </a:solidFill>
              </a:rPr>
              <a:t>0.865</a:t>
            </a:r>
            <a:r>
              <a:rPr lang="en-US" altLang="ja-JP" sz="1200" dirty="0" smtClean="0"/>
              <a:t> </a:t>
            </a:r>
            <a:r>
              <a:rPr lang="el-GR" altLang="ja-JP" sz="1200" dirty="0"/>
              <a:t>μ</a:t>
            </a:r>
            <a:r>
              <a:rPr lang="en-US" altLang="ja-JP" sz="1200" dirty="0" smtClean="0"/>
              <a:t>m)           </a:t>
            </a:r>
            <a:r>
              <a:rPr lang="en-US" altLang="ja-JP" sz="1200" dirty="0" smtClean="0">
                <a:solidFill>
                  <a:srgbClr val="FF0000"/>
                </a:solidFill>
              </a:rPr>
              <a:t>AHI</a:t>
            </a:r>
            <a:r>
              <a:rPr lang="en-US" altLang="ja-JP" sz="1200" dirty="0" smtClean="0"/>
              <a:t> Band5 (</a:t>
            </a:r>
            <a:r>
              <a:rPr lang="en-US" altLang="ja-JP" sz="1200" dirty="0" smtClean="0">
                <a:solidFill>
                  <a:srgbClr val="FF0000"/>
                </a:solidFill>
              </a:rPr>
              <a:t>1.6</a:t>
            </a:r>
            <a:r>
              <a:rPr lang="el-GR" altLang="ja-JP" sz="1200" dirty="0" smtClean="0"/>
              <a:t>μ</a:t>
            </a:r>
            <a:r>
              <a:rPr lang="en-US" altLang="ja-JP" sz="1200" dirty="0"/>
              <a:t>m), </a:t>
            </a:r>
            <a:r>
              <a:rPr lang="en-US" altLang="ja-JP" sz="1200" dirty="0">
                <a:solidFill>
                  <a:srgbClr val="0000FF"/>
                </a:solidFill>
              </a:rPr>
              <a:t>VIIRS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M10 (</a:t>
            </a:r>
            <a:r>
              <a:rPr lang="en-US" altLang="ja-JP" sz="1200" dirty="0" smtClean="0">
                <a:solidFill>
                  <a:srgbClr val="0000FF"/>
                </a:solidFill>
              </a:rPr>
              <a:t>1.61</a:t>
            </a:r>
            <a:r>
              <a:rPr lang="en-US" altLang="ja-JP" sz="1200" dirty="0" smtClean="0"/>
              <a:t> </a:t>
            </a:r>
            <a:r>
              <a:rPr lang="el-GR" altLang="ja-JP" sz="1200" dirty="0"/>
              <a:t>μ</a:t>
            </a:r>
            <a:r>
              <a:rPr lang="en-US" altLang="ja-JP" sz="1200" dirty="0" smtClean="0"/>
              <a:t>m)            </a:t>
            </a:r>
            <a:r>
              <a:rPr lang="en-US" altLang="ja-JP" sz="1200" dirty="0" smtClean="0"/>
              <a:t>     </a:t>
            </a:r>
            <a:r>
              <a:rPr lang="en-US" altLang="ja-JP" sz="1200" dirty="0" smtClean="0">
                <a:solidFill>
                  <a:srgbClr val="FF0000"/>
                </a:solidFill>
              </a:rPr>
              <a:t>AHI</a:t>
            </a:r>
            <a:r>
              <a:rPr lang="en-US" altLang="ja-JP" sz="1200" dirty="0" smtClean="0"/>
              <a:t> Band6 (</a:t>
            </a:r>
            <a:r>
              <a:rPr lang="en-US" altLang="ja-JP" sz="1200" dirty="0" smtClean="0">
                <a:solidFill>
                  <a:srgbClr val="FF0000"/>
                </a:solidFill>
              </a:rPr>
              <a:t>2.3</a:t>
            </a:r>
            <a:r>
              <a:rPr lang="el-GR" altLang="ja-JP" sz="1200" dirty="0" smtClean="0"/>
              <a:t>μ</a:t>
            </a:r>
            <a:r>
              <a:rPr lang="en-US" altLang="ja-JP" sz="1200" dirty="0"/>
              <a:t>m), </a:t>
            </a:r>
            <a:r>
              <a:rPr lang="en-US" altLang="ja-JP" sz="1200" dirty="0">
                <a:solidFill>
                  <a:srgbClr val="0000FF"/>
                </a:solidFill>
              </a:rPr>
              <a:t>VIIRS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M11 (</a:t>
            </a:r>
            <a:r>
              <a:rPr lang="en-US" altLang="ja-JP" sz="1200" dirty="0" smtClean="0">
                <a:solidFill>
                  <a:srgbClr val="0000FF"/>
                </a:solidFill>
              </a:rPr>
              <a:t>2.25</a:t>
            </a:r>
            <a:r>
              <a:rPr lang="en-US" altLang="ja-JP" sz="1200" dirty="0" smtClean="0"/>
              <a:t> </a:t>
            </a:r>
            <a:r>
              <a:rPr lang="el-GR" altLang="ja-JP" sz="1200" dirty="0"/>
              <a:t>μ</a:t>
            </a:r>
            <a:r>
              <a:rPr lang="en-US" altLang="ja-JP" sz="1200" dirty="0"/>
              <a:t>m)</a:t>
            </a:r>
            <a:endParaRPr lang="ja-JP" altLang="en-US" sz="1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85059" y="2410665"/>
            <a:ext cx="4313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Time series of AHI/VIIRS radiance mode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07704" y="270528"/>
            <a:ext cx="5215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AHI/VIIRS “Ray-matched DCC”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124744"/>
            <a:ext cx="749987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In general, b</a:t>
            </a:r>
            <a:r>
              <a:rPr kumimoji="1" lang="en-US" altLang="ja-JP" dirty="0" smtClean="0"/>
              <a:t>oth </a:t>
            </a:r>
            <a:r>
              <a:rPr kumimoji="1" lang="en-US" altLang="ja-JP" dirty="0" smtClean="0"/>
              <a:t>DCC modes show similar </a:t>
            </a:r>
            <a:r>
              <a:rPr kumimoji="1" lang="en-US" altLang="ja-JP" dirty="0" smtClean="0"/>
              <a:t>trend/variation</a:t>
            </a:r>
            <a:endParaRPr kumimoji="1" lang="en-US" altLang="ja-JP" dirty="0" smtClean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Most collocations are over the ocean</a:t>
            </a:r>
            <a:endParaRPr kumimoji="1" lang="en-US" altLang="ja-JP" dirty="0" smtClean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ja-JP" dirty="0" smtClean="0"/>
              <a:t>Discrepancy 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006600"/>
                </a:solidFill>
              </a:rPr>
              <a:t>e.g. VIIRS I1 in Sep 201</a:t>
            </a:r>
            <a:r>
              <a:rPr lang="en-US" altLang="ja-JP" dirty="0" smtClean="0">
                <a:solidFill>
                  <a:srgbClr val="008000"/>
                </a:solidFill>
              </a:rPr>
              <a:t>5</a:t>
            </a:r>
            <a:r>
              <a:rPr lang="en-US" altLang="ja-JP" dirty="0" smtClean="0"/>
              <a:t>) could </a:t>
            </a:r>
            <a:r>
              <a:rPr lang="en-US" altLang="ja-JP" dirty="0" smtClean="0"/>
              <a:t>be caused by small sample size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-635734" y="3602782"/>
            <a:ext cx="1443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Radiance [W/m</a:t>
            </a:r>
            <a:r>
              <a:rPr kumimoji="1" lang="en-US" altLang="ja-JP" sz="1000" baseline="30000" dirty="0" smtClean="0"/>
              <a:t>2</a:t>
            </a:r>
            <a:r>
              <a:rPr kumimoji="1" lang="en-US" altLang="ja-JP" sz="1000" dirty="0" smtClean="0"/>
              <a:t>/</a:t>
            </a:r>
            <a:r>
              <a:rPr kumimoji="1" lang="en-US" altLang="ja-JP" sz="1000" dirty="0" err="1" smtClean="0"/>
              <a:t>sr</a:t>
            </a:r>
            <a:r>
              <a:rPr kumimoji="1" lang="en-US" altLang="ja-JP" sz="1000" dirty="0" smtClean="0"/>
              <a:t>/</a:t>
            </a:r>
            <a:r>
              <a:rPr kumimoji="1" lang="el-GR" altLang="ja-JP" sz="1000" dirty="0" smtClean="0"/>
              <a:t>μ</a:t>
            </a:r>
            <a:r>
              <a:rPr kumimoji="1" lang="en-US" altLang="ja-JP" sz="1000" dirty="0" smtClean="0"/>
              <a:t>m]</a:t>
            </a:r>
            <a:endParaRPr kumimoji="1" lang="ja-JP" altLang="en-US" sz="1000" dirty="0"/>
          </a:p>
        </p:txBody>
      </p:sp>
      <p:sp>
        <p:nvSpPr>
          <p:cNvPr id="22" name="テキスト ボックス 21"/>
          <p:cNvSpPr txBox="1"/>
          <p:nvPr/>
        </p:nvSpPr>
        <p:spPr>
          <a:xfrm rot="16200000">
            <a:off x="-634913" y="5236316"/>
            <a:ext cx="1443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Radiance [W/m</a:t>
            </a:r>
            <a:r>
              <a:rPr kumimoji="1" lang="en-US" altLang="ja-JP" sz="1000" baseline="30000" dirty="0" smtClean="0"/>
              <a:t>2</a:t>
            </a:r>
            <a:r>
              <a:rPr kumimoji="1" lang="en-US" altLang="ja-JP" sz="1000" dirty="0" smtClean="0"/>
              <a:t>/</a:t>
            </a:r>
            <a:r>
              <a:rPr kumimoji="1" lang="en-US" altLang="ja-JP" sz="1000" dirty="0" err="1" smtClean="0"/>
              <a:t>sr</a:t>
            </a:r>
            <a:r>
              <a:rPr kumimoji="1" lang="en-US" altLang="ja-JP" sz="1000" dirty="0" smtClean="0"/>
              <a:t>/</a:t>
            </a:r>
            <a:r>
              <a:rPr kumimoji="1" lang="el-GR" altLang="ja-JP" sz="1000" dirty="0" smtClean="0"/>
              <a:t>μ</a:t>
            </a:r>
            <a:r>
              <a:rPr kumimoji="1" lang="en-US" altLang="ja-JP" sz="1000" dirty="0" smtClean="0"/>
              <a:t>m]</a:t>
            </a:r>
            <a:endParaRPr kumimoji="1" lang="ja-JP" altLang="en-US" sz="1000" dirty="0"/>
          </a:p>
        </p:txBody>
      </p:sp>
      <p:sp>
        <p:nvSpPr>
          <p:cNvPr id="16" name="円/楕円 15"/>
          <p:cNvSpPr/>
          <p:nvPr/>
        </p:nvSpPr>
        <p:spPr>
          <a:xfrm>
            <a:off x="7812360" y="3933056"/>
            <a:ext cx="359479" cy="40847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4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D:\2015-MSC\高橋行端\Meetings\GSICS\WebMeeting\201602\figs\Himawari8+AHI+B05_RA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17222" r="13802" b="5278"/>
          <a:stretch/>
        </p:blipFill>
        <p:spPr bwMode="auto">
          <a:xfrm>
            <a:off x="3277294" y="5174741"/>
            <a:ext cx="2878882" cy="124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2015-MSC\高橋行端\Meetings\GSICS\WebMeeting\201602\figs\Himawari8+AHI+B06_RA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17342" r="13809" b="5631"/>
          <a:stretch/>
        </p:blipFill>
        <p:spPr bwMode="auto">
          <a:xfrm>
            <a:off x="6215827" y="5187087"/>
            <a:ext cx="2870775" cy="12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835696" y="98048"/>
            <a:ext cx="49952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Comparison of DCC results by NOAA</a:t>
            </a:r>
          </a:p>
          <a:p>
            <a:pPr algn="ctr"/>
            <a:r>
              <a:rPr kumimoji="1" lang="en-US" altLang="ja-JP" dirty="0" smtClean="0"/>
              <a:t>(VIIRS Validation Site:</a:t>
            </a:r>
            <a:r>
              <a:rPr lang="en-US" altLang="ja-JP" dirty="0" smtClean="0"/>
              <a:t> </a:t>
            </a:r>
            <a:r>
              <a:rPr lang="en-US" altLang="ja-JP" sz="1200" dirty="0" smtClean="0"/>
              <a:t>http</a:t>
            </a:r>
            <a:r>
              <a:rPr lang="en-US" altLang="ja-JP" sz="1200" dirty="0"/>
              <a:t>://</a:t>
            </a:r>
            <a:r>
              <a:rPr lang="en-US" altLang="ja-JP" sz="1200" dirty="0" smtClean="0"/>
              <a:t>ncc.nesdis.noaa.gov/VIIRS/VSTS.php</a:t>
            </a:r>
            <a:r>
              <a:rPr lang="en-US" altLang="ja-JP" dirty="0" smtClean="0"/>
              <a:t>)</a:t>
            </a:r>
            <a:endParaRPr kumimoji="1" lang="ja-JP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4" t="19411" r="30563" b="10311"/>
          <a:stretch/>
        </p:blipFill>
        <p:spPr bwMode="auto">
          <a:xfrm>
            <a:off x="6516216" y="980728"/>
            <a:ext cx="1810812" cy="183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JMA802B\Desktop\M3_dcc_tseri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12270" r="4595" b="8696"/>
          <a:stretch/>
        </p:blipFill>
        <p:spPr bwMode="auto">
          <a:xfrm>
            <a:off x="88776" y="1167052"/>
            <a:ext cx="3013403" cy="18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MA802B\Desktop\M7_dcc_tserie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11269" r="4595" b="8272"/>
          <a:stretch/>
        </p:blipFill>
        <p:spPr bwMode="auto">
          <a:xfrm>
            <a:off x="88776" y="3261777"/>
            <a:ext cx="3013404" cy="185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MA802B\Desktop\M10_dcc_tserie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12100" r="5626" b="7102"/>
          <a:stretch/>
        </p:blipFill>
        <p:spPr bwMode="auto">
          <a:xfrm>
            <a:off x="3107595" y="3280585"/>
            <a:ext cx="2958817" cy="186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MA802B\Desktop\M11_dcc_tserie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11034" r="5147" b="8507"/>
          <a:stretch/>
        </p:blipFill>
        <p:spPr bwMode="auto">
          <a:xfrm>
            <a:off x="6101924" y="3252899"/>
            <a:ext cx="2982299" cy="185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MA802B\Desktop\I1_dcc_tserie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11835" r="4582" b="8894"/>
          <a:stretch/>
        </p:blipFill>
        <p:spPr bwMode="auto">
          <a:xfrm>
            <a:off x="3068710" y="1152734"/>
            <a:ext cx="3029265" cy="18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977387" y="836712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M3 (0.488 </a:t>
            </a:r>
            <a:r>
              <a:rPr kumimoji="1" lang="el-GR" altLang="ja-JP" dirty="0" smtClean="0"/>
              <a:t>μ</a:t>
            </a:r>
            <a:r>
              <a:rPr kumimoji="1" lang="en-US" altLang="ja-JP" dirty="0" smtClean="0"/>
              <a:t>m)                               I1 (0.640 </a:t>
            </a:r>
            <a:r>
              <a:rPr kumimoji="1" lang="el-GR" altLang="ja-JP" dirty="0" smtClean="0"/>
              <a:t>μ</a:t>
            </a:r>
            <a:r>
              <a:rPr kumimoji="1" lang="en-US" altLang="ja-JP" dirty="0" smtClean="0"/>
              <a:t>m)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71600" y="2933452"/>
            <a:ext cx="760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M7 (0.865 </a:t>
            </a:r>
            <a:r>
              <a:rPr kumimoji="1" lang="el-GR" altLang="ja-JP" dirty="0" smtClean="0"/>
              <a:t>μ</a:t>
            </a:r>
            <a:r>
              <a:rPr kumimoji="1" lang="en-US" altLang="ja-JP" dirty="0" smtClean="0"/>
              <a:t>m)                               M10 (1.61 </a:t>
            </a:r>
            <a:r>
              <a:rPr kumimoji="1" lang="el-GR" altLang="ja-JP" dirty="0" smtClean="0"/>
              <a:t>μ</a:t>
            </a:r>
            <a:r>
              <a:rPr kumimoji="1" lang="en-US" altLang="ja-JP" dirty="0" smtClean="0"/>
              <a:t>m)                              M11 (2.25 </a:t>
            </a:r>
            <a:r>
              <a:rPr kumimoji="1" lang="el-GR" altLang="ja-JP" dirty="0" smtClean="0"/>
              <a:t>μ</a:t>
            </a:r>
            <a:r>
              <a:rPr kumimoji="1" lang="en-US" altLang="ja-JP" dirty="0" smtClean="0"/>
              <a:t>m)</a:t>
            </a:r>
            <a:endParaRPr kumimoji="1"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41080" y="5119092"/>
            <a:ext cx="114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VIIRS M10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48689" y="5135200"/>
            <a:ext cx="114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VIIRS M11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427987" y="5357966"/>
            <a:ext cx="1896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000FF"/>
                </a:solidFill>
              </a:rPr>
              <a:t>f</a:t>
            </a:r>
            <a:r>
              <a:rPr lang="en-US" altLang="ja-JP" sz="1400" dirty="0" smtClean="0">
                <a:solidFill>
                  <a:srgbClr val="0000FF"/>
                </a:solidFill>
              </a:rPr>
              <a:t>rom ray-matching data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202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D:\2015-MSC\高橋行端\Meetings\GSICS\WebMeeting\201602\figs\Himawari8+AHI+B05_RA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17222" r="13802" b="5278"/>
          <a:stretch/>
        </p:blipFill>
        <p:spPr bwMode="auto">
          <a:xfrm>
            <a:off x="3277294" y="5174741"/>
            <a:ext cx="2878882" cy="124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2015-MSC\高橋行端\Meetings\GSICS\WebMeeting\201602\figs\Himawari8+AHI+B06_RA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17342" r="13809" b="5631"/>
          <a:stretch/>
        </p:blipFill>
        <p:spPr bwMode="auto">
          <a:xfrm>
            <a:off x="6215827" y="5187087"/>
            <a:ext cx="2870775" cy="12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835696" y="98048"/>
            <a:ext cx="49952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Comparison of DCC results by NOAA</a:t>
            </a:r>
          </a:p>
          <a:p>
            <a:pPr algn="ctr"/>
            <a:r>
              <a:rPr kumimoji="1" lang="en-US" altLang="ja-JP" dirty="0" smtClean="0"/>
              <a:t>(VIIRS Validation Site:</a:t>
            </a:r>
            <a:r>
              <a:rPr lang="en-US" altLang="ja-JP" dirty="0" smtClean="0"/>
              <a:t> </a:t>
            </a:r>
            <a:r>
              <a:rPr lang="en-US" altLang="ja-JP" sz="1200" dirty="0" smtClean="0"/>
              <a:t>http</a:t>
            </a:r>
            <a:r>
              <a:rPr lang="en-US" altLang="ja-JP" sz="1200" dirty="0"/>
              <a:t>://</a:t>
            </a:r>
            <a:r>
              <a:rPr lang="en-US" altLang="ja-JP" sz="1200" dirty="0" smtClean="0"/>
              <a:t>ncc.nesdis.noaa.gov/VIIRS/VSTS.php</a:t>
            </a:r>
            <a:r>
              <a:rPr lang="en-US" altLang="ja-JP" dirty="0" smtClean="0"/>
              <a:t>)</a:t>
            </a:r>
            <a:endParaRPr kumimoji="1" lang="ja-JP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4" t="19411" r="30563" b="10311"/>
          <a:stretch/>
        </p:blipFill>
        <p:spPr bwMode="auto">
          <a:xfrm>
            <a:off x="6516216" y="980728"/>
            <a:ext cx="1810812" cy="183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JMA802B\Desktop\M3_dcc_tseri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12270" r="4595" b="8696"/>
          <a:stretch/>
        </p:blipFill>
        <p:spPr bwMode="auto">
          <a:xfrm>
            <a:off x="88776" y="1167052"/>
            <a:ext cx="3013403" cy="18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MA802B\Desktop\M7_dcc_tserie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11269" r="4595" b="8272"/>
          <a:stretch/>
        </p:blipFill>
        <p:spPr bwMode="auto">
          <a:xfrm>
            <a:off x="88776" y="3261777"/>
            <a:ext cx="3013404" cy="185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MA802B\Desktop\M10_dcc_tserie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12100" r="5626" b="7102"/>
          <a:stretch/>
        </p:blipFill>
        <p:spPr bwMode="auto">
          <a:xfrm>
            <a:off x="3107595" y="3280585"/>
            <a:ext cx="2958817" cy="186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MA802B\Desktop\M11_dcc_tserie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11034" r="5147" b="8507"/>
          <a:stretch/>
        </p:blipFill>
        <p:spPr bwMode="auto">
          <a:xfrm>
            <a:off x="6101924" y="3252899"/>
            <a:ext cx="2982299" cy="185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MA802B\Desktop\I1_dcc_tserie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11835" r="4582" b="8894"/>
          <a:stretch/>
        </p:blipFill>
        <p:spPr bwMode="auto">
          <a:xfrm>
            <a:off x="3068710" y="1152734"/>
            <a:ext cx="3029265" cy="18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977387" y="836712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M3 (0.488 </a:t>
            </a:r>
            <a:r>
              <a:rPr kumimoji="1" lang="el-GR" altLang="ja-JP" dirty="0" smtClean="0"/>
              <a:t>μ</a:t>
            </a:r>
            <a:r>
              <a:rPr kumimoji="1" lang="en-US" altLang="ja-JP" dirty="0" smtClean="0"/>
              <a:t>m)                               I1 (0.640 </a:t>
            </a:r>
            <a:r>
              <a:rPr kumimoji="1" lang="el-GR" altLang="ja-JP" dirty="0" smtClean="0"/>
              <a:t>μ</a:t>
            </a:r>
            <a:r>
              <a:rPr kumimoji="1" lang="en-US" altLang="ja-JP" dirty="0" smtClean="0"/>
              <a:t>m)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71600" y="2933452"/>
            <a:ext cx="760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M7 (0.865 </a:t>
            </a:r>
            <a:r>
              <a:rPr kumimoji="1" lang="el-GR" altLang="ja-JP" dirty="0" smtClean="0"/>
              <a:t>μ</a:t>
            </a:r>
            <a:r>
              <a:rPr kumimoji="1" lang="en-US" altLang="ja-JP" dirty="0" smtClean="0"/>
              <a:t>m)                               M10 (1.61 </a:t>
            </a:r>
            <a:r>
              <a:rPr kumimoji="1" lang="el-GR" altLang="ja-JP" dirty="0" smtClean="0"/>
              <a:t>μ</a:t>
            </a:r>
            <a:r>
              <a:rPr kumimoji="1" lang="en-US" altLang="ja-JP" dirty="0" smtClean="0"/>
              <a:t>m)                              M11 (2.25 </a:t>
            </a:r>
            <a:r>
              <a:rPr kumimoji="1" lang="el-GR" altLang="ja-JP" dirty="0" smtClean="0"/>
              <a:t>μ</a:t>
            </a:r>
            <a:r>
              <a:rPr kumimoji="1" lang="en-US" altLang="ja-JP" dirty="0" smtClean="0"/>
              <a:t>m)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41080" y="5119092"/>
            <a:ext cx="114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VIIRS M10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48689" y="5135200"/>
            <a:ext cx="114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VIIRS M11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5191636"/>
            <a:ext cx="3182248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dirty="0" smtClean="0"/>
              <a:t>Compared with NOAA results…</a:t>
            </a:r>
          </a:p>
          <a:p>
            <a:pPr marL="271463" indent="-18573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700" dirty="0" smtClean="0"/>
              <a:t>M10: Radiance mode in Aug 2015 is not small</a:t>
            </a:r>
            <a:endParaRPr kumimoji="1" lang="en-US" altLang="ja-JP" sz="1700" dirty="0" smtClean="0"/>
          </a:p>
          <a:p>
            <a:pPr marL="271463" indent="-18573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700" dirty="0" smtClean="0"/>
              <a:t>M11: Similar trend</a:t>
            </a:r>
            <a:endParaRPr kumimoji="1" lang="en-US" altLang="ja-JP" sz="1700" dirty="0" smtClean="0"/>
          </a:p>
        </p:txBody>
      </p:sp>
      <p:sp>
        <p:nvSpPr>
          <p:cNvPr id="15" name="正方形/長方形 14"/>
          <p:cNvSpPr/>
          <p:nvPr/>
        </p:nvSpPr>
        <p:spPr>
          <a:xfrm>
            <a:off x="3427987" y="5357966"/>
            <a:ext cx="1896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000FF"/>
                </a:solidFill>
              </a:rPr>
              <a:t>f</a:t>
            </a:r>
            <a:r>
              <a:rPr lang="en-US" altLang="ja-JP" sz="1400" dirty="0" smtClean="0">
                <a:solidFill>
                  <a:srgbClr val="0000FF"/>
                </a:solidFill>
              </a:rPr>
              <a:t>rom ray-matching data</a:t>
            </a:r>
            <a:endParaRPr lang="ja-JP" altLang="en-US" sz="1400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5329488" y="4105650"/>
            <a:ext cx="133376" cy="0"/>
          </a:xfrm>
          <a:prstGeom prst="line">
            <a:avLst/>
          </a:prstGeom>
          <a:ln w="25400">
            <a:solidFill>
              <a:srgbClr val="008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463134" y="4113142"/>
            <a:ext cx="66688" cy="152400"/>
          </a:xfrm>
          <a:prstGeom prst="line">
            <a:avLst/>
          </a:prstGeom>
          <a:ln w="25400">
            <a:solidFill>
              <a:srgbClr val="008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5529822" y="4105650"/>
            <a:ext cx="69922" cy="173907"/>
          </a:xfrm>
          <a:prstGeom prst="line">
            <a:avLst/>
          </a:prstGeom>
          <a:ln w="25400">
            <a:solidFill>
              <a:srgbClr val="008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5595433" y="3963257"/>
            <a:ext cx="123817" cy="149885"/>
          </a:xfrm>
          <a:prstGeom prst="line">
            <a:avLst/>
          </a:prstGeom>
          <a:ln w="25400">
            <a:solidFill>
              <a:srgbClr val="008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 flipV="1">
            <a:off x="5689173" y="3963257"/>
            <a:ext cx="60154" cy="41807"/>
          </a:xfrm>
          <a:prstGeom prst="line">
            <a:avLst/>
          </a:prstGeom>
          <a:ln w="25400">
            <a:solidFill>
              <a:srgbClr val="008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H="1">
            <a:off x="8327028" y="4113142"/>
            <a:ext cx="69922" cy="33135"/>
          </a:xfrm>
          <a:prstGeom prst="line">
            <a:avLst/>
          </a:prstGeom>
          <a:ln w="25400">
            <a:solidFill>
              <a:srgbClr val="008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 flipV="1">
            <a:off x="8396950" y="4120124"/>
            <a:ext cx="125020" cy="138435"/>
          </a:xfrm>
          <a:prstGeom prst="line">
            <a:avLst/>
          </a:prstGeom>
          <a:ln w="25400">
            <a:solidFill>
              <a:srgbClr val="008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V="1">
            <a:off x="8529699" y="4134139"/>
            <a:ext cx="74094" cy="131403"/>
          </a:xfrm>
          <a:prstGeom prst="line">
            <a:avLst/>
          </a:prstGeom>
          <a:ln w="25400">
            <a:solidFill>
              <a:srgbClr val="008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V="1">
            <a:off x="8607014" y="3935259"/>
            <a:ext cx="74094" cy="205880"/>
          </a:xfrm>
          <a:prstGeom prst="line">
            <a:avLst/>
          </a:prstGeom>
          <a:ln w="25400">
            <a:solidFill>
              <a:srgbClr val="008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8681108" y="3935259"/>
            <a:ext cx="67356" cy="102940"/>
          </a:xfrm>
          <a:prstGeom prst="line">
            <a:avLst/>
          </a:prstGeom>
          <a:ln w="25400">
            <a:solidFill>
              <a:srgbClr val="008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Work\GeoLeoVNIR\DCC\Himawari8+AHI+B06_RAC_viirsenhance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t="16845" r="13851" b="6354"/>
          <a:stretch/>
        </p:blipFill>
        <p:spPr bwMode="auto">
          <a:xfrm>
            <a:off x="6228184" y="5192129"/>
            <a:ext cx="2858136" cy="122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Work\GeoLeoVNIR\DCC\Himawari8+AHI+B05_RAC_viirsenhance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" t="16619" r="13282" b="5279"/>
          <a:stretch/>
        </p:blipFill>
        <p:spPr bwMode="auto">
          <a:xfrm>
            <a:off x="3269740" y="5179772"/>
            <a:ext cx="2886436" cy="12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テキスト ボックス 52"/>
          <p:cNvSpPr txBox="1"/>
          <p:nvPr/>
        </p:nvSpPr>
        <p:spPr>
          <a:xfrm>
            <a:off x="3593480" y="5271492"/>
            <a:ext cx="114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VIIRS M10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601089" y="5287600"/>
            <a:ext cx="114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VIIRS M11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3580387" y="5510366"/>
            <a:ext cx="1896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000FF"/>
                </a:solidFill>
              </a:rPr>
              <a:t>f</a:t>
            </a:r>
            <a:r>
              <a:rPr lang="en-US" altLang="ja-JP" sz="1400" dirty="0" smtClean="0">
                <a:solidFill>
                  <a:srgbClr val="0000FF"/>
                </a:solidFill>
              </a:rPr>
              <a:t>rom ray-matching data</a:t>
            </a:r>
            <a:endParaRPr lang="ja-JP" altLang="en-US" sz="1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014644" y="440876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6600"/>
                </a:solidFill>
              </a:rPr>
              <a:t>Aug 2015</a:t>
            </a:r>
            <a:endParaRPr kumimoji="1" lang="ja-JP" altLang="en-US" b="1" dirty="0">
              <a:solidFill>
                <a:srgbClr val="006600"/>
              </a:solidFill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5539880" y="4298609"/>
            <a:ext cx="0" cy="178553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8031360" y="443373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6600"/>
                </a:solidFill>
              </a:rPr>
              <a:t>Aug 2015</a:t>
            </a:r>
            <a:endParaRPr kumimoji="1" lang="ja-JP" altLang="en-US" b="1" dirty="0">
              <a:solidFill>
                <a:srgbClr val="006600"/>
              </a:solidFill>
            </a:endParaRPr>
          </a:p>
        </p:txBody>
      </p:sp>
      <p:cxnSp>
        <p:nvCxnSpPr>
          <p:cNvPr id="61" name="直線矢印コネクタ 60"/>
          <p:cNvCxnSpPr/>
          <p:nvPr/>
        </p:nvCxnSpPr>
        <p:spPr>
          <a:xfrm>
            <a:off x="8533736" y="4315956"/>
            <a:ext cx="0" cy="178553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7181532" y="6175473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Aug 2015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cxnSp>
        <p:nvCxnSpPr>
          <p:cNvPr id="63" name="直線矢印コネクタ 62"/>
          <p:cNvCxnSpPr/>
          <p:nvPr/>
        </p:nvCxnSpPr>
        <p:spPr>
          <a:xfrm>
            <a:off x="7706768" y="6065314"/>
            <a:ext cx="0" cy="17855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4227200" y="6311076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Aug 2015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cxnSp>
        <p:nvCxnSpPr>
          <p:cNvPr id="65" name="直線矢印コネクタ 64"/>
          <p:cNvCxnSpPr/>
          <p:nvPr/>
        </p:nvCxnSpPr>
        <p:spPr>
          <a:xfrm>
            <a:off x="4752436" y="6200917"/>
            <a:ext cx="0" cy="17855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5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015-MSC\高橋行端\Meetings\GSICS\WebMeeting\201602\figs\tseries_himawari8_vnircal_raymatchDC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b="52768"/>
          <a:stretch/>
        </p:blipFill>
        <p:spPr bwMode="auto">
          <a:xfrm>
            <a:off x="5952" y="2708920"/>
            <a:ext cx="9144000" cy="19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015-MSC\高橋行端\Meetings\GSICS\WebMeeting\201602\figs\tseries_himawari8_vnircal_raymatchDC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8" b="4324"/>
          <a:stretch/>
        </p:blipFill>
        <p:spPr bwMode="auto">
          <a:xfrm>
            <a:off x="3176" y="4564134"/>
            <a:ext cx="91440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99592" y="73768"/>
            <a:ext cx="72008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 smtClean="0"/>
              <a:t>Comparison of multiple calibration </a:t>
            </a:r>
            <a:r>
              <a:rPr lang="en-GB" sz="3200" b="1" dirty="0" smtClean="0"/>
              <a:t>methods</a:t>
            </a:r>
            <a:endParaRPr lang="en-GB" sz="32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9510" y="2812257"/>
            <a:ext cx="7719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Band1 </a:t>
            </a:r>
            <a:r>
              <a:rPr kumimoji="1" lang="en-US" altLang="ja-JP" sz="1600" dirty="0" smtClean="0"/>
              <a:t>(0.47</a:t>
            </a:r>
            <a:r>
              <a:rPr kumimoji="1" lang="el-GR" altLang="ja-JP" sz="1600" dirty="0" smtClean="0"/>
              <a:t>μ</a:t>
            </a:r>
            <a:r>
              <a:rPr kumimoji="1" lang="en-US" altLang="ja-JP" sz="1600" dirty="0" smtClean="0"/>
              <a:t>m)                                    </a:t>
            </a:r>
            <a:r>
              <a:rPr lang="en-US" altLang="ja-JP" sz="1600" dirty="0" smtClean="0"/>
              <a:t>Band2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0.51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                                    </a:t>
            </a:r>
            <a:r>
              <a:rPr lang="en-US" altLang="ja-JP" sz="1600" dirty="0" smtClean="0"/>
              <a:t>  Band3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0.64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</a:t>
            </a:r>
            <a:endParaRPr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6108" y="4604566"/>
            <a:ext cx="7722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Band4</a:t>
            </a:r>
            <a:r>
              <a:rPr kumimoji="1" lang="en-US" altLang="ja-JP" sz="1600" b="1" dirty="0" smtClean="0"/>
              <a:t> </a:t>
            </a:r>
            <a:r>
              <a:rPr kumimoji="1" lang="en-US" altLang="ja-JP" sz="1600" dirty="0" smtClean="0"/>
              <a:t>(0.86</a:t>
            </a:r>
            <a:r>
              <a:rPr kumimoji="1" lang="el-GR" altLang="ja-JP" sz="1600" dirty="0" smtClean="0"/>
              <a:t>μ</a:t>
            </a:r>
            <a:r>
              <a:rPr kumimoji="1" lang="en-US" altLang="ja-JP" sz="1600" dirty="0" smtClean="0"/>
              <a:t>m)                                    </a:t>
            </a:r>
            <a:r>
              <a:rPr lang="en-US" altLang="ja-JP" sz="1600" dirty="0" smtClean="0"/>
              <a:t>Band5 </a:t>
            </a:r>
            <a:r>
              <a:rPr lang="en-US" altLang="ja-JP" sz="1600" dirty="0" smtClean="0"/>
              <a:t>(1.6</a:t>
            </a:r>
            <a:r>
              <a:rPr lang="el-GR" altLang="ja-JP" sz="1600" dirty="0" smtClean="0"/>
              <a:t>μ</a:t>
            </a:r>
            <a:r>
              <a:rPr lang="en-US" altLang="ja-JP" sz="1600" dirty="0"/>
              <a:t>m</a:t>
            </a:r>
            <a:r>
              <a:rPr lang="en-US" altLang="ja-JP" sz="1600" dirty="0" smtClean="0"/>
              <a:t>)                                      </a:t>
            </a:r>
            <a:r>
              <a:rPr lang="en-US" altLang="ja-JP" sz="1600" dirty="0" smtClean="0"/>
              <a:t>   Band6 </a:t>
            </a:r>
            <a:r>
              <a:rPr lang="en-US" altLang="ja-JP" sz="1600" dirty="0" smtClean="0"/>
              <a:t>(2.3</a:t>
            </a:r>
            <a:r>
              <a:rPr lang="el-GR" altLang="ja-JP" sz="1600" dirty="0" smtClean="0"/>
              <a:t>μ</a:t>
            </a:r>
            <a:r>
              <a:rPr lang="en-US" altLang="ja-JP" sz="1600" dirty="0" smtClean="0"/>
              <a:t>m)</a:t>
            </a:r>
            <a:endParaRPr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8448" y="836712"/>
            <a:ext cx="8886576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lnSpc>
                <a:spcPct val="120000"/>
              </a:lnSpc>
              <a:buFont typeface="Wingdings" panose="05000000000000000000" pitchFamily="2" charset="2"/>
              <a:buChar char="p"/>
              <a:tabLst>
                <a:tab pos="273050" algn="l"/>
              </a:tabLst>
            </a:pPr>
            <a:r>
              <a:rPr lang="en-US" altLang="ja-JP" dirty="0" smtClean="0"/>
              <a:t>VNIR bands calibration slope: </a:t>
            </a:r>
            <a:r>
              <a:rPr lang="en-US" altLang="ja-JP" dirty="0"/>
              <a:t>updated on 8 June 2015 </a:t>
            </a:r>
            <a:r>
              <a:rPr lang="en-US" altLang="ja-JP" dirty="0" smtClean="0"/>
              <a:t>based on solar diffuser observation</a:t>
            </a:r>
          </a:p>
          <a:p>
            <a:pPr marL="273050" indent="-273050">
              <a:lnSpc>
                <a:spcPct val="120000"/>
              </a:lnSpc>
              <a:buFont typeface="Wingdings" panose="05000000000000000000" pitchFamily="2" charset="2"/>
              <a:buChar char="p"/>
              <a:tabLst>
                <a:tab pos="273050" algn="l"/>
              </a:tabLst>
            </a:pPr>
            <a:r>
              <a:rPr lang="en-US" altLang="ja-JP" dirty="0" smtClean="0"/>
              <a:t>Calibration accuracy: </a:t>
            </a:r>
            <a:r>
              <a:rPr lang="en-US" altLang="ja-JP" dirty="0"/>
              <a:t>reduced (except for Band 5) after the </a:t>
            </a:r>
            <a:r>
              <a:rPr lang="en-US" altLang="ja-JP" dirty="0" smtClean="0"/>
              <a:t>update</a:t>
            </a:r>
          </a:p>
          <a:p>
            <a:pPr marL="452438" indent="-179388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en-US" altLang="ja-JP" sz="1600" dirty="0" smtClean="0"/>
              <a:t>Slight degradation (~1%) after June 2015</a:t>
            </a:r>
          </a:p>
          <a:p>
            <a:pPr marL="452438" indent="-179388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en-US" altLang="ja-JP" sz="1600" dirty="0" smtClean="0">
                <a:solidFill>
                  <a:srgbClr val="006600"/>
                </a:solidFill>
              </a:rPr>
              <a:t>Outlier of ray-matching DCC result in Sep. 2015</a:t>
            </a:r>
            <a:r>
              <a:rPr lang="en-US" altLang="ja-JP" sz="1600" dirty="0" smtClean="0"/>
              <a:t>: could be caused by small sample size (~5000)</a:t>
            </a:r>
            <a:endParaRPr lang="en-US" altLang="ja-JP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00176" y="2361580"/>
            <a:ext cx="73162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Time series of </a:t>
            </a:r>
            <a:r>
              <a:rPr lang="en-US" altLang="ja-JP" dirty="0" smtClean="0">
                <a:solidFill>
                  <a:srgbClr val="006600"/>
                </a:solidFill>
              </a:rPr>
              <a:t>“</a:t>
            </a:r>
            <a:r>
              <a:rPr lang="en-US" altLang="ja-JP" b="1" dirty="0" smtClean="0">
                <a:solidFill>
                  <a:srgbClr val="006600"/>
                </a:solidFill>
              </a:rPr>
              <a:t>ray-matched DCC</a:t>
            </a:r>
            <a:r>
              <a:rPr lang="en-US" altLang="ja-JP" dirty="0" smtClean="0">
                <a:solidFill>
                  <a:srgbClr val="006600"/>
                </a:solidFill>
              </a:rPr>
              <a:t>”,</a:t>
            </a:r>
            <a:r>
              <a:rPr kumimoji="1" lang="en-US" altLang="ja-JP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dirty="0" smtClean="0">
                <a:solidFill>
                  <a:srgbClr val="0000FF"/>
                </a:solidFill>
              </a:rPr>
              <a:t>Ray-matching </a:t>
            </a:r>
            <a:r>
              <a:rPr kumimoji="1" lang="en-US" altLang="ja-JP" dirty="0" smtClean="0"/>
              <a:t>and </a:t>
            </a:r>
            <a:r>
              <a:rPr kumimoji="1" lang="en-US" altLang="ja-JP" dirty="0" smtClean="0">
                <a:solidFill>
                  <a:srgbClr val="FF0000"/>
                </a:solidFill>
              </a:rPr>
              <a:t>RT simulation </a:t>
            </a:r>
            <a:r>
              <a:rPr kumimoji="1" lang="en-US" altLang="ja-JP" dirty="0" smtClean="0"/>
              <a:t>results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95008" y="4077072"/>
            <a:ext cx="1535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8000"/>
                </a:solidFill>
              </a:rPr>
              <a:t>Cal. </a:t>
            </a:r>
            <a:r>
              <a:rPr kumimoji="1" lang="en-US" altLang="ja-JP" sz="1400" b="1" dirty="0" err="1" smtClean="0">
                <a:solidFill>
                  <a:srgbClr val="008000"/>
                </a:solidFill>
              </a:rPr>
              <a:t>Coef</a:t>
            </a:r>
            <a:r>
              <a:rPr kumimoji="1" lang="en-US" altLang="ja-JP" sz="1400" b="1" dirty="0" smtClean="0">
                <a:solidFill>
                  <a:srgbClr val="008000"/>
                </a:solidFill>
              </a:rPr>
              <a:t>. updated</a:t>
            </a:r>
            <a:endParaRPr kumimoji="1" lang="ja-JP" altLang="en-US" sz="1400" b="1" dirty="0">
              <a:solidFill>
                <a:srgbClr val="00800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899592" y="4136380"/>
            <a:ext cx="216024" cy="72008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7849431" y="2981534"/>
            <a:ext cx="360040" cy="37545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763310" y="4697369"/>
            <a:ext cx="360040" cy="37545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785890" y="3751969"/>
            <a:ext cx="360040" cy="37545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7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MA802B\Desktop\fig\include20150902\hist_daily_VIIRS_ch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11612" r="5483" b="9084"/>
          <a:stretch/>
        </p:blipFill>
        <p:spPr bwMode="auto">
          <a:xfrm>
            <a:off x="6359843" y="3911848"/>
            <a:ext cx="2415525" cy="21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MA802B\Desktop\fig\include20150902\hist_daily_h8_ch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10960" r="4744" b="7238"/>
          <a:stretch/>
        </p:blipFill>
        <p:spPr bwMode="auto">
          <a:xfrm>
            <a:off x="3696296" y="1627450"/>
            <a:ext cx="2424413" cy="224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MA802B\Desktop\fig\include20150902\hist_daily_h8_ch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t="9183" r="4604" b="9067"/>
          <a:stretch/>
        </p:blipFill>
        <p:spPr bwMode="auto">
          <a:xfrm>
            <a:off x="3660743" y="3846046"/>
            <a:ext cx="2459965" cy="224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JMA802B\Desktop\fig\include20150902\hist_daily_VIIRS_ch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11043" r="4536" b="8680"/>
          <a:stretch/>
        </p:blipFill>
        <p:spPr bwMode="auto">
          <a:xfrm>
            <a:off x="6351335" y="1634176"/>
            <a:ext cx="2438403" cy="220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576" y="313492"/>
            <a:ext cx="7841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D</a:t>
            </a:r>
            <a:r>
              <a:rPr kumimoji="1" lang="en-US" altLang="ja-JP" sz="2800" dirty="0" smtClean="0"/>
              <a:t>ay-to-day variation of DCC PDF statistics (Sep 2015)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39596" y="6028942"/>
            <a:ext cx="779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Radiance [W/m</a:t>
            </a:r>
            <a:r>
              <a:rPr kumimoji="1" lang="en-US" altLang="ja-JP" sz="1400" baseline="30000" dirty="0" smtClean="0"/>
              <a:t>2</a:t>
            </a:r>
            <a:r>
              <a:rPr kumimoji="1" lang="en-US" altLang="ja-JP" sz="1400" dirty="0" smtClean="0"/>
              <a:t>/</a:t>
            </a:r>
            <a:r>
              <a:rPr kumimoji="1" lang="en-US" altLang="ja-JP" sz="1400" dirty="0" err="1" smtClean="0"/>
              <a:t>sr</a:t>
            </a:r>
            <a:r>
              <a:rPr kumimoji="1" lang="en-US" altLang="ja-JP" sz="1400" dirty="0" smtClean="0"/>
              <a:t>/um]                           </a:t>
            </a:r>
            <a:r>
              <a:rPr lang="en-US" altLang="ja-JP" sz="1400" dirty="0" smtClean="0"/>
              <a:t>Radiance </a:t>
            </a:r>
            <a:r>
              <a:rPr lang="en-US" altLang="ja-JP" sz="1400" dirty="0"/>
              <a:t>[W/m</a:t>
            </a:r>
            <a:r>
              <a:rPr lang="en-US" altLang="ja-JP" sz="1400" baseline="30000" dirty="0"/>
              <a:t>2</a:t>
            </a:r>
            <a:r>
              <a:rPr lang="en-US" altLang="ja-JP" sz="1400" dirty="0"/>
              <a:t>/</a:t>
            </a:r>
            <a:r>
              <a:rPr lang="en-US" altLang="ja-JP" sz="1400" dirty="0" err="1"/>
              <a:t>sr</a:t>
            </a:r>
            <a:r>
              <a:rPr lang="en-US" altLang="ja-JP" sz="1400" dirty="0"/>
              <a:t>/um</a:t>
            </a:r>
            <a:r>
              <a:rPr lang="en-US" altLang="ja-JP" sz="1400" dirty="0" smtClean="0"/>
              <a:t>]</a:t>
            </a:r>
            <a:r>
              <a:rPr lang="ja-JP" altLang="en-US" sz="1400" dirty="0" smtClean="0"/>
              <a:t>                       </a:t>
            </a:r>
            <a:r>
              <a:rPr lang="en-US" altLang="ja-JP" sz="1400" dirty="0" smtClean="0"/>
              <a:t>Radiance </a:t>
            </a:r>
            <a:r>
              <a:rPr lang="en-US" altLang="ja-JP" sz="1400" dirty="0"/>
              <a:t>[W/m</a:t>
            </a:r>
            <a:r>
              <a:rPr lang="en-US" altLang="ja-JP" sz="1400" baseline="30000" dirty="0"/>
              <a:t>2</a:t>
            </a:r>
            <a:r>
              <a:rPr lang="en-US" altLang="ja-JP" sz="1400" dirty="0"/>
              <a:t>/</a:t>
            </a:r>
            <a:r>
              <a:rPr lang="en-US" altLang="ja-JP" sz="1400" dirty="0" err="1"/>
              <a:t>sr</a:t>
            </a:r>
            <a:r>
              <a:rPr lang="en-US" altLang="ja-JP" sz="1400" dirty="0"/>
              <a:t>/um</a:t>
            </a:r>
            <a:r>
              <a:rPr lang="en-US" altLang="ja-JP" sz="1400" dirty="0" smtClean="0"/>
              <a:t>]</a:t>
            </a:r>
            <a:endParaRPr lang="ja-JP" altLang="en-US" sz="1400" dirty="0"/>
          </a:p>
        </p:txBody>
      </p:sp>
      <p:pic>
        <p:nvPicPr>
          <p:cNvPr id="16" name="Picture 6" descr="C:\Users\JMA802B\Desktop\fig\hist_stat_daily_h8_ch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1389" r="5555" b="9665"/>
          <a:stretch/>
        </p:blipFill>
        <p:spPr bwMode="auto">
          <a:xfrm>
            <a:off x="947753" y="1638092"/>
            <a:ext cx="2407926" cy="216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MA802B\Desktop\fig\hist_stat_daily_h8_ch5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11111" r="4350" b="8889"/>
          <a:stretch/>
        </p:blipFill>
        <p:spPr bwMode="auto">
          <a:xfrm>
            <a:off x="907407" y="3880990"/>
            <a:ext cx="2461282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 rot="16200000">
            <a:off x="167294" y="2389093"/>
            <a:ext cx="1171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#</a:t>
            </a:r>
            <a:r>
              <a:rPr kumimoji="1" lang="en-US" altLang="ja-JP" sz="1400" dirty="0" smtClean="0"/>
              <a:t> of DCC data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162127" y="4819168"/>
            <a:ext cx="1171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#</a:t>
            </a:r>
            <a:r>
              <a:rPr kumimoji="1" lang="en-US" altLang="ja-JP" sz="1400" dirty="0" smtClean="0"/>
              <a:t> of DCC data</a:t>
            </a:r>
            <a:endParaRPr kumimoji="1"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22470" y="1268760"/>
            <a:ext cx="765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Standard AHI </a:t>
            </a:r>
            <a:r>
              <a:rPr kumimoji="1" lang="en-US" altLang="ja-JP" dirty="0" smtClean="0"/>
              <a:t>DCC                </a:t>
            </a:r>
            <a:r>
              <a:rPr kumimoji="1" lang="en-US" altLang="ja-JP" b="1" dirty="0" smtClean="0"/>
              <a:t>Ray-matched </a:t>
            </a:r>
            <a:r>
              <a:rPr kumimoji="1" lang="en-US" altLang="ja-JP" b="1" dirty="0" smtClean="0"/>
              <a:t>AHI </a:t>
            </a:r>
            <a:r>
              <a:rPr kumimoji="1" lang="en-US" altLang="ja-JP" dirty="0" smtClean="0"/>
              <a:t>DCC         </a:t>
            </a:r>
            <a:r>
              <a:rPr kumimoji="1" lang="en-US" altLang="ja-JP" b="1" dirty="0" smtClean="0"/>
              <a:t>Ray-matched </a:t>
            </a:r>
            <a:r>
              <a:rPr kumimoji="1" lang="en-US" altLang="ja-JP" b="1" dirty="0" smtClean="0"/>
              <a:t>VIIRS </a:t>
            </a:r>
            <a:r>
              <a:rPr kumimoji="1" lang="en-US" altLang="ja-JP" dirty="0" smtClean="0"/>
              <a:t>DCC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-1314080" y="3426474"/>
            <a:ext cx="3292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1.6 </a:t>
            </a:r>
            <a:r>
              <a:rPr kumimoji="1" lang="el-GR" altLang="ja-JP" sz="2800" dirty="0" smtClean="0"/>
              <a:t>μ</a:t>
            </a:r>
            <a:r>
              <a:rPr kumimoji="1" lang="en-US" altLang="ja-JP" sz="2800" dirty="0" smtClean="0"/>
              <a:t>m             0.6 </a:t>
            </a:r>
            <a:r>
              <a:rPr kumimoji="1" lang="el-GR" altLang="ja-JP" sz="2800" dirty="0" smtClean="0"/>
              <a:t>μ</a:t>
            </a:r>
            <a:r>
              <a:rPr kumimoji="1" lang="en-US" altLang="ja-JP" sz="2800" dirty="0" smtClean="0"/>
              <a:t>m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146" y="1706215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Band3</a:t>
            </a:r>
          </a:p>
          <a:p>
            <a:pPr algn="ctr"/>
            <a:r>
              <a:rPr lang="en-US" altLang="ja-JP" sz="1400" dirty="0" smtClean="0"/>
              <a:t>(</a:t>
            </a:r>
            <a:r>
              <a:rPr lang="en-US" altLang="ja-JP" sz="1400" dirty="0" smtClean="0"/>
              <a:t>0.64 </a:t>
            </a:r>
            <a:r>
              <a:rPr lang="el-GR" altLang="ja-JP" sz="1400" dirty="0" smtClean="0"/>
              <a:t>μ</a:t>
            </a:r>
            <a:r>
              <a:rPr lang="en-US" altLang="ja-JP" sz="1400" dirty="0" smtClean="0"/>
              <a:t>m)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82450" y="1681599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Band3</a:t>
            </a:r>
          </a:p>
          <a:p>
            <a:pPr algn="ctr"/>
            <a:r>
              <a:rPr lang="en-US" altLang="ja-JP" sz="1400" dirty="0" smtClean="0"/>
              <a:t>(</a:t>
            </a:r>
            <a:r>
              <a:rPr lang="en-US" altLang="ja-JP" sz="1400" dirty="0" smtClean="0"/>
              <a:t>0.64 </a:t>
            </a:r>
            <a:r>
              <a:rPr lang="el-GR" altLang="ja-JP" sz="1400" dirty="0" smtClean="0"/>
              <a:t>μ</a:t>
            </a:r>
            <a:r>
              <a:rPr lang="en-US" altLang="ja-JP" sz="1400" dirty="0" smtClean="0"/>
              <a:t>m)</a:t>
            </a:r>
            <a:endParaRPr kumimoji="1" lang="ja-JP" altLang="en-US" sz="1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801061" y="166243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/>
              <a:t>M</a:t>
            </a:r>
            <a:r>
              <a:rPr kumimoji="1" lang="en-US" altLang="ja-JP" sz="1400" dirty="0" smtClean="0"/>
              <a:t>3</a:t>
            </a:r>
          </a:p>
          <a:p>
            <a:pPr algn="ctr"/>
            <a:r>
              <a:rPr lang="en-US" altLang="ja-JP" sz="1400" dirty="0" smtClean="0"/>
              <a:t>(</a:t>
            </a:r>
            <a:r>
              <a:rPr lang="en-US" altLang="ja-JP" sz="1400" dirty="0" smtClean="0"/>
              <a:t>0.640 </a:t>
            </a:r>
            <a:r>
              <a:rPr lang="el-GR" altLang="ja-JP" sz="1400" dirty="0" smtClean="0"/>
              <a:t>μ</a:t>
            </a:r>
            <a:r>
              <a:rPr lang="en-US" altLang="ja-JP" sz="1400" dirty="0" smtClean="0"/>
              <a:t>m)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91831" y="3966691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Band5</a:t>
            </a:r>
          </a:p>
          <a:p>
            <a:pPr algn="ctr"/>
            <a:r>
              <a:rPr lang="en-US" altLang="ja-JP" sz="1400" dirty="0" smtClean="0"/>
              <a:t>(</a:t>
            </a:r>
            <a:r>
              <a:rPr lang="en-US" altLang="ja-JP" sz="1400" dirty="0" smtClean="0"/>
              <a:t>1.6 </a:t>
            </a:r>
            <a:r>
              <a:rPr lang="el-GR" altLang="ja-JP" sz="1400" dirty="0" smtClean="0"/>
              <a:t>μ</a:t>
            </a:r>
            <a:r>
              <a:rPr lang="en-US" altLang="ja-JP" sz="1400" dirty="0" smtClean="0"/>
              <a:t>m)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28135" y="3942075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Band5</a:t>
            </a:r>
          </a:p>
          <a:p>
            <a:pPr algn="ctr"/>
            <a:r>
              <a:rPr lang="en-US" altLang="ja-JP" sz="1400" dirty="0" smtClean="0"/>
              <a:t>(</a:t>
            </a:r>
            <a:r>
              <a:rPr lang="en-US" altLang="ja-JP" sz="1400" dirty="0" smtClean="0"/>
              <a:t>1.6 </a:t>
            </a:r>
            <a:r>
              <a:rPr lang="el-GR" altLang="ja-JP" sz="1400" dirty="0" smtClean="0"/>
              <a:t>μ</a:t>
            </a:r>
            <a:r>
              <a:rPr lang="en-US" altLang="ja-JP" sz="1400" dirty="0" smtClean="0"/>
              <a:t>m)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846745" y="3922911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M10</a:t>
            </a:r>
            <a:endParaRPr kumimoji="1" lang="en-US" altLang="ja-JP" sz="1400" dirty="0" smtClean="0"/>
          </a:p>
          <a:p>
            <a:pPr algn="ctr"/>
            <a:r>
              <a:rPr lang="en-US" altLang="ja-JP" sz="1400" dirty="0" smtClean="0"/>
              <a:t>(</a:t>
            </a:r>
            <a:r>
              <a:rPr lang="en-US" altLang="ja-JP" sz="1400" dirty="0" smtClean="0"/>
              <a:t>1.61 </a:t>
            </a:r>
            <a:r>
              <a:rPr lang="el-GR" altLang="ja-JP" sz="1400" dirty="0" smtClean="0"/>
              <a:t>μ</a:t>
            </a:r>
            <a:r>
              <a:rPr lang="en-US" altLang="ja-JP" sz="1400" dirty="0" smtClean="0"/>
              <a:t>m)</a:t>
            </a:r>
            <a:endParaRPr kumimoji="1"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91822" y="2276872"/>
            <a:ext cx="876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# of data:</a:t>
            </a:r>
          </a:p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 ~7000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884368" y="2708920"/>
            <a:ext cx="876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# of data:</a:t>
            </a:r>
          </a:p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~5000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16216" y="4417948"/>
            <a:ext cx="876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# of data:</a:t>
            </a:r>
          </a:p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 ~4000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608762" y="4849996"/>
            <a:ext cx="876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# of data:</a:t>
            </a:r>
          </a:p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~7000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11044" y="861426"/>
            <a:ext cx="282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/>
              <a:t>PDF shape differs day to day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37564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125" name="Picture 5" descr="C:\Users\JMA802B\Desktop\fig\hist_daily_VIIRS_ch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" t="11667" r="5410" b="9722"/>
          <a:stretch/>
        </p:blipFill>
        <p:spPr bwMode="auto">
          <a:xfrm>
            <a:off x="6333407" y="1632088"/>
            <a:ext cx="2432970" cy="216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JMA802B\Desktop\fig\hist_daily_VIIRS_ch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10833" r="4722" b="9445"/>
          <a:stretch/>
        </p:blipFill>
        <p:spPr bwMode="auto">
          <a:xfrm>
            <a:off x="6333407" y="3889910"/>
            <a:ext cx="2448272" cy="219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755576" y="313492"/>
            <a:ext cx="7841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D</a:t>
            </a:r>
            <a:r>
              <a:rPr kumimoji="1" lang="en-US" altLang="ja-JP" sz="2800" dirty="0" smtClean="0"/>
              <a:t>ay-to-day variation of DCC PDF statistics (Sep 2015)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39596" y="6028942"/>
            <a:ext cx="779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Radiance [W/m</a:t>
            </a:r>
            <a:r>
              <a:rPr kumimoji="1" lang="en-US" altLang="ja-JP" sz="1400" baseline="30000" dirty="0" smtClean="0"/>
              <a:t>2</a:t>
            </a:r>
            <a:r>
              <a:rPr kumimoji="1" lang="en-US" altLang="ja-JP" sz="1400" dirty="0" smtClean="0"/>
              <a:t>/</a:t>
            </a:r>
            <a:r>
              <a:rPr kumimoji="1" lang="en-US" altLang="ja-JP" sz="1400" dirty="0" err="1" smtClean="0"/>
              <a:t>sr</a:t>
            </a:r>
            <a:r>
              <a:rPr kumimoji="1" lang="en-US" altLang="ja-JP" sz="1400" dirty="0" smtClean="0"/>
              <a:t>/um]                           </a:t>
            </a:r>
            <a:r>
              <a:rPr lang="en-US" altLang="ja-JP" sz="1400" dirty="0" smtClean="0"/>
              <a:t>Radiance </a:t>
            </a:r>
            <a:r>
              <a:rPr lang="en-US" altLang="ja-JP" sz="1400" dirty="0"/>
              <a:t>[W/m</a:t>
            </a:r>
            <a:r>
              <a:rPr lang="en-US" altLang="ja-JP" sz="1400" baseline="30000" dirty="0"/>
              <a:t>2</a:t>
            </a:r>
            <a:r>
              <a:rPr lang="en-US" altLang="ja-JP" sz="1400" dirty="0"/>
              <a:t>/</a:t>
            </a:r>
            <a:r>
              <a:rPr lang="en-US" altLang="ja-JP" sz="1400" dirty="0" err="1"/>
              <a:t>sr</a:t>
            </a:r>
            <a:r>
              <a:rPr lang="en-US" altLang="ja-JP" sz="1400" dirty="0"/>
              <a:t>/um</a:t>
            </a:r>
            <a:r>
              <a:rPr lang="en-US" altLang="ja-JP" sz="1400" dirty="0" smtClean="0"/>
              <a:t>]</a:t>
            </a:r>
            <a:r>
              <a:rPr lang="ja-JP" altLang="en-US" sz="1400" dirty="0" smtClean="0"/>
              <a:t>                       </a:t>
            </a:r>
            <a:r>
              <a:rPr lang="en-US" altLang="ja-JP" sz="1400" dirty="0" smtClean="0"/>
              <a:t>Radiance </a:t>
            </a:r>
            <a:r>
              <a:rPr lang="en-US" altLang="ja-JP" sz="1400" dirty="0"/>
              <a:t>[W/m</a:t>
            </a:r>
            <a:r>
              <a:rPr lang="en-US" altLang="ja-JP" sz="1400" baseline="30000" dirty="0"/>
              <a:t>2</a:t>
            </a:r>
            <a:r>
              <a:rPr lang="en-US" altLang="ja-JP" sz="1400" dirty="0"/>
              <a:t>/</a:t>
            </a:r>
            <a:r>
              <a:rPr lang="en-US" altLang="ja-JP" sz="1400" dirty="0" err="1"/>
              <a:t>sr</a:t>
            </a:r>
            <a:r>
              <a:rPr lang="en-US" altLang="ja-JP" sz="1400" dirty="0"/>
              <a:t>/um</a:t>
            </a:r>
            <a:r>
              <a:rPr lang="en-US" altLang="ja-JP" sz="1400" dirty="0" smtClean="0"/>
              <a:t>]</a:t>
            </a:r>
            <a:endParaRPr lang="ja-JP" altLang="en-US" sz="1400" dirty="0"/>
          </a:p>
        </p:txBody>
      </p:sp>
      <p:pic>
        <p:nvPicPr>
          <p:cNvPr id="13" name="Picture 5" descr="C:\Users\JMA802B\Desktop\fig\hist_daily_h8_ch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11111" r="5571" b="9444"/>
          <a:stretch/>
        </p:blipFill>
        <p:spPr bwMode="auto">
          <a:xfrm>
            <a:off x="3684057" y="1618997"/>
            <a:ext cx="2407926" cy="217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JMA802B\Desktop\fig\hist_daily_h8_ch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 t="10556" r="5000" b="8889"/>
          <a:stretch/>
        </p:blipFill>
        <p:spPr bwMode="auto">
          <a:xfrm>
            <a:off x="3672639" y="3889910"/>
            <a:ext cx="2430805" cy="220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JMA802B\Desktop\fig\hist_stat_daily_h8_ch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1389" r="5555" b="9665"/>
          <a:stretch/>
        </p:blipFill>
        <p:spPr bwMode="auto">
          <a:xfrm>
            <a:off x="947753" y="1638092"/>
            <a:ext cx="2407926" cy="216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MA802B\Desktop\fig\hist_stat_daily_h8_ch5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11111" r="4350" b="8889"/>
          <a:stretch/>
        </p:blipFill>
        <p:spPr bwMode="auto">
          <a:xfrm>
            <a:off x="907407" y="3880990"/>
            <a:ext cx="2461282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 rot="16200000">
            <a:off x="167294" y="2389093"/>
            <a:ext cx="1171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#</a:t>
            </a:r>
            <a:r>
              <a:rPr kumimoji="1" lang="en-US" altLang="ja-JP" sz="1400" dirty="0" smtClean="0"/>
              <a:t> of DCC data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162127" y="4819168"/>
            <a:ext cx="1171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#</a:t>
            </a:r>
            <a:r>
              <a:rPr kumimoji="1" lang="en-US" altLang="ja-JP" sz="1400" dirty="0" smtClean="0"/>
              <a:t> of DCC data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-1314080" y="3426474"/>
            <a:ext cx="3292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1.6 </a:t>
            </a:r>
            <a:r>
              <a:rPr kumimoji="1" lang="el-GR" altLang="ja-JP" sz="2800" dirty="0" smtClean="0"/>
              <a:t>μ</a:t>
            </a:r>
            <a:r>
              <a:rPr kumimoji="1" lang="en-US" altLang="ja-JP" sz="2800" dirty="0" smtClean="0"/>
              <a:t>m             0.6 </a:t>
            </a:r>
            <a:r>
              <a:rPr kumimoji="1" lang="el-GR" altLang="ja-JP" sz="2800" dirty="0" smtClean="0"/>
              <a:t>μ</a:t>
            </a:r>
            <a:r>
              <a:rPr kumimoji="1" lang="en-US" altLang="ja-JP" sz="2800" dirty="0" smtClean="0"/>
              <a:t>m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66183" y="1706215"/>
            <a:ext cx="854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Band3</a:t>
            </a:r>
          </a:p>
          <a:p>
            <a:pPr algn="ctr"/>
            <a:r>
              <a:rPr lang="en-US" altLang="ja-JP" sz="1400" dirty="0" smtClean="0"/>
              <a:t>(0.64</a:t>
            </a:r>
            <a:r>
              <a:rPr lang="el-GR" altLang="ja-JP" sz="1400" dirty="0" smtClean="0"/>
              <a:t>μ</a:t>
            </a:r>
            <a:r>
              <a:rPr lang="en-US" altLang="ja-JP" sz="1400" dirty="0" smtClean="0"/>
              <a:t>m)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02487" y="1681599"/>
            <a:ext cx="854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Band3</a:t>
            </a:r>
          </a:p>
          <a:p>
            <a:pPr algn="ctr"/>
            <a:r>
              <a:rPr lang="en-US" altLang="ja-JP" sz="1400" dirty="0" smtClean="0"/>
              <a:t>(0.64</a:t>
            </a:r>
            <a:r>
              <a:rPr lang="el-GR" altLang="ja-JP" sz="1400" dirty="0" smtClean="0"/>
              <a:t>μ</a:t>
            </a:r>
            <a:r>
              <a:rPr lang="en-US" altLang="ja-JP" sz="1400" dirty="0" smtClean="0"/>
              <a:t>m)</a:t>
            </a:r>
            <a:endParaRPr kumimoji="1" lang="ja-JP" altLang="en-US" sz="1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821098" y="1662435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/>
              <a:t>M</a:t>
            </a:r>
            <a:r>
              <a:rPr kumimoji="1" lang="en-US" altLang="ja-JP" sz="1400" dirty="0" smtClean="0"/>
              <a:t>3</a:t>
            </a:r>
          </a:p>
          <a:p>
            <a:pPr algn="ctr"/>
            <a:r>
              <a:rPr lang="en-US" altLang="ja-JP" sz="1400" dirty="0" smtClean="0"/>
              <a:t>(0.640</a:t>
            </a:r>
            <a:r>
              <a:rPr lang="el-GR" altLang="ja-JP" sz="1400" dirty="0" smtClean="0"/>
              <a:t>μ</a:t>
            </a:r>
            <a:r>
              <a:rPr lang="en-US" altLang="ja-JP" sz="1400" dirty="0" smtClean="0"/>
              <a:t>m)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1869" y="3966691"/>
            <a:ext cx="763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Band5</a:t>
            </a:r>
          </a:p>
          <a:p>
            <a:pPr algn="ctr"/>
            <a:r>
              <a:rPr lang="en-US" altLang="ja-JP" sz="1400" dirty="0" smtClean="0"/>
              <a:t>(1.6</a:t>
            </a:r>
            <a:r>
              <a:rPr lang="el-GR" altLang="ja-JP" sz="1400" dirty="0" smtClean="0"/>
              <a:t>μ</a:t>
            </a:r>
            <a:r>
              <a:rPr lang="en-US" altLang="ja-JP" sz="1400" dirty="0" smtClean="0"/>
              <a:t>m)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02487" y="3942075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Band5</a:t>
            </a:r>
          </a:p>
          <a:p>
            <a:pPr algn="ctr"/>
            <a:r>
              <a:rPr lang="en-US" altLang="ja-JP" sz="1400" dirty="0" smtClean="0"/>
              <a:t>(1.64</a:t>
            </a:r>
            <a:r>
              <a:rPr lang="el-GR" altLang="ja-JP" sz="1400" dirty="0" smtClean="0"/>
              <a:t>μ</a:t>
            </a:r>
            <a:r>
              <a:rPr lang="en-US" altLang="ja-JP" sz="1400" dirty="0" smtClean="0"/>
              <a:t>m)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866783" y="3922911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M10</a:t>
            </a:r>
            <a:endParaRPr kumimoji="1" lang="en-US" altLang="ja-JP" sz="1400" dirty="0" smtClean="0"/>
          </a:p>
          <a:p>
            <a:pPr algn="ctr"/>
            <a:r>
              <a:rPr lang="en-US" altLang="ja-JP" sz="1400" dirty="0" smtClean="0"/>
              <a:t>(1.61</a:t>
            </a:r>
            <a:r>
              <a:rPr lang="el-GR" altLang="ja-JP" sz="1400" dirty="0" smtClean="0"/>
              <a:t>μ</a:t>
            </a:r>
            <a:r>
              <a:rPr lang="en-US" altLang="ja-JP" sz="1400" dirty="0" smtClean="0"/>
              <a:t>m)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22470" y="1268760"/>
            <a:ext cx="765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Standard AHI </a:t>
            </a:r>
            <a:r>
              <a:rPr kumimoji="1" lang="en-US" altLang="ja-JP" dirty="0" smtClean="0"/>
              <a:t>DCC                </a:t>
            </a:r>
            <a:r>
              <a:rPr kumimoji="1" lang="en-US" altLang="ja-JP" b="1" dirty="0" smtClean="0"/>
              <a:t>Ray-matched </a:t>
            </a:r>
            <a:r>
              <a:rPr kumimoji="1" lang="en-US" altLang="ja-JP" b="1" dirty="0" smtClean="0"/>
              <a:t>AHI </a:t>
            </a:r>
            <a:r>
              <a:rPr kumimoji="1" lang="en-US" altLang="ja-JP" dirty="0" smtClean="0"/>
              <a:t>DCC         </a:t>
            </a:r>
            <a:r>
              <a:rPr kumimoji="1" lang="en-US" altLang="ja-JP" b="1" dirty="0" smtClean="0"/>
              <a:t>Ray-matched </a:t>
            </a:r>
            <a:r>
              <a:rPr kumimoji="1" lang="en-US" altLang="ja-JP" b="1" dirty="0" smtClean="0"/>
              <a:t>VIIRS </a:t>
            </a:r>
            <a:r>
              <a:rPr kumimoji="1" lang="en-US" altLang="ja-JP" dirty="0" smtClean="0"/>
              <a:t>DCC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3688" y="899428"/>
            <a:ext cx="6138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Ray-matched AHI/VIIRS DCC: data on 2 September are removed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26417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008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1348</Words>
  <Application>Microsoft Office PowerPoint</Application>
  <PresentationFormat>画面に合わせる (4:3)</PresentationFormat>
  <Paragraphs>200</Paragraphs>
  <Slides>13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DCC inter-calibration of Himawari-8/AHI VNIR bands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Comparison of multiple calibration methods</vt:lpstr>
      <vt:lpstr>PowerPoint プレゼンテーション</vt:lpstr>
      <vt:lpstr>PowerPoint プレゼンテーション</vt:lpstr>
      <vt:lpstr>Comparison of multiple calibration methods</vt:lpstr>
      <vt:lpstr>Comparison of multiple calibration methods</vt:lpstr>
      <vt:lpstr>PowerPoint プレゼンテーション</vt:lpstr>
      <vt:lpstr>PowerPoint プレゼンテーション</vt:lpstr>
    </vt:vector>
  </TitlesOfParts>
  <Company>気象庁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Masaya Takahashi</dc:creator>
  <cp:lastModifiedBy>Masaya Takahashi</cp:lastModifiedBy>
  <cp:revision>90</cp:revision>
  <cp:lastPrinted>2016-02-04T07:29:22Z</cp:lastPrinted>
  <dcterms:created xsi:type="dcterms:W3CDTF">2016-02-01T07:10:38Z</dcterms:created>
  <dcterms:modified xsi:type="dcterms:W3CDTF">2016-02-04T07:36:10Z</dcterms:modified>
</cp:coreProperties>
</file>