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8" r:id="rId4"/>
    <p:sldId id="262" r:id="rId5"/>
    <p:sldId id="269" r:id="rId6"/>
    <p:sldId id="260" r:id="rId7"/>
    <p:sldId id="261" r:id="rId8"/>
    <p:sldId id="263" r:id="rId9"/>
    <p:sldId id="272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65" r:id="rId18"/>
    <p:sldId id="283" r:id="rId19"/>
    <p:sldId id="273" r:id="rId20"/>
    <p:sldId id="274" r:id="rId21"/>
    <p:sldId id="275" r:id="rId22"/>
    <p:sldId id="276" r:id="rId23"/>
    <p:sldId id="277" r:id="rId24"/>
    <p:sldId id="287" r:id="rId25"/>
    <p:sldId id="288" r:id="rId26"/>
    <p:sldId id="289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5"/>
    <a:srgbClr val="0083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20C4A-CABB-4EA2-9E8F-E686AEDAF8AA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771DE-E9C8-4088-9B94-6017393B9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C80D-5B10-443C-9FE2-5F94E840B254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7578-761D-4B42-9EB8-E6E6372DF0BF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314E-348A-4F90-88E3-158A36292F8D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E35-1D21-48AC-817A-22E474199822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6411-6EB2-4ABA-9BFA-C5CCF60E7046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5B62-5D43-41EC-A8FB-50DDD6EE7346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7AD8-A356-4E9D-89EA-4B95D90FB905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4A5-31D7-4D57-AD7D-9FE9A2778ECD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6981-FB7F-43F4-8A55-B44517470EF9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9A36-6AF7-4908-AADD-C9ED60CAB697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fld id="{C71E5A37-DE88-49FF-A3DA-DC1A7C1AB5B9}" type="slidenum">
              <a:rPr lang="en-US" smtClean="0"/>
              <a:pPr lvl="1"/>
              <a:t>‹#›</a:t>
            </a:fld>
            <a:fld id="{B194A3F2-D80F-4C30-B607-1357FA976C83}" type="slidenum">
              <a:rPr lang="en-US" smtClean="0"/>
              <a:pPr lvl="1"/>
              <a:t>‹#›</a:t>
            </a:fld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59DFD-4EFE-4D8D-AE19-683989D23D62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oaa-logo-144x144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0668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GOES DCC </a:t>
            </a:r>
            <a:r>
              <a:rPr lang="en-US" dirty="0" err="1" smtClean="0"/>
              <a:t>Deseasonalization</a:t>
            </a:r>
            <a:r>
              <a:rPr lang="en-US" dirty="0" smtClean="0"/>
              <a:t> &amp; </a:t>
            </a:r>
            <a:br>
              <a:rPr lang="en-US" dirty="0" smtClean="0"/>
            </a:br>
            <a:r>
              <a:rPr lang="en-US" dirty="0" smtClean="0"/>
              <a:t>AHI DCC Calibration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/>
          <a:p>
            <a:r>
              <a:rPr lang="en-US" dirty="0" err="1" smtClean="0"/>
              <a:t>Fangfang</a:t>
            </a:r>
            <a:r>
              <a:rPr lang="en-US" dirty="0" smtClean="0"/>
              <a:t> Yu and </a:t>
            </a:r>
            <a:r>
              <a:rPr lang="en-US" dirty="0" err="1" smtClean="0"/>
              <a:t>Xiangqian</a:t>
            </a:r>
            <a:r>
              <a:rPr lang="en-US" dirty="0" smtClean="0"/>
              <a:t> Wu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B304-ABFB-4276-BC38-DD99C0EB3144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Spectrum Density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267200" y="2286000"/>
            <a:ext cx="4876800" cy="2667000"/>
            <a:chOff x="3505200" y="3429000"/>
            <a:chExt cx="5372100" cy="3069771"/>
          </a:xfrm>
        </p:grpSpPr>
        <p:pic>
          <p:nvPicPr>
            <p:cNvPr id="19" name="Picture 18" descr="g12_psd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0" y="3429000"/>
              <a:ext cx="5372100" cy="306977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654773" y="4953000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N=7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44001" y="5026223"/>
              <a:ext cx="575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N=14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2286000"/>
            <a:ext cx="4800600" cy="2667001"/>
            <a:chOff x="0" y="1509072"/>
            <a:chExt cx="5181600" cy="2960913"/>
          </a:xfrm>
        </p:grpSpPr>
        <p:pic>
          <p:nvPicPr>
            <p:cNvPr id="18" name="Picture 17" descr="g10_psd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09072"/>
              <a:ext cx="5181600" cy="296091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115772" y="2216465"/>
              <a:ext cx="522875" cy="341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N=8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44952" y="1762864"/>
              <a:ext cx="868920" cy="341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N=15,16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48401" y="2047270"/>
              <a:ext cx="621497" cy="341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N=24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12_annaul_residu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066800"/>
            <a:ext cx="48006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Intra-Annual Variation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 descr="G10_annaul_residual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66800"/>
            <a:ext cx="4876800" cy="2786743"/>
          </a:xfrm>
        </p:spPr>
      </p:pic>
      <p:cxnSp>
        <p:nvCxnSpPr>
          <p:cNvPr id="9" name="Straight Arrow Connector 8"/>
          <p:cNvCxnSpPr/>
          <p:nvPr/>
        </p:nvCxnSpPr>
        <p:spPr>
          <a:xfrm flipV="1">
            <a:off x="3200400" y="3200400"/>
            <a:ext cx="228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524000" y="2743200"/>
            <a:ext cx="3048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7800" y="3962400"/>
            <a:ext cx="2514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1998, 2001, 2005</a:t>
            </a:r>
          </a:p>
          <a:p>
            <a:r>
              <a:rPr lang="en-US" dirty="0" smtClean="0"/>
              <a:t>El Nino Effect?</a:t>
            </a:r>
          </a:p>
          <a:p>
            <a:r>
              <a:rPr lang="en-US" dirty="0" smtClean="0"/>
              <a:t>Why data in 1998 is different from those in 2001 and 2005?</a:t>
            </a:r>
            <a:endParaRPr lang="en-US" dirty="0"/>
          </a:p>
        </p:txBody>
      </p:sp>
      <p:pic>
        <p:nvPicPr>
          <p:cNvPr id="14" name="Picture 13" descr="G12_annual_residual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799114"/>
            <a:ext cx="4724400" cy="260168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8077200" y="60198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29400" y="64008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2004, 2005, El Nino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772400" y="60198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24000" y="10668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1928" y="685800"/>
            <a:ext cx="58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ITCZ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Index</a:t>
            </a:r>
            <a:endParaRPr lang="en-US" dirty="0"/>
          </a:p>
        </p:txBody>
      </p:sp>
      <p:pic>
        <p:nvPicPr>
          <p:cNvPr id="6" name="Content Placeholder 5" descr="G12_SeasonalInd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151143"/>
            <a:ext cx="4724400" cy="273505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G10_Seasonal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51143"/>
            <a:ext cx="4724400" cy="27350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GOES-10 DCC - FFT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g10_monthlyDCC_desea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7429500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5867400"/>
            <a:ext cx="5663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No significant change in uncertainty (1.907% vs. 1.878%)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No change in fitting function (</a:t>
            </a:r>
            <a:r>
              <a:rPr lang="el-GR" dirty="0" smtClean="0"/>
              <a:t>Δ </a:t>
            </a:r>
            <a:r>
              <a:rPr lang="en-US" dirty="0" smtClean="0"/>
              <a:t>=0.000(±0.025)%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GOES-12 DCC - FFT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03036" y="6120825"/>
            <a:ext cx="5663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No significant change in uncertainty (0.612% vs. 0.604%)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No change in fitting function (</a:t>
            </a:r>
            <a:r>
              <a:rPr lang="el-GR" dirty="0" smtClean="0"/>
              <a:t>Δ </a:t>
            </a:r>
            <a:r>
              <a:rPr lang="en-US" dirty="0" smtClean="0"/>
              <a:t>=0.000(±0.015)%</a:t>
            </a:r>
            <a:endParaRPr lang="en-US" sz="1400" dirty="0"/>
          </a:p>
        </p:txBody>
      </p:sp>
      <p:pic>
        <p:nvPicPr>
          <p:cNvPr id="10" name="Picture 9" descr="g12_monthlyDCC_desea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80010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GOES-10: Seasonal Index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G10_timeseriesDCC_SIdesea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90600"/>
            <a:ext cx="7547400" cy="503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5943600"/>
            <a:ext cx="5057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Reduced uncertainty (1.907% vs.1.352%)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No change in fitting function (</a:t>
            </a:r>
            <a:r>
              <a:rPr lang="el-GR" dirty="0" smtClean="0"/>
              <a:t>Δ </a:t>
            </a:r>
            <a:r>
              <a:rPr lang="en-US" dirty="0" smtClean="0"/>
              <a:t>=0.000(±0.020)%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1066800" y="5105400"/>
            <a:ext cx="30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57400" y="5029200"/>
            <a:ext cx="30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49530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GOES-12:  Seasonal Index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G12_timeseriesDCC_SIdesea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90600"/>
            <a:ext cx="7318800" cy="487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5943600"/>
            <a:ext cx="4940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Reduced uncertainty (0.612% vs. 0.433%)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No change in fitting function (</a:t>
            </a:r>
            <a:r>
              <a:rPr lang="el-GR" dirty="0" smtClean="0"/>
              <a:t>Δ </a:t>
            </a:r>
            <a:r>
              <a:rPr lang="en-US" dirty="0" smtClean="0"/>
              <a:t>=0.000(±0.007)%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For the Re-analysis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Suggest applying three procedures for de-</a:t>
            </a:r>
            <a:r>
              <a:rPr lang="en-US" dirty="0" err="1" smtClean="0"/>
              <a:t>seasonalization</a:t>
            </a:r>
            <a:endParaRPr lang="en-US" dirty="0" smtClean="0"/>
          </a:p>
          <a:p>
            <a:pPr lvl="1"/>
            <a:r>
              <a:rPr lang="en-US" dirty="0" smtClean="0"/>
              <a:t>1: Initial </a:t>
            </a:r>
            <a:r>
              <a:rPr lang="en-US" dirty="0" err="1" smtClean="0"/>
              <a:t>detrending</a:t>
            </a:r>
            <a:r>
              <a:rPr lang="en-US" dirty="0" smtClean="0"/>
              <a:t> to derive the time-series of reflectance variation</a:t>
            </a:r>
          </a:p>
          <a:p>
            <a:pPr lvl="1"/>
            <a:r>
              <a:rPr lang="en-US" dirty="0" smtClean="0"/>
              <a:t>2: Use of the de-</a:t>
            </a:r>
            <a:r>
              <a:rPr lang="en-US" dirty="0" err="1" smtClean="0"/>
              <a:t>seasonalization</a:t>
            </a:r>
            <a:r>
              <a:rPr lang="en-US" dirty="0" smtClean="0"/>
              <a:t> algorithm to remove the seasonal variation</a:t>
            </a:r>
          </a:p>
          <a:p>
            <a:pPr lvl="1"/>
            <a:r>
              <a:rPr lang="en-US" dirty="0" smtClean="0"/>
              <a:t>3: Final sensor degradation trending</a:t>
            </a:r>
          </a:p>
          <a:p>
            <a:endParaRPr lang="en-US" dirty="0" smtClean="0"/>
          </a:p>
          <a:p>
            <a:r>
              <a:rPr lang="en-US" dirty="0" smtClean="0"/>
              <a:t>De-</a:t>
            </a:r>
            <a:r>
              <a:rPr lang="en-US" dirty="0" err="1" smtClean="0"/>
              <a:t>seasonalization</a:t>
            </a:r>
            <a:r>
              <a:rPr lang="en-US" dirty="0" smtClean="0"/>
              <a:t> algorithm for GOES Imager</a:t>
            </a:r>
          </a:p>
          <a:p>
            <a:pPr lvl="1"/>
            <a:r>
              <a:rPr lang="en-US" dirty="0" smtClean="0"/>
              <a:t>GOES-West (G10) has stronger variation than GOES-East (G12)</a:t>
            </a:r>
          </a:p>
          <a:p>
            <a:pPr lvl="1"/>
            <a:r>
              <a:rPr lang="en-US" dirty="0" smtClean="0"/>
              <a:t>El Nino effect is more apparent on GOES-West than GOES-East</a:t>
            </a:r>
          </a:p>
          <a:p>
            <a:pPr lvl="1"/>
            <a:r>
              <a:rPr lang="en-US" dirty="0" smtClean="0"/>
              <a:t>Consistent abnormal variations in certain month – ITCZ activity</a:t>
            </a:r>
          </a:p>
          <a:p>
            <a:pPr lvl="1"/>
            <a:r>
              <a:rPr lang="en-US" dirty="0" smtClean="0"/>
              <a:t>FFT analysis can display the inter-annual variation frequency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Intra-annual variations after initial </a:t>
            </a:r>
            <a:r>
              <a:rPr lang="en-US" dirty="0" err="1" smtClean="0"/>
              <a:t>detrending</a:t>
            </a:r>
            <a:r>
              <a:rPr lang="en-US" dirty="0" smtClean="0"/>
              <a:t> can help to understand DCC performance and its physical properties </a:t>
            </a:r>
            <a:r>
              <a:rPr lang="en-US" dirty="0" err="1" smtClean="0"/>
              <a:t>withinn</a:t>
            </a:r>
            <a:r>
              <a:rPr lang="en-US" dirty="0" smtClean="0"/>
              <a:t> the satellite spatial domain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Seasonal Index can reduce the trending uncertainty</a:t>
            </a:r>
          </a:p>
          <a:p>
            <a:pPr lvl="1"/>
            <a:r>
              <a:rPr lang="en-US" dirty="0" smtClean="0"/>
              <a:t>Both FFT and Seasonal Index methods essentially do not change the trending functions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Suggest different agencies to compare different de-</a:t>
            </a:r>
            <a:r>
              <a:rPr lang="en-US" dirty="0" err="1" smtClean="0"/>
              <a:t>seasonalization</a:t>
            </a:r>
            <a:r>
              <a:rPr lang="en-US" dirty="0" smtClean="0"/>
              <a:t> methods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Wavelet for GOES?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Near Real-Time Analysis?</a:t>
            </a:r>
          </a:p>
          <a:p>
            <a:pPr lvl="1"/>
            <a:r>
              <a:rPr lang="en-US" dirty="0" smtClean="0"/>
              <a:t>One possible solution is to generate the seasonal index after 2-3 years </a:t>
            </a:r>
            <a:r>
              <a:rPr lang="en-US" dirty="0" smtClean="0"/>
              <a:t>in-orbit and update it every month afterwards</a:t>
            </a:r>
            <a:endParaRPr lang="en-US" dirty="0" smtClean="0"/>
          </a:p>
          <a:p>
            <a:pPr lvl="1"/>
            <a:r>
              <a:rPr lang="en-US" dirty="0" smtClean="0"/>
              <a:t>Uncertainty?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to handle data in anomalous (e.g. El Nino) years?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the seasonal index </a:t>
            </a:r>
            <a:r>
              <a:rPr lang="en-US" smtClean="0"/>
              <a:t>derived from </a:t>
            </a:r>
            <a:r>
              <a:rPr lang="en-US" dirty="0" smtClean="0"/>
              <a:t>long-term data (normal + abnormal years).  </a:t>
            </a:r>
            <a:endParaRPr lang="en-US" dirty="0" smtClean="0"/>
          </a:p>
          <a:p>
            <a:pPr lvl="1"/>
            <a:r>
              <a:rPr lang="en-US" dirty="0" smtClean="0"/>
              <a:t>Other methods?  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AHI vs. VIIRS </a:t>
            </a:r>
            <a:r>
              <a:rPr lang="en-US" dirty="0" err="1" smtClean="0"/>
              <a:t>Raymatching</a:t>
            </a:r>
            <a:r>
              <a:rPr lang="en-US" dirty="0" smtClean="0"/>
              <a:t> vs. Collocated DCC inter-Calibration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Raymatching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Collocated DCC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ahi_viirs_visnir_srf_B1-6.png"/>
          <p:cNvPicPr/>
          <p:nvPr/>
        </p:nvPicPr>
        <p:blipFill rotWithShape="1">
          <a:blip r:embed="rId2" cstate="print"/>
          <a:srcRect t="3273"/>
          <a:stretch/>
        </p:blipFill>
        <p:spPr bwMode="auto">
          <a:xfrm>
            <a:off x="5029200" y="1143001"/>
            <a:ext cx="3939540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Picture 6" descr="AHI-VIIRS inter-cal flowchart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55866"/>
            <a:ext cx="5112937" cy="3849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647700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Yu, F. and X. Wu, Remote Sensing, accepted with minor revisions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</a:t>
            </a:r>
            <a:r>
              <a:rPr lang="en-US" dirty="0" err="1" smtClean="0"/>
              <a:t>seasonalization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3999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Action from 2015 GSICS annual meeting: </a:t>
            </a:r>
            <a:r>
              <a:rPr lang="en-GB" dirty="0" smtClean="0">
                <a:solidFill>
                  <a:srgbClr val="FF0000"/>
                </a:solidFill>
              </a:rPr>
              <a:t>Fred to implement </a:t>
            </a:r>
            <a:r>
              <a:rPr lang="en-GB" dirty="0" err="1" smtClean="0">
                <a:solidFill>
                  <a:srgbClr val="FF0000"/>
                </a:solidFill>
              </a:rPr>
              <a:t>Sebastien's</a:t>
            </a:r>
            <a:r>
              <a:rPr lang="en-GB" dirty="0" smtClean="0">
                <a:solidFill>
                  <a:srgbClr val="FF0000"/>
                </a:solidFill>
              </a:rPr>
              <a:t> </a:t>
            </a:r>
            <a:r>
              <a:rPr lang="en-GB" dirty="0" err="1" smtClean="0">
                <a:solidFill>
                  <a:srgbClr val="FF0000"/>
                </a:solidFill>
              </a:rPr>
              <a:t>deseasonalisation</a:t>
            </a:r>
            <a:r>
              <a:rPr lang="en-GB" dirty="0" smtClean="0">
                <a:solidFill>
                  <a:srgbClr val="FF0000"/>
                </a:solidFill>
              </a:rPr>
              <a:t> method and compare with </a:t>
            </a:r>
            <a:r>
              <a:rPr lang="en-GB" dirty="0" err="1" smtClean="0">
                <a:solidFill>
                  <a:srgbClr val="FF0000"/>
                </a:solidFill>
              </a:rPr>
              <a:t>Fangfang's</a:t>
            </a:r>
            <a:r>
              <a:rPr lang="en-GB" dirty="0" smtClean="0">
                <a:solidFill>
                  <a:srgbClr val="FF0000"/>
                </a:solidFill>
              </a:rPr>
              <a:t> and report back. 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CMA: Gaussian Filter</a:t>
            </a:r>
          </a:p>
          <a:p>
            <a:pPr lvl="1"/>
            <a:r>
              <a:rPr lang="en-US" dirty="0" smtClean="0"/>
              <a:t>MTSAT data </a:t>
            </a:r>
          </a:p>
          <a:p>
            <a:endParaRPr lang="en-US" dirty="0" smtClean="0"/>
          </a:p>
          <a:p>
            <a:r>
              <a:rPr lang="en-US" dirty="0" smtClean="0"/>
              <a:t>EUMETSAT:  Seasonal Index</a:t>
            </a:r>
          </a:p>
          <a:p>
            <a:pPr lvl="1"/>
            <a:r>
              <a:rPr lang="en-US" dirty="0" smtClean="0"/>
              <a:t>Smoothing(Trending) with </a:t>
            </a:r>
            <a:r>
              <a:rPr lang="en-US" dirty="0" err="1" smtClean="0"/>
              <a:t>Variogram</a:t>
            </a:r>
            <a:r>
              <a:rPr lang="en-US" dirty="0" smtClean="0"/>
              <a:t> due to saturation of DCC pixels in the early mission life</a:t>
            </a:r>
          </a:p>
          <a:p>
            <a:pPr lvl="1"/>
            <a:r>
              <a:rPr lang="en-US" dirty="0" smtClean="0"/>
              <a:t>Average of the daily ratio between time-series reflectance and smoothed value</a:t>
            </a:r>
          </a:p>
          <a:p>
            <a:pPr lvl="1"/>
            <a:r>
              <a:rPr lang="en-US" dirty="0" smtClean="0"/>
              <a:t>Instrument degradation trending after de-</a:t>
            </a:r>
            <a:r>
              <a:rPr lang="en-US" dirty="0" err="1" smtClean="0"/>
              <a:t>seasonalization</a:t>
            </a:r>
            <a:r>
              <a:rPr lang="en-US" dirty="0" smtClean="0"/>
              <a:t> with seasonal index</a:t>
            </a:r>
          </a:p>
          <a:p>
            <a:endParaRPr lang="en-US" dirty="0" smtClean="0"/>
          </a:p>
          <a:p>
            <a:r>
              <a:rPr lang="en-US" dirty="0" smtClean="0"/>
              <a:t>NOAA: Fourier Transfer Function (FFT)</a:t>
            </a:r>
          </a:p>
          <a:p>
            <a:pPr lvl="1"/>
            <a:r>
              <a:rPr lang="en-US" dirty="0" smtClean="0"/>
              <a:t>Trending with prior degradation function derived from other vicarious methods.</a:t>
            </a:r>
          </a:p>
          <a:p>
            <a:pPr lvl="1"/>
            <a:r>
              <a:rPr lang="en-US" dirty="0" smtClean="0"/>
              <a:t>Fourier transfer function to develop the de-</a:t>
            </a:r>
            <a:r>
              <a:rPr lang="en-US" dirty="0" err="1" smtClean="0"/>
              <a:t>seasonalization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Instrument degradation trending after de-</a:t>
            </a:r>
            <a:r>
              <a:rPr lang="en-US" dirty="0" err="1" smtClean="0"/>
              <a:t>seasonalization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917D-2905-4774-A05C-2876C0F7D321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Ray-matching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scatterplot_refl_nosunglint.png"/>
          <p:cNvPicPr/>
          <p:nvPr/>
        </p:nvPicPr>
        <p:blipFill rotWithShape="1">
          <a:blip r:embed="rId2" cstate="print"/>
          <a:srcRect l="708" t="849" r="2590"/>
          <a:stretch/>
        </p:blipFill>
        <p:spPr bwMode="auto">
          <a:xfrm>
            <a:off x="1981200" y="1295400"/>
            <a:ext cx="4953000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Collocated DCC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DCC_histRefl.png"/>
          <p:cNvPicPr/>
          <p:nvPr/>
        </p:nvPicPr>
        <p:blipFill rotWithShape="1">
          <a:blip r:embed="rId2" cstate="print"/>
          <a:srcRect l="992" t="708" r="1598" b="-1"/>
          <a:stretch/>
        </p:blipFill>
        <p:spPr bwMode="auto">
          <a:xfrm>
            <a:off x="1219200" y="1066800"/>
            <a:ext cx="5469625" cy="5575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Inter-calibration uncertainty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014850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993370"/>
                <a:gridCol w="801485"/>
                <a:gridCol w="801485"/>
                <a:gridCol w="801485"/>
                <a:gridCol w="801485"/>
                <a:gridCol w="801485"/>
                <a:gridCol w="801485"/>
                <a:gridCol w="801485"/>
                <a:gridCol w="80148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AHI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B1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(0.47um)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B2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(0.51um)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B3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(0.64um)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B4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(0.86um)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B5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(1.6um)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B6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(2.3um)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VIIRS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M3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I1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M7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I2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M10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I3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M11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Ray-matching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1.010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(±0.026)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0.999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(±0.028)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1.037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(±0.030)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1.021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(±0.029)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1.022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(±0.032)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1.079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(±0.058)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1.073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±0.065)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0.963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(±0.045)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DCC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Median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0.992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0.955</a:t>
                      </a: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Mode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0.992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0.985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1.102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0.977</a:t>
                      </a: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Mean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0.994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1.058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0.958</a:t>
                      </a: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Statistics*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1.003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(±0.024)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0.995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(±0.026)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1.032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(±0.028)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1.015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(±0.024)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1.015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(0.025</a:t>
                      </a:r>
                      <a:r>
                        <a:rPr lang="en-US" sz="12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1.065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(±0.030)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1.059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(±0.032)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0.959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(±0.026)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295400"/>
            <a:ext cx="408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Reflectance ration between AHI and VIIRS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4572000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/>
              <a:t>* mean and standard deviation of the reflectance ratios for all the collocated DCC scenes at each paired bands.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DCC vs. </a:t>
            </a:r>
            <a:r>
              <a:rPr lang="en-US" dirty="0" err="1" smtClean="0"/>
              <a:t>Raymatching</a:t>
            </a:r>
            <a:r>
              <a:rPr lang="en-US" dirty="0" smtClean="0"/>
              <a:t> inter-calibration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uncertainty at visible bands (AHI Band1-3)</a:t>
            </a:r>
          </a:p>
          <a:p>
            <a:endParaRPr lang="en-US" dirty="0" smtClean="0"/>
          </a:p>
          <a:p>
            <a:r>
              <a:rPr lang="en-US" dirty="0" smtClean="0"/>
              <a:t>DCC has less uncertainty at NIR bands (AHI B4-6), even with bi-mode histograms at B5 and B6.</a:t>
            </a:r>
          </a:p>
          <a:p>
            <a:pPr lvl="1"/>
            <a:r>
              <a:rPr lang="en-US" dirty="0" smtClean="0"/>
              <a:t>Very encouraging to apply the DCC method at NIR bands</a:t>
            </a:r>
          </a:p>
          <a:p>
            <a:pPr lvl="1"/>
            <a:r>
              <a:rPr lang="en-US" dirty="0" smtClean="0"/>
              <a:t>Need more NIR DCC studies (e.g. How frequency is the bi-mode?  What are the possible causes?  Can we remove it?)</a:t>
            </a:r>
          </a:p>
          <a:p>
            <a:pPr lvl="1"/>
            <a:r>
              <a:rPr lang="en-US" dirty="0" smtClean="0"/>
              <a:t>Need to compare the results from collocated DCC and DCC methods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10_SeasonalIndex_noElnin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3" y="1828800"/>
            <a:ext cx="4800597" cy="27431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Picture 8" descr="G10_Seasonal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4800600" cy="27431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GOES-10: Seasonal Index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 descr="G10_timeseriesDCC_SIdesea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90600"/>
            <a:ext cx="7547400" cy="503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5943600"/>
            <a:ext cx="5057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Reduced uncertainty (1.907% vs.1.352%)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No change in fitting function (</a:t>
            </a:r>
            <a:r>
              <a:rPr lang="el-GR" dirty="0" smtClean="0"/>
              <a:t>Δ </a:t>
            </a:r>
            <a:r>
              <a:rPr lang="en-US" dirty="0" smtClean="0"/>
              <a:t>=0.000(±0.020)%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1066800" y="5105400"/>
            <a:ext cx="30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57400" y="5029200"/>
            <a:ext cx="30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05200" y="49530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GOES-10: Seasonal Index without El Nino Year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 descr="G10_timeseriesDCC_SIdeseason._noElni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14400"/>
            <a:ext cx="8305800" cy="553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036608"/>
            <a:ext cx="2514600" cy="282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methods….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Initial trending (or smoothing) of the DCC reflectance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CMA:?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EUMETSAT: </a:t>
            </a:r>
            <a:r>
              <a:rPr lang="en-US" dirty="0" err="1" smtClean="0"/>
              <a:t>Variogram</a:t>
            </a:r>
            <a:r>
              <a:rPr lang="en-US" dirty="0" smtClean="0"/>
              <a:t> + smoothing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NOAA: prior-defined sensor degradation function (quadratic)</a:t>
            </a:r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De-</a:t>
            </a:r>
            <a:r>
              <a:rPr lang="en-US" dirty="0" err="1" smtClean="0"/>
              <a:t>seasonalization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CMA: Gaussian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EUMETSAT: Seasonal index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NOAA: </a:t>
            </a:r>
            <a:r>
              <a:rPr lang="en-US" dirty="0" smtClean="0"/>
              <a:t> FFT (used </a:t>
            </a:r>
            <a:r>
              <a:rPr lang="en-US" dirty="0" smtClean="0"/>
              <a:t>in the desert data)</a:t>
            </a:r>
          </a:p>
          <a:p>
            <a:pPr marL="800100" lvl="1" indent="-342900">
              <a:buAutoNum type="arabicPeriod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Sensor degradation trending (could be a new algorithm) after the removal of seasonal variation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CMA: 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EUMETSAT: linear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NOAA: quadratic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715000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NOAA applied the same three procedures for the </a:t>
            </a:r>
            <a:r>
              <a:rPr lang="en-US" dirty="0" err="1" smtClean="0"/>
              <a:t>Sonoran</a:t>
            </a:r>
            <a:r>
              <a:rPr lang="en-US" dirty="0" smtClean="0"/>
              <a:t> desert data</a:t>
            </a:r>
          </a:p>
          <a:p>
            <a:r>
              <a:rPr lang="en-US" sz="1200" dirty="0" smtClean="0"/>
              <a:t>Yu et al. 2014,  Inter-calibration of GOES Imager visible channels over the </a:t>
            </a:r>
            <a:r>
              <a:rPr lang="en-US" sz="1200" dirty="0" err="1" smtClean="0"/>
              <a:t>Sonoran</a:t>
            </a:r>
            <a:r>
              <a:rPr lang="en-US" sz="1200" dirty="0" smtClean="0"/>
              <a:t> Desert, J. Geophysical Research, 119, doi:10.1002/2013JD020702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 – Gaussian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7391400" cy="609600"/>
          </a:xfrm>
        </p:spPr>
        <p:txBody>
          <a:bodyPr/>
          <a:lstStyle/>
          <a:p>
            <a:r>
              <a:rPr lang="en-US" dirty="0" smtClean="0"/>
              <a:t>MTSAT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2125" y="1676400"/>
            <a:ext cx="9636125" cy="459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53000" y="6248400"/>
            <a:ext cx="3992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Courtesy of Y. Chen, presented in 2015 GSICS annual meeting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ogram_timeseries_VIS06_MET-09_mean_mod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5" t="3668" r="1295" b="1971"/>
          <a:stretch/>
        </p:blipFill>
        <p:spPr>
          <a:xfrm>
            <a:off x="0" y="1219200"/>
            <a:ext cx="9094868" cy="3517026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193676"/>
            <a:ext cx="7596554" cy="498475"/>
          </a:xfrm>
          <a:noFill/>
        </p:spPr>
        <p:txBody>
          <a:bodyPr anchor="t"/>
          <a:lstStyle/>
          <a:p>
            <a:pPr marL="381000" indent="-381000" eaLnBrk="1" hangingPunct="1"/>
            <a:r>
              <a:rPr lang="en-GB" sz="2400" dirty="0" smtClean="0">
                <a:latin typeface="Calibri" pitchFamily="34" charset="0"/>
                <a:cs typeface="Calibri" pitchFamily="34" charset="0"/>
              </a:rPr>
              <a:t>EUMETSAT: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Variogram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analysis of the time series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744308" y="2328333"/>
            <a:ext cx="3331308" cy="1307042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76709" y="2231579"/>
            <a:ext cx="3438136" cy="1332383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5440432" y="2257832"/>
            <a:ext cx="3703569" cy="761362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5234447" y="2287367"/>
            <a:ext cx="3886456" cy="79418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 rot="16200000">
            <a:off x="-617360" y="2283320"/>
            <a:ext cx="15745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Variogram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520378" y="4095201"/>
            <a:ext cx="0" cy="609095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-1" y="4710776"/>
            <a:ext cx="1429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30 days (interval used for the NRT product)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6248400"/>
            <a:ext cx="4120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Courtesy of S. Wagner, presented in 2015 GSICS annual meeting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372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EUMETSAT: </a:t>
            </a:r>
            <a:r>
              <a:rPr lang="en-US" dirty="0" err="1" smtClean="0"/>
              <a:t>Variogram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variogram</a:t>
            </a:r>
            <a:r>
              <a:rPr lang="en-US" dirty="0" smtClean="0"/>
              <a:t> algorithm to derive the trending pattern (smoothed data)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Seasonal index:</a:t>
            </a:r>
          </a:p>
          <a:p>
            <a:pPr marL="685800" lvl="1" indent="-228600" eaLnBrk="0" hangingPunct="0">
              <a:buFont typeface="+mj-lt"/>
              <a:buAutoNum type="arabicPeriod"/>
            </a:pPr>
            <a:r>
              <a:rPr lang="en-GB" sz="18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Ratio between the mode time series and the smoothed data.</a:t>
            </a:r>
          </a:p>
          <a:p>
            <a:pPr marL="685800" lvl="1" indent="-228600" eaLnBrk="0" hangingPunct="0">
              <a:buFont typeface="+mj-lt"/>
              <a:buAutoNum type="arabicPeriod"/>
            </a:pPr>
            <a:r>
              <a:rPr lang="en-GB" sz="18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Calculating the seasonal indices: </a:t>
            </a:r>
          </a:p>
          <a:p>
            <a:pPr lvl="2" eaLnBrk="0" hangingPunct="0">
              <a:buFont typeface="+mj-lt"/>
              <a:buAutoNum type="alphaUcPeriod"/>
            </a:pPr>
            <a:r>
              <a:rPr lang="en-GB" sz="180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For each day of the year, average all the ratio values (Step A) for that day across the years (for leap years I adjust it to 365 equivalent) </a:t>
            </a:r>
            <a:r>
              <a:rPr lang="en-GB" sz="180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n-GB" sz="180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year of seasonal indices. However, average value </a:t>
            </a:r>
            <a:r>
              <a:rPr lang="en-GB" sz="180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Symbol"/>
              </a:rPr>
              <a:t> </a:t>
            </a:r>
            <a:r>
              <a:rPr lang="en-GB" sz="180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1.</a:t>
            </a:r>
          </a:p>
          <a:p>
            <a:pPr lvl="2" eaLnBrk="0" hangingPunct="0">
              <a:buFont typeface="+mj-lt"/>
              <a:buAutoNum type="alphaUcPeriod"/>
            </a:pPr>
            <a:r>
              <a:rPr lang="en-GB" sz="180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Normalization of the ratios by the mean value over the year </a:t>
            </a:r>
            <a:r>
              <a:rPr lang="en-GB" sz="1800" dirty="0" smtClean="0">
                <a:solidFill>
                  <a:srgbClr val="00B050"/>
                </a:solidFill>
                <a:latin typeface="Wingdings" pitchFamily="2" charset="2"/>
                <a:ea typeface="Calibri" pitchFamily="34" charset="0"/>
                <a:cs typeface="Times New Roman" pitchFamily="18" charset="0"/>
              </a:rPr>
              <a:t>è</a:t>
            </a:r>
            <a:r>
              <a:rPr lang="en-GB" sz="1800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365 seasonal indices.</a:t>
            </a:r>
            <a:endParaRPr lang="en-GB" sz="1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 descr="H:\My Documents\Work\Calibration\DCCs\Figures\Seasonality\mode_original_timeseries+smoothedse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3861" y="1066800"/>
            <a:ext cx="4033939" cy="2438400"/>
          </a:xfrm>
          <a:prstGeom prst="rect">
            <a:avLst/>
          </a:prstGeom>
          <a:noFill/>
        </p:spPr>
      </p:pic>
      <p:pic>
        <p:nvPicPr>
          <p:cNvPr id="7" name="Picture 2" descr="H:\My Documents\Work\Calibration\DCCs\Figures\Seasonality\season_indices_modenotsatu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14800"/>
            <a:ext cx="2952460" cy="20667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53000" y="6248400"/>
            <a:ext cx="4120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Courtesy of S. Wagner, presented in 2015 GSICS annual meeting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EUMETSAT: De-</a:t>
            </a:r>
            <a:r>
              <a:rPr lang="en-US" dirty="0" err="1" smtClean="0"/>
              <a:t>seasonalization</a:t>
            </a:r>
            <a:r>
              <a:rPr lang="en-US" dirty="0" smtClean="0"/>
              <a:t> with Seasonal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924800" cy="2133600"/>
          </a:xfrm>
        </p:spPr>
        <p:txBody>
          <a:bodyPr/>
          <a:lstStyle/>
          <a:p>
            <a:pPr lvl="0"/>
            <a:r>
              <a:rPr lang="en-GB" dirty="0" err="1" smtClean="0">
                <a:solidFill>
                  <a:schemeClr val="accent1"/>
                </a:solidFill>
                <a:ea typeface="Calibri" pitchFamily="34" charset="0"/>
                <a:cs typeface="Calibri" pitchFamily="34" charset="0"/>
              </a:rPr>
              <a:t>Deseasonalization</a:t>
            </a:r>
            <a:r>
              <a:rPr lang="en-GB" dirty="0" smtClean="0">
                <a:solidFill>
                  <a:schemeClr val="accent1"/>
                </a:solidFill>
                <a:ea typeface="Calibri" pitchFamily="34" charset="0"/>
                <a:cs typeface="Calibri" pitchFamily="34" charset="0"/>
              </a:rPr>
              <a:t> of the time series by  dividing each value from the original time series by the seasonal indices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Fitting the de-seasonal data with a linear regression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h:\My Documents\Work\Calibration\DCCs\Figures\Seasonality\mode_original_timeseries+adjustfactors+deseasmode+deseasdri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00400"/>
            <a:ext cx="45600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6248400"/>
            <a:ext cx="4120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Courtesy of S. Wagner, presented in 2015 GSICS annual meeting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12_timeseries_ref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142999"/>
            <a:ext cx="4648200" cy="5312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NOAA: GOES-10/12 Time-series DCC Reflectance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6412468"/>
            <a:ext cx="7449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 satellites do not have strong seasonal variations as METEOSAT satellites!</a:t>
            </a:r>
            <a:endParaRPr lang="en-US" dirty="0"/>
          </a:p>
        </p:txBody>
      </p:sp>
      <p:pic>
        <p:nvPicPr>
          <p:cNvPr id="10" name="Picture 9" descr="g10_timeseries_ref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88571"/>
            <a:ext cx="4648200" cy="5312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12_variogram_ref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948542"/>
            <a:ext cx="4724400" cy="2699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GOES-10/12 </a:t>
            </a:r>
            <a:r>
              <a:rPr lang="en-US" dirty="0" err="1" smtClean="0"/>
              <a:t>Variogram</a:t>
            </a:r>
            <a:r>
              <a:rPr lang="en-US" dirty="0" smtClean="0"/>
              <a:t> Analyses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057-FAB5-411F-8920-6A2842F870A0}" type="datetime1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Content Placeholder 8" descr="G10_variogram_ref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81200"/>
            <a:ext cx="4667250" cy="2667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992</Words>
  <Application>Microsoft Office PowerPoint</Application>
  <PresentationFormat>On-screen Show (4:3)</PresentationFormat>
  <Paragraphs>259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GOES DCC Deseasonalization &amp;  AHI DCC Calibration</vt:lpstr>
      <vt:lpstr>De-seasonalization Algorithms</vt:lpstr>
      <vt:lpstr>Different methods….</vt:lpstr>
      <vt:lpstr>CMA – Gaussian Filter</vt:lpstr>
      <vt:lpstr>EUMETSAT: Variogram analysis of the time series</vt:lpstr>
      <vt:lpstr>EUMETSAT: Variogram Analysis</vt:lpstr>
      <vt:lpstr>EUMETSAT: De-seasonalization with Seasonal Index</vt:lpstr>
      <vt:lpstr>NOAA: GOES-10/12 Time-series DCC Reflectance</vt:lpstr>
      <vt:lpstr>GOES-10/12 Variogram Analyses</vt:lpstr>
      <vt:lpstr>Power Spectrum Density</vt:lpstr>
      <vt:lpstr>Intra-Annual Variation</vt:lpstr>
      <vt:lpstr>Seasonal Index</vt:lpstr>
      <vt:lpstr>GOES-10 DCC - FFT</vt:lpstr>
      <vt:lpstr>GOES-12 DCC - FFT</vt:lpstr>
      <vt:lpstr>GOES-10: Seasonal Index</vt:lpstr>
      <vt:lpstr>GOES-12:  Seasonal Index</vt:lpstr>
      <vt:lpstr>Summary – For the Re-analysis Data</vt:lpstr>
      <vt:lpstr>Questions for Discussion</vt:lpstr>
      <vt:lpstr>AHI vs. VIIRS Raymatching vs. Collocated DCC inter-Calibration</vt:lpstr>
      <vt:lpstr>Ray-matching</vt:lpstr>
      <vt:lpstr>Collocated DCC</vt:lpstr>
      <vt:lpstr>Inter-calibration uncertainty</vt:lpstr>
      <vt:lpstr>Summary: DCC vs. Raymatching inter-calibration</vt:lpstr>
      <vt:lpstr>Slide 24</vt:lpstr>
      <vt:lpstr>Slide 25</vt:lpstr>
      <vt:lpstr>GOES-10: Seasonal Index</vt:lpstr>
      <vt:lpstr>GOES-10: Seasonal Index without El Nino Year 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Fangfang Yu</dc:creator>
  <cp:lastModifiedBy>fyu</cp:lastModifiedBy>
  <cp:revision>231</cp:revision>
  <dcterms:created xsi:type="dcterms:W3CDTF">2006-08-16T00:00:00Z</dcterms:created>
  <dcterms:modified xsi:type="dcterms:W3CDTF">2016-02-04T11:18:57Z</dcterms:modified>
</cp:coreProperties>
</file>